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58" r:id="rId4"/>
    <p:sldId id="262" r:id="rId5"/>
    <p:sldId id="261" r:id="rId6"/>
    <p:sldId id="264" r:id="rId7"/>
    <p:sldId id="269" r:id="rId8"/>
    <p:sldId id="273" r:id="rId9"/>
    <p:sldId id="270" r:id="rId10"/>
    <p:sldId id="271" r:id="rId11"/>
  </p:sldIdLst>
  <p:sldSz cx="9144000" cy="5715000" type="screen16x10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320" autoAdjust="0"/>
  </p:normalViewPr>
  <p:slideViewPr>
    <p:cSldViewPr>
      <p:cViewPr>
        <p:scale>
          <a:sx n="137" d="100"/>
          <a:sy n="137" d="100"/>
        </p:scale>
        <p:origin x="-858" y="72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D7F718-98BC-5045-A821-52C448D53BEB}" type="datetime1">
              <a:rPr lang="nb-NO"/>
              <a:pPr>
                <a:defRPr/>
              </a:pPr>
              <a:t>25.01.2016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039BC9-F172-9346-BCD9-B103670D75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2463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742950"/>
            <a:ext cx="59436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1CEB0D-248D-A94B-8C34-DF0A71FD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59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862B-79CF-F94D-B10C-D9E36ADC4C08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7203-3013-D749-ADA2-C23176B4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966B-9BF2-6642-BA3E-7F6C4B6B5B48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BAE5-1A3D-6C4B-A19B-A21CA952B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6BBB-3F6B-FE47-9B20-0E604178B90B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65EC-C774-EF4B-9967-F30DBC9C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70CB-25CB-BE44-8267-D24E2D49FE8A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D7A5-C8F5-1448-9D00-39B245CD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A17C-8D7E-DE49-B1B2-99C5899E63E4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A21F-DA23-814C-9F57-78C93D663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FEF2-E4BD-6348-BAE6-B5F400DE8733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A88-5B81-1D4F-823C-6256520B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178-3325-B448-BCA2-C606C2543C23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58ED-E363-D542-BB05-DA75DAA1F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D0FA-0760-EC4E-B2CF-78F622ECA4CF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C82D-BBE7-BE49-AC35-8BE46C8CE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51588"/>
            <a:ext cx="7924464" cy="34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7B76A9-D67D-FE47-B774-753115DD3D77}" type="datetime1">
              <a:rPr lang="nb-NO"/>
              <a:pPr>
                <a:defRPr/>
              </a:pPr>
              <a:t>25.01.2016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F88920-A570-764F-B75C-B0232A0E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UiO_A_pn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900" y="134270"/>
            <a:ext cx="2210742" cy="144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3156" y="1917608"/>
            <a:ext cx="7543989" cy="951869"/>
          </a:xfrm>
        </p:spPr>
        <p:txBody>
          <a:bodyPr/>
          <a:lstStyle/>
          <a:p>
            <a:r>
              <a:rPr lang="nb-NO" sz="2800" dirty="0"/>
              <a:t>Lærings- og arbeidsmiljøåret 2016</a:t>
            </a:r>
            <a:br>
              <a:rPr lang="nb-NO" sz="2800" dirty="0"/>
            </a:b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3156" y="2858131"/>
            <a:ext cx="7543989" cy="145995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Presentasjon </a:t>
            </a:r>
            <a:r>
              <a:rPr lang="nb-NO" sz="1800" smtClean="0"/>
              <a:t>i Utdanningskomiteen </a:t>
            </a:r>
            <a:r>
              <a:rPr lang="nb-NO" sz="1800" dirty="0" smtClean="0"/>
              <a:t>25. januar 2016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0" y="708544"/>
            <a:ext cx="7986253" cy="953130"/>
          </a:xfrm>
        </p:spPr>
        <p:txBody>
          <a:bodyPr/>
          <a:lstStyle/>
          <a:p>
            <a:r>
              <a:rPr lang="nb-NO" dirty="0" smtClean="0"/>
              <a:t>Hvordan profilerer vi Lærings- og arbeidsmiljøåret?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Synliggjøre og løfte frem </a:t>
            </a:r>
            <a:r>
              <a:rPr lang="nb-NO" dirty="0"/>
              <a:t>allerede eksisterende </a:t>
            </a:r>
            <a:r>
              <a:rPr lang="nb-NO" dirty="0" smtClean="0"/>
              <a:t>gode tiltak</a:t>
            </a:r>
          </a:p>
          <a:p>
            <a:r>
              <a:rPr lang="nb-NO" dirty="0" smtClean="0"/>
              <a:t>Hva/hvordan profilerer vi de gode tiltakene?</a:t>
            </a:r>
          </a:p>
          <a:p>
            <a:r>
              <a:rPr lang="nb-NO" dirty="0" smtClean="0"/>
              <a:t>Lokalt…</a:t>
            </a:r>
          </a:p>
          <a:p>
            <a:r>
              <a:rPr lang="nb-NO" dirty="0" smtClean="0"/>
              <a:t>Sentralt…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865612"/>
            <a:ext cx="181970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0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 av arbeidet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Mesteparten av aktivitetene </a:t>
            </a:r>
            <a:r>
              <a:rPr lang="nb-NO" sz="2400" dirty="0" smtClean="0"/>
              <a:t>vil </a:t>
            </a:r>
            <a:r>
              <a:rPr lang="nb-NO" sz="2400" dirty="0"/>
              <a:t>skje </a:t>
            </a:r>
            <a:r>
              <a:rPr lang="nb-NO" sz="2400" dirty="0" smtClean="0"/>
              <a:t>lokalt.</a:t>
            </a:r>
          </a:p>
          <a:p>
            <a:endParaRPr lang="nb-NO" sz="2400" dirty="0" smtClean="0"/>
          </a:p>
          <a:p>
            <a:r>
              <a:rPr lang="nb-NO" sz="2400" dirty="0" smtClean="0"/>
              <a:t>Lokale aktiviteter eies </a:t>
            </a:r>
            <a:r>
              <a:rPr lang="nb-NO" sz="2400" dirty="0"/>
              <a:t>av dekanene/museumsdirektører og direktør for universitetsbiblioteket og styres i linjen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r>
              <a:rPr lang="nb-NO" sz="2400" dirty="0"/>
              <a:t>En koordineringsgruppe med representanter fra alle enheter er opprettet</a:t>
            </a:r>
            <a:r>
              <a:rPr lang="nb-NO" sz="2400" dirty="0" smtClean="0"/>
              <a:t>.</a:t>
            </a:r>
          </a:p>
          <a:p>
            <a:endParaRPr lang="nb-NO" sz="2000" dirty="0"/>
          </a:p>
          <a:p>
            <a:r>
              <a:rPr lang="nb-NO" sz="2400" dirty="0" smtClean="0"/>
              <a:t>Arbeidet koordineres fra LOS, Enhet for lederstøtte </a:t>
            </a:r>
          </a:p>
          <a:p>
            <a:endParaRPr lang="nb-NO" sz="2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536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1" y="708544"/>
            <a:ext cx="7921944" cy="636788"/>
          </a:xfrm>
        </p:spPr>
        <p:txBody>
          <a:bodyPr/>
          <a:lstStyle/>
          <a:p>
            <a:r>
              <a:rPr lang="nb-NO" dirty="0" smtClean="0"/>
              <a:t>Koordineringsgruppe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973345"/>
              </p:ext>
            </p:extLst>
          </p:nvPr>
        </p:nvGraphicFramePr>
        <p:xfrm>
          <a:off x="755576" y="1417340"/>
          <a:ext cx="7992888" cy="412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749"/>
                <a:gridCol w="5822139"/>
              </a:tblGrid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Enhet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Kontaktperson</a:t>
                      </a:r>
                      <a:endParaRPr lang="nb-NO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 marL="0" algn="l" defTabSz="36292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HF</a:t>
                      </a:r>
                      <a:endParaRPr lang="nb-NO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Gro Enerstvedt Smenes, seksjonssjef Studieseksjonen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JUS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Julie Orning, seksjonssjef for fakultetets studieseksjon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Hanne Sølna, seksjonssjef for studieavdelingen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MED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Elisabeth Olsen, seniorrådgiver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OD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Leif Erling Jensen, assisterende fakultetsdirektør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SV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Tone Vold-Sarnes, studieleder og fungerende for fakultetsdirektør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TF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Dag </a:t>
                      </a:r>
                      <a:r>
                        <a:rPr lang="nb-NO" sz="1200" dirty="0" smtClean="0">
                          <a:effectLst/>
                        </a:rPr>
                        <a:t>Myhre-Nielsen</a:t>
                      </a:r>
                      <a:r>
                        <a:rPr lang="nb-NO" sz="1200" dirty="0">
                          <a:effectLst/>
                        </a:rPr>
                        <a:t>, fakultetsdirektør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UV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Line Sletten, seksjonssjef studieseksjonen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UB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Live Rasmussen, leder realfagsbiblioteket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NHM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Krenar Badivuku, HMS-koordinator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KHM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Karsten </a:t>
                      </a:r>
                      <a:r>
                        <a:rPr lang="nb-NO" sz="1200" dirty="0">
                          <a:effectLst/>
                        </a:rPr>
                        <a:t>Aase-Nilsen, avdelingsdirektør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Anne Bergfall,</a:t>
                      </a:r>
                      <a:r>
                        <a:rPr lang="nb-NO" sz="1200" baseline="0" dirty="0" smtClean="0">
                          <a:effectLst/>
                        </a:rPr>
                        <a:t> rådgiver, Avdeling for fagstøtte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Lene Renneflott, </a:t>
                      </a:r>
                      <a:r>
                        <a:rPr lang="nb-NO" sz="1200" dirty="0" smtClean="0">
                          <a:effectLst/>
                        </a:rPr>
                        <a:t>seniorrådgiver; Avdeling for personalstøtte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Jesper Havrevold,</a:t>
                      </a:r>
                      <a:r>
                        <a:rPr lang="nb-NO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seniorrådgiver, USIT</a:t>
                      </a:r>
                      <a:endParaRPr lang="nb-NO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Bente Hennie Strandh, seniorrådgiver, Enhet for lederstøtte (leder)</a:t>
                      </a:r>
                      <a:endParaRPr lang="nb-NO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5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Studentparlamentet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Julie Sørlie</a:t>
                      </a:r>
                      <a:r>
                        <a:rPr lang="nb-NO" sz="1200" baseline="0" dirty="0" smtClean="0">
                          <a:effectLst/>
                        </a:rPr>
                        <a:t> Paus-Knudsen og </a:t>
                      </a:r>
                      <a:r>
                        <a:rPr lang="nb-NO" sz="1200" dirty="0" smtClean="0">
                          <a:effectLst/>
                        </a:rPr>
                        <a:t>Line Willersrud </a:t>
                      </a:r>
                      <a:endParaRPr lang="nb-NO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Ambisjoner for året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Ambisjonene for året </a:t>
            </a:r>
            <a:r>
              <a:rPr lang="nb-NO" dirty="0" smtClean="0"/>
              <a:t>er å </a:t>
            </a:r>
            <a:r>
              <a:rPr lang="nb-NO" dirty="0"/>
              <a:t>gjennomføre tiltak </a:t>
            </a:r>
            <a:r>
              <a:rPr lang="nb-NO" dirty="0" smtClean="0"/>
              <a:t>som:</a:t>
            </a:r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setter arbeidet med et lærings- og arbeidsmiljømiljø høyt på agendaen i alle deler av organisasjonen. </a:t>
            </a:r>
            <a:endParaRPr lang="nb-NO" dirty="0" smtClean="0">
              <a:solidFill>
                <a:srgbClr val="FF0000"/>
              </a:solidFill>
            </a:endParaRP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øker bevisstheten om hva et godt lærings- og arbeidsmiljø betyr for prestasjoner og resultater for studenter og ansatte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nb-N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i="1" dirty="0" smtClean="0"/>
              <a:t>Dette året bør brukes til å synliggjøre sammenhengen mellom et godt arbeidsmiljø og et godt læringsmiljø. </a:t>
            </a:r>
            <a:endParaRPr lang="nb-NO" i="1" dirty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Årsplanstiltak som bygger opp under satsningsåret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000" dirty="0"/>
              <a:t>Tiltak </a:t>
            </a:r>
            <a:r>
              <a:rPr lang="nb-NO" sz="2000" dirty="0" smtClean="0"/>
              <a:t>1:</a:t>
            </a:r>
          </a:p>
          <a:p>
            <a:pPr lvl="1"/>
            <a:r>
              <a:rPr lang="nb-NO" sz="1800" dirty="0" smtClean="0"/>
              <a:t>Fakultetene </a:t>
            </a:r>
            <a:r>
              <a:rPr lang="nb-NO" sz="1800" dirty="0"/>
              <a:t>skal iverksette tiltak som styrker studentenes integrering i fagmiljøet. Det skal gis god oppfølging underveis i </a:t>
            </a:r>
            <a:r>
              <a:rPr lang="nb-NO" sz="1800" dirty="0" smtClean="0"/>
              <a:t>studiene</a:t>
            </a:r>
            <a:endParaRPr lang="nb-NO" sz="1800" dirty="0"/>
          </a:p>
          <a:p>
            <a:pPr lvl="0"/>
            <a:r>
              <a:rPr lang="nb-NO" sz="2000" dirty="0"/>
              <a:t>Tiltak 2: </a:t>
            </a:r>
            <a:endParaRPr lang="nb-NO" sz="2000" dirty="0" smtClean="0"/>
          </a:p>
          <a:p>
            <a:pPr lvl="1"/>
            <a:r>
              <a:rPr lang="nb-NO" sz="1800" dirty="0" smtClean="0"/>
              <a:t>Fakultetene </a:t>
            </a:r>
            <a:r>
              <a:rPr lang="nb-NO" sz="1800" dirty="0"/>
              <a:t>skal styrke studentenes læringsutbytte og utdanningens arbeidslivsrelevans gjennom mer bruk av nyskapende og studentaktive lærings- og vurderingsformer. UiOs felles utdanningsvisjon skal gjenkjennes i alle </a:t>
            </a:r>
            <a:r>
              <a:rPr lang="nb-NO" sz="1800" dirty="0" smtClean="0"/>
              <a:t>studieprogram. </a:t>
            </a:r>
            <a:endParaRPr lang="nb-NO" sz="1800" dirty="0"/>
          </a:p>
          <a:p>
            <a:pPr lvl="0"/>
            <a:r>
              <a:rPr lang="nb-NO" sz="2000" dirty="0"/>
              <a:t>Tiltak 4: </a:t>
            </a:r>
            <a:endParaRPr lang="nb-NO" sz="2000" dirty="0" smtClean="0"/>
          </a:p>
          <a:p>
            <a:pPr lvl="1"/>
            <a:r>
              <a:rPr lang="nb-NO" sz="1800" dirty="0" smtClean="0"/>
              <a:t>Rekrutteringsprosessene </a:t>
            </a:r>
            <a:r>
              <a:rPr lang="nb-NO" sz="1800" dirty="0"/>
              <a:t>ved UiO skal forbedres.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Øvrige tiltak fra UiOs årsplan 2016-2018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Digital eksamen</a:t>
            </a:r>
          </a:p>
          <a:p>
            <a:r>
              <a:rPr lang="nb-NO" dirty="0" smtClean="0"/>
              <a:t>Satsing på </a:t>
            </a:r>
            <a:r>
              <a:rPr lang="nb-NO" dirty="0" err="1" smtClean="0"/>
              <a:t>førsteårsstudenten</a:t>
            </a:r>
            <a:endParaRPr lang="nb-NO" dirty="0" smtClean="0"/>
          </a:p>
          <a:p>
            <a:r>
              <a:rPr lang="nb-NO" dirty="0" smtClean="0"/>
              <a:t>Arbeidet med utdanningskvalitet</a:t>
            </a:r>
          </a:p>
          <a:p>
            <a:r>
              <a:rPr lang="nb-NO" dirty="0" smtClean="0"/>
              <a:t>Utvikling av felles plattform for god ledelse</a:t>
            </a:r>
          </a:p>
          <a:p>
            <a:r>
              <a:rPr lang="nb-NO" dirty="0" smtClean="0"/>
              <a:t>Utvikling av bygningsmassen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på aktiviteter innmeldt fra </a:t>
            </a:r>
            <a:r>
              <a:rPr lang="nb-NO" dirty="0" err="1" smtClean="0"/>
              <a:t>koordingeringsgruppen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Videreutvikling av det faglige opplegget for semesterstart</a:t>
            </a:r>
          </a:p>
          <a:p>
            <a:r>
              <a:rPr lang="nb-NO" dirty="0" smtClean="0"/>
              <a:t>Styrking av studentoppfølging</a:t>
            </a:r>
          </a:p>
          <a:p>
            <a:r>
              <a:rPr lang="nb-NO" dirty="0" smtClean="0"/>
              <a:t>Arbeid for godt sosialt miljø</a:t>
            </a:r>
          </a:p>
          <a:p>
            <a:r>
              <a:rPr lang="nb-NO" dirty="0" smtClean="0"/>
              <a:t>Etablering av møtearenaer mellom studenter og ansatte</a:t>
            </a:r>
          </a:p>
          <a:p>
            <a:r>
              <a:rPr lang="nb-NO" dirty="0" smtClean="0"/>
              <a:t>Gjennomgang og oppfølging av rekrutteringsprosesser</a:t>
            </a:r>
          </a:p>
          <a:p>
            <a:r>
              <a:rPr lang="nb-NO" dirty="0" smtClean="0"/>
              <a:t>Videreutvikling av bibliotekets vertskaps- og </a:t>
            </a:r>
            <a:r>
              <a:rPr lang="nb-NO" dirty="0" err="1" smtClean="0"/>
              <a:t>formidlignsrolle</a:t>
            </a:r>
            <a:endParaRPr lang="nb-NO" dirty="0" smtClean="0"/>
          </a:p>
          <a:p>
            <a:r>
              <a:rPr lang="nb-NO" dirty="0" smtClean="0"/>
              <a:t>Arbeid med- og oppfølging av Arbeids- og miljøklimaundersøkelsen (ARK)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Hvordan løfte dette fra </a:t>
            </a:r>
          </a:p>
          <a:p>
            <a:pPr marL="0" indent="0">
              <a:buNone/>
            </a:pPr>
            <a:r>
              <a:rPr lang="nb-NO" dirty="0" smtClean="0"/>
              <a:t>«løpende aktivitet» til SATSNING?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1396"/>
            <a:ext cx="2304256" cy="35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Koordineringsgruppen skal diskutere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Gitt ambisjonene for året:</a:t>
            </a:r>
          </a:p>
          <a:p>
            <a:pPr lvl="1"/>
            <a:r>
              <a:rPr lang="nb-NO" dirty="0" smtClean="0"/>
              <a:t>Er det viktige perspektiver eller tiltak som mangler eller er svakt representert?</a:t>
            </a:r>
          </a:p>
          <a:p>
            <a:pPr lvl="1"/>
            <a:r>
              <a:rPr lang="nb-NO" dirty="0" smtClean="0"/>
              <a:t>Er det noe som bør komme i tillegg?</a:t>
            </a:r>
          </a:p>
          <a:p>
            <a:r>
              <a:rPr lang="nb-NO" dirty="0" smtClean="0"/>
              <a:t>Koordineringsgruppen:</a:t>
            </a:r>
          </a:p>
          <a:p>
            <a:pPr lvl="1"/>
            <a:r>
              <a:rPr lang="nb-NO" dirty="0" smtClean="0"/>
              <a:t>Hvordan kan gruppens arbeid bygge opp under satsningsåret?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92286"/>
      </p:ext>
    </p:extLst>
  </p:cSld>
  <p:clrMapOvr>
    <a:masterClrMapping/>
  </p:clrMapOvr>
</p:sld>
</file>

<file path=ppt/theme/theme1.xml><?xml version="1.0" encoding="utf-8"?>
<a:theme xmlns:a="http://schemas.openxmlformats.org/drawingml/2006/main" name="uio-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uio-norsk16-10</Template>
  <TotalTime>648</TotalTime>
  <Words>465</Words>
  <Application>Microsoft Office PowerPoint</Application>
  <PresentationFormat>On-screen Show (16:10)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uio-norsk16-10</vt:lpstr>
      <vt:lpstr>Lærings- og arbeidsmiljøåret 2016 </vt:lpstr>
      <vt:lpstr>Organisering av arbeidet</vt:lpstr>
      <vt:lpstr>Koordineringsgruppe</vt:lpstr>
      <vt:lpstr>Ambisjoner for året</vt:lpstr>
      <vt:lpstr>Årsplanstiltak som bygger opp under satsningsåret</vt:lpstr>
      <vt:lpstr>Øvrige tiltak fra UiOs årsplan 2016-2018</vt:lpstr>
      <vt:lpstr>Eksempler på aktiviteter innmeldt fra koordingeringsgruppen:</vt:lpstr>
      <vt:lpstr>Utfordring</vt:lpstr>
      <vt:lpstr>Koordineringsgruppen skal diskutere</vt:lpstr>
      <vt:lpstr>Hvordan profilerer vi Lærings- og arbeidsmiljøåret?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Bente Hennie Strandh</dc:creator>
  <cp:lastModifiedBy>Kirsti Margrethe Mortensen</cp:lastModifiedBy>
  <cp:revision>32</cp:revision>
  <cp:lastPrinted>2016-01-25T09:17:17Z</cp:lastPrinted>
  <dcterms:created xsi:type="dcterms:W3CDTF">2015-12-07T09:07:02Z</dcterms:created>
  <dcterms:modified xsi:type="dcterms:W3CDTF">2016-01-25T10:36:30Z</dcterms:modified>
</cp:coreProperties>
</file>