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7" r:id="rId2"/>
    <p:sldId id="258" r:id="rId3"/>
    <p:sldId id="259" r:id="rId4"/>
    <p:sldId id="260" r:id="rId5"/>
  </p:sldIdLst>
  <p:sldSz cx="9144000" cy="6858000" type="screen4x3"/>
  <p:notesSz cx="6858000" cy="9947275"/>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5032" autoAdjust="0"/>
  </p:normalViewPr>
  <p:slideViewPr>
    <p:cSldViewPr>
      <p:cViewPr>
        <p:scale>
          <a:sx n="90" d="100"/>
          <a:sy n="90" d="100"/>
        </p:scale>
        <p:origin x="-2292" y="366"/>
      </p:cViewPr>
      <p:guideLst>
        <p:guide orient="horz" pos="2160"/>
        <p:guide pos="2880"/>
      </p:guideLst>
    </p:cSldViewPr>
  </p:slideViewPr>
  <p:notesTextViewPr>
    <p:cViewPr>
      <p:scale>
        <a:sx n="300" d="100"/>
        <a:sy n="3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64"/>
          </a:xfrm>
          <a:prstGeom prst="rect">
            <a:avLst/>
          </a:prstGeom>
        </p:spPr>
        <p:txBody>
          <a:bodyPr vert="horz" lIns="91427" tIns="45714" rIns="91427" bIns="45714" rtlCol="0"/>
          <a:lstStyle>
            <a:lvl1pPr algn="l">
              <a:defRPr sz="1200"/>
            </a:lvl1pPr>
          </a:lstStyle>
          <a:p>
            <a:endParaRPr lang="nb-NO"/>
          </a:p>
        </p:txBody>
      </p:sp>
      <p:sp>
        <p:nvSpPr>
          <p:cNvPr id="3" name="Date Placeholder 2"/>
          <p:cNvSpPr>
            <a:spLocks noGrp="1"/>
          </p:cNvSpPr>
          <p:nvPr>
            <p:ph type="dt" idx="1"/>
          </p:nvPr>
        </p:nvSpPr>
        <p:spPr>
          <a:xfrm>
            <a:off x="3884614" y="0"/>
            <a:ext cx="2971800" cy="497364"/>
          </a:xfrm>
          <a:prstGeom prst="rect">
            <a:avLst/>
          </a:prstGeom>
        </p:spPr>
        <p:txBody>
          <a:bodyPr vert="horz" lIns="91427" tIns="45714" rIns="91427" bIns="45714" rtlCol="0"/>
          <a:lstStyle>
            <a:lvl1pPr algn="r">
              <a:defRPr sz="1200"/>
            </a:lvl1pPr>
          </a:lstStyle>
          <a:p>
            <a:fld id="{CAEAF809-080B-411A-8003-3BAFEFDD1BC9}" type="datetimeFigureOut">
              <a:rPr lang="nb-NO" smtClean="0"/>
              <a:t>25.01.2016</a:t>
            </a:fld>
            <a:endParaRPr lang="nb-NO"/>
          </a:p>
        </p:txBody>
      </p:sp>
      <p:sp>
        <p:nvSpPr>
          <p:cNvPr id="4" name="Slide Image Placeholder 3"/>
          <p:cNvSpPr>
            <a:spLocks noGrp="1" noRot="1" noChangeAspect="1"/>
          </p:cNvSpPr>
          <p:nvPr>
            <p:ph type="sldImg" idx="2"/>
          </p:nvPr>
        </p:nvSpPr>
        <p:spPr>
          <a:xfrm>
            <a:off x="942975" y="746125"/>
            <a:ext cx="4973638" cy="3730625"/>
          </a:xfrm>
          <a:prstGeom prst="rect">
            <a:avLst/>
          </a:prstGeom>
          <a:noFill/>
          <a:ln w="12700">
            <a:solidFill>
              <a:prstClr val="black"/>
            </a:solidFill>
          </a:ln>
        </p:spPr>
        <p:txBody>
          <a:bodyPr vert="horz" lIns="91427" tIns="45714" rIns="91427" bIns="45714" rtlCol="0" anchor="ctr"/>
          <a:lstStyle/>
          <a:p>
            <a:endParaRPr lang="nb-NO"/>
          </a:p>
        </p:txBody>
      </p:sp>
      <p:sp>
        <p:nvSpPr>
          <p:cNvPr id="5" name="Notes Placeholder 4"/>
          <p:cNvSpPr>
            <a:spLocks noGrp="1"/>
          </p:cNvSpPr>
          <p:nvPr>
            <p:ph type="body" sz="quarter" idx="3"/>
          </p:nvPr>
        </p:nvSpPr>
        <p:spPr>
          <a:xfrm>
            <a:off x="685800" y="4724956"/>
            <a:ext cx="5486400" cy="4476274"/>
          </a:xfrm>
          <a:prstGeom prst="rect">
            <a:avLst/>
          </a:prstGeom>
        </p:spPr>
        <p:txBody>
          <a:bodyPr vert="horz" lIns="91427" tIns="45714" rIns="91427" bIns="457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6" name="Footer Placeholder 5"/>
          <p:cNvSpPr>
            <a:spLocks noGrp="1"/>
          </p:cNvSpPr>
          <p:nvPr>
            <p:ph type="ftr" sz="quarter" idx="4"/>
          </p:nvPr>
        </p:nvSpPr>
        <p:spPr>
          <a:xfrm>
            <a:off x="0" y="9448185"/>
            <a:ext cx="2971800" cy="497364"/>
          </a:xfrm>
          <a:prstGeom prst="rect">
            <a:avLst/>
          </a:prstGeom>
        </p:spPr>
        <p:txBody>
          <a:bodyPr vert="horz" lIns="91427" tIns="45714" rIns="91427" bIns="45714" rtlCol="0" anchor="b"/>
          <a:lstStyle>
            <a:lvl1pPr algn="l">
              <a:defRPr sz="1200"/>
            </a:lvl1pPr>
          </a:lstStyle>
          <a:p>
            <a:endParaRPr lang="nb-NO"/>
          </a:p>
        </p:txBody>
      </p:sp>
      <p:sp>
        <p:nvSpPr>
          <p:cNvPr id="7" name="Slide Number Placeholder 6"/>
          <p:cNvSpPr>
            <a:spLocks noGrp="1"/>
          </p:cNvSpPr>
          <p:nvPr>
            <p:ph type="sldNum" sz="quarter" idx="5"/>
          </p:nvPr>
        </p:nvSpPr>
        <p:spPr>
          <a:xfrm>
            <a:off x="3884614" y="9448185"/>
            <a:ext cx="2971800" cy="497364"/>
          </a:xfrm>
          <a:prstGeom prst="rect">
            <a:avLst/>
          </a:prstGeom>
        </p:spPr>
        <p:txBody>
          <a:bodyPr vert="horz" lIns="91427" tIns="45714" rIns="91427" bIns="45714" rtlCol="0" anchor="b"/>
          <a:lstStyle>
            <a:lvl1pPr algn="r">
              <a:defRPr sz="1200"/>
            </a:lvl1pPr>
          </a:lstStyle>
          <a:p>
            <a:fld id="{54D189B5-BDCF-497F-8889-C29CCD38CAD7}" type="slidenum">
              <a:rPr lang="nb-NO" smtClean="0"/>
              <a:t>‹#›</a:t>
            </a:fld>
            <a:endParaRPr lang="nb-NO"/>
          </a:p>
        </p:txBody>
      </p:sp>
    </p:spTree>
    <p:extLst>
      <p:ext uri="{BB962C8B-B14F-4D97-AF65-F5344CB8AC3E}">
        <p14:creationId xmlns:p14="http://schemas.microsoft.com/office/powerpoint/2010/main" val="1543404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lnSpcReduction="10000"/>
          </a:bodyPr>
          <a:lstStyle/>
          <a:p>
            <a:r>
              <a:rPr lang="nb-NO" sz="1600" dirty="0"/>
              <a:t>Tusen takk for invitasjonen til å si noe kort om evalueringen av </a:t>
            </a:r>
            <a:r>
              <a:rPr lang="nb-NO" sz="1600" dirty="0" err="1"/>
              <a:t>FUPs</a:t>
            </a:r>
            <a:r>
              <a:rPr lang="nb-NO" sz="1600" dirty="0"/>
              <a:t> kurs i pedagogisk basiskompetanse. Det er fint å få anledning til å snakke om </a:t>
            </a:r>
            <a:r>
              <a:rPr lang="nb-NO" sz="1600" dirty="0" err="1"/>
              <a:t>FUPs</a:t>
            </a:r>
            <a:r>
              <a:rPr lang="nb-NO" sz="1600" dirty="0"/>
              <a:t> kurs her – og evalueringen av dem selv om jeg på så kort tid ikke kan presentere annet enn noen utvalget områder. </a:t>
            </a:r>
          </a:p>
          <a:p>
            <a:endParaRPr lang="nb-NO" sz="1600" dirty="0"/>
          </a:p>
          <a:p>
            <a:r>
              <a:rPr lang="nb-NO" sz="1600" dirty="0"/>
              <a:t>Ved at jeg skal gjøre denne innledningen så kort som mulig, går jeg ikke inn i detaljer på det dere har oversendt skriftlig - og kanskje har rukket å lese gjennom… Det gjelder både selve evalueringen, </a:t>
            </a:r>
            <a:r>
              <a:rPr lang="nb-NO" sz="1600" dirty="0" err="1"/>
              <a:t>FUPs</a:t>
            </a:r>
            <a:r>
              <a:rPr lang="nb-NO" sz="1600" dirty="0"/>
              <a:t> egenevaluering og vår respons på evalueringen.</a:t>
            </a:r>
          </a:p>
          <a:p>
            <a:r>
              <a:rPr lang="nb-NO" sz="1600" dirty="0"/>
              <a:t>Ragnhild har dessuten innledningsvis også sagt noe – så jeg skal legge vekt på å presentere evalueringen og de rådene og anbefalingene fra evalueringskomiteen. I tillegg har vi jo Solveig her som var medlem i evalueringskomiteen og som kan supplere om det er noe vesentlig jeg utelater.</a:t>
            </a:r>
          </a:p>
          <a:p>
            <a:endParaRPr lang="nb-NO" sz="1600" dirty="0"/>
          </a:p>
          <a:p>
            <a:r>
              <a:rPr lang="nb-NO" sz="1600" dirty="0"/>
              <a:t>Vil bare kort si noe om prosess slik at dere har et bakgrunnsteppe for evalueringen</a:t>
            </a:r>
          </a:p>
          <a:p>
            <a:endParaRPr lang="nb-NO" sz="1600" dirty="0"/>
          </a:p>
          <a:p>
            <a:endParaRPr lang="nb-NO" sz="1600" dirty="0"/>
          </a:p>
        </p:txBody>
      </p:sp>
      <p:sp>
        <p:nvSpPr>
          <p:cNvPr id="4" name="Plassholder for lysbildenummer 3"/>
          <p:cNvSpPr>
            <a:spLocks noGrp="1"/>
          </p:cNvSpPr>
          <p:nvPr>
            <p:ph type="sldNum" sz="quarter" idx="10"/>
          </p:nvPr>
        </p:nvSpPr>
        <p:spPr/>
        <p:txBody>
          <a:bodyPr/>
          <a:lstStyle/>
          <a:p>
            <a:fld id="{5A6993A3-95E8-47D7-BA09-4C4C3C08D125}" type="slidenum">
              <a:rPr lang="nb-NO" smtClean="0">
                <a:solidFill>
                  <a:prstClr val="black"/>
                </a:solidFill>
              </a:rPr>
              <a:pPr/>
              <a:t>1</a:t>
            </a:fld>
            <a:endParaRPr lang="nb-NO">
              <a:solidFill>
                <a:prstClr val="black"/>
              </a:solidFill>
            </a:endParaRPr>
          </a:p>
        </p:txBody>
      </p:sp>
    </p:spTree>
    <p:extLst>
      <p:ext uri="{BB962C8B-B14F-4D97-AF65-F5344CB8AC3E}">
        <p14:creationId xmlns:p14="http://schemas.microsoft.com/office/powerpoint/2010/main" val="1383469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sz="1100" dirty="0">
              <a:latin typeface="Times New Roman" pitchFamily="18" charset="0"/>
              <a:cs typeface="Times New Roman" pitchFamily="18" charset="0"/>
            </a:endParaRPr>
          </a:p>
          <a:p>
            <a:r>
              <a:rPr lang="nb-NO" sz="1600" dirty="0">
                <a:latin typeface="Times New Roman" pitchFamily="18" charset="0"/>
                <a:cs typeface="Times New Roman" pitchFamily="18" charset="0"/>
              </a:rPr>
              <a:t>Det kan også være av interesse å nevne at FUP i 2015 har foretatt en relativt grundig egenevaluering av forvaltning av den utvidede konsultasjonsressursen tildelt fra 2012-2016.</a:t>
            </a:r>
          </a:p>
          <a:p>
            <a:r>
              <a:rPr lang="nb-NO" sz="1600" dirty="0">
                <a:latin typeface="Times New Roman" pitchFamily="18" charset="0"/>
                <a:cs typeface="Times New Roman" pitchFamily="18" charset="0"/>
              </a:rPr>
              <a:t>Så vi kan si at FUP har i 2015 virkelig vært under evalueringslupen både internt og eksternt. </a:t>
            </a:r>
          </a:p>
          <a:p>
            <a:endParaRPr lang="nb-NO" sz="1600" dirty="0">
              <a:latin typeface="Times New Roman" pitchFamily="18" charset="0"/>
              <a:cs typeface="Times New Roman" pitchFamily="18" charset="0"/>
            </a:endParaRPr>
          </a:p>
          <a:p>
            <a:r>
              <a:rPr lang="nb-NO" sz="1600" dirty="0">
                <a:latin typeface="Times New Roman" pitchFamily="18" charset="0"/>
                <a:cs typeface="Times New Roman" pitchFamily="18" charset="0"/>
              </a:rPr>
              <a:t>Det å gå systematisk gjennom vår egen praksis, og ikke minst få eksterne blikk på oss selv, har vært nyttig. Å skulle sette ord på og reflektere over egen praksis med kritiske kollegaer opplevde vi i FUP som både givende og lærerikt – og ikke minst bevisstgjørende på arbeidet fremover. FUP takker komiteen for å bidratt til det! </a:t>
            </a:r>
          </a:p>
          <a:p>
            <a:endParaRPr lang="nb-NO" sz="1600" dirty="0">
              <a:latin typeface="Times New Roman" pitchFamily="18" charset="0"/>
              <a:cs typeface="Times New Roman" pitchFamily="18" charset="0"/>
            </a:endParaRPr>
          </a:p>
          <a:p>
            <a:pPr defTabSz="914273"/>
            <a:r>
              <a:rPr lang="nb-NO" sz="1600" dirty="0">
                <a:latin typeface="Times New Roman" pitchFamily="18" charset="0"/>
                <a:cs typeface="Times New Roman" pitchFamily="18" charset="0"/>
              </a:rPr>
              <a:t>Når det gjelder både gjennomføring av og konklusjon på rapporten, så erfarte nok evalueringskomiteen at det ikke var så lett å isolere evalueringen av kurs i pedagogisk kompetanse fra </a:t>
            </a:r>
            <a:r>
              <a:rPr lang="nb-NO" sz="1600" dirty="0" err="1">
                <a:latin typeface="Times New Roman" pitchFamily="18" charset="0"/>
                <a:cs typeface="Times New Roman" pitchFamily="18" charset="0"/>
              </a:rPr>
              <a:t>FUPs</a:t>
            </a:r>
            <a:r>
              <a:rPr lang="nb-NO" sz="1600" dirty="0">
                <a:latin typeface="Times New Roman" pitchFamily="18" charset="0"/>
                <a:cs typeface="Times New Roman" pitchFamily="18" charset="0"/>
              </a:rPr>
              <a:t> øvrige oppgaver ved UiO som sorterer under konsultasjon.  I tillegg har de hatt tanker rundt organisering av og ressurstildeling til arbeid med universitetspedagogisk basiskompetanse både nasjonalt og internasjonalt. Blant annet pekes det på Universitets- og høgskolerådets nasjonale retningslinjer som legger opp til en økning av omfang på kurs til mellom 150-200 timer – der UiO pr dato står med et krav til 100 timers kurs som i dag omfatter 50 timer med obligatoriske emner, og 50 timer med valgfrie moduler. </a:t>
            </a:r>
          </a:p>
          <a:p>
            <a:pPr defTabSz="914273"/>
            <a:endParaRPr lang="nb-NO" sz="1600" dirty="0">
              <a:latin typeface="Times New Roman" pitchFamily="18" charset="0"/>
              <a:cs typeface="Times New Roman" pitchFamily="18" charset="0"/>
            </a:endParaRPr>
          </a:p>
          <a:p>
            <a:pPr defTabSz="914273"/>
            <a:r>
              <a:rPr lang="nb-NO" sz="1600" dirty="0">
                <a:latin typeface="Times New Roman" pitchFamily="18" charset="0"/>
                <a:cs typeface="Times New Roman" pitchFamily="18" charset="0"/>
              </a:rPr>
              <a:t>Men dette med omfanget på kurs, selv om det på like linje som for andre oppgaver er sterkt avhengig av ressurssituasjon og andre forhold som  er omtalt, går jeg ikke inn på her i dag. FUP verdsetter likevel at komiteen også peker på behov for å sikre faste stillinger for å kunne møte forventninger til økt aktivitetsnivå for å styrke universitetspedagogisk arbeid. </a:t>
            </a:r>
          </a:p>
          <a:p>
            <a:pPr defTabSz="914273"/>
            <a:endParaRPr lang="nb-NO" sz="1600" dirty="0">
              <a:latin typeface="Times New Roman" pitchFamily="18" charset="0"/>
              <a:cs typeface="Times New Roman" pitchFamily="18" charset="0"/>
            </a:endParaRPr>
          </a:p>
          <a:p>
            <a:pPr defTabSz="914273"/>
            <a:r>
              <a:rPr lang="nb-NO" sz="1600" dirty="0">
                <a:latin typeface="Times New Roman" pitchFamily="18" charset="0"/>
                <a:cs typeface="Times New Roman" pitchFamily="18" charset="0"/>
              </a:rPr>
              <a:t>Men altså, jeg konsentrerer meg i dag om det som går direkte på det styrke kvaliteten på kursene våre – innenfor de rammene vi har i dag.</a:t>
            </a:r>
          </a:p>
          <a:p>
            <a:endParaRPr lang="nb-NO" sz="1600" dirty="0">
              <a:latin typeface="Times New Roman" pitchFamily="18" charset="0"/>
              <a:cs typeface="Times New Roman" pitchFamily="18" charset="0"/>
            </a:endParaRPr>
          </a:p>
          <a:p>
            <a:r>
              <a:rPr lang="nb-NO" sz="1600" dirty="0">
                <a:latin typeface="Times New Roman" pitchFamily="18" charset="0"/>
                <a:cs typeface="Times New Roman" pitchFamily="18" charset="0"/>
              </a:rPr>
              <a:t>Jeg vil først ta frem noe som komiteen påpekte og så vil jeg si hva vi i FUP mer konkret tar med oss fremover i vårt arbeid med årsplaner og Strategisk utvikling av arbeidet med kursene våre.</a:t>
            </a:r>
          </a:p>
          <a:p>
            <a:endParaRPr lang="nb-NO" sz="1600" dirty="0">
              <a:latin typeface="Times New Roman" pitchFamily="18" charset="0"/>
              <a:cs typeface="Times New Roman" pitchFamily="18" charset="0"/>
            </a:endParaRPr>
          </a:p>
          <a:p>
            <a:endParaRPr lang="nb-NO" sz="1600" dirty="0">
              <a:latin typeface="Times New Roman" pitchFamily="18" charset="0"/>
              <a:cs typeface="Times New Roman" pitchFamily="18" charset="0"/>
            </a:endParaRPr>
          </a:p>
          <a:p>
            <a:endParaRPr lang="nb-NO" sz="1600" dirty="0">
              <a:latin typeface="Times New Roman" pitchFamily="18" charset="0"/>
              <a:cs typeface="Times New Roman" pitchFamily="18" charset="0"/>
            </a:endParaRPr>
          </a:p>
          <a:p>
            <a:endParaRPr lang="nb-NO" sz="1600" dirty="0">
              <a:latin typeface="Times New Roman" pitchFamily="18" charset="0"/>
              <a:cs typeface="Times New Roman" pitchFamily="18" charset="0"/>
            </a:endParaRPr>
          </a:p>
          <a:p>
            <a:endParaRPr lang="nb-NO" sz="1600" dirty="0">
              <a:latin typeface="Times New Roman" pitchFamily="18" charset="0"/>
              <a:cs typeface="Times New Roman" pitchFamily="18" charset="0"/>
            </a:endParaRPr>
          </a:p>
        </p:txBody>
      </p:sp>
      <p:sp>
        <p:nvSpPr>
          <p:cNvPr id="4" name="Plassholder for lysbildenummer 3"/>
          <p:cNvSpPr>
            <a:spLocks noGrp="1"/>
          </p:cNvSpPr>
          <p:nvPr>
            <p:ph type="sldNum" sz="quarter" idx="10"/>
          </p:nvPr>
        </p:nvSpPr>
        <p:spPr/>
        <p:txBody>
          <a:bodyPr/>
          <a:lstStyle/>
          <a:p>
            <a:fld id="{54D189B5-BDCF-497F-8889-C29CCD38CAD7}" type="slidenum">
              <a:rPr lang="nb-NO" smtClean="0"/>
              <a:t>2</a:t>
            </a:fld>
            <a:endParaRPr lang="nb-NO"/>
          </a:p>
        </p:txBody>
      </p:sp>
    </p:spTree>
    <p:extLst>
      <p:ext uri="{BB962C8B-B14F-4D97-AF65-F5344CB8AC3E}">
        <p14:creationId xmlns:p14="http://schemas.microsoft.com/office/powerpoint/2010/main" val="3546478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defTabSz="914273"/>
            <a:r>
              <a:rPr lang="nb-NO" sz="1600" dirty="0">
                <a:solidFill>
                  <a:prstClr val="black"/>
                </a:solidFill>
              </a:rPr>
              <a:t>De tiltakene som blir anbefalt korresponderer mye med mange av det FUP selv også har sett som viktige endringer.</a:t>
            </a:r>
          </a:p>
          <a:p>
            <a:pPr defTabSz="914273"/>
            <a:r>
              <a:rPr lang="nb-NO" sz="1600" dirty="0">
                <a:solidFill>
                  <a:prstClr val="black"/>
                </a:solidFill>
              </a:rPr>
              <a:t>En evaluering som denne gir derfor et godt spark til </a:t>
            </a:r>
          </a:p>
          <a:p>
            <a:pPr defTabSz="914273">
              <a:defRPr/>
            </a:pPr>
            <a:r>
              <a:rPr lang="nb-NO" sz="1600" dirty="0"/>
              <a:t>opplever vi i FUP at det er relativt godt sammenfall mellom egenevaluering og komiteens evaluering når det gjelder opplevelse av deltakernes tilfredshet med kursene der  </a:t>
            </a:r>
          </a:p>
          <a:p>
            <a:pPr defTabSz="914273">
              <a:defRPr/>
            </a:pPr>
            <a:endParaRPr lang="nb-NO" sz="1600" dirty="0"/>
          </a:p>
          <a:p>
            <a:pPr defTabSz="914273">
              <a:defRPr/>
            </a:pPr>
            <a:endParaRPr lang="nb-NO" sz="1600" dirty="0"/>
          </a:p>
          <a:p>
            <a:pPr defTabSz="914273">
              <a:defRPr/>
            </a:pPr>
            <a:endParaRPr lang="nb-NO" sz="1600" dirty="0"/>
          </a:p>
          <a:p>
            <a:pPr defTabSz="914273">
              <a:defRPr/>
            </a:pPr>
            <a:endParaRPr lang="nb-NO" sz="1600" dirty="0"/>
          </a:p>
          <a:p>
            <a:pPr defTabSz="914273">
              <a:defRPr/>
            </a:pPr>
            <a:r>
              <a:rPr lang="nb-NO" sz="1600" dirty="0"/>
              <a:t>De tiltakene som blir anbefalt korresponderer mye med mange av det FUP selv også har sett som viktige endringer.</a:t>
            </a:r>
          </a:p>
          <a:p>
            <a:pPr defTabSz="914273">
              <a:defRPr/>
            </a:pPr>
            <a:r>
              <a:rPr lang="nb-NO" sz="1600" dirty="0"/>
              <a:t>En evaluering som denne gir derfor et godt spark til å sette slike tanker mer i system og jobbe strategisk  videre – i årsplaner ikke minst</a:t>
            </a:r>
          </a:p>
          <a:p>
            <a:pPr defTabSz="914273">
              <a:defRPr/>
            </a:pPr>
            <a:endParaRPr lang="nb-NO" sz="1600" dirty="0"/>
          </a:p>
          <a:p>
            <a:endParaRPr lang="nb-NO" sz="1600" dirty="0"/>
          </a:p>
        </p:txBody>
      </p:sp>
      <p:sp>
        <p:nvSpPr>
          <p:cNvPr id="4" name="Plassholder for lysbildenummer 3"/>
          <p:cNvSpPr>
            <a:spLocks noGrp="1"/>
          </p:cNvSpPr>
          <p:nvPr>
            <p:ph type="sldNum" sz="quarter" idx="10"/>
          </p:nvPr>
        </p:nvSpPr>
        <p:spPr/>
        <p:txBody>
          <a:bodyPr/>
          <a:lstStyle/>
          <a:p>
            <a:fld id="{54D189B5-BDCF-497F-8889-C29CCD38CAD7}" type="slidenum">
              <a:rPr lang="nb-NO" smtClean="0"/>
              <a:t>3</a:t>
            </a:fld>
            <a:endParaRPr lang="nb-NO"/>
          </a:p>
        </p:txBody>
      </p:sp>
    </p:spTree>
    <p:extLst>
      <p:ext uri="{BB962C8B-B14F-4D97-AF65-F5344CB8AC3E}">
        <p14:creationId xmlns:p14="http://schemas.microsoft.com/office/powerpoint/2010/main" val="2174400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baseline="0" dirty="0" smtClean="0"/>
          </a:p>
        </p:txBody>
      </p:sp>
      <p:sp>
        <p:nvSpPr>
          <p:cNvPr id="4" name="Slide Number Placeholder 3"/>
          <p:cNvSpPr>
            <a:spLocks noGrp="1"/>
          </p:cNvSpPr>
          <p:nvPr>
            <p:ph type="sldNum" sz="quarter" idx="10"/>
          </p:nvPr>
        </p:nvSpPr>
        <p:spPr/>
        <p:txBody>
          <a:bodyPr/>
          <a:lstStyle/>
          <a:p>
            <a:fld id="{54D189B5-BDCF-497F-8889-C29CCD38CAD7}" type="slidenum">
              <a:rPr lang="nb-NO" smtClean="0"/>
              <a:t>4</a:t>
            </a:fld>
            <a:endParaRPr lang="nb-NO"/>
          </a:p>
        </p:txBody>
      </p:sp>
    </p:spTree>
    <p:extLst>
      <p:ext uri="{BB962C8B-B14F-4D97-AF65-F5344CB8AC3E}">
        <p14:creationId xmlns:p14="http://schemas.microsoft.com/office/powerpoint/2010/main" val="3717319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b-N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b-NO"/>
          </a:p>
        </p:txBody>
      </p:sp>
    </p:spTree>
    <p:extLst>
      <p:ext uri="{BB962C8B-B14F-4D97-AF65-F5344CB8AC3E}">
        <p14:creationId xmlns:p14="http://schemas.microsoft.com/office/powerpoint/2010/main" val="4075293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fld id="{918741C9-2B36-49E1-8CFF-684F4348AAD4}" type="datetimeFigureOut">
              <a:rPr lang="nb-NO" smtClean="0">
                <a:solidFill>
                  <a:prstClr val="black">
                    <a:tint val="75000"/>
                  </a:prstClr>
                </a:solidFill>
              </a:rPr>
              <a:pPr/>
              <a:t>25.01.2016</a:t>
            </a:fld>
            <a:endParaRPr lang="nb-NO">
              <a:solidFill>
                <a:prstClr val="black">
                  <a:tint val="75000"/>
                </a:prstClr>
              </a:solidFill>
            </a:endParaRPr>
          </a:p>
        </p:txBody>
      </p:sp>
      <p:sp>
        <p:nvSpPr>
          <p:cNvPr id="5" name="Footer Placeholder 4"/>
          <p:cNvSpPr>
            <a:spLocks noGrp="1"/>
          </p:cNvSpPr>
          <p:nvPr>
            <p:ph type="ftr" sz="quarter" idx="11"/>
          </p:nvPr>
        </p:nvSpPr>
        <p:spPr/>
        <p:txBody>
          <a:bodyPr/>
          <a:lstStyle/>
          <a:p>
            <a:endParaRPr lang="nb-NO">
              <a:solidFill>
                <a:prstClr val="black">
                  <a:tint val="75000"/>
                </a:prstClr>
              </a:solidFill>
            </a:endParaRPr>
          </a:p>
        </p:txBody>
      </p:sp>
      <p:sp>
        <p:nvSpPr>
          <p:cNvPr id="6" name="Slide Number Placeholder 5"/>
          <p:cNvSpPr>
            <a:spLocks noGrp="1"/>
          </p:cNvSpPr>
          <p:nvPr>
            <p:ph type="sldNum" sz="quarter" idx="12"/>
          </p:nvPr>
        </p:nvSpPr>
        <p:spPr/>
        <p:txBody>
          <a:bodyPr/>
          <a:lstStyle/>
          <a:p>
            <a:fld id="{6D4B2E34-0EAB-489B-8D4A-29E39B65E04E}" type="slidenum">
              <a:rPr lang="nb-NO" smtClean="0">
                <a:solidFill>
                  <a:prstClr val="black">
                    <a:tint val="75000"/>
                  </a:prstClr>
                </a:solidFill>
              </a:rPr>
              <a:pPr/>
              <a:t>‹#›</a:t>
            </a:fld>
            <a:endParaRPr lang="nb-NO">
              <a:solidFill>
                <a:prstClr val="black">
                  <a:tint val="75000"/>
                </a:prstClr>
              </a:solidFill>
            </a:endParaRPr>
          </a:p>
        </p:txBody>
      </p:sp>
    </p:spTree>
    <p:extLst>
      <p:ext uri="{BB962C8B-B14F-4D97-AF65-F5344CB8AC3E}">
        <p14:creationId xmlns:p14="http://schemas.microsoft.com/office/powerpoint/2010/main" val="2342092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b-N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fld id="{918741C9-2B36-49E1-8CFF-684F4348AAD4}" type="datetimeFigureOut">
              <a:rPr lang="nb-NO" smtClean="0">
                <a:solidFill>
                  <a:prstClr val="black">
                    <a:tint val="75000"/>
                  </a:prstClr>
                </a:solidFill>
              </a:rPr>
              <a:pPr/>
              <a:t>25.01.2016</a:t>
            </a:fld>
            <a:endParaRPr lang="nb-NO">
              <a:solidFill>
                <a:prstClr val="black">
                  <a:tint val="75000"/>
                </a:prstClr>
              </a:solidFill>
            </a:endParaRPr>
          </a:p>
        </p:txBody>
      </p:sp>
      <p:sp>
        <p:nvSpPr>
          <p:cNvPr id="5" name="Footer Placeholder 4"/>
          <p:cNvSpPr>
            <a:spLocks noGrp="1"/>
          </p:cNvSpPr>
          <p:nvPr>
            <p:ph type="ftr" sz="quarter" idx="11"/>
          </p:nvPr>
        </p:nvSpPr>
        <p:spPr/>
        <p:txBody>
          <a:bodyPr/>
          <a:lstStyle/>
          <a:p>
            <a:endParaRPr lang="nb-NO">
              <a:solidFill>
                <a:prstClr val="black">
                  <a:tint val="75000"/>
                </a:prstClr>
              </a:solidFill>
            </a:endParaRPr>
          </a:p>
        </p:txBody>
      </p:sp>
      <p:sp>
        <p:nvSpPr>
          <p:cNvPr id="6" name="Slide Number Placeholder 5"/>
          <p:cNvSpPr>
            <a:spLocks noGrp="1"/>
          </p:cNvSpPr>
          <p:nvPr>
            <p:ph type="sldNum" sz="quarter" idx="12"/>
          </p:nvPr>
        </p:nvSpPr>
        <p:spPr/>
        <p:txBody>
          <a:bodyPr/>
          <a:lstStyle/>
          <a:p>
            <a:fld id="{6D4B2E34-0EAB-489B-8D4A-29E39B65E04E}" type="slidenum">
              <a:rPr lang="nb-NO" smtClean="0">
                <a:solidFill>
                  <a:prstClr val="black">
                    <a:tint val="75000"/>
                  </a:prstClr>
                </a:solidFill>
              </a:rPr>
              <a:pPr/>
              <a:t>‹#›</a:t>
            </a:fld>
            <a:endParaRPr lang="nb-NO">
              <a:solidFill>
                <a:prstClr val="black">
                  <a:tint val="75000"/>
                </a:prstClr>
              </a:solidFill>
            </a:endParaRPr>
          </a:p>
        </p:txBody>
      </p:sp>
    </p:spTree>
    <p:extLst>
      <p:ext uri="{BB962C8B-B14F-4D97-AF65-F5344CB8AC3E}">
        <p14:creationId xmlns:p14="http://schemas.microsoft.com/office/powerpoint/2010/main" val="758865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fld id="{918741C9-2B36-49E1-8CFF-684F4348AAD4}" type="datetimeFigureOut">
              <a:rPr lang="nb-NO" smtClean="0">
                <a:solidFill>
                  <a:prstClr val="black">
                    <a:tint val="75000"/>
                  </a:prstClr>
                </a:solidFill>
              </a:rPr>
              <a:pPr/>
              <a:t>25.01.2016</a:t>
            </a:fld>
            <a:endParaRPr lang="nb-NO">
              <a:solidFill>
                <a:prstClr val="black">
                  <a:tint val="75000"/>
                </a:prstClr>
              </a:solidFill>
            </a:endParaRPr>
          </a:p>
        </p:txBody>
      </p:sp>
      <p:sp>
        <p:nvSpPr>
          <p:cNvPr id="5" name="Footer Placeholder 4"/>
          <p:cNvSpPr>
            <a:spLocks noGrp="1"/>
          </p:cNvSpPr>
          <p:nvPr>
            <p:ph type="ftr" sz="quarter" idx="11"/>
          </p:nvPr>
        </p:nvSpPr>
        <p:spPr/>
        <p:txBody>
          <a:bodyPr/>
          <a:lstStyle/>
          <a:p>
            <a:endParaRPr lang="nb-NO">
              <a:solidFill>
                <a:prstClr val="black">
                  <a:tint val="75000"/>
                </a:prstClr>
              </a:solidFill>
            </a:endParaRPr>
          </a:p>
        </p:txBody>
      </p:sp>
      <p:sp>
        <p:nvSpPr>
          <p:cNvPr id="6" name="Slide Number Placeholder 5"/>
          <p:cNvSpPr>
            <a:spLocks noGrp="1"/>
          </p:cNvSpPr>
          <p:nvPr>
            <p:ph type="sldNum" sz="quarter" idx="12"/>
          </p:nvPr>
        </p:nvSpPr>
        <p:spPr/>
        <p:txBody>
          <a:bodyPr/>
          <a:lstStyle/>
          <a:p>
            <a:fld id="{6D4B2E34-0EAB-489B-8D4A-29E39B65E04E}" type="slidenum">
              <a:rPr lang="nb-NO" smtClean="0">
                <a:solidFill>
                  <a:prstClr val="black">
                    <a:tint val="75000"/>
                  </a:prstClr>
                </a:solidFill>
              </a:rPr>
              <a:pPr/>
              <a:t>‹#›</a:t>
            </a:fld>
            <a:endParaRPr lang="nb-NO">
              <a:solidFill>
                <a:prstClr val="black">
                  <a:tint val="75000"/>
                </a:prstClr>
              </a:solidFill>
            </a:endParaRPr>
          </a:p>
        </p:txBody>
      </p:sp>
    </p:spTree>
    <p:extLst>
      <p:ext uri="{BB962C8B-B14F-4D97-AF65-F5344CB8AC3E}">
        <p14:creationId xmlns:p14="http://schemas.microsoft.com/office/powerpoint/2010/main" val="2526105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8741C9-2B36-49E1-8CFF-684F4348AAD4}" type="datetimeFigureOut">
              <a:rPr lang="nb-NO" smtClean="0">
                <a:solidFill>
                  <a:prstClr val="black">
                    <a:tint val="75000"/>
                  </a:prstClr>
                </a:solidFill>
              </a:rPr>
              <a:pPr/>
              <a:t>25.01.2016</a:t>
            </a:fld>
            <a:endParaRPr lang="nb-NO">
              <a:solidFill>
                <a:prstClr val="black">
                  <a:tint val="75000"/>
                </a:prstClr>
              </a:solidFill>
            </a:endParaRPr>
          </a:p>
        </p:txBody>
      </p:sp>
      <p:sp>
        <p:nvSpPr>
          <p:cNvPr id="5" name="Footer Placeholder 4"/>
          <p:cNvSpPr>
            <a:spLocks noGrp="1"/>
          </p:cNvSpPr>
          <p:nvPr>
            <p:ph type="ftr" sz="quarter" idx="11"/>
          </p:nvPr>
        </p:nvSpPr>
        <p:spPr/>
        <p:txBody>
          <a:bodyPr/>
          <a:lstStyle/>
          <a:p>
            <a:endParaRPr lang="nb-NO">
              <a:solidFill>
                <a:prstClr val="black">
                  <a:tint val="75000"/>
                </a:prstClr>
              </a:solidFill>
            </a:endParaRPr>
          </a:p>
        </p:txBody>
      </p:sp>
      <p:sp>
        <p:nvSpPr>
          <p:cNvPr id="6" name="Slide Number Placeholder 5"/>
          <p:cNvSpPr>
            <a:spLocks noGrp="1"/>
          </p:cNvSpPr>
          <p:nvPr>
            <p:ph type="sldNum" sz="quarter" idx="12"/>
          </p:nvPr>
        </p:nvSpPr>
        <p:spPr/>
        <p:txBody>
          <a:bodyPr/>
          <a:lstStyle/>
          <a:p>
            <a:fld id="{6D4B2E34-0EAB-489B-8D4A-29E39B65E04E}" type="slidenum">
              <a:rPr lang="nb-NO" smtClean="0">
                <a:solidFill>
                  <a:prstClr val="black">
                    <a:tint val="75000"/>
                  </a:prstClr>
                </a:solidFill>
              </a:rPr>
              <a:pPr/>
              <a:t>‹#›</a:t>
            </a:fld>
            <a:endParaRPr lang="nb-NO">
              <a:solidFill>
                <a:prstClr val="black">
                  <a:tint val="75000"/>
                </a:prstClr>
              </a:solidFill>
            </a:endParaRPr>
          </a:p>
        </p:txBody>
      </p:sp>
    </p:spTree>
    <p:extLst>
      <p:ext uri="{BB962C8B-B14F-4D97-AF65-F5344CB8AC3E}">
        <p14:creationId xmlns:p14="http://schemas.microsoft.com/office/powerpoint/2010/main" val="3486766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Date Placeholder 4"/>
          <p:cNvSpPr>
            <a:spLocks noGrp="1"/>
          </p:cNvSpPr>
          <p:nvPr>
            <p:ph type="dt" sz="half" idx="10"/>
          </p:nvPr>
        </p:nvSpPr>
        <p:spPr/>
        <p:txBody>
          <a:bodyPr/>
          <a:lstStyle/>
          <a:p>
            <a:fld id="{918741C9-2B36-49E1-8CFF-684F4348AAD4}" type="datetimeFigureOut">
              <a:rPr lang="nb-NO" smtClean="0">
                <a:solidFill>
                  <a:prstClr val="black">
                    <a:tint val="75000"/>
                  </a:prstClr>
                </a:solidFill>
              </a:rPr>
              <a:pPr/>
              <a:t>25.01.2016</a:t>
            </a:fld>
            <a:endParaRPr lang="nb-NO">
              <a:solidFill>
                <a:prstClr val="black">
                  <a:tint val="75000"/>
                </a:prstClr>
              </a:solidFill>
            </a:endParaRPr>
          </a:p>
        </p:txBody>
      </p:sp>
      <p:sp>
        <p:nvSpPr>
          <p:cNvPr id="6" name="Footer Placeholder 5"/>
          <p:cNvSpPr>
            <a:spLocks noGrp="1"/>
          </p:cNvSpPr>
          <p:nvPr>
            <p:ph type="ftr" sz="quarter" idx="11"/>
          </p:nvPr>
        </p:nvSpPr>
        <p:spPr/>
        <p:txBody>
          <a:bodyPr/>
          <a:lstStyle/>
          <a:p>
            <a:endParaRPr lang="nb-NO">
              <a:solidFill>
                <a:prstClr val="black">
                  <a:tint val="75000"/>
                </a:prstClr>
              </a:solidFill>
            </a:endParaRPr>
          </a:p>
        </p:txBody>
      </p:sp>
      <p:sp>
        <p:nvSpPr>
          <p:cNvPr id="7" name="Slide Number Placeholder 6"/>
          <p:cNvSpPr>
            <a:spLocks noGrp="1"/>
          </p:cNvSpPr>
          <p:nvPr>
            <p:ph type="sldNum" sz="quarter" idx="12"/>
          </p:nvPr>
        </p:nvSpPr>
        <p:spPr/>
        <p:txBody>
          <a:bodyPr/>
          <a:lstStyle/>
          <a:p>
            <a:fld id="{6D4B2E34-0EAB-489B-8D4A-29E39B65E04E}" type="slidenum">
              <a:rPr lang="nb-NO" smtClean="0">
                <a:solidFill>
                  <a:prstClr val="black">
                    <a:tint val="75000"/>
                  </a:prstClr>
                </a:solidFill>
              </a:rPr>
              <a:pPr/>
              <a:t>‹#›</a:t>
            </a:fld>
            <a:endParaRPr lang="nb-NO">
              <a:solidFill>
                <a:prstClr val="black">
                  <a:tint val="75000"/>
                </a:prstClr>
              </a:solidFill>
            </a:endParaRPr>
          </a:p>
        </p:txBody>
      </p:sp>
    </p:spTree>
    <p:extLst>
      <p:ext uri="{BB962C8B-B14F-4D97-AF65-F5344CB8AC3E}">
        <p14:creationId xmlns:p14="http://schemas.microsoft.com/office/powerpoint/2010/main" val="3683493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7" name="Date Placeholder 6"/>
          <p:cNvSpPr>
            <a:spLocks noGrp="1"/>
          </p:cNvSpPr>
          <p:nvPr>
            <p:ph type="dt" sz="half" idx="10"/>
          </p:nvPr>
        </p:nvSpPr>
        <p:spPr/>
        <p:txBody>
          <a:bodyPr/>
          <a:lstStyle/>
          <a:p>
            <a:fld id="{918741C9-2B36-49E1-8CFF-684F4348AAD4}" type="datetimeFigureOut">
              <a:rPr lang="nb-NO" smtClean="0">
                <a:solidFill>
                  <a:prstClr val="black">
                    <a:tint val="75000"/>
                  </a:prstClr>
                </a:solidFill>
              </a:rPr>
              <a:pPr/>
              <a:t>25.01.2016</a:t>
            </a:fld>
            <a:endParaRPr lang="nb-NO">
              <a:solidFill>
                <a:prstClr val="black">
                  <a:tint val="75000"/>
                </a:prstClr>
              </a:solidFill>
            </a:endParaRPr>
          </a:p>
        </p:txBody>
      </p:sp>
      <p:sp>
        <p:nvSpPr>
          <p:cNvPr id="8" name="Footer Placeholder 7"/>
          <p:cNvSpPr>
            <a:spLocks noGrp="1"/>
          </p:cNvSpPr>
          <p:nvPr>
            <p:ph type="ftr" sz="quarter" idx="11"/>
          </p:nvPr>
        </p:nvSpPr>
        <p:spPr/>
        <p:txBody>
          <a:bodyPr/>
          <a:lstStyle/>
          <a:p>
            <a:endParaRPr lang="nb-NO">
              <a:solidFill>
                <a:prstClr val="black">
                  <a:tint val="75000"/>
                </a:prstClr>
              </a:solidFill>
            </a:endParaRPr>
          </a:p>
        </p:txBody>
      </p:sp>
      <p:sp>
        <p:nvSpPr>
          <p:cNvPr id="9" name="Slide Number Placeholder 8"/>
          <p:cNvSpPr>
            <a:spLocks noGrp="1"/>
          </p:cNvSpPr>
          <p:nvPr>
            <p:ph type="sldNum" sz="quarter" idx="12"/>
          </p:nvPr>
        </p:nvSpPr>
        <p:spPr/>
        <p:txBody>
          <a:bodyPr/>
          <a:lstStyle/>
          <a:p>
            <a:fld id="{6D4B2E34-0EAB-489B-8D4A-29E39B65E04E}" type="slidenum">
              <a:rPr lang="nb-NO" smtClean="0">
                <a:solidFill>
                  <a:prstClr val="black">
                    <a:tint val="75000"/>
                  </a:prstClr>
                </a:solidFill>
              </a:rPr>
              <a:pPr/>
              <a:t>‹#›</a:t>
            </a:fld>
            <a:endParaRPr lang="nb-NO">
              <a:solidFill>
                <a:prstClr val="black">
                  <a:tint val="75000"/>
                </a:prstClr>
              </a:solidFill>
            </a:endParaRPr>
          </a:p>
        </p:txBody>
      </p:sp>
    </p:spTree>
    <p:extLst>
      <p:ext uri="{BB962C8B-B14F-4D97-AF65-F5344CB8AC3E}">
        <p14:creationId xmlns:p14="http://schemas.microsoft.com/office/powerpoint/2010/main" val="826350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Date Placeholder 2"/>
          <p:cNvSpPr>
            <a:spLocks noGrp="1"/>
          </p:cNvSpPr>
          <p:nvPr>
            <p:ph type="dt" sz="half" idx="10"/>
          </p:nvPr>
        </p:nvSpPr>
        <p:spPr/>
        <p:txBody>
          <a:bodyPr/>
          <a:lstStyle/>
          <a:p>
            <a:fld id="{918741C9-2B36-49E1-8CFF-684F4348AAD4}" type="datetimeFigureOut">
              <a:rPr lang="nb-NO" smtClean="0">
                <a:solidFill>
                  <a:prstClr val="black">
                    <a:tint val="75000"/>
                  </a:prstClr>
                </a:solidFill>
              </a:rPr>
              <a:pPr/>
              <a:t>25.01.2016</a:t>
            </a:fld>
            <a:endParaRPr lang="nb-NO">
              <a:solidFill>
                <a:prstClr val="black">
                  <a:tint val="75000"/>
                </a:prstClr>
              </a:solidFill>
            </a:endParaRPr>
          </a:p>
        </p:txBody>
      </p:sp>
      <p:sp>
        <p:nvSpPr>
          <p:cNvPr id="4" name="Footer Placeholder 3"/>
          <p:cNvSpPr>
            <a:spLocks noGrp="1"/>
          </p:cNvSpPr>
          <p:nvPr>
            <p:ph type="ftr" sz="quarter" idx="11"/>
          </p:nvPr>
        </p:nvSpPr>
        <p:spPr/>
        <p:txBody>
          <a:bodyPr/>
          <a:lstStyle/>
          <a:p>
            <a:endParaRPr lang="nb-NO">
              <a:solidFill>
                <a:prstClr val="black">
                  <a:tint val="75000"/>
                </a:prstClr>
              </a:solidFill>
            </a:endParaRPr>
          </a:p>
        </p:txBody>
      </p:sp>
      <p:sp>
        <p:nvSpPr>
          <p:cNvPr id="5" name="Slide Number Placeholder 4"/>
          <p:cNvSpPr>
            <a:spLocks noGrp="1"/>
          </p:cNvSpPr>
          <p:nvPr>
            <p:ph type="sldNum" sz="quarter" idx="12"/>
          </p:nvPr>
        </p:nvSpPr>
        <p:spPr/>
        <p:txBody>
          <a:bodyPr/>
          <a:lstStyle/>
          <a:p>
            <a:fld id="{6D4B2E34-0EAB-489B-8D4A-29E39B65E04E}" type="slidenum">
              <a:rPr lang="nb-NO" smtClean="0">
                <a:solidFill>
                  <a:prstClr val="black">
                    <a:tint val="75000"/>
                  </a:prstClr>
                </a:solidFill>
              </a:rPr>
              <a:pPr/>
              <a:t>‹#›</a:t>
            </a:fld>
            <a:endParaRPr lang="nb-NO">
              <a:solidFill>
                <a:prstClr val="black">
                  <a:tint val="75000"/>
                </a:prstClr>
              </a:solidFill>
            </a:endParaRPr>
          </a:p>
        </p:txBody>
      </p:sp>
    </p:spTree>
    <p:extLst>
      <p:ext uri="{BB962C8B-B14F-4D97-AF65-F5344CB8AC3E}">
        <p14:creationId xmlns:p14="http://schemas.microsoft.com/office/powerpoint/2010/main" val="1694663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8741C9-2B36-49E1-8CFF-684F4348AAD4}" type="datetimeFigureOut">
              <a:rPr lang="nb-NO" smtClean="0">
                <a:solidFill>
                  <a:prstClr val="black">
                    <a:tint val="75000"/>
                  </a:prstClr>
                </a:solidFill>
              </a:rPr>
              <a:pPr/>
              <a:t>25.01.2016</a:t>
            </a:fld>
            <a:endParaRPr lang="nb-NO">
              <a:solidFill>
                <a:prstClr val="black">
                  <a:tint val="75000"/>
                </a:prstClr>
              </a:solidFill>
            </a:endParaRPr>
          </a:p>
        </p:txBody>
      </p:sp>
      <p:sp>
        <p:nvSpPr>
          <p:cNvPr id="3" name="Footer Placeholder 2"/>
          <p:cNvSpPr>
            <a:spLocks noGrp="1"/>
          </p:cNvSpPr>
          <p:nvPr>
            <p:ph type="ftr" sz="quarter" idx="11"/>
          </p:nvPr>
        </p:nvSpPr>
        <p:spPr/>
        <p:txBody>
          <a:bodyPr/>
          <a:lstStyle/>
          <a:p>
            <a:endParaRPr lang="nb-NO">
              <a:solidFill>
                <a:prstClr val="black">
                  <a:tint val="75000"/>
                </a:prstClr>
              </a:solidFill>
            </a:endParaRPr>
          </a:p>
        </p:txBody>
      </p:sp>
      <p:sp>
        <p:nvSpPr>
          <p:cNvPr id="4" name="Slide Number Placeholder 3"/>
          <p:cNvSpPr>
            <a:spLocks noGrp="1"/>
          </p:cNvSpPr>
          <p:nvPr>
            <p:ph type="sldNum" sz="quarter" idx="12"/>
          </p:nvPr>
        </p:nvSpPr>
        <p:spPr/>
        <p:txBody>
          <a:bodyPr/>
          <a:lstStyle/>
          <a:p>
            <a:fld id="{6D4B2E34-0EAB-489B-8D4A-29E39B65E04E}" type="slidenum">
              <a:rPr lang="nb-NO" smtClean="0">
                <a:solidFill>
                  <a:prstClr val="black">
                    <a:tint val="75000"/>
                  </a:prstClr>
                </a:solidFill>
              </a:rPr>
              <a:pPr/>
              <a:t>‹#›</a:t>
            </a:fld>
            <a:endParaRPr lang="nb-NO">
              <a:solidFill>
                <a:prstClr val="black">
                  <a:tint val="75000"/>
                </a:prstClr>
              </a:solidFill>
            </a:endParaRPr>
          </a:p>
        </p:txBody>
      </p:sp>
    </p:spTree>
    <p:extLst>
      <p:ext uri="{BB962C8B-B14F-4D97-AF65-F5344CB8AC3E}">
        <p14:creationId xmlns:p14="http://schemas.microsoft.com/office/powerpoint/2010/main" val="2403255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8741C9-2B36-49E1-8CFF-684F4348AAD4}" type="datetimeFigureOut">
              <a:rPr lang="nb-NO" smtClean="0">
                <a:solidFill>
                  <a:prstClr val="black">
                    <a:tint val="75000"/>
                  </a:prstClr>
                </a:solidFill>
              </a:rPr>
              <a:pPr/>
              <a:t>25.01.2016</a:t>
            </a:fld>
            <a:endParaRPr lang="nb-NO">
              <a:solidFill>
                <a:prstClr val="black">
                  <a:tint val="75000"/>
                </a:prstClr>
              </a:solidFill>
            </a:endParaRPr>
          </a:p>
        </p:txBody>
      </p:sp>
      <p:sp>
        <p:nvSpPr>
          <p:cNvPr id="6" name="Footer Placeholder 5"/>
          <p:cNvSpPr>
            <a:spLocks noGrp="1"/>
          </p:cNvSpPr>
          <p:nvPr>
            <p:ph type="ftr" sz="quarter" idx="11"/>
          </p:nvPr>
        </p:nvSpPr>
        <p:spPr/>
        <p:txBody>
          <a:bodyPr/>
          <a:lstStyle/>
          <a:p>
            <a:endParaRPr lang="nb-NO">
              <a:solidFill>
                <a:prstClr val="black">
                  <a:tint val="75000"/>
                </a:prstClr>
              </a:solidFill>
            </a:endParaRPr>
          </a:p>
        </p:txBody>
      </p:sp>
      <p:sp>
        <p:nvSpPr>
          <p:cNvPr id="7" name="Slide Number Placeholder 6"/>
          <p:cNvSpPr>
            <a:spLocks noGrp="1"/>
          </p:cNvSpPr>
          <p:nvPr>
            <p:ph type="sldNum" sz="quarter" idx="12"/>
          </p:nvPr>
        </p:nvSpPr>
        <p:spPr/>
        <p:txBody>
          <a:bodyPr/>
          <a:lstStyle/>
          <a:p>
            <a:fld id="{6D4B2E34-0EAB-489B-8D4A-29E39B65E04E}" type="slidenum">
              <a:rPr lang="nb-NO" smtClean="0">
                <a:solidFill>
                  <a:prstClr val="black">
                    <a:tint val="75000"/>
                  </a:prstClr>
                </a:solidFill>
              </a:rPr>
              <a:pPr/>
              <a:t>‹#›</a:t>
            </a:fld>
            <a:endParaRPr lang="nb-NO">
              <a:solidFill>
                <a:prstClr val="black">
                  <a:tint val="75000"/>
                </a:prstClr>
              </a:solidFill>
            </a:endParaRPr>
          </a:p>
        </p:txBody>
      </p:sp>
    </p:spTree>
    <p:extLst>
      <p:ext uri="{BB962C8B-B14F-4D97-AF65-F5344CB8AC3E}">
        <p14:creationId xmlns:p14="http://schemas.microsoft.com/office/powerpoint/2010/main" val="1377054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b-N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8741C9-2B36-49E1-8CFF-684F4348AAD4}" type="datetimeFigureOut">
              <a:rPr lang="nb-NO" smtClean="0">
                <a:solidFill>
                  <a:prstClr val="black">
                    <a:tint val="75000"/>
                  </a:prstClr>
                </a:solidFill>
              </a:rPr>
              <a:pPr/>
              <a:t>25.01.2016</a:t>
            </a:fld>
            <a:endParaRPr lang="nb-NO">
              <a:solidFill>
                <a:prstClr val="black">
                  <a:tint val="75000"/>
                </a:prstClr>
              </a:solidFill>
            </a:endParaRPr>
          </a:p>
        </p:txBody>
      </p:sp>
      <p:sp>
        <p:nvSpPr>
          <p:cNvPr id="6" name="Footer Placeholder 5"/>
          <p:cNvSpPr>
            <a:spLocks noGrp="1"/>
          </p:cNvSpPr>
          <p:nvPr>
            <p:ph type="ftr" sz="quarter" idx="11"/>
          </p:nvPr>
        </p:nvSpPr>
        <p:spPr/>
        <p:txBody>
          <a:bodyPr/>
          <a:lstStyle/>
          <a:p>
            <a:endParaRPr lang="nb-NO">
              <a:solidFill>
                <a:prstClr val="black">
                  <a:tint val="75000"/>
                </a:prstClr>
              </a:solidFill>
            </a:endParaRPr>
          </a:p>
        </p:txBody>
      </p:sp>
      <p:sp>
        <p:nvSpPr>
          <p:cNvPr id="7" name="Slide Number Placeholder 6"/>
          <p:cNvSpPr>
            <a:spLocks noGrp="1"/>
          </p:cNvSpPr>
          <p:nvPr>
            <p:ph type="sldNum" sz="quarter" idx="12"/>
          </p:nvPr>
        </p:nvSpPr>
        <p:spPr/>
        <p:txBody>
          <a:bodyPr/>
          <a:lstStyle/>
          <a:p>
            <a:fld id="{6D4B2E34-0EAB-489B-8D4A-29E39B65E04E}" type="slidenum">
              <a:rPr lang="nb-NO" smtClean="0">
                <a:solidFill>
                  <a:prstClr val="black">
                    <a:tint val="75000"/>
                  </a:prstClr>
                </a:solidFill>
              </a:rPr>
              <a:pPr/>
              <a:t>‹#›</a:t>
            </a:fld>
            <a:endParaRPr lang="nb-NO">
              <a:solidFill>
                <a:prstClr val="black">
                  <a:tint val="75000"/>
                </a:prstClr>
              </a:solidFill>
            </a:endParaRPr>
          </a:p>
        </p:txBody>
      </p:sp>
    </p:spTree>
    <p:extLst>
      <p:ext uri="{BB962C8B-B14F-4D97-AF65-F5344CB8AC3E}">
        <p14:creationId xmlns:p14="http://schemas.microsoft.com/office/powerpoint/2010/main" val="1931974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nb-N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8741C9-2B36-49E1-8CFF-684F4348AAD4}" type="datetimeFigureOut">
              <a:rPr lang="nb-NO" smtClean="0">
                <a:solidFill>
                  <a:prstClr val="black">
                    <a:tint val="75000"/>
                  </a:prstClr>
                </a:solidFill>
              </a:rPr>
              <a:pPr/>
              <a:t>25.01.2016</a:t>
            </a:fld>
            <a:endParaRPr lang="nb-NO">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4B2E34-0EAB-489B-8D4A-29E39B65E04E}" type="slidenum">
              <a:rPr lang="nb-NO" smtClean="0">
                <a:solidFill>
                  <a:prstClr val="black">
                    <a:tint val="75000"/>
                  </a:prstClr>
                </a:solidFill>
              </a:rPr>
              <a:pPr/>
              <a:t>‹#›</a:t>
            </a:fld>
            <a:endParaRPr lang="nb-NO">
              <a:solidFill>
                <a:prstClr val="black">
                  <a:tint val="75000"/>
                </a:prstClr>
              </a:solidFill>
            </a:endParaRPr>
          </a:p>
        </p:txBody>
      </p:sp>
    </p:spTree>
    <p:extLst>
      <p:ext uri="{BB962C8B-B14F-4D97-AF65-F5344CB8AC3E}">
        <p14:creationId xmlns:p14="http://schemas.microsoft.com/office/powerpoint/2010/main" val="28291107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68"/>
            <a:ext cx="9144000" cy="6857464"/>
          </a:xfrm>
          <a:prstGeom prst="rect">
            <a:avLst/>
          </a:prstGeom>
        </p:spPr>
      </p:pic>
      <p:sp>
        <p:nvSpPr>
          <p:cNvPr id="2" name="Title 1"/>
          <p:cNvSpPr>
            <a:spLocks noGrp="1"/>
          </p:cNvSpPr>
          <p:nvPr>
            <p:ph type="ctrTitle"/>
          </p:nvPr>
        </p:nvSpPr>
        <p:spPr>
          <a:xfrm>
            <a:off x="325760" y="3140969"/>
            <a:ext cx="7772400" cy="1152128"/>
          </a:xfrm>
        </p:spPr>
        <p:txBody>
          <a:bodyPr>
            <a:normAutofit fontScale="90000"/>
          </a:bodyPr>
          <a:lstStyle/>
          <a:p>
            <a:pPr algn="l"/>
            <a:r>
              <a:rPr lang="nb-NO" dirty="0" smtClean="0"/>
              <a:t>Evaluering av </a:t>
            </a:r>
            <a:r>
              <a:rPr lang="nb-NO" dirty="0" err="1" smtClean="0"/>
              <a:t>FUP’s</a:t>
            </a:r>
            <a:r>
              <a:rPr lang="nb-NO" dirty="0" smtClean="0"/>
              <a:t> kurs i pedagogisk basiskompetanse </a:t>
            </a:r>
            <a:endParaRPr lang="nb-NO" b="1" i="1" dirty="0"/>
          </a:p>
        </p:txBody>
      </p:sp>
      <p:sp>
        <p:nvSpPr>
          <p:cNvPr id="3" name="Subtitle 2"/>
          <p:cNvSpPr>
            <a:spLocks noGrp="1"/>
          </p:cNvSpPr>
          <p:nvPr>
            <p:ph type="subTitle" idx="1"/>
          </p:nvPr>
        </p:nvSpPr>
        <p:spPr>
          <a:xfrm>
            <a:off x="395536" y="4221088"/>
            <a:ext cx="6400800" cy="1752600"/>
          </a:xfrm>
        </p:spPr>
        <p:txBody>
          <a:bodyPr>
            <a:normAutofit/>
          </a:bodyPr>
          <a:lstStyle/>
          <a:p>
            <a:pPr algn="l"/>
            <a:endParaRPr lang="nb-NO" dirty="0" smtClean="0"/>
          </a:p>
          <a:p>
            <a:pPr algn="l"/>
            <a:r>
              <a:rPr lang="nb-NO" sz="2800" dirty="0" smtClean="0"/>
              <a:t>v/ Tone Dyrdal Solbrekke Faglig leder FUP</a:t>
            </a:r>
            <a:r>
              <a:rPr lang="nb-NO" sz="2800" dirty="0"/>
              <a:t> </a:t>
            </a:r>
            <a:endParaRPr lang="nb-NO" sz="2800" dirty="0" smtClean="0"/>
          </a:p>
          <a:p>
            <a:pPr algn="l"/>
            <a:r>
              <a:rPr lang="nb-NO" sz="2800" dirty="0" smtClean="0"/>
              <a:t>Utdanningskomiteen 25.01.2016</a:t>
            </a:r>
          </a:p>
        </p:txBody>
      </p:sp>
    </p:spTree>
    <p:extLst>
      <p:ext uri="{BB962C8B-B14F-4D97-AF65-F5344CB8AC3E}">
        <p14:creationId xmlns:p14="http://schemas.microsoft.com/office/powerpoint/2010/main" val="2671124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Evalueringen: Oppdrag og prosess</a:t>
            </a:r>
            <a:endParaRPr lang="nb-NO" dirty="0"/>
          </a:p>
        </p:txBody>
      </p:sp>
      <p:sp>
        <p:nvSpPr>
          <p:cNvPr id="3" name="Content Placeholder 2"/>
          <p:cNvSpPr>
            <a:spLocks noGrp="1"/>
          </p:cNvSpPr>
          <p:nvPr>
            <p:ph idx="1"/>
          </p:nvPr>
        </p:nvSpPr>
        <p:spPr>
          <a:xfrm>
            <a:off x="457200" y="1484784"/>
            <a:ext cx="8229600" cy="4641379"/>
          </a:xfrm>
        </p:spPr>
        <p:txBody>
          <a:bodyPr>
            <a:normAutofit fontScale="92500" lnSpcReduction="20000"/>
          </a:bodyPr>
          <a:lstStyle/>
          <a:p>
            <a:r>
              <a:rPr lang="nb-NO" sz="2800" dirty="0" smtClean="0"/>
              <a:t>Dekanmøtet ultimo 2014 ba om evaluering</a:t>
            </a:r>
            <a:r>
              <a:rPr lang="nb-NO" sz="2800" dirty="0"/>
              <a:t> </a:t>
            </a:r>
            <a:r>
              <a:rPr lang="nb-NO" sz="2800" dirty="0" smtClean="0"/>
              <a:t>av </a:t>
            </a:r>
            <a:r>
              <a:rPr lang="nb-NO" sz="2800" dirty="0" err="1" smtClean="0"/>
              <a:t>FUPs</a:t>
            </a:r>
            <a:r>
              <a:rPr lang="nb-NO" sz="2800" dirty="0" smtClean="0"/>
              <a:t> program i pedagogisk basiskompetanse</a:t>
            </a:r>
          </a:p>
          <a:p>
            <a:r>
              <a:rPr lang="nb-NO" sz="2800" dirty="0" err="1" smtClean="0"/>
              <a:t>Iped</a:t>
            </a:r>
            <a:r>
              <a:rPr lang="nb-NO" sz="2800" dirty="0" smtClean="0"/>
              <a:t> leder oppnevner mars 2015 ekstern komite: Gunn Engelsrud (NIH), Solveig Kristensen (UiO), Åshild Søfteland (</a:t>
            </a:r>
            <a:r>
              <a:rPr lang="nb-NO" sz="2800" dirty="0" err="1" smtClean="0"/>
              <a:t>HiØ</a:t>
            </a:r>
            <a:r>
              <a:rPr lang="nb-NO" sz="2800" dirty="0" smtClean="0"/>
              <a:t>).</a:t>
            </a:r>
          </a:p>
          <a:p>
            <a:r>
              <a:rPr lang="nb-NO" sz="2800" dirty="0" smtClean="0"/>
              <a:t>FUP foretar vår 2015 egenevaluering av program i pedagogisk basiskompetanse.</a:t>
            </a:r>
          </a:p>
          <a:p>
            <a:r>
              <a:rPr lang="nb-NO" sz="2800" dirty="0" smtClean="0"/>
              <a:t>Egenevaluering av kurs o.a. dokumentasjon  oversendes komiteen juni 2015</a:t>
            </a:r>
          </a:p>
          <a:p>
            <a:r>
              <a:rPr lang="nb-NO" sz="2800" dirty="0" smtClean="0"/>
              <a:t>Plassbesøk 4. november; </a:t>
            </a:r>
            <a:r>
              <a:rPr lang="nb-NO" sz="2800" dirty="0" err="1" smtClean="0"/>
              <a:t>Iped</a:t>
            </a:r>
            <a:r>
              <a:rPr lang="nb-NO" sz="2800" dirty="0" smtClean="0"/>
              <a:t> ledelse, FUP repr., repr. for kursdeltagere og «avtagere»</a:t>
            </a:r>
          </a:p>
          <a:p>
            <a:r>
              <a:rPr lang="nb-NO" sz="2800" dirty="0" smtClean="0"/>
              <a:t>FUP får rapport medio desember og behandler denne i heldagsseminar 16. desember </a:t>
            </a:r>
            <a:r>
              <a:rPr lang="nb-NO" sz="2800" dirty="0" smtClean="0">
                <a:sym typeface="Wingdings" panose="05000000000000000000" pitchFamily="2" charset="2"/>
              </a:rPr>
              <a:t> videre strategi</a:t>
            </a:r>
            <a:endParaRPr lang="nb-NO" sz="2800" dirty="0" smtClean="0"/>
          </a:p>
          <a:p>
            <a:endParaRPr lang="nb-NO" sz="2800" dirty="0" smtClean="0"/>
          </a:p>
          <a:p>
            <a:endParaRPr lang="nb-NO" dirty="0"/>
          </a:p>
        </p:txBody>
      </p:sp>
    </p:spTree>
    <p:extLst>
      <p:ext uri="{BB962C8B-B14F-4D97-AF65-F5344CB8AC3E}">
        <p14:creationId xmlns:p14="http://schemas.microsoft.com/office/powerpoint/2010/main" val="28742679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706090"/>
          </a:xfrm>
        </p:spPr>
        <p:txBody>
          <a:bodyPr>
            <a:normAutofit fontScale="90000"/>
          </a:bodyPr>
          <a:lstStyle/>
          <a:p>
            <a:r>
              <a:rPr lang="nb-NO" dirty="0" smtClean="0"/>
              <a:t>Oppsummering evaluering</a:t>
            </a:r>
            <a:endParaRPr lang="nb-NO" dirty="0"/>
          </a:p>
        </p:txBody>
      </p:sp>
      <p:sp>
        <p:nvSpPr>
          <p:cNvPr id="3" name="Plassholder for innhold 2"/>
          <p:cNvSpPr>
            <a:spLocks noGrp="1"/>
          </p:cNvSpPr>
          <p:nvPr>
            <p:ph idx="1"/>
          </p:nvPr>
        </p:nvSpPr>
        <p:spPr>
          <a:xfrm>
            <a:off x="457200" y="1124744"/>
            <a:ext cx="8229600" cy="5001419"/>
          </a:xfrm>
        </p:spPr>
        <p:txBody>
          <a:bodyPr>
            <a:normAutofit lnSpcReduction="10000"/>
          </a:bodyPr>
          <a:lstStyle/>
          <a:p>
            <a:pPr lvl="1">
              <a:buFont typeface="Arial" pitchFamily="34" charset="0"/>
              <a:buChar char="•"/>
            </a:pPr>
            <a:r>
              <a:rPr lang="nb-NO" dirty="0" smtClean="0"/>
              <a:t>Gjennomgående god tilfredshet med kursene</a:t>
            </a:r>
            <a:endParaRPr lang="nb-NO" dirty="0"/>
          </a:p>
          <a:p>
            <a:pPr lvl="1">
              <a:buFont typeface="Arial" pitchFamily="34" charset="0"/>
              <a:buChar char="•"/>
            </a:pPr>
            <a:r>
              <a:rPr lang="nb-NO" dirty="0" smtClean="0"/>
              <a:t>Tverrfaglige kurs ses som en styrke </a:t>
            </a:r>
            <a:r>
              <a:rPr lang="nb-NO" dirty="0" smtClean="0">
                <a:sym typeface="Wingdings" pitchFamily="2" charset="2"/>
              </a:rPr>
              <a:t></a:t>
            </a:r>
            <a:r>
              <a:rPr lang="nb-NO" dirty="0" smtClean="0"/>
              <a:t> men det etterlyses enda mer bruk av deltakernes egne erfaringer og forforståelser (fagdidaktiske forhold)</a:t>
            </a:r>
          </a:p>
          <a:p>
            <a:pPr lvl="1">
              <a:buFont typeface="Arial" pitchFamily="34" charset="0"/>
              <a:buChar char="•"/>
            </a:pPr>
            <a:r>
              <a:rPr lang="nb-NO" dirty="0"/>
              <a:t>L</a:t>
            </a:r>
            <a:r>
              <a:rPr lang="nb-NO" dirty="0" smtClean="0"/>
              <a:t>ite </a:t>
            </a:r>
            <a:r>
              <a:rPr lang="nb-NO" dirty="0"/>
              <a:t>systematisk kunnskap hentet ut av </a:t>
            </a:r>
            <a:r>
              <a:rPr lang="nb-NO" dirty="0" smtClean="0"/>
              <a:t>kursevalueringer </a:t>
            </a:r>
            <a:r>
              <a:rPr lang="nb-NO" dirty="0" smtClean="0">
                <a:sym typeface="Wingdings" pitchFamily="2" charset="2"/>
              </a:rPr>
              <a:t> behov for mer evaluering av deltagernes undervisningspraksis</a:t>
            </a:r>
          </a:p>
          <a:p>
            <a:pPr lvl="1">
              <a:buFont typeface="Arial" pitchFamily="34" charset="0"/>
              <a:buChar char="•"/>
            </a:pPr>
            <a:r>
              <a:rPr lang="nb-NO" dirty="0" smtClean="0">
                <a:sym typeface="Wingdings" pitchFamily="2" charset="2"/>
              </a:rPr>
              <a:t>Manglende tematisering av kjønn og </a:t>
            </a:r>
            <a:r>
              <a:rPr lang="nb-NO" dirty="0" err="1" smtClean="0">
                <a:sym typeface="Wingdings" pitchFamily="2" charset="2"/>
              </a:rPr>
              <a:t>flerkulturalitet</a:t>
            </a:r>
            <a:endParaRPr lang="nb-NO" dirty="0" smtClean="0">
              <a:sym typeface="Wingdings" pitchFamily="2" charset="2"/>
            </a:endParaRPr>
          </a:p>
          <a:p>
            <a:pPr lvl="1">
              <a:buFont typeface="Arial" pitchFamily="34" charset="0"/>
              <a:buChar char="•"/>
            </a:pPr>
            <a:r>
              <a:rPr lang="nb-NO" dirty="0" smtClean="0">
                <a:sym typeface="Wingdings" pitchFamily="2" charset="2"/>
              </a:rPr>
              <a:t>Behov for tettere kobling mot UiOs strategiske planer</a:t>
            </a:r>
          </a:p>
          <a:p>
            <a:pPr lvl="1">
              <a:buFont typeface="Arial" pitchFamily="34" charset="0"/>
              <a:buChar char="•"/>
            </a:pPr>
            <a:endParaRPr lang="nb-NO" dirty="0"/>
          </a:p>
          <a:p>
            <a:pPr lvl="1">
              <a:buFont typeface="Arial" pitchFamily="34" charset="0"/>
              <a:buChar char="•"/>
            </a:pPr>
            <a:endParaRPr lang="nb-NO" dirty="0" smtClean="0"/>
          </a:p>
          <a:p>
            <a:pPr lvl="1">
              <a:buFont typeface="Arial" pitchFamily="34" charset="0"/>
              <a:buChar char="•"/>
            </a:pPr>
            <a:endParaRPr lang="nb-NO" dirty="0"/>
          </a:p>
        </p:txBody>
      </p:sp>
    </p:spTree>
    <p:extLst>
      <p:ext uri="{BB962C8B-B14F-4D97-AF65-F5344CB8AC3E}">
        <p14:creationId xmlns:p14="http://schemas.microsoft.com/office/powerpoint/2010/main" val="2382268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nb-NO" sz="3600" dirty="0" err="1" smtClean="0"/>
              <a:t>FUPs</a:t>
            </a:r>
            <a:r>
              <a:rPr lang="nb-NO" sz="3600" dirty="0" smtClean="0"/>
              <a:t> oppfølging av anbefalinger </a:t>
            </a:r>
            <a:endParaRPr lang="nb-NO" sz="3600" dirty="0"/>
          </a:p>
        </p:txBody>
      </p:sp>
      <p:sp>
        <p:nvSpPr>
          <p:cNvPr id="3" name="Content Placeholder 2"/>
          <p:cNvSpPr>
            <a:spLocks noGrp="1"/>
          </p:cNvSpPr>
          <p:nvPr>
            <p:ph idx="1"/>
          </p:nvPr>
        </p:nvSpPr>
        <p:spPr>
          <a:xfrm>
            <a:off x="467544" y="1196752"/>
            <a:ext cx="8229600" cy="4968552"/>
          </a:xfrm>
        </p:spPr>
        <p:txBody>
          <a:bodyPr>
            <a:normAutofit fontScale="47500" lnSpcReduction="20000"/>
          </a:bodyPr>
          <a:lstStyle/>
          <a:p>
            <a:endParaRPr lang="nb-NO" sz="4200" dirty="0" smtClean="0"/>
          </a:p>
          <a:p>
            <a:r>
              <a:rPr lang="nb-NO" sz="4200" dirty="0" smtClean="0"/>
              <a:t>Gjennomgå og utvikle </a:t>
            </a:r>
            <a:r>
              <a:rPr lang="nb-NO" sz="4200" dirty="0"/>
              <a:t>kursporteføljen  </a:t>
            </a:r>
            <a:r>
              <a:rPr lang="nb-NO" sz="4200" dirty="0" smtClean="0"/>
              <a:t>- sikre forskningsbaserte </a:t>
            </a:r>
            <a:r>
              <a:rPr lang="nb-NO" sz="4200" dirty="0"/>
              <a:t>kurs i </a:t>
            </a:r>
            <a:r>
              <a:rPr lang="nb-NO" sz="4200" dirty="0" err="1"/>
              <a:t>hht</a:t>
            </a:r>
            <a:r>
              <a:rPr lang="nb-NO" sz="4200" dirty="0"/>
              <a:t> UiOs og </a:t>
            </a:r>
            <a:r>
              <a:rPr lang="nb-NO" sz="4200" dirty="0" err="1"/>
              <a:t>UHRs</a:t>
            </a:r>
            <a:r>
              <a:rPr lang="nb-NO" sz="4200" dirty="0"/>
              <a:t> veiledende </a:t>
            </a:r>
            <a:r>
              <a:rPr lang="nb-NO" sz="4200" dirty="0" smtClean="0"/>
              <a:t>retningslinjer basert </a:t>
            </a:r>
            <a:r>
              <a:rPr lang="nb-NO" sz="4200" dirty="0"/>
              <a:t>på </a:t>
            </a:r>
            <a:r>
              <a:rPr lang="nb-NO" sz="4200" dirty="0" err="1"/>
              <a:t>UiO’s</a:t>
            </a:r>
            <a:r>
              <a:rPr lang="nb-NO" sz="4200" dirty="0"/>
              <a:t> strategiske satsinger </a:t>
            </a:r>
          </a:p>
          <a:p>
            <a:r>
              <a:rPr lang="nb-NO" sz="4200" dirty="0" smtClean="0"/>
              <a:t>Sikre </a:t>
            </a:r>
            <a:r>
              <a:rPr lang="nb-NO" sz="4200" dirty="0"/>
              <a:t>rød tråd i hele basiskompetanseporteføljen - og i kurs utover </a:t>
            </a:r>
            <a:r>
              <a:rPr lang="nb-NO" sz="4200" dirty="0" smtClean="0"/>
              <a:t>den</a:t>
            </a:r>
            <a:r>
              <a:rPr lang="nb-NO" sz="4200" dirty="0"/>
              <a:t> </a:t>
            </a:r>
            <a:r>
              <a:rPr lang="nb-NO" sz="4200" dirty="0" smtClean="0"/>
              <a:t>Skape </a:t>
            </a:r>
            <a:r>
              <a:rPr lang="nb-NO" sz="4200" dirty="0"/>
              <a:t>«synergi</a:t>
            </a:r>
            <a:r>
              <a:rPr lang="nb-NO" sz="4200" dirty="0" smtClean="0"/>
              <a:t>» </a:t>
            </a:r>
            <a:r>
              <a:rPr lang="nb-NO" sz="4200" dirty="0"/>
              <a:t>mellom utviklingsarbeidet med «UH </a:t>
            </a:r>
            <a:r>
              <a:rPr lang="nb-NO" sz="4200" dirty="0" err="1"/>
              <a:t>ped</a:t>
            </a:r>
            <a:r>
              <a:rPr lang="nb-NO" sz="4200" dirty="0"/>
              <a:t> på nett»-prosjektet og det ordinære kurstilbudet. </a:t>
            </a:r>
            <a:endParaRPr lang="nb-NO" sz="4200" dirty="0" smtClean="0"/>
          </a:p>
          <a:p>
            <a:r>
              <a:rPr lang="nb-NO" sz="4200" dirty="0" smtClean="0"/>
              <a:t>Søke å redusere </a:t>
            </a:r>
            <a:r>
              <a:rPr lang="nb-NO" sz="4200" dirty="0"/>
              <a:t>ventelister til </a:t>
            </a:r>
            <a:r>
              <a:rPr lang="nb-NO" sz="4200" dirty="0" smtClean="0"/>
              <a:t>basiskursene .</a:t>
            </a:r>
            <a:endParaRPr lang="nb-NO" sz="4200" dirty="0"/>
          </a:p>
          <a:p>
            <a:r>
              <a:rPr lang="nb-NO" sz="4200" dirty="0" smtClean="0"/>
              <a:t>Øke fokus på arbeid med «</a:t>
            </a:r>
            <a:r>
              <a:rPr lang="nb-NO" sz="4200" dirty="0" err="1" smtClean="0"/>
              <a:t>teaching</a:t>
            </a:r>
            <a:r>
              <a:rPr lang="nb-NO" sz="4200" dirty="0" smtClean="0"/>
              <a:t> </a:t>
            </a:r>
            <a:r>
              <a:rPr lang="nb-NO" sz="4200" dirty="0" err="1" smtClean="0"/>
              <a:t>portfolio</a:t>
            </a:r>
            <a:r>
              <a:rPr lang="nb-NO" sz="4200" dirty="0" smtClean="0"/>
              <a:t>».</a:t>
            </a:r>
          </a:p>
          <a:p>
            <a:r>
              <a:rPr lang="nb-NO" sz="4200" dirty="0" smtClean="0"/>
              <a:t>Utvikle </a:t>
            </a:r>
            <a:r>
              <a:rPr lang="nb-NO" sz="4200" dirty="0"/>
              <a:t>sterkere integrasjon av fagdidaktikk, teknologi/fleksibel </a:t>
            </a:r>
            <a:r>
              <a:rPr lang="nb-NO" sz="4200" dirty="0" smtClean="0"/>
              <a:t>læring – utnytte tverrfaglig samarbeid mer målrettet. </a:t>
            </a:r>
            <a:endParaRPr lang="nb-NO" sz="4200" dirty="0"/>
          </a:p>
          <a:p>
            <a:r>
              <a:rPr lang="nb-NO" sz="4200" dirty="0" smtClean="0"/>
              <a:t>Jobbe </a:t>
            </a:r>
            <a:r>
              <a:rPr lang="nb-NO" sz="4200" dirty="0"/>
              <a:t>mer systematisk med </a:t>
            </a:r>
            <a:r>
              <a:rPr lang="nb-NO" sz="4200" dirty="0" err="1"/>
              <a:t>flerkulturalitet</a:t>
            </a:r>
            <a:r>
              <a:rPr lang="nb-NO" sz="4200" dirty="0"/>
              <a:t> og </a:t>
            </a:r>
            <a:r>
              <a:rPr lang="nb-NO" sz="4200" dirty="0" err="1"/>
              <a:t>kjønnsspørsmål</a:t>
            </a:r>
            <a:r>
              <a:rPr lang="nb-NO" sz="4200" dirty="0"/>
              <a:t> i </a:t>
            </a:r>
            <a:r>
              <a:rPr lang="nb-NO" sz="4200" dirty="0" smtClean="0"/>
              <a:t>kursporteføljen.</a:t>
            </a:r>
            <a:endParaRPr lang="nb-NO" sz="4200" dirty="0"/>
          </a:p>
          <a:p>
            <a:r>
              <a:rPr lang="nb-NO" sz="4200" dirty="0" smtClean="0"/>
              <a:t>Videreutvikle </a:t>
            </a:r>
            <a:r>
              <a:rPr lang="nb-NO" sz="4200" dirty="0"/>
              <a:t>evalueringsmetodene for kurs </a:t>
            </a:r>
            <a:r>
              <a:rPr lang="nb-NO" sz="4200" dirty="0" smtClean="0"/>
              <a:t>bla</a:t>
            </a:r>
            <a:r>
              <a:rPr lang="nb-NO" sz="4200" dirty="0"/>
              <a:t>. </a:t>
            </a:r>
            <a:r>
              <a:rPr lang="nb-NO" sz="4200" dirty="0" smtClean="0"/>
              <a:t> </a:t>
            </a:r>
            <a:r>
              <a:rPr lang="nb-NO" sz="4200" dirty="0"/>
              <a:t>u</a:t>
            </a:r>
            <a:r>
              <a:rPr lang="nb-NO" sz="4200" dirty="0" smtClean="0"/>
              <a:t>tnytte digitale muligheter bedre </a:t>
            </a:r>
            <a:r>
              <a:rPr lang="nb-NO" sz="4200" dirty="0" smtClean="0">
                <a:sym typeface="Wingdings" panose="05000000000000000000" pitchFamily="2" charset="2"/>
              </a:rPr>
              <a:t> bedre kunne følge endring i undervisning over tid</a:t>
            </a:r>
            <a:r>
              <a:rPr lang="nb-NO" sz="4200" dirty="0" smtClean="0"/>
              <a:t>. </a:t>
            </a:r>
            <a:endParaRPr lang="nb-NO" sz="4200" dirty="0"/>
          </a:p>
          <a:p>
            <a:r>
              <a:rPr lang="nb-NO" sz="4200" dirty="0" smtClean="0"/>
              <a:t>Systematisk </a:t>
            </a:r>
            <a:r>
              <a:rPr lang="nb-NO" sz="4200" dirty="0"/>
              <a:t>forskning på egen </a:t>
            </a:r>
            <a:r>
              <a:rPr lang="nb-NO" sz="4200" dirty="0" err="1" smtClean="0"/>
              <a:t>UHped</a:t>
            </a:r>
            <a:r>
              <a:rPr lang="nb-NO" sz="4200" dirty="0" smtClean="0"/>
              <a:t>-praksis («kritiske venner/</a:t>
            </a:r>
            <a:r>
              <a:rPr lang="nb-NO" sz="4200" dirty="0" err="1" smtClean="0"/>
              <a:t>Formation</a:t>
            </a:r>
            <a:r>
              <a:rPr lang="nb-NO" sz="4200" dirty="0" smtClean="0"/>
              <a:t>-prosjektet</a:t>
            </a:r>
            <a:r>
              <a:rPr lang="nb-NO" sz="4200" dirty="0"/>
              <a:t>).</a:t>
            </a:r>
          </a:p>
          <a:p>
            <a:endParaRPr lang="nb-NO" dirty="0"/>
          </a:p>
        </p:txBody>
      </p:sp>
    </p:spTree>
    <p:extLst>
      <p:ext uri="{BB962C8B-B14F-4D97-AF65-F5344CB8AC3E}">
        <p14:creationId xmlns:p14="http://schemas.microsoft.com/office/powerpoint/2010/main" val="128940326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410</TotalTime>
  <Words>922</Words>
  <Application>Microsoft Office PowerPoint</Application>
  <PresentationFormat>On-screen Show (4:3)</PresentationFormat>
  <Paragraphs>63</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1_Office Theme</vt:lpstr>
      <vt:lpstr>Evaluering av FUP’s kurs i pedagogisk basiskompetanse </vt:lpstr>
      <vt:lpstr>Evalueringen: Oppdrag og prosess</vt:lpstr>
      <vt:lpstr>Oppsummering evaluering</vt:lpstr>
      <vt:lpstr>FUPs oppfølging av anbefalinger </vt:lpstr>
    </vt:vector>
  </TitlesOfParts>
  <Company>Universitetet i Oslo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Evaluering av Fup’s kurs i pedagogisk basiskompetanse</dc:title>
  <dc:creator>toneso_adm</dc:creator>
  <cp:lastModifiedBy>Kirsti Margrethe Mortensen</cp:lastModifiedBy>
  <cp:revision>32</cp:revision>
  <cp:lastPrinted>2016-01-25T12:14:51Z</cp:lastPrinted>
  <dcterms:created xsi:type="dcterms:W3CDTF">2016-01-24T15:54:14Z</dcterms:created>
  <dcterms:modified xsi:type="dcterms:W3CDTF">2016-01-25T14:59:31Z</dcterms:modified>
</cp:coreProperties>
</file>