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8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9C83-6D43-4234-9D99-E40017B160D5}" type="datetimeFigureOut">
              <a:rPr lang="nb-NO" smtClean="0"/>
              <a:t>25.01.2016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061EE-69F5-4CC0-A675-1163F2F9E1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369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61EE-69F5-4CC0-A675-1163F2F9E11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075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Gode grunner til dette. Viktig å understreke</a:t>
            </a:r>
            <a:r>
              <a:rPr lang="nb-NO" baseline="0" dirty="0" smtClean="0"/>
              <a:t> omstilling i det norske samfunnet som kan føre til at flere vil ha behov for </a:t>
            </a:r>
            <a:r>
              <a:rPr lang="nb-NO" baseline="0" dirty="0" err="1" smtClean="0"/>
              <a:t>etter-og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viderutdanning</a:t>
            </a:r>
            <a:r>
              <a:rPr lang="nb-NO" baseline="0" dirty="0" smtClean="0"/>
              <a:t> og at det derfor er viktig å </a:t>
            </a:r>
            <a:r>
              <a:rPr lang="nb-NO" baseline="0" dirty="0" err="1" smtClean="0"/>
              <a:t>vudrere</a:t>
            </a:r>
            <a:r>
              <a:rPr lang="nb-NO" baseline="0" dirty="0" smtClean="0"/>
              <a:t> hvordan vi følger opp </a:t>
            </a:r>
            <a:r>
              <a:rPr lang="nb-NO" baseline="0" dirty="0" err="1" smtClean="0"/>
              <a:t>UiO’s</a:t>
            </a:r>
            <a:r>
              <a:rPr lang="nb-NO" baseline="0" dirty="0" smtClean="0"/>
              <a:t> strategi både sentralt og lokalt. NB også – mange institusjoner har en mye sterkere </a:t>
            </a:r>
            <a:r>
              <a:rPr lang="nb-NO" baseline="0" dirty="0" err="1" smtClean="0"/>
              <a:t>oragnisert</a:t>
            </a:r>
            <a:r>
              <a:rPr lang="nb-NO" baseline="0" dirty="0" smtClean="0"/>
              <a:t> og </a:t>
            </a:r>
            <a:r>
              <a:rPr lang="nb-NO" baseline="0" dirty="0" err="1" smtClean="0"/>
              <a:t>iet</a:t>
            </a:r>
            <a:r>
              <a:rPr lang="nb-NO" baseline="0" dirty="0" smtClean="0"/>
              <a:t> utadrettet «trøkk» på sin </a:t>
            </a:r>
            <a:r>
              <a:rPr lang="nb-NO" baseline="0" dirty="0" err="1" smtClean="0"/>
              <a:t>evu</a:t>
            </a:r>
            <a:r>
              <a:rPr lang="nb-NO" baseline="0" dirty="0" smtClean="0"/>
              <a:t>-virksomhet. </a:t>
            </a:r>
          </a:p>
          <a:p>
            <a:r>
              <a:rPr lang="nb-NO" baseline="0" dirty="0" smtClean="0"/>
              <a:t>Behov i omverdenen gjør at vi også må stille </a:t>
            </a:r>
            <a:r>
              <a:rPr lang="nb-NO" baseline="0" dirty="0" err="1" smtClean="0"/>
              <a:t>spøsmål</a:t>
            </a:r>
            <a:r>
              <a:rPr lang="nb-NO" baseline="0" dirty="0" smtClean="0"/>
              <a:t> om vi har </a:t>
            </a:r>
            <a:r>
              <a:rPr lang="nb-NO" baseline="0" dirty="0" err="1" smtClean="0"/>
              <a:t>riktiege</a:t>
            </a:r>
            <a:r>
              <a:rPr lang="nb-NO" baseline="0" dirty="0" smtClean="0"/>
              <a:t> prioriteringer, og om det e </a:t>
            </a:r>
            <a:r>
              <a:rPr lang="nb-NO" baseline="0" dirty="0" err="1" smtClean="0"/>
              <a:t>rforhold</a:t>
            </a:r>
            <a:r>
              <a:rPr lang="nb-NO" baseline="0" dirty="0" smtClean="0"/>
              <a:t> ved måten v </a:t>
            </a:r>
            <a:r>
              <a:rPr lang="nb-NO" baseline="0" dirty="0" err="1" smtClean="0"/>
              <a:t>orgnaiserer</a:t>
            </a:r>
            <a:r>
              <a:rPr lang="nb-NO" baseline="0" dirty="0" smtClean="0"/>
              <a:t> dette på som bør </a:t>
            </a:r>
            <a:r>
              <a:rPr lang="nb-NO" baseline="0" dirty="0" err="1" smtClean="0"/>
              <a:t>forbederes</a:t>
            </a:r>
            <a:r>
              <a:rPr lang="nb-NO" baseline="0" dirty="0" smtClean="0"/>
              <a:t>. </a:t>
            </a:r>
          </a:p>
          <a:p>
            <a:r>
              <a:rPr lang="nb-NO" baseline="0" dirty="0" smtClean="0"/>
              <a:t>Tar utgangspunkt i EVU for lærere.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61EE-69F5-4CC0-A675-1163F2F9E11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674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Nye tall fra Grunnskolenes informasjonssystem (GSI)  viser at 26 prosent av norsklærerne, 38 prosent av mattelærerne, 48 prosent av engelsklærerne, 29 prosent av samisklærerne og 40 prosent av lærerne i norsk tegnspråk, mangler fordypning.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61EE-69F5-4CC0-A675-1163F2F9E11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83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EVU på UiO</a:t>
            </a:r>
            <a:endParaRPr lang="nb-NO" dirty="0"/>
          </a:p>
        </p:txBody>
      </p:sp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Etter- og videreutdanning av lærere som ‘case’</a:t>
            </a:r>
            <a:endParaRPr lang="nb-NO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436510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Utdanningskomiteen 25. januar 2016</a:t>
            </a:r>
          </a:p>
          <a:p>
            <a:r>
              <a:rPr lang="nb-NO" dirty="0" smtClean="0"/>
              <a:t>Eli Ottesen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UiO strategi 2020</a:t>
            </a:r>
            <a:r>
              <a:rPr lang="nb-NO" b="1" dirty="0" smtClean="0"/>
              <a:t>:</a:t>
            </a:r>
          </a:p>
          <a:p>
            <a:endParaRPr lang="nb-NO" dirty="0"/>
          </a:p>
          <a:p>
            <a:r>
              <a:rPr lang="nb-NO" dirty="0"/>
              <a:t>12. UiO skal være en synlig, fleksibel og profesjonell tilbyder av forsknings- og profesjonsbasert etter- og </a:t>
            </a:r>
            <a:r>
              <a:rPr lang="nb-NO" dirty="0" smtClean="0"/>
              <a:t>videreutdanning</a:t>
            </a:r>
          </a:p>
          <a:p>
            <a:endParaRPr lang="nb-NO" dirty="0"/>
          </a:p>
          <a:p>
            <a:r>
              <a:rPr lang="nb-NO" dirty="0"/>
              <a:t>13. Universitetet i Oslo skal dele kunnskapen og styrke dialogen med samfunnet. Forskningsbasert kunnskap skal komme til anvendelse gjennom et tettere samarbeid med institutter, offentlige og private virksomheter.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789040"/>
            <a:ext cx="856895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/>
              <a:t>Organisering av EVU på UiO</a:t>
            </a:r>
          </a:p>
          <a:p>
            <a:r>
              <a:rPr lang="nb-NO" dirty="0"/>
              <a:t>I forbindelse med IHR-prosessen ble det gjort en vurdering av på hvilket organisatoriske nivå </a:t>
            </a:r>
            <a:r>
              <a:rPr lang="nb-NO" dirty="0" smtClean="0"/>
              <a:t>ulike arbeidsfelt </a:t>
            </a:r>
            <a:r>
              <a:rPr lang="nb-NO" dirty="0"/>
              <a:t>skulle ligge: sentralt, på fakultet eller på institutt. Fakultetsdirektørene </a:t>
            </a:r>
            <a:r>
              <a:rPr lang="nb-NO" dirty="0" smtClean="0"/>
              <a:t>konkluderte med </a:t>
            </a:r>
            <a:r>
              <a:rPr lang="nb-NO" dirty="0"/>
              <a:t>at EVU skulle være er lokalt anliggende. EVU ved UiO styres med andre ord lokalt og i praksis</a:t>
            </a:r>
          </a:p>
          <a:p>
            <a:r>
              <a:rPr lang="nb-NO" dirty="0"/>
              <a:t>er det det enkelte institutt som avgjør om de skal tilby EVU eller ikke. </a:t>
            </a:r>
            <a:endParaRPr lang="nb-NO" dirty="0" smtClean="0"/>
          </a:p>
          <a:p>
            <a:endParaRPr lang="nb-NO" dirty="0" smtClean="0"/>
          </a:p>
          <a:p>
            <a:r>
              <a:rPr lang="nb-NO" sz="1600" dirty="0"/>
              <a:t>Styrenotat O-sak 5 </a:t>
            </a:r>
            <a:r>
              <a:rPr lang="nb-NO" sz="1600" dirty="0" smtClean="0"/>
              <a:t>til møte </a:t>
            </a:r>
            <a:r>
              <a:rPr lang="nb-NO" sz="1600" dirty="0"/>
              <a:t>nr. 8/2015 i universitetsstyret 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24744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Politiske vurderinger: </a:t>
            </a:r>
          </a:p>
          <a:p>
            <a:r>
              <a:rPr lang="nb-NO" dirty="0" smtClean="0"/>
              <a:t>For mange lærere med for dårlig utdanning</a:t>
            </a:r>
          </a:p>
          <a:p>
            <a:r>
              <a:rPr lang="nb-NO" dirty="0" smtClean="0"/>
              <a:t>Kravene til undervisningskompetanse for lave/for uklare/for dårlig ivaretatt</a:t>
            </a:r>
          </a:p>
          <a:p>
            <a:endParaRPr lang="nb-NO" dirty="0" smtClean="0"/>
          </a:p>
          <a:p>
            <a:r>
              <a:rPr lang="nb-NO" dirty="0"/>
              <a:t>	</a:t>
            </a:r>
            <a:r>
              <a:rPr lang="nb-NO" dirty="0" smtClean="0"/>
              <a:t>		Lærerløftet</a:t>
            </a:r>
          </a:p>
          <a:p>
            <a:r>
              <a:rPr lang="nb-NO" dirty="0"/>
              <a:t>	</a:t>
            </a:r>
            <a:r>
              <a:rPr lang="nb-NO" dirty="0" smtClean="0"/>
              <a:t>		Kompetanse for kvalitet</a:t>
            </a:r>
          </a:p>
          <a:p>
            <a:r>
              <a:rPr lang="nb-NO" dirty="0"/>
              <a:t>	</a:t>
            </a:r>
            <a:r>
              <a:rPr lang="nb-NO" dirty="0" smtClean="0"/>
              <a:t>		Forskrift til opplæringslova </a:t>
            </a:r>
            <a:r>
              <a:rPr lang="nb-NO" dirty="0" err="1" smtClean="0"/>
              <a:t>kap</a:t>
            </a:r>
            <a:r>
              <a:rPr lang="nb-NO" dirty="0" smtClean="0"/>
              <a:t>. 14 </a:t>
            </a:r>
            <a:endParaRPr lang="nb-NO" dirty="0"/>
          </a:p>
          <a:p>
            <a:endParaRPr lang="nb-NO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899592" y="2853593"/>
            <a:ext cx="136815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987066"/>
            <a:ext cx="8496944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n-NO" sz="1600" dirty="0"/>
              <a:t>For å undervise i norsk, samisk, norsk </a:t>
            </a:r>
            <a:r>
              <a:rPr lang="nn-NO" sz="1600" dirty="0" err="1" smtClean="0"/>
              <a:t>tegnspråk</a:t>
            </a:r>
            <a:r>
              <a:rPr lang="nn-NO" sz="1600" dirty="0"/>
              <a:t>, matematikk eller </a:t>
            </a:r>
            <a:r>
              <a:rPr lang="nn-NO" sz="1600" dirty="0" smtClean="0"/>
              <a:t>engelsk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nn-NO" sz="1600" dirty="0" smtClean="0"/>
              <a:t>På barnetrinnet: 30 </a:t>
            </a:r>
            <a:r>
              <a:rPr lang="nn-NO" sz="1600" dirty="0" err="1" smtClean="0"/>
              <a:t>stp</a:t>
            </a:r>
            <a:endParaRPr lang="nn-NO" sz="1600" dirty="0" smtClean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nn-NO" sz="1600" dirty="0" smtClean="0"/>
              <a:t>På ungdomstrinnet: 60 </a:t>
            </a:r>
            <a:r>
              <a:rPr lang="nn-NO" sz="1600" dirty="0" err="1" smtClean="0"/>
              <a:t>stp</a:t>
            </a:r>
            <a:endParaRPr lang="nb-NO" sz="1600" dirty="0" smtClean="0"/>
          </a:p>
          <a:p>
            <a:endParaRPr lang="nb-NO" sz="1600" dirty="0"/>
          </a:p>
          <a:p>
            <a:r>
              <a:rPr lang="nb-NO" sz="1600" dirty="0" smtClean="0"/>
              <a:t>For å undervise i andre fag </a:t>
            </a:r>
            <a:r>
              <a:rPr lang="nb-NO" sz="1600" dirty="0"/>
              <a:t>på ungdomstrinnet: 30 </a:t>
            </a:r>
            <a:r>
              <a:rPr lang="nb-NO" sz="1600" dirty="0" err="1" smtClean="0"/>
              <a:t>stp</a:t>
            </a:r>
            <a:r>
              <a:rPr lang="nb-NO" sz="1600" dirty="0" smtClean="0"/>
              <a:t> </a:t>
            </a:r>
            <a:r>
              <a:rPr lang="nb-NO" sz="1600" dirty="0"/>
              <a:t>som er relevante for </a:t>
            </a:r>
            <a:r>
              <a:rPr lang="nb-NO" sz="1600" dirty="0" smtClean="0"/>
              <a:t>faget</a:t>
            </a:r>
          </a:p>
          <a:p>
            <a:endParaRPr lang="nb-NO" sz="1600" dirty="0"/>
          </a:p>
          <a:p>
            <a:r>
              <a:rPr lang="nb-NO" sz="1600" dirty="0" smtClean="0"/>
              <a:t>For å </a:t>
            </a:r>
            <a:r>
              <a:rPr lang="nb-NO" sz="1600" dirty="0"/>
              <a:t>undervise i </a:t>
            </a:r>
            <a:r>
              <a:rPr lang="nb-NO" sz="1600" dirty="0" smtClean="0"/>
              <a:t>videregående skole: minst </a:t>
            </a:r>
            <a:r>
              <a:rPr lang="nb-NO" sz="1600" dirty="0"/>
              <a:t>60 studiepoeng som er relevante for faget</a:t>
            </a:r>
            <a:endParaRPr lang="nb-NO" sz="1600" dirty="0" smtClean="0"/>
          </a:p>
          <a:p>
            <a:endParaRPr lang="nn-NO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9552" y="6237312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1.2 milliarder til EVU for lærere i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61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UH </a:t>
            </a:r>
            <a:r>
              <a:rPr lang="nb-NO" b="1" dirty="0" smtClean="0"/>
              <a:t>forventes</a:t>
            </a:r>
            <a:r>
              <a:rPr lang="nb-NO" dirty="0" smtClean="0"/>
              <a:t> å tilby videreutdanning i stor skala</a:t>
            </a:r>
            <a:endParaRPr lang="nb-NO" dirty="0"/>
          </a:p>
        </p:txBody>
      </p:sp>
      <p:sp>
        <p:nvSpPr>
          <p:cNvPr id="3" name="Rectangle 2"/>
          <p:cNvSpPr/>
          <p:nvPr/>
        </p:nvSpPr>
        <p:spPr>
          <a:xfrm>
            <a:off x="611560" y="1628800"/>
            <a:ext cx="770485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/>
              <a:t>Universiteter og høyskoler skal</a:t>
            </a:r>
          </a:p>
          <a:p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nb-NO" sz="1400" b="1" dirty="0">
                <a:solidFill>
                  <a:srgbClr val="FF0000"/>
                </a:solidFill>
              </a:rPr>
              <a:t>informere</a:t>
            </a:r>
            <a:r>
              <a:rPr lang="nb-NO" sz="1400" dirty="0">
                <a:solidFill>
                  <a:srgbClr val="FF0000"/>
                </a:solidFill>
              </a:rPr>
              <a:t> </a:t>
            </a:r>
            <a:r>
              <a:rPr lang="nb-NO" sz="1400" dirty="0"/>
              <a:t>om satsingen og innholdet i tilbud om videreutdanning ved aktuelle universiteter og </a:t>
            </a:r>
            <a:r>
              <a:rPr lang="nb-NO" sz="1400" dirty="0" smtClean="0"/>
              <a:t>høyskoler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nb-NO" sz="1400" b="1" dirty="0" smtClean="0">
                <a:solidFill>
                  <a:srgbClr val="FF0000"/>
                </a:solidFill>
              </a:rPr>
              <a:t>forankre </a:t>
            </a:r>
            <a:r>
              <a:rPr lang="nb-NO" sz="1400" b="1" dirty="0">
                <a:solidFill>
                  <a:srgbClr val="FF0000"/>
                </a:solidFill>
              </a:rPr>
              <a:t>strategien </a:t>
            </a:r>
            <a:r>
              <a:rPr lang="nb-NO" sz="1400" dirty="0"/>
              <a:t>for videreutdanning </a:t>
            </a:r>
            <a:r>
              <a:rPr lang="nb-NO" sz="1400" b="1" dirty="0">
                <a:solidFill>
                  <a:srgbClr val="FF0000"/>
                </a:solidFill>
              </a:rPr>
              <a:t>i sin egen </a:t>
            </a:r>
            <a:r>
              <a:rPr lang="nb-NO" sz="1400" b="1" dirty="0" smtClean="0">
                <a:solidFill>
                  <a:srgbClr val="FF0000"/>
                </a:solidFill>
              </a:rPr>
              <a:t>organisasjon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nb-NO" sz="1400" b="1" dirty="0" smtClean="0">
                <a:solidFill>
                  <a:srgbClr val="FF0000"/>
                </a:solidFill>
              </a:rPr>
              <a:t>tilby </a:t>
            </a:r>
            <a:r>
              <a:rPr lang="nb-NO" sz="1400" b="1" dirty="0">
                <a:solidFill>
                  <a:srgbClr val="FF0000"/>
                </a:solidFill>
              </a:rPr>
              <a:t>videreutdanning </a:t>
            </a:r>
            <a:r>
              <a:rPr lang="nb-NO" sz="1400" dirty="0"/>
              <a:t>med høy kvalitet på de prioriterte områdene og på andre områder som er etterspurt, tilpasset skoleeiernes behov og lærernes arbeids- og </a:t>
            </a:r>
            <a:r>
              <a:rPr lang="nb-NO" sz="1400" dirty="0" smtClean="0"/>
              <a:t>studiesituasjon</a:t>
            </a: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nb-NO" sz="1400" dirty="0"/>
              <a:t>i samarbeid med de andre partene bidra til å fastsette mål, rammevilkår, nasjonale prioriteringer og kvalitetskrav for </a:t>
            </a:r>
            <a:r>
              <a:rPr lang="nb-NO" sz="1400" dirty="0" smtClean="0"/>
              <a:t>videreutdanningen</a:t>
            </a: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nb-NO" sz="1400" b="1" dirty="0">
                <a:solidFill>
                  <a:srgbClr val="FF0000"/>
                </a:solidFill>
              </a:rPr>
              <a:t>samarbeide lokalt og regionalt </a:t>
            </a:r>
            <a:r>
              <a:rPr lang="nb-NO" sz="1400" dirty="0"/>
              <a:t>med kommuner og fylkeskommuner og arbeidstakerorganisasjonene om å utvikle gode studietilbud med </a:t>
            </a:r>
            <a:r>
              <a:rPr lang="nb-NO" sz="1400" dirty="0" smtClean="0"/>
              <a:t>utgangspunkt i </a:t>
            </a:r>
            <a:r>
              <a:rPr lang="nb-NO" sz="1400" dirty="0"/>
              <a:t>skolens </a:t>
            </a:r>
            <a:r>
              <a:rPr lang="nb-NO" sz="1400" dirty="0" smtClean="0"/>
              <a:t>behov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nb-NO" sz="1400" b="1" dirty="0">
                <a:solidFill>
                  <a:srgbClr val="FF0000"/>
                </a:solidFill>
              </a:rPr>
              <a:t>foreta evalueringer </a:t>
            </a:r>
            <a:r>
              <a:rPr lang="nb-NO" sz="1400" dirty="0"/>
              <a:t>av gjennomføringen </a:t>
            </a:r>
            <a:r>
              <a:rPr lang="nb-NO" sz="1400" dirty="0" smtClean="0"/>
              <a:t>av strategien </a:t>
            </a:r>
            <a:r>
              <a:rPr lang="nb-NO" sz="1400" dirty="0"/>
              <a:t>i samarbeid med </a:t>
            </a:r>
            <a:r>
              <a:rPr lang="nb-NO" sz="1400" dirty="0" smtClean="0"/>
              <a:t>partene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nb-NO" sz="1400" dirty="0"/>
              <a:t>samarbeide med kommuner og fylkeskommuner om å legge til rette for at skolene/skoleeierne skal kunne utvikle profesjonelle fellesskap, gjennom </a:t>
            </a:r>
            <a:r>
              <a:rPr lang="nb-NO" sz="1400" b="1" dirty="0">
                <a:solidFill>
                  <a:srgbClr val="FF0000"/>
                </a:solidFill>
              </a:rPr>
              <a:t>fleksible tilbud </a:t>
            </a:r>
            <a:r>
              <a:rPr lang="nb-NO" sz="1400" dirty="0"/>
              <a:t>om videreutdanning og tilbud om skole- og kollegabasert </a:t>
            </a:r>
            <a:r>
              <a:rPr lang="nb-NO" sz="1400" dirty="0" smtClean="0"/>
              <a:t>videreutdanning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nb-NO" sz="1400" dirty="0"/>
              <a:t>samarbeide med kommuner og fylkeskommuner om å legge til rette for at deler av videreutdanningen også kan benyttes som </a:t>
            </a:r>
            <a:r>
              <a:rPr lang="nb-NO" sz="1400" b="1" dirty="0">
                <a:solidFill>
                  <a:srgbClr val="FF0000"/>
                </a:solidFill>
              </a:rPr>
              <a:t>etterutdanning</a:t>
            </a:r>
            <a:r>
              <a:rPr lang="nb-NO" sz="1400" dirty="0"/>
              <a:t> for større deler av personalet på skolen og/eller i kommunen/fylkeskommunen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594928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Kompetanse for kvalitet</a:t>
            </a:r>
          </a:p>
          <a:p>
            <a:r>
              <a:rPr lang="nb-NO" sz="1200" dirty="0"/>
              <a:t>Strategi for videreutdanning for lærere og skoleledere frem mot 2025</a:t>
            </a:r>
          </a:p>
        </p:txBody>
      </p:sp>
    </p:spTree>
    <p:extLst>
      <p:ext uri="{BB962C8B-B14F-4D97-AF65-F5344CB8AC3E}">
        <p14:creationId xmlns:p14="http://schemas.microsoft.com/office/powerpoint/2010/main" val="40999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980728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«EVU </a:t>
            </a:r>
            <a:r>
              <a:rPr lang="nb-NO" dirty="0"/>
              <a:t>ved UiO styres med andre ord lokalt og i praksis</a:t>
            </a:r>
          </a:p>
          <a:p>
            <a:r>
              <a:rPr lang="nb-NO" dirty="0"/>
              <a:t>er det det enkelte institutt som avgjør om de skal tilby EVU eller </a:t>
            </a:r>
            <a:r>
              <a:rPr lang="nb-NO" dirty="0" smtClean="0"/>
              <a:t>ikke» 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060848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‒"/>
            </a:pPr>
            <a:r>
              <a:rPr lang="nb-NO" dirty="0" smtClean="0"/>
              <a:t>UiO har få tilbud om videreutdanning for lærere innfor </a:t>
            </a:r>
            <a:r>
              <a:rPr lang="nb-NO" dirty="0" err="1" smtClean="0"/>
              <a:t>KfK</a:t>
            </a:r>
            <a:r>
              <a:rPr lang="nb-NO" dirty="0" smtClean="0"/>
              <a:t>-strategien</a:t>
            </a:r>
          </a:p>
          <a:p>
            <a:pPr marL="342900" indent="-342900">
              <a:buFont typeface="Arial" panose="020B0604020202020204" pitchFamily="34" charset="0"/>
              <a:buChar char="‒"/>
            </a:pPr>
            <a:r>
              <a:rPr lang="nb-NO" dirty="0" smtClean="0"/>
              <a:t>UiO har en del tilbud om videreutdanning utenfor </a:t>
            </a:r>
            <a:r>
              <a:rPr lang="nb-NO" dirty="0" err="1" smtClean="0"/>
              <a:t>KfK</a:t>
            </a:r>
            <a:r>
              <a:rPr lang="nb-NO" dirty="0" smtClean="0"/>
              <a:t>-strategien</a:t>
            </a:r>
          </a:p>
          <a:p>
            <a:pPr marL="342900" indent="-342900">
              <a:buFont typeface="Arial" panose="020B0604020202020204" pitchFamily="34" charset="0"/>
              <a:buChar char="‒"/>
            </a:pPr>
            <a:r>
              <a:rPr lang="nb-NO" dirty="0" smtClean="0"/>
              <a:t>UiO (først og fremst UV) har tilbud om etterutdanning </a:t>
            </a:r>
          </a:p>
          <a:p>
            <a:pPr marL="342900" indent="-342900">
              <a:buFont typeface="Arial" panose="020B0604020202020204" pitchFamily="34" charset="0"/>
              <a:buChar char="‒"/>
            </a:pPr>
            <a:endParaRPr lang="nb-NO" dirty="0"/>
          </a:p>
          <a:p>
            <a:r>
              <a:rPr lang="nb-NO" dirty="0" smtClean="0"/>
              <a:t>Nasjonalt gjør dette at vi i liten grad er synlige i EVU-markedet. Det kan ha konsekvenser for omdømme og rekruttering</a:t>
            </a:r>
          </a:p>
          <a:p>
            <a:endParaRPr lang="nb-NO" dirty="0"/>
          </a:p>
          <a:p>
            <a:r>
              <a:rPr lang="nb-NO" dirty="0" smtClean="0"/>
              <a:t>Fra UiO er det lavt trykk på lokalt nivå for tilby EVU, og det er lavt trykk nedenfra for å imøtekomme nasjonale forventninger</a:t>
            </a:r>
          </a:p>
          <a:p>
            <a:pPr marL="342900" indent="-342900">
              <a:buFont typeface="Arial" panose="020B0604020202020204" pitchFamily="34" charset="0"/>
              <a:buChar char="‒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37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v-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uv-1</Template>
  <TotalTime>120</TotalTime>
  <Words>665</Words>
  <Application>Microsoft Office PowerPoint</Application>
  <PresentationFormat>On-screen Show (4:3)</PresentationFormat>
  <Paragraphs>58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uv-1</vt:lpstr>
      <vt:lpstr>EVU på UiO</vt:lpstr>
      <vt:lpstr>PowerPoint Presentation</vt:lpstr>
      <vt:lpstr>PowerPoint Presentation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Ottesen</dc:creator>
  <cp:lastModifiedBy>Kirsti Margrethe Mortensen</cp:lastModifiedBy>
  <cp:revision>9</cp:revision>
  <dcterms:created xsi:type="dcterms:W3CDTF">2015-04-09T13:49:50Z</dcterms:created>
  <dcterms:modified xsi:type="dcterms:W3CDTF">2016-01-25T14:57:47Z</dcterms:modified>
</cp:coreProperties>
</file>