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58" r:id="rId2"/>
    <p:sldId id="262" r:id="rId3"/>
    <p:sldId id="266" r:id="rId4"/>
    <p:sldId id="265" r:id="rId5"/>
    <p:sldId id="267" r:id="rId6"/>
    <p:sldId id="268" r:id="rId7"/>
    <p:sldId id="263" r:id="rId8"/>
    <p:sldId id="264" r:id="rId9"/>
  </p:sldIdLst>
  <p:sldSz cx="9144000" cy="6858000" type="screen4x3"/>
  <p:notesSz cx="6858000" cy="9144000"/>
  <p:defaultTextStyle>
    <a:defPPr>
      <a:defRPr lang="en-US"/>
    </a:defPPr>
    <a:lvl1pPr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1pPr>
    <a:lvl2pPr marL="4572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2pPr>
    <a:lvl3pPr marL="9144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3pPr>
    <a:lvl4pPr marL="13716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4pPr>
    <a:lvl5pPr marL="1828800" algn="l" rtl="0" eaLnBrk="0" fontAlgn="base" hangingPunct="0">
      <a:spcBef>
        <a:spcPct val="0"/>
      </a:spcBef>
      <a:spcAft>
        <a:spcPct val="0"/>
      </a:spcAft>
      <a:defRPr sz="2000" kern="1200">
        <a:solidFill>
          <a:schemeClr val="tx1"/>
        </a:solidFill>
        <a:latin typeface="Arial" charset="0"/>
        <a:ea typeface="ヒラギノ角ゴ Pro W3" charset="-128"/>
        <a:cs typeface="ヒラギノ角ゴ Pro W3" charset="-128"/>
      </a:defRPr>
    </a:lvl5pPr>
    <a:lvl6pPr marL="2286000" algn="l" defTabSz="457200" rtl="0" eaLnBrk="1" latinLnBrk="0" hangingPunct="1">
      <a:defRPr sz="2000" kern="1200">
        <a:solidFill>
          <a:schemeClr val="tx1"/>
        </a:solidFill>
        <a:latin typeface="Arial" charset="0"/>
        <a:ea typeface="ヒラギノ角ゴ Pro W3" charset="-128"/>
        <a:cs typeface="ヒラギノ角ゴ Pro W3" charset="-128"/>
      </a:defRPr>
    </a:lvl6pPr>
    <a:lvl7pPr marL="2743200" algn="l" defTabSz="457200" rtl="0" eaLnBrk="1" latinLnBrk="0" hangingPunct="1">
      <a:defRPr sz="2000" kern="1200">
        <a:solidFill>
          <a:schemeClr val="tx1"/>
        </a:solidFill>
        <a:latin typeface="Arial" charset="0"/>
        <a:ea typeface="ヒラギノ角ゴ Pro W3" charset="-128"/>
        <a:cs typeface="ヒラギノ角ゴ Pro W3" charset="-128"/>
      </a:defRPr>
    </a:lvl7pPr>
    <a:lvl8pPr marL="3200400" algn="l" defTabSz="457200" rtl="0" eaLnBrk="1" latinLnBrk="0" hangingPunct="1">
      <a:defRPr sz="2000" kern="1200">
        <a:solidFill>
          <a:schemeClr val="tx1"/>
        </a:solidFill>
        <a:latin typeface="Arial" charset="0"/>
        <a:ea typeface="ヒラギノ角ゴ Pro W3" charset="-128"/>
        <a:cs typeface="ヒラギノ角ゴ Pro W3" charset="-128"/>
      </a:defRPr>
    </a:lvl8pPr>
    <a:lvl9pPr marL="3657600" algn="l" defTabSz="457200" rtl="0" eaLnBrk="1" latinLnBrk="0" hangingPunct="1">
      <a:defRPr sz="2000" kern="1200">
        <a:solidFill>
          <a:schemeClr val="tx1"/>
        </a:solidFill>
        <a:latin typeface="Arial" charset="0"/>
        <a:ea typeface="ヒラギノ角ゴ Pro W3" charset="-128"/>
        <a:cs typeface="ヒラギノ角ゴ Pro W3"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3467" autoAdjust="0"/>
  </p:normalViewPr>
  <p:slideViewPr>
    <p:cSldViewPr>
      <p:cViewPr>
        <p:scale>
          <a:sx n="64" d="100"/>
          <a:sy n="64" d="100"/>
        </p:scale>
        <p:origin x="-492" y="-1032"/>
      </p:cViewPr>
      <p:guideLst>
        <p:guide orient="horz" pos="2160"/>
        <p:guide pos="672"/>
        <p:guide pos="5472"/>
        <p:guide pos="1008"/>
        <p:guide pos="11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09FC990-16CC-A943-88A8-656DB0C6E9ED}" type="datetime1">
              <a:rPr lang="nb-NO"/>
              <a:pPr>
                <a:defRPr/>
              </a:pPr>
              <a:t>14.03.2016</a:t>
            </a:fld>
            <a:endParaRPr lang="nb-NO"/>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F16F7A48-B98A-5546-97B6-8C31D1F27558}" type="slidenum">
              <a:rPr lang="nb-NO"/>
              <a:pPr>
                <a:defRPr/>
              </a:pPr>
              <a:t>‹#›</a:t>
            </a:fld>
            <a:endParaRPr lang="nb-NO"/>
          </a:p>
        </p:txBody>
      </p:sp>
    </p:spTree>
    <p:extLst>
      <p:ext uri="{BB962C8B-B14F-4D97-AF65-F5344CB8AC3E}">
        <p14:creationId xmlns:p14="http://schemas.microsoft.com/office/powerpoint/2010/main" val="8989592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nb-N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820C865A-4C18-3C42-A0B7-7FE5A2B5B0A2}" type="datetime1">
              <a:rPr lang="nb-NO"/>
              <a:pPr>
                <a:defRPr/>
              </a:pPr>
              <a:t>14.03.2016</a:t>
            </a:fld>
            <a:endParaRPr lang="nb-N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noProof="0" smtClean="0"/>
              <a:t>Click to edit Master text styles</a:t>
            </a:r>
          </a:p>
          <a:p>
            <a:pPr lvl="1"/>
            <a:r>
              <a:rPr lang="nb-NO" noProof="0" smtClean="0"/>
              <a:t>Second level</a:t>
            </a:r>
          </a:p>
          <a:p>
            <a:pPr lvl="2"/>
            <a:r>
              <a:rPr lang="nb-NO" noProof="0" smtClean="0"/>
              <a:t>Third level</a:t>
            </a:r>
          </a:p>
          <a:p>
            <a:pPr lvl="3"/>
            <a:r>
              <a:rPr lang="nb-NO" noProof="0" smtClean="0"/>
              <a:t>Fourth level</a:t>
            </a:r>
          </a:p>
          <a:p>
            <a:pPr lvl="4"/>
            <a:r>
              <a:rPr lang="nb-NO"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nb-N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00223475-E561-764C-A6DB-18B5241BED02}" type="slidenum">
              <a:rPr lang="nb-NO"/>
              <a:pPr>
                <a:defRPr/>
              </a:pPr>
              <a:t>‹#›</a:t>
            </a:fld>
            <a:endParaRPr lang="nb-NO"/>
          </a:p>
        </p:txBody>
      </p:sp>
    </p:spTree>
    <p:extLst>
      <p:ext uri="{BB962C8B-B14F-4D97-AF65-F5344CB8AC3E}">
        <p14:creationId xmlns:p14="http://schemas.microsoft.com/office/powerpoint/2010/main" val="4185173263"/>
      </p:ext>
    </p:extLst>
  </p:cSld>
  <p:clrMap bg1="lt1" tx1="dk1" bg2="lt2" tx2="dk2" accent1="accent1" accent2="accent2" accent3="accent3" accent4="accent4" accent5="accent5" accent6="accent6" hlink="hlink" folHlink="folHlink"/>
  <p:hf sldNum="0"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GB" dirty="0" smtClean="0"/>
          </a:p>
          <a:p>
            <a:r>
              <a:rPr lang="en-GB" dirty="0" err="1" smtClean="0"/>
              <a:t>Toppnivå</a:t>
            </a:r>
            <a:r>
              <a:rPr lang="en-GB" dirty="0" smtClean="0"/>
              <a:t>: </a:t>
            </a:r>
            <a:r>
              <a:rPr lang="en-GB" dirty="0" err="1" smtClean="0"/>
              <a:t>noe</a:t>
            </a:r>
            <a:r>
              <a:rPr lang="en-GB" dirty="0" smtClean="0"/>
              <a:t> </a:t>
            </a:r>
            <a:r>
              <a:rPr lang="en-GB" dirty="0" err="1" smtClean="0"/>
              <a:t>som</a:t>
            </a:r>
            <a:r>
              <a:rPr lang="en-GB" dirty="0" smtClean="0"/>
              <a:t> </a:t>
            </a:r>
            <a:r>
              <a:rPr lang="en-GB" dirty="0" err="1" smtClean="0"/>
              <a:t>fokuserer</a:t>
            </a:r>
            <a:r>
              <a:rPr lang="en-GB" dirty="0" smtClean="0"/>
              <a:t> </a:t>
            </a:r>
            <a:r>
              <a:rPr lang="en-GB" dirty="0" err="1" smtClean="0"/>
              <a:t>på</a:t>
            </a:r>
            <a:r>
              <a:rPr lang="en-GB" dirty="0" smtClean="0"/>
              <a:t> </a:t>
            </a:r>
            <a:r>
              <a:rPr lang="en-GB" dirty="0" err="1" smtClean="0"/>
              <a:t>utdanning</a:t>
            </a:r>
            <a:r>
              <a:rPr lang="en-GB" dirty="0" smtClean="0"/>
              <a:t>; </a:t>
            </a:r>
            <a:r>
              <a:rPr lang="en-GB" dirty="0" err="1" smtClean="0"/>
              <a:t>peker</a:t>
            </a:r>
            <a:r>
              <a:rPr lang="en-GB" dirty="0" smtClean="0"/>
              <a:t> </a:t>
            </a:r>
            <a:r>
              <a:rPr lang="en-GB" dirty="0" err="1" smtClean="0"/>
              <a:t>på</a:t>
            </a:r>
            <a:r>
              <a:rPr lang="en-GB" dirty="0" smtClean="0"/>
              <a:t> </a:t>
            </a:r>
            <a:r>
              <a:rPr lang="en-GB" dirty="0" err="1" smtClean="0"/>
              <a:t>behov</a:t>
            </a:r>
            <a:r>
              <a:rPr lang="en-GB" dirty="0" smtClean="0"/>
              <a:t>, </a:t>
            </a:r>
            <a:r>
              <a:rPr lang="en-GB" dirty="0" err="1" smtClean="0"/>
              <a:t>prioriterer</a:t>
            </a:r>
            <a:r>
              <a:rPr lang="en-GB" dirty="0" smtClean="0"/>
              <a:t> </a:t>
            </a:r>
            <a:r>
              <a:rPr lang="en-GB" dirty="0" err="1" smtClean="0"/>
              <a:t>ressurser</a:t>
            </a:r>
            <a:r>
              <a:rPr lang="en-GB" dirty="0" smtClean="0"/>
              <a:t>, </a:t>
            </a:r>
            <a:r>
              <a:rPr lang="en-GB" dirty="0" err="1" smtClean="0"/>
              <a:t>gir</a:t>
            </a:r>
            <a:r>
              <a:rPr lang="en-GB" dirty="0" smtClean="0"/>
              <a:t> </a:t>
            </a:r>
            <a:r>
              <a:rPr lang="en-GB" dirty="0" err="1" smtClean="0"/>
              <a:t>tydelig</a:t>
            </a:r>
            <a:r>
              <a:rPr lang="en-GB" dirty="0" smtClean="0"/>
              <a:t> </a:t>
            </a:r>
            <a:r>
              <a:rPr lang="en-GB" dirty="0" err="1" smtClean="0"/>
              <a:t>retning</a:t>
            </a:r>
            <a:r>
              <a:rPr lang="en-GB" dirty="0" smtClean="0"/>
              <a:t>: </a:t>
            </a:r>
          </a:p>
          <a:p>
            <a:endParaRPr lang="en-GB"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GB" dirty="0" err="1" smtClean="0"/>
              <a:t>spre</a:t>
            </a:r>
            <a:r>
              <a:rPr lang="en-GB" dirty="0" smtClean="0"/>
              <a:t> </a:t>
            </a:r>
            <a:r>
              <a:rPr lang="en-GB" dirty="0" err="1" smtClean="0"/>
              <a:t>kunnskap</a:t>
            </a:r>
            <a:r>
              <a:rPr lang="en-GB" dirty="0" smtClean="0"/>
              <a:t> </a:t>
            </a:r>
            <a:r>
              <a:rPr lang="en-GB" dirty="0" err="1" smtClean="0"/>
              <a:t>og</a:t>
            </a:r>
            <a:r>
              <a:rPr lang="en-GB" dirty="0" smtClean="0"/>
              <a:t> </a:t>
            </a:r>
            <a:r>
              <a:rPr lang="en-GB" dirty="0" err="1" smtClean="0"/>
              <a:t>erfaring</a:t>
            </a:r>
            <a:r>
              <a:rPr lang="en-GB" dirty="0" smtClean="0"/>
              <a:t>, </a:t>
            </a:r>
            <a:r>
              <a:rPr lang="en-GB" dirty="0" err="1" smtClean="0"/>
              <a:t>inspirerer</a:t>
            </a:r>
            <a:r>
              <a:rPr lang="en-GB" dirty="0" smtClean="0"/>
              <a:t> /</a:t>
            </a:r>
            <a:r>
              <a:rPr lang="en-GB" dirty="0" err="1" smtClean="0"/>
              <a:t>ildsjel</a:t>
            </a:r>
            <a:r>
              <a:rPr lang="en-GB" baseline="0" dirty="0" smtClean="0"/>
              <a:t> </a:t>
            </a:r>
            <a:r>
              <a:rPr lang="en-GB" baseline="0" dirty="0" err="1" smtClean="0"/>
              <a:t>er</a:t>
            </a:r>
            <a:r>
              <a:rPr lang="en-GB" baseline="0" dirty="0" smtClean="0"/>
              <a:t> </a:t>
            </a:r>
            <a:r>
              <a:rPr lang="en-GB" baseline="0" dirty="0" err="1" smtClean="0"/>
              <a:t>ikke</a:t>
            </a:r>
            <a:r>
              <a:rPr lang="en-GB" baseline="0" dirty="0" smtClean="0"/>
              <a:t> </a:t>
            </a:r>
            <a:r>
              <a:rPr lang="en-GB" baseline="0" dirty="0" err="1" smtClean="0"/>
              <a:t>noe</a:t>
            </a:r>
            <a:r>
              <a:rPr lang="en-GB" baseline="0" dirty="0" smtClean="0"/>
              <a:t> </a:t>
            </a:r>
            <a:r>
              <a:rPr lang="en-GB" baseline="0" dirty="0" err="1" smtClean="0"/>
              <a:t>godt</a:t>
            </a:r>
            <a:r>
              <a:rPr lang="en-GB" baseline="0" dirty="0" smtClean="0"/>
              <a:t> </a:t>
            </a:r>
            <a:endParaRPr lang="en-GB" dirty="0" smtClean="0"/>
          </a:p>
          <a:p>
            <a:endParaRPr lang="en-GB" dirty="0" smtClean="0"/>
          </a:p>
        </p:txBody>
      </p:sp>
    </p:spTree>
    <p:extLst>
      <p:ext uri="{BB962C8B-B14F-4D97-AF65-F5344CB8AC3E}">
        <p14:creationId xmlns:p14="http://schemas.microsoft.com/office/powerpoint/2010/main" val="4184600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1683085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Tree>
    <p:extLst>
      <p:ext uri="{BB962C8B-B14F-4D97-AF65-F5344CB8AC3E}">
        <p14:creationId xmlns:p14="http://schemas.microsoft.com/office/powerpoint/2010/main" val="1708628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endParaRPr lang="nb-NO" dirty="0" smtClean="0"/>
          </a:p>
          <a:p>
            <a:r>
              <a:rPr lang="nb-NO" dirty="0" smtClean="0"/>
              <a:t>Hvis man har en teknisk forståelse av hva TLC er så et TA for fagkompetansen man ikke har (</a:t>
            </a:r>
            <a:r>
              <a:rPr lang="nb-NO" dirty="0" err="1" smtClean="0"/>
              <a:t>f.eks</a:t>
            </a:r>
            <a:r>
              <a:rPr lang="nb-NO" dirty="0" smtClean="0"/>
              <a:t> kollegaveiledning), Hvis TLC: da blir TA gjerne brukt som en kulturspreder i organisasjonen – fokus på endringsarbeid lokalt + en viss status å være oppnevnt</a:t>
            </a:r>
          </a:p>
          <a:p>
            <a:r>
              <a:rPr lang="nb-NO" dirty="0" smtClean="0"/>
              <a:t>Eksempel på TLC</a:t>
            </a:r>
            <a:r>
              <a:rPr lang="nb-NO" baseline="0" dirty="0" smtClean="0"/>
              <a:t> som en tydelig faglig enhet: Helsinki</a:t>
            </a:r>
          </a:p>
          <a:p>
            <a:endParaRPr lang="nb-NO" baseline="0" dirty="0" smtClean="0"/>
          </a:p>
          <a:p>
            <a:pPr marL="0" indent="0">
              <a:buNone/>
            </a:pPr>
            <a:r>
              <a:rPr lang="en-US" sz="1200" dirty="0" smtClean="0"/>
              <a:t>All Fellows should contribute towards promoting the Academy’s activities and initiatives, and good teaching practices in NUS. They should also serve as connectors for identifying and communicating teaching related issues between their department/faculty and the Academy. Barring conflicts in schedules, Fellows are expected to attend the monthly Academy meetings and contribute to the Academy by being actively involved in at least one of the following activities per year. </a:t>
            </a:r>
          </a:p>
          <a:p>
            <a:r>
              <a:rPr lang="en-US" sz="1200" dirty="0" smtClean="0"/>
              <a:t>Sub-committee projects (e.g. ad hoc committees like review of the student feedback system; or permanent committees like the Teaching &amp; Learning Club, Publications, etc.) </a:t>
            </a:r>
          </a:p>
          <a:p>
            <a:r>
              <a:rPr lang="en-US" sz="1200" dirty="0" smtClean="0"/>
              <a:t>Research (in the area of education/pedagogy/teaching &amp; learning) </a:t>
            </a:r>
          </a:p>
          <a:p>
            <a:r>
              <a:rPr lang="en-US" sz="1200" dirty="0" smtClean="0"/>
              <a:t>Ambassadorial role (including helping to host visiting scholars to NUS, supporting external and internal outreach, consultation work relating to teaching, supporting CDTL by facilitating workshops etc.) </a:t>
            </a:r>
          </a:p>
          <a:p>
            <a:r>
              <a:rPr lang="en-US" sz="1200" dirty="0" smtClean="0"/>
              <a:t>Others: such as contributing to Academy discussions and shaping the future direction of the Academy; contributing to discussions with regard to the future directions of NUS’ educational policy</a:t>
            </a:r>
          </a:p>
          <a:p>
            <a:endParaRPr lang="en-US" sz="1200" dirty="0" smtClean="0"/>
          </a:p>
          <a:p>
            <a:pPr marL="0" indent="0">
              <a:buNone/>
            </a:pPr>
            <a:r>
              <a:rPr lang="en-US" sz="1200" dirty="0" smtClean="0"/>
              <a:t>(National University of Singapore)  </a:t>
            </a:r>
            <a:endParaRPr lang="nb-NO" sz="1200" dirty="0" smtClean="0"/>
          </a:p>
          <a:p>
            <a:endParaRPr lang="nb-NO" dirty="0"/>
          </a:p>
        </p:txBody>
      </p:sp>
    </p:spTree>
    <p:extLst>
      <p:ext uri="{BB962C8B-B14F-4D97-AF65-F5344CB8AC3E}">
        <p14:creationId xmlns:p14="http://schemas.microsoft.com/office/powerpoint/2010/main" val="3588761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lnSpcReduction="10000"/>
          </a:bodyPr>
          <a:lstStyle/>
          <a:p>
            <a:r>
              <a:rPr lang="en-GB" dirty="0" smtClean="0"/>
              <a:t>CTL </a:t>
            </a:r>
            <a:r>
              <a:rPr lang="en-GB" dirty="0" err="1" smtClean="0"/>
              <a:t>og</a:t>
            </a:r>
            <a:r>
              <a:rPr lang="en-GB" dirty="0" smtClean="0"/>
              <a:t> TA med </a:t>
            </a:r>
            <a:r>
              <a:rPr lang="en-GB" dirty="0" err="1" smtClean="0"/>
              <a:t>direkte</a:t>
            </a:r>
            <a:r>
              <a:rPr lang="en-GB" dirty="0" smtClean="0"/>
              <a:t> </a:t>
            </a:r>
            <a:r>
              <a:rPr lang="en-GB" dirty="0" err="1" smtClean="0"/>
              <a:t>linje</a:t>
            </a:r>
            <a:r>
              <a:rPr lang="en-GB" dirty="0" smtClean="0"/>
              <a:t> </a:t>
            </a:r>
            <a:r>
              <a:rPr lang="en-GB" dirty="0" err="1" smtClean="0"/>
              <a:t>til</a:t>
            </a:r>
            <a:r>
              <a:rPr lang="en-GB" dirty="0" smtClean="0"/>
              <a:t> </a:t>
            </a:r>
            <a:r>
              <a:rPr lang="en-GB" dirty="0" err="1" smtClean="0"/>
              <a:t>toppledelse</a:t>
            </a:r>
            <a:r>
              <a:rPr lang="en-GB" dirty="0" smtClean="0"/>
              <a:t> (</a:t>
            </a:r>
            <a:r>
              <a:rPr lang="en-GB" dirty="0" err="1" smtClean="0"/>
              <a:t>og</a:t>
            </a:r>
            <a:r>
              <a:rPr lang="en-GB" dirty="0" smtClean="0"/>
              <a:t> </a:t>
            </a:r>
            <a:r>
              <a:rPr lang="en-GB" dirty="0" err="1" smtClean="0"/>
              <a:t>utd.kom</a:t>
            </a:r>
            <a:r>
              <a:rPr lang="en-GB" dirty="0" smtClean="0"/>
              <a:t>) </a:t>
            </a:r>
            <a:r>
              <a:rPr lang="en-GB" dirty="0" err="1" smtClean="0"/>
              <a:t>ikke</a:t>
            </a:r>
            <a:r>
              <a:rPr lang="en-GB" dirty="0" smtClean="0"/>
              <a:t> </a:t>
            </a:r>
            <a:r>
              <a:rPr lang="en-GB" dirty="0" err="1" smtClean="0"/>
              <a:t>innom</a:t>
            </a:r>
            <a:r>
              <a:rPr lang="en-GB" baseline="0" dirty="0" smtClean="0"/>
              <a:t> </a:t>
            </a:r>
            <a:r>
              <a:rPr lang="en-GB" baseline="0" dirty="0" err="1" smtClean="0"/>
              <a:t>dekan</a:t>
            </a:r>
            <a:r>
              <a:rPr lang="en-GB" baseline="0" dirty="0" smtClean="0"/>
              <a:t> (</a:t>
            </a:r>
            <a:r>
              <a:rPr lang="en-GB" baseline="0" dirty="0" err="1" smtClean="0"/>
              <a:t>i</a:t>
            </a:r>
            <a:r>
              <a:rPr lang="en-GB" baseline="0" dirty="0" smtClean="0"/>
              <a:t> </a:t>
            </a:r>
            <a:r>
              <a:rPr lang="en-GB" baseline="0" dirty="0" err="1" smtClean="0"/>
              <a:t>faglige</a:t>
            </a:r>
            <a:r>
              <a:rPr lang="en-GB" baseline="0" dirty="0" smtClean="0"/>
              <a:t> </a:t>
            </a:r>
            <a:r>
              <a:rPr lang="en-GB" baseline="0" dirty="0" err="1" smtClean="0"/>
              <a:t>spørsmål</a:t>
            </a:r>
            <a:r>
              <a:rPr lang="en-GB" baseline="0" dirty="0" smtClean="0"/>
              <a:t>)</a:t>
            </a:r>
          </a:p>
          <a:p>
            <a:r>
              <a:rPr lang="en-GB" baseline="0" dirty="0" err="1" smtClean="0"/>
              <a:t>Paralell</a:t>
            </a:r>
            <a:r>
              <a:rPr lang="en-GB" baseline="0" dirty="0" smtClean="0"/>
              <a:t> </a:t>
            </a:r>
            <a:r>
              <a:rPr lang="en-GB" baseline="0" dirty="0" err="1" smtClean="0"/>
              <a:t>til</a:t>
            </a:r>
            <a:r>
              <a:rPr lang="en-GB" baseline="0" dirty="0" smtClean="0"/>
              <a:t> </a:t>
            </a:r>
            <a:r>
              <a:rPr lang="en-GB" baseline="0" dirty="0" err="1" smtClean="0"/>
              <a:t>hvordan</a:t>
            </a:r>
            <a:r>
              <a:rPr lang="en-GB" baseline="0" dirty="0" smtClean="0"/>
              <a:t> vi </a:t>
            </a:r>
            <a:r>
              <a:rPr lang="en-GB" baseline="0" dirty="0" err="1" smtClean="0"/>
              <a:t>organiserer</a:t>
            </a:r>
            <a:r>
              <a:rPr lang="en-GB" baseline="0" dirty="0" smtClean="0"/>
              <a:t> </a:t>
            </a:r>
            <a:r>
              <a:rPr lang="en-GB" baseline="0" dirty="0" err="1" smtClean="0"/>
              <a:t>felelsaktiviteter</a:t>
            </a:r>
            <a:r>
              <a:rPr lang="en-GB" baseline="0" dirty="0" smtClean="0"/>
              <a:t> </a:t>
            </a:r>
            <a:r>
              <a:rPr lang="en-GB" baseline="0" dirty="0" err="1" smtClean="0"/>
              <a:t>på</a:t>
            </a:r>
            <a:r>
              <a:rPr lang="en-GB" baseline="0" dirty="0" smtClean="0"/>
              <a:t> </a:t>
            </a:r>
            <a:r>
              <a:rPr lang="en-GB" baseline="0" dirty="0" err="1" smtClean="0"/>
              <a:t>forskningssiden</a:t>
            </a:r>
            <a:r>
              <a:rPr lang="en-GB" baseline="0" dirty="0" smtClean="0"/>
              <a:t> – </a:t>
            </a:r>
            <a:r>
              <a:rPr lang="en-GB" baseline="0" dirty="0" err="1" smtClean="0"/>
              <a:t>tverrfaglige</a:t>
            </a:r>
            <a:r>
              <a:rPr lang="en-GB" baseline="0" dirty="0" smtClean="0"/>
              <a:t> </a:t>
            </a:r>
            <a:r>
              <a:rPr lang="en-GB" baseline="0" dirty="0" err="1" smtClean="0"/>
              <a:t>satsinger</a:t>
            </a:r>
            <a:endParaRPr lang="en-GB" baseline="0" dirty="0" smtClean="0"/>
          </a:p>
          <a:p>
            <a:endParaRPr lang="en-GB" baseline="0" dirty="0" smtClean="0"/>
          </a:p>
          <a:p>
            <a:r>
              <a:rPr lang="en-GB" baseline="0" dirty="0" err="1" smtClean="0"/>
              <a:t>Forslag</a:t>
            </a:r>
            <a:r>
              <a:rPr lang="en-GB" baseline="0" dirty="0" smtClean="0"/>
              <a:t> </a:t>
            </a:r>
            <a:r>
              <a:rPr lang="en-GB" baseline="0" dirty="0" err="1" smtClean="0"/>
              <a:t>ressurseri</a:t>
            </a:r>
            <a:r>
              <a:rPr lang="en-GB" baseline="0" dirty="0" smtClean="0"/>
              <a:t> et CTL: </a:t>
            </a:r>
          </a:p>
          <a:p>
            <a:pPr lvl="1"/>
            <a:r>
              <a:rPr lang="en-GB" sz="1800" dirty="0" smtClean="0"/>
              <a:t>FUP</a:t>
            </a:r>
          </a:p>
          <a:p>
            <a:pPr lvl="1"/>
            <a:r>
              <a:rPr lang="en-GB" sz="1800" dirty="0" smtClean="0"/>
              <a:t>DML</a:t>
            </a:r>
          </a:p>
          <a:p>
            <a:pPr lvl="1"/>
            <a:r>
              <a:rPr lang="en-GB" sz="1800" dirty="0" err="1" smtClean="0"/>
              <a:t>Analyseressurser</a:t>
            </a:r>
            <a:r>
              <a:rPr lang="en-GB" sz="1800" dirty="0" smtClean="0"/>
              <a:t>?</a:t>
            </a:r>
          </a:p>
          <a:p>
            <a:pPr lvl="1"/>
            <a:r>
              <a:rPr lang="en-GB" sz="1800" dirty="0" err="1" smtClean="0"/>
              <a:t>Bibliotek</a:t>
            </a:r>
            <a:endParaRPr lang="en-GB" sz="1800" dirty="0" smtClean="0"/>
          </a:p>
          <a:p>
            <a:pPr lvl="1"/>
            <a:r>
              <a:rPr lang="en-GB" sz="1800" dirty="0" err="1" smtClean="0"/>
              <a:t>Eiendom</a:t>
            </a:r>
            <a:endParaRPr lang="en-GB" sz="1800" dirty="0" smtClean="0"/>
          </a:p>
          <a:p>
            <a:pPr marL="0" marR="0" indent="0" algn="l" defTabSz="457200" rtl="0" eaLnBrk="0" fontAlgn="base" latinLnBrk="0" hangingPunct="0">
              <a:lnSpc>
                <a:spcPct val="100000"/>
              </a:lnSpc>
              <a:spcBef>
                <a:spcPct val="30000"/>
              </a:spcBef>
              <a:spcAft>
                <a:spcPct val="0"/>
              </a:spcAft>
              <a:buClrTx/>
              <a:buSzTx/>
              <a:buFontTx/>
              <a:buNone/>
              <a:tabLst/>
              <a:defRPr/>
            </a:pPr>
            <a:endParaRPr lang="nb-NO"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nb-NO" dirty="0" smtClean="0"/>
              <a:t>Ideer til innhold:</a:t>
            </a:r>
          </a:p>
          <a:p>
            <a:pPr marL="171450" marR="0" indent="-171450" algn="l" defTabSz="457200" rtl="0" eaLnBrk="0" fontAlgn="base" latinLnBrk="0" hangingPunct="0">
              <a:lnSpc>
                <a:spcPct val="100000"/>
              </a:lnSpc>
              <a:spcBef>
                <a:spcPct val="30000"/>
              </a:spcBef>
              <a:spcAft>
                <a:spcPct val="0"/>
              </a:spcAft>
              <a:buClrTx/>
              <a:buSzTx/>
              <a:buFont typeface="Arial" pitchFamily="34" charset="0"/>
              <a:buChar char="•"/>
              <a:tabLst/>
              <a:defRPr/>
            </a:pPr>
            <a:r>
              <a:rPr lang="nb-NO" dirty="0" smtClean="0"/>
              <a:t>Systematisere arbeidet med kursing av seminarledere+++ Kan vi trekke studentene inn i dette? Studentene er også en ressurs i dette arbeidet – gi Sp-uttelling til studenter som bidrar i dette arbeidet i en CTL-sammenheng? I </a:t>
            </a:r>
            <a:r>
              <a:rPr lang="nb-NO" dirty="0" err="1" smtClean="0"/>
              <a:t>hvertfall</a:t>
            </a:r>
            <a:r>
              <a:rPr lang="nb-NO" dirty="0" smtClean="0"/>
              <a:t> på sikt.</a:t>
            </a:r>
          </a:p>
          <a:p>
            <a:pPr marL="171450" marR="0" indent="-171450" algn="l" defTabSz="457200" rtl="0" eaLnBrk="0" fontAlgn="base" latinLnBrk="0" hangingPunct="0">
              <a:lnSpc>
                <a:spcPct val="100000"/>
              </a:lnSpc>
              <a:spcBef>
                <a:spcPct val="30000"/>
              </a:spcBef>
              <a:spcAft>
                <a:spcPct val="0"/>
              </a:spcAft>
              <a:buClrTx/>
              <a:buSzTx/>
              <a:buFont typeface="Arial" pitchFamily="34" charset="0"/>
              <a:buChar char="•"/>
              <a:tabLst/>
              <a:defRPr/>
            </a:pPr>
            <a:r>
              <a:rPr lang="nb-NO" dirty="0" smtClean="0"/>
              <a:t>oppdra neste generasjon: skrive oppgaver, bør være mulig å være stipendiat her... </a:t>
            </a:r>
          </a:p>
          <a:p>
            <a:endParaRPr lang="en-GB" dirty="0"/>
          </a:p>
        </p:txBody>
      </p:sp>
    </p:spTree>
    <p:extLst>
      <p:ext uri="{BB962C8B-B14F-4D97-AF65-F5344CB8AC3E}">
        <p14:creationId xmlns:p14="http://schemas.microsoft.com/office/powerpoint/2010/main" val="9009112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1026"/>
          <p:cNvSpPr>
            <a:spLocks noGrp="1" noChangeArrowheads="1"/>
          </p:cNvSpPr>
          <p:nvPr>
            <p:ph type="ctrTitle" sz="quarter"/>
          </p:nvPr>
        </p:nvSpPr>
        <p:spPr>
          <a:xfrm>
            <a:off x="1295400" y="1905000"/>
            <a:ext cx="6934200" cy="1143000"/>
          </a:xfrm>
        </p:spPr>
        <p:txBody>
          <a:bodyPr anchor="b"/>
          <a:lstStyle>
            <a:lvl1pPr>
              <a:defRPr sz="2000">
                <a:solidFill>
                  <a:schemeClr val="bg2"/>
                </a:solidFill>
              </a:defRPr>
            </a:lvl1pPr>
          </a:lstStyle>
          <a:p>
            <a:r>
              <a:rPr lang="nb-NO" smtClean="0"/>
              <a:t>Klikk for å redigere tittelstil</a:t>
            </a:r>
            <a:endParaRPr lang="en-US" dirty="0"/>
          </a:p>
        </p:txBody>
      </p:sp>
      <p:sp>
        <p:nvSpPr>
          <p:cNvPr id="3075" name="Rectangle 1027"/>
          <p:cNvSpPr>
            <a:spLocks noGrp="1" noChangeArrowheads="1"/>
          </p:cNvSpPr>
          <p:nvPr>
            <p:ph type="subTitle" sz="quarter" idx="1"/>
          </p:nvPr>
        </p:nvSpPr>
        <p:spPr>
          <a:xfrm>
            <a:off x="1295400" y="3048000"/>
            <a:ext cx="7315200" cy="1752600"/>
          </a:xfrm>
        </p:spPr>
        <p:txBody>
          <a:bodyPr/>
          <a:lstStyle>
            <a:lvl1pPr marL="0" indent="0">
              <a:buFontTx/>
              <a:buNone/>
              <a:defRPr sz="3000" b="1" i="0" baseline="0">
                <a:latin typeface="Arial"/>
                <a:cs typeface="Arial"/>
              </a:defRPr>
            </a:lvl1pPr>
          </a:lstStyle>
          <a:p>
            <a:r>
              <a:rPr lang="nb-NO" smtClean="0"/>
              <a:t>Klikk for å redigere undertittelstil i malen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Vertical Text Placeholder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838200"/>
            <a:ext cx="1924050" cy="5257800"/>
          </a:xfrm>
        </p:spPr>
        <p:txBody>
          <a:bodyPr vert="eaVert"/>
          <a:lstStyle/>
          <a:p>
            <a:r>
              <a:rPr lang="nb-NO" smtClean="0"/>
              <a:t>Klikk for å redigere tittelstil</a:t>
            </a:r>
            <a:endParaRPr lang="nb-NO"/>
          </a:p>
        </p:txBody>
      </p:sp>
      <p:sp>
        <p:nvSpPr>
          <p:cNvPr id="3" name="Vertical Text Placeholder 2"/>
          <p:cNvSpPr>
            <a:spLocks noGrp="1"/>
          </p:cNvSpPr>
          <p:nvPr>
            <p:ph type="body" orient="vert" idx="1"/>
          </p:nvPr>
        </p:nvSpPr>
        <p:spPr>
          <a:xfrm>
            <a:off x="990600" y="838200"/>
            <a:ext cx="5619750" cy="52578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
        <p:nvSpPr>
          <p:cNvPr id="3" name="Content Placeholder 2"/>
          <p:cNvSpPr>
            <a:spLocks noGrp="1"/>
          </p:cNvSpPr>
          <p:nvPr>
            <p:ph sz="half" idx="1"/>
          </p:nvPr>
        </p:nvSpPr>
        <p:spPr>
          <a:xfrm>
            <a:off x="9906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Content Placeholder 3"/>
          <p:cNvSpPr>
            <a:spLocks noGrp="1"/>
          </p:cNvSpPr>
          <p:nvPr>
            <p:ph sz="half" idx="2"/>
          </p:nvPr>
        </p:nvSpPr>
        <p:spPr>
          <a:xfrm>
            <a:off x="4914900" y="1981200"/>
            <a:ext cx="37719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Text Placeholder 3"/>
          <p:cNvSpPr>
            <a:spLocks noGrp="1"/>
          </p:cNvSpPr>
          <p:nvPr>
            <p:ph type="body" sz="half" idx="2"/>
          </p:nvPr>
        </p:nvSpPr>
        <p:spPr>
          <a:xfrm>
            <a:off x="457200" y="15240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990600" y="8382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endParaRPr lang="en-US"/>
          </a:p>
        </p:txBody>
      </p:sp>
      <p:sp>
        <p:nvSpPr>
          <p:cNvPr id="1027" name="Rectangle 8"/>
          <p:cNvSpPr>
            <a:spLocks noGrp="1" noChangeArrowheads="1"/>
          </p:cNvSpPr>
          <p:nvPr>
            <p:ph type="body" idx="1"/>
          </p:nvPr>
        </p:nvSpPr>
        <p:spPr bwMode="auto">
          <a:xfrm>
            <a:off x="990600" y="1981200"/>
            <a:ext cx="7696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a:p>
        </p:txBody>
      </p:sp>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800">
                <a:solidFill>
                  <a:schemeClr val="tx1">
                    <a:tint val="75000"/>
                  </a:schemeClr>
                </a:solidFill>
              </a:defRPr>
            </a:lvl1pPr>
          </a:lstStyle>
          <a:p>
            <a:pPr>
              <a:defRPr/>
            </a:pPr>
            <a:endParaRPr lang="nb-NO"/>
          </a:p>
        </p:txBody>
      </p:sp>
      <p:sp>
        <p:nvSpPr>
          <p:cNvPr id="9" name="Slide Number Placeholder 8"/>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defRPr>
            </a:lvl1pPr>
          </a:lstStyle>
          <a:p>
            <a:pPr>
              <a:defRPr/>
            </a:pPr>
            <a:fld id="{AB3BC739-F4FD-744C-9A66-AA6DBAD3FE44}" type="slidenum">
              <a:rPr lang="nb-NO"/>
              <a:pPr>
                <a:defRPr/>
              </a:pPr>
              <a:t>‹#›</a:t>
            </a:fld>
            <a:endParaRPr lang="nb-NO"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defRPr>
            </a:lvl1pPr>
          </a:lstStyle>
          <a:p>
            <a:pPr>
              <a:defRPr/>
            </a:pPr>
            <a:fld id="{9163E8ED-AD5F-F844-AAC7-61CD233003C8}" type="datetime1">
              <a:rPr lang="nb-NO"/>
              <a:pPr>
                <a:defRPr/>
              </a:pPr>
              <a:t>14.03.2016</a:t>
            </a:fld>
            <a:endParaRPr lang="nb-NO" dirty="0"/>
          </a:p>
        </p:txBody>
      </p:sp>
      <p:pic>
        <p:nvPicPr>
          <p:cNvPr id="1031" name="Picture 12" descr="UiO_A_cmyk.eps"/>
          <p:cNvPicPr>
            <a:picLocks noChangeAspect="1"/>
          </p:cNvPicPr>
          <p:nvPr/>
        </p:nvPicPr>
        <p:blipFill>
          <a:blip r:embed="rId13"/>
          <a:srcRect b="82573"/>
          <a:stretch>
            <a:fillRect/>
          </a:stretch>
        </p:blipFill>
        <p:spPr bwMode="auto">
          <a:xfrm>
            <a:off x="304800" y="152400"/>
            <a:ext cx="2390775" cy="215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sldNum="0" hdr="0" ftr="0" dt="0"/>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2pPr>
      <a:lvl3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3pPr>
      <a:lvl4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4pPr>
      <a:lvl5pPr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5pPr>
      <a:lvl6pPr marL="4572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6pPr>
      <a:lvl7pPr marL="9144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7pPr>
      <a:lvl8pPr marL="13716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8pPr>
      <a:lvl9pPr marL="1828800" algn="l" rtl="0" eaLnBrk="1" fontAlgn="base" hangingPunct="1">
        <a:spcBef>
          <a:spcPct val="0"/>
        </a:spcBef>
        <a:spcAft>
          <a:spcPct val="0"/>
        </a:spcAft>
        <a:defRPr sz="3200" b="1">
          <a:solidFill>
            <a:schemeClr val="tx2"/>
          </a:solidFill>
          <a:latin typeface="Arial" charset="0"/>
          <a:ea typeface="ヒラギノ角ゴ Pro W3" charset="-128"/>
          <a:cs typeface="ヒラギノ角ゴ Pro W3" charset="-128"/>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000">
          <a:solidFill>
            <a:schemeClr val="tx1"/>
          </a:solidFill>
          <a:latin typeface="+mn-lt"/>
          <a:ea typeface="+mn-ea"/>
          <a:cs typeface="+mn-cs"/>
        </a:defRPr>
      </a:lvl3pPr>
      <a:lvl4pPr marL="1600200" indent="-228600" algn="l" rtl="0" eaLnBrk="1" fontAlgn="base" hangingPunct="1">
        <a:spcBef>
          <a:spcPct val="20000"/>
        </a:spcBef>
        <a:spcAft>
          <a:spcPct val="0"/>
        </a:spcAft>
        <a:buChar char="–"/>
        <a:defRPr>
          <a:solidFill>
            <a:schemeClr val="tx1"/>
          </a:solidFill>
          <a:latin typeface="+mn-lt"/>
          <a:ea typeface="+mn-ea"/>
          <a:cs typeface="+mn-cs"/>
        </a:defRPr>
      </a:lvl4pPr>
      <a:lvl5pPr marL="2057400" indent="-228600" algn="l" rtl="0" eaLnBrk="1" fontAlgn="base" hangingPunct="1">
        <a:spcBef>
          <a:spcPct val="20000"/>
        </a:spcBef>
        <a:spcAft>
          <a:spcPct val="0"/>
        </a:spcAft>
        <a:buChar char="»"/>
        <a:defRPr sz="1600">
          <a:solidFill>
            <a:schemeClr val="tx1"/>
          </a:solidFill>
          <a:latin typeface="+mn-lt"/>
          <a:ea typeface="+mn-ea"/>
          <a:cs typeface="+mn-cs"/>
        </a:defRPr>
      </a:lvl5pPr>
      <a:lvl6pPr marL="2514600" indent="-228600" algn="l" rtl="0" eaLnBrk="1" fontAlgn="base" hangingPunct="1">
        <a:spcBef>
          <a:spcPct val="20000"/>
        </a:spcBef>
        <a:spcAft>
          <a:spcPct val="0"/>
        </a:spcAft>
        <a:buChar char="»"/>
        <a:defRPr sz="1600">
          <a:solidFill>
            <a:schemeClr val="tx1"/>
          </a:solidFill>
          <a:latin typeface="+mn-lt"/>
          <a:ea typeface="+mn-ea"/>
          <a:cs typeface="+mn-cs"/>
        </a:defRPr>
      </a:lvl6pPr>
      <a:lvl7pPr marL="2971800" indent="-228600" algn="l" rtl="0" eaLnBrk="1" fontAlgn="base" hangingPunct="1">
        <a:spcBef>
          <a:spcPct val="20000"/>
        </a:spcBef>
        <a:spcAft>
          <a:spcPct val="0"/>
        </a:spcAft>
        <a:buChar char="»"/>
        <a:defRPr sz="1600">
          <a:solidFill>
            <a:schemeClr val="tx1"/>
          </a:solidFill>
          <a:latin typeface="+mn-lt"/>
          <a:ea typeface="+mn-ea"/>
          <a:cs typeface="+mn-cs"/>
        </a:defRPr>
      </a:lvl7pPr>
      <a:lvl8pPr marL="3429000" indent="-228600" algn="l" rtl="0" eaLnBrk="1" fontAlgn="base" hangingPunct="1">
        <a:spcBef>
          <a:spcPct val="20000"/>
        </a:spcBef>
        <a:spcAft>
          <a:spcPct val="0"/>
        </a:spcAft>
        <a:buChar char="»"/>
        <a:defRPr sz="1600">
          <a:solidFill>
            <a:schemeClr val="tx1"/>
          </a:solidFill>
          <a:latin typeface="+mn-lt"/>
          <a:ea typeface="+mn-ea"/>
          <a:cs typeface="+mn-cs"/>
        </a:defRPr>
      </a:lvl8pPr>
      <a:lvl9pPr marL="3886200" indent="-228600" algn="l" rtl="0" eaLnBrk="1" fontAlgn="base" hangingPunct="1">
        <a:spcBef>
          <a:spcPct val="20000"/>
        </a:spcBef>
        <a:spcAft>
          <a:spcPct val="0"/>
        </a:spcAft>
        <a:buChar char="»"/>
        <a:defRPr sz="16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5589240"/>
            <a:ext cx="6912768" cy="782960"/>
          </a:xfrm>
        </p:spPr>
        <p:txBody>
          <a:bodyPr/>
          <a:lstStyle/>
          <a:p>
            <a:r>
              <a:rPr lang="en-US" sz="1600" dirty="0" smtClean="0">
                <a:solidFill>
                  <a:schemeClr val="bg1">
                    <a:lumMod val="65000"/>
                  </a:schemeClr>
                </a:solidFill>
              </a:rPr>
              <a:t>Berit Karseth (</a:t>
            </a:r>
            <a:r>
              <a:rPr lang="en-US" sz="1600" dirty="0" err="1" smtClean="0">
                <a:solidFill>
                  <a:schemeClr val="bg1">
                    <a:lumMod val="65000"/>
                  </a:schemeClr>
                </a:solidFill>
              </a:rPr>
              <a:t>Leder</a:t>
            </a:r>
            <a:r>
              <a:rPr lang="en-US" sz="1600" dirty="0" smtClean="0">
                <a:solidFill>
                  <a:schemeClr val="bg1">
                    <a:lumMod val="65000"/>
                  </a:schemeClr>
                </a:solidFill>
              </a:rPr>
              <a:t> SAB-</a:t>
            </a:r>
            <a:r>
              <a:rPr lang="en-US" sz="1600" dirty="0" err="1" smtClean="0">
                <a:solidFill>
                  <a:schemeClr val="bg1">
                    <a:lumMod val="65000"/>
                  </a:schemeClr>
                </a:solidFill>
              </a:rPr>
              <a:t>gruppen</a:t>
            </a:r>
            <a:r>
              <a:rPr lang="en-US" sz="1600" dirty="0" smtClean="0">
                <a:solidFill>
                  <a:schemeClr val="bg1">
                    <a:lumMod val="65000"/>
                  </a:schemeClr>
                </a:solidFill>
              </a:rPr>
              <a:t> for </a:t>
            </a:r>
            <a:r>
              <a:rPr lang="en-US" sz="1600" dirty="0" err="1" smtClean="0">
                <a:solidFill>
                  <a:schemeClr val="bg1">
                    <a:lumMod val="65000"/>
                  </a:schemeClr>
                </a:solidFill>
              </a:rPr>
              <a:t>utdanningskvalitet</a:t>
            </a:r>
            <a:r>
              <a:rPr lang="en-US" sz="1600" dirty="0" smtClean="0">
                <a:solidFill>
                  <a:schemeClr val="bg1">
                    <a:lumMod val="65000"/>
                  </a:schemeClr>
                </a:solidFill>
              </a:rPr>
              <a:t>)</a:t>
            </a:r>
            <a:br>
              <a:rPr lang="en-US" sz="1600" dirty="0" smtClean="0">
                <a:solidFill>
                  <a:schemeClr val="bg1">
                    <a:lumMod val="65000"/>
                  </a:schemeClr>
                </a:solidFill>
              </a:rPr>
            </a:br>
            <a:r>
              <a:rPr lang="en-US" sz="300" dirty="0" smtClean="0">
                <a:solidFill>
                  <a:schemeClr val="bg1">
                    <a:lumMod val="65000"/>
                  </a:schemeClr>
                </a:solidFill>
              </a:rPr>
              <a:t/>
            </a:r>
            <a:br>
              <a:rPr lang="en-US" sz="300" dirty="0" smtClean="0">
                <a:solidFill>
                  <a:schemeClr val="bg1">
                    <a:lumMod val="65000"/>
                  </a:schemeClr>
                </a:solidFill>
              </a:rPr>
            </a:br>
            <a:r>
              <a:rPr lang="en-US" sz="1600" dirty="0" err="1" smtClean="0">
                <a:solidFill>
                  <a:schemeClr val="bg1">
                    <a:lumMod val="65000"/>
                  </a:schemeClr>
                </a:solidFill>
              </a:rPr>
              <a:t>Møte</a:t>
            </a:r>
            <a:r>
              <a:rPr lang="en-US" sz="1600" dirty="0" smtClean="0">
                <a:solidFill>
                  <a:schemeClr val="bg1">
                    <a:lumMod val="65000"/>
                  </a:schemeClr>
                </a:solidFill>
              </a:rPr>
              <a:t> </a:t>
            </a:r>
            <a:r>
              <a:rPr lang="en-US" sz="1600" dirty="0" err="1" smtClean="0">
                <a:solidFill>
                  <a:schemeClr val="bg1">
                    <a:lumMod val="65000"/>
                  </a:schemeClr>
                </a:solidFill>
              </a:rPr>
              <a:t>i</a:t>
            </a:r>
            <a:r>
              <a:rPr lang="en-US" sz="1600" dirty="0" smtClean="0">
                <a:solidFill>
                  <a:schemeClr val="bg1">
                    <a:lumMod val="65000"/>
                  </a:schemeClr>
                </a:solidFill>
              </a:rPr>
              <a:t> </a:t>
            </a:r>
            <a:r>
              <a:rPr lang="en-US" sz="1600" dirty="0" err="1" smtClean="0">
                <a:solidFill>
                  <a:schemeClr val="bg1">
                    <a:lumMod val="65000"/>
                  </a:schemeClr>
                </a:solidFill>
              </a:rPr>
              <a:t>utdanningskomiteen</a:t>
            </a:r>
            <a:r>
              <a:rPr lang="en-US" sz="1600" dirty="0" smtClean="0">
                <a:solidFill>
                  <a:schemeClr val="bg1">
                    <a:lumMod val="65000"/>
                  </a:schemeClr>
                </a:solidFill>
              </a:rPr>
              <a:t> 15. mars 2016</a:t>
            </a:r>
            <a:endParaRPr lang="en-US" sz="1600" dirty="0">
              <a:solidFill>
                <a:schemeClr val="bg1">
                  <a:lumMod val="65000"/>
                </a:schemeClr>
              </a:solidFill>
            </a:endParaRPr>
          </a:p>
        </p:txBody>
      </p:sp>
      <p:sp>
        <p:nvSpPr>
          <p:cNvPr id="3" name="Subtitle 2"/>
          <p:cNvSpPr>
            <a:spLocks noGrp="1"/>
          </p:cNvSpPr>
          <p:nvPr>
            <p:ph type="subTitle" idx="1"/>
          </p:nvPr>
        </p:nvSpPr>
        <p:spPr>
          <a:xfrm>
            <a:off x="1331640" y="3264024"/>
            <a:ext cx="7200800" cy="1893168"/>
          </a:xfrm>
        </p:spPr>
        <p:txBody>
          <a:bodyPr/>
          <a:lstStyle/>
          <a:p>
            <a:r>
              <a:rPr lang="nb-NO" b="1" dirty="0" smtClean="0"/>
              <a:t>SAB- utdanningskvalitet</a:t>
            </a:r>
          </a:p>
          <a:p>
            <a:pPr lvl="0"/>
            <a:r>
              <a:rPr lang="nb-NO" sz="2400" dirty="0" smtClean="0"/>
              <a:t>Tiltak 3: </a:t>
            </a:r>
            <a:r>
              <a:rPr lang="nb-NO" sz="2400" dirty="0"/>
              <a:t>Koordinering av eksisterende støtteressurser for utdanningsvirksomheten og utvikling av delingskultur</a:t>
            </a:r>
          </a:p>
          <a:p>
            <a:endParaRPr lang="en-US" b="1" dirty="0"/>
          </a:p>
        </p:txBody>
      </p:sp>
    </p:spTree>
    <p:extLst>
      <p:ext uri="{BB962C8B-B14F-4D97-AF65-F5344CB8AC3E}">
        <p14:creationId xmlns:p14="http://schemas.microsoft.com/office/powerpoint/2010/main" val="1287710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err="1" smtClean="0"/>
              <a:t>Koordinering</a:t>
            </a:r>
            <a:r>
              <a:rPr lang="en-GB" dirty="0" smtClean="0"/>
              <a:t>: </a:t>
            </a:r>
            <a:r>
              <a:rPr lang="en-GB" dirty="0" err="1" smtClean="0"/>
              <a:t>hva</a:t>
            </a:r>
            <a:r>
              <a:rPr lang="en-GB" dirty="0" smtClean="0"/>
              <a:t> </a:t>
            </a:r>
            <a:r>
              <a:rPr lang="en-GB" dirty="0" err="1" smtClean="0"/>
              <a:t>er</a:t>
            </a:r>
            <a:r>
              <a:rPr lang="en-GB" dirty="0" smtClean="0"/>
              <a:t> </a:t>
            </a:r>
            <a:r>
              <a:rPr lang="en-GB" dirty="0" err="1" smtClean="0"/>
              <a:t>behovet</a:t>
            </a:r>
            <a:r>
              <a:rPr lang="en-GB" dirty="0" smtClean="0"/>
              <a:t>?</a:t>
            </a:r>
            <a:endParaRPr lang="en-GB" dirty="0"/>
          </a:p>
        </p:txBody>
      </p:sp>
      <p:sp>
        <p:nvSpPr>
          <p:cNvPr id="3" name="Plassholder for innhold 2"/>
          <p:cNvSpPr>
            <a:spLocks noGrp="1"/>
          </p:cNvSpPr>
          <p:nvPr>
            <p:ph idx="1"/>
          </p:nvPr>
        </p:nvSpPr>
        <p:spPr>
          <a:xfrm>
            <a:off x="971600" y="2060848"/>
            <a:ext cx="7696200" cy="4114800"/>
          </a:xfrm>
        </p:spPr>
        <p:txBody>
          <a:bodyPr/>
          <a:lstStyle/>
          <a:p>
            <a:pPr marL="514350" indent="-514350">
              <a:buFont typeface="+mj-lt"/>
              <a:buAutoNum type="arabicPeriod"/>
            </a:pPr>
            <a:r>
              <a:rPr lang="en-GB" dirty="0" err="1" smtClean="0"/>
              <a:t>Institusjonsnivå</a:t>
            </a:r>
            <a:r>
              <a:rPr lang="en-GB" dirty="0" smtClean="0"/>
              <a:t>: </a:t>
            </a:r>
            <a:r>
              <a:rPr lang="en-GB" dirty="0" err="1" smtClean="0"/>
              <a:t>Strategisk</a:t>
            </a:r>
            <a:r>
              <a:rPr lang="en-GB" dirty="0" smtClean="0"/>
              <a:t> </a:t>
            </a:r>
            <a:r>
              <a:rPr lang="en-GB" dirty="0" err="1" smtClean="0"/>
              <a:t>og</a:t>
            </a:r>
            <a:r>
              <a:rPr lang="en-GB" dirty="0" smtClean="0"/>
              <a:t> </a:t>
            </a:r>
            <a:r>
              <a:rPr lang="en-GB" dirty="0" err="1" smtClean="0"/>
              <a:t>koordinerende</a:t>
            </a:r>
            <a:r>
              <a:rPr lang="en-GB" dirty="0" smtClean="0"/>
              <a:t> </a:t>
            </a:r>
            <a:r>
              <a:rPr lang="en-GB" dirty="0" err="1" smtClean="0"/>
              <a:t>ansvar</a:t>
            </a:r>
            <a:r>
              <a:rPr lang="en-GB" dirty="0" smtClean="0"/>
              <a:t> for </a:t>
            </a:r>
            <a:r>
              <a:rPr lang="en-GB" dirty="0" err="1" smtClean="0"/>
              <a:t>utdanningskvalitet</a:t>
            </a:r>
            <a:endParaRPr lang="en-GB" dirty="0" smtClean="0"/>
          </a:p>
          <a:p>
            <a:pPr marL="514350" indent="-514350">
              <a:buFont typeface="+mj-lt"/>
              <a:buAutoNum type="arabicPeriod"/>
            </a:pPr>
            <a:r>
              <a:rPr lang="en-GB" dirty="0" err="1" smtClean="0"/>
              <a:t>Koordinere</a:t>
            </a:r>
            <a:r>
              <a:rPr lang="en-GB" dirty="0" smtClean="0"/>
              <a:t> </a:t>
            </a:r>
            <a:r>
              <a:rPr lang="en-GB" dirty="0" err="1" smtClean="0"/>
              <a:t>det</a:t>
            </a:r>
            <a:r>
              <a:rPr lang="en-GB" dirty="0" smtClean="0"/>
              <a:t> </a:t>
            </a:r>
            <a:r>
              <a:rPr lang="en-GB" dirty="0" err="1" smtClean="0"/>
              <a:t>faglige</a:t>
            </a:r>
            <a:r>
              <a:rPr lang="en-GB" dirty="0" smtClean="0"/>
              <a:t> </a:t>
            </a:r>
            <a:r>
              <a:rPr lang="en-GB" dirty="0" err="1" smtClean="0"/>
              <a:t>og</a:t>
            </a:r>
            <a:r>
              <a:rPr lang="en-GB" dirty="0" smtClean="0"/>
              <a:t> </a:t>
            </a:r>
            <a:r>
              <a:rPr lang="en-GB" dirty="0" err="1" smtClean="0"/>
              <a:t>systematiske</a:t>
            </a:r>
            <a:r>
              <a:rPr lang="en-GB" dirty="0" smtClean="0"/>
              <a:t> </a:t>
            </a:r>
            <a:r>
              <a:rPr lang="en-GB" dirty="0" err="1" smtClean="0"/>
              <a:t>arbeidet</a:t>
            </a:r>
            <a:r>
              <a:rPr lang="en-GB" dirty="0" smtClean="0"/>
              <a:t> med </a:t>
            </a:r>
            <a:r>
              <a:rPr lang="en-GB" dirty="0" err="1" smtClean="0"/>
              <a:t>utdanningskvalitet</a:t>
            </a:r>
            <a:r>
              <a:rPr lang="en-GB" dirty="0" smtClean="0"/>
              <a:t> </a:t>
            </a:r>
          </a:p>
          <a:p>
            <a:pPr marL="514350" indent="-514350">
              <a:buFont typeface="+mj-lt"/>
              <a:buAutoNum type="arabicPeriod"/>
            </a:pPr>
            <a:r>
              <a:rPr lang="en-GB" dirty="0" err="1" smtClean="0"/>
              <a:t>Forene</a:t>
            </a:r>
            <a:r>
              <a:rPr lang="en-GB" dirty="0" smtClean="0"/>
              <a:t> “</a:t>
            </a:r>
            <a:r>
              <a:rPr lang="en-GB" dirty="0" err="1" smtClean="0"/>
              <a:t>ildsjelene</a:t>
            </a:r>
            <a:r>
              <a:rPr lang="en-GB" dirty="0" smtClean="0"/>
              <a:t>” (Scholarship of teaching)</a:t>
            </a:r>
          </a:p>
        </p:txBody>
      </p:sp>
    </p:spTree>
    <p:extLst>
      <p:ext uri="{BB962C8B-B14F-4D97-AF65-F5344CB8AC3E}">
        <p14:creationId xmlns:p14="http://schemas.microsoft.com/office/powerpoint/2010/main" val="1684782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1. Institusjonsnivå (fra SAB-gruppe 4)</a:t>
            </a:r>
            <a:endParaRPr lang="nb-NO" dirty="0"/>
          </a:p>
        </p:txBody>
      </p:sp>
      <p:sp>
        <p:nvSpPr>
          <p:cNvPr id="3" name="Content Placeholder 2"/>
          <p:cNvSpPr>
            <a:spLocks noGrp="1"/>
          </p:cNvSpPr>
          <p:nvPr>
            <p:ph idx="1"/>
          </p:nvPr>
        </p:nvSpPr>
        <p:spPr/>
        <p:txBody>
          <a:bodyPr/>
          <a:lstStyle/>
          <a:p>
            <a:r>
              <a:rPr lang="nb-NO" dirty="0" smtClean="0"/>
              <a:t>Viserektor/prorektor for utdanning med overordnet ansvar for UiOs samlede utdanningsvirksomhet</a:t>
            </a:r>
            <a:endParaRPr lang="nb-NO" dirty="0"/>
          </a:p>
          <a:p>
            <a:r>
              <a:rPr lang="nb-NO" dirty="0" smtClean="0"/>
              <a:t>Utdanningskomiteens rolle som strategisk organ </a:t>
            </a:r>
            <a:endParaRPr lang="nb-NO" dirty="0"/>
          </a:p>
          <a:p>
            <a:r>
              <a:rPr lang="en-GB" dirty="0" err="1" smtClean="0"/>
              <a:t>Kobling</a:t>
            </a:r>
            <a:r>
              <a:rPr lang="en-GB" dirty="0" smtClean="0"/>
              <a:t> </a:t>
            </a:r>
            <a:r>
              <a:rPr lang="en-GB" dirty="0" err="1"/>
              <a:t>mellom</a:t>
            </a:r>
            <a:r>
              <a:rPr lang="en-GB" dirty="0"/>
              <a:t> </a:t>
            </a:r>
            <a:r>
              <a:rPr lang="en-GB" dirty="0" err="1"/>
              <a:t>faglig</a:t>
            </a:r>
            <a:r>
              <a:rPr lang="en-GB" dirty="0"/>
              <a:t> </a:t>
            </a:r>
            <a:r>
              <a:rPr lang="en-GB" dirty="0" err="1"/>
              <a:t>og</a:t>
            </a:r>
            <a:r>
              <a:rPr lang="en-GB" dirty="0"/>
              <a:t> </a:t>
            </a:r>
            <a:r>
              <a:rPr lang="en-GB" dirty="0" err="1"/>
              <a:t>administrativ</a:t>
            </a:r>
            <a:r>
              <a:rPr lang="en-GB" dirty="0"/>
              <a:t> </a:t>
            </a:r>
            <a:r>
              <a:rPr lang="en-GB" dirty="0" err="1" smtClean="0"/>
              <a:t>linje</a:t>
            </a:r>
            <a:r>
              <a:rPr lang="en-GB" dirty="0" smtClean="0"/>
              <a:t> </a:t>
            </a:r>
            <a:r>
              <a:rPr lang="en-GB" dirty="0" err="1" smtClean="0"/>
              <a:t>på</a:t>
            </a:r>
            <a:r>
              <a:rPr lang="en-GB" dirty="0" smtClean="0"/>
              <a:t> </a:t>
            </a:r>
            <a:r>
              <a:rPr lang="en-GB" dirty="0" err="1" smtClean="0"/>
              <a:t>institusjonsnivå</a:t>
            </a:r>
            <a:r>
              <a:rPr lang="en-GB" dirty="0" smtClean="0"/>
              <a:t> </a:t>
            </a:r>
            <a:r>
              <a:rPr lang="en-GB" dirty="0" err="1" smtClean="0"/>
              <a:t>og</a:t>
            </a:r>
            <a:r>
              <a:rPr lang="en-GB" dirty="0" smtClean="0"/>
              <a:t> </a:t>
            </a:r>
            <a:r>
              <a:rPr lang="en-GB" dirty="0" err="1" smtClean="0"/>
              <a:t>gjennm</a:t>
            </a:r>
            <a:r>
              <a:rPr lang="en-GB" dirty="0" smtClean="0"/>
              <a:t> hele </a:t>
            </a:r>
            <a:r>
              <a:rPr lang="en-GB" dirty="0" err="1" smtClean="0"/>
              <a:t>studiestyringslinjen</a:t>
            </a:r>
            <a:endParaRPr lang="nb-NO" dirty="0"/>
          </a:p>
        </p:txBody>
      </p:sp>
    </p:spTree>
    <p:extLst>
      <p:ext uri="{BB962C8B-B14F-4D97-AF65-F5344CB8AC3E}">
        <p14:creationId xmlns:p14="http://schemas.microsoft.com/office/powerpoint/2010/main" val="168771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2. Koordinering av faglig arbeid med utdanningskvalitet</a:t>
            </a:r>
            <a:endParaRPr lang="nb-NO" dirty="0"/>
          </a:p>
        </p:txBody>
      </p:sp>
      <p:sp>
        <p:nvSpPr>
          <p:cNvPr id="3" name="Content Placeholder 2"/>
          <p:cNvSpPr>
            <a:spLocks noGrp="1"/>
          </p:cNvSpPr>
          <p:nvPr>
            <p:ph idx="1"/>
          </p:nvPr>
        </p:nvSpPr>
        <p:spPr/>
        <p:txBody>
          <a:bodyPr/>
          <a:lstStyle/>
          <a:p>
            <a:r>
              <a:rPr lang="nb-NO" dirty="0" smtClean="0"/>
              <a:t>Samle miljøene som driver det faglige arbeidet</a:t>
            </a:r>
          </a:p>
          <a:p>
            <a:pPr lvl="1"/>
            <a:r>
              <a:rPr lang="nb-NO" dirty="0" smtClean="0"/>
              <a:t>Fag og forskning, kompetanseutvikling, teknologiutvikling</a:t>
            </a:r>
          </a:p>
          <a:p>
            <a:r>
              <a:rPr lang="nb-NO" dirty="0" smtClean="0"/>
              <a:t>Noe å lære fra de </a:t>
            </a:r>
            <a:r>
              <a:rPr lang="nb-NO" dirty="0" err="1" smtClean="0"/>
              <a:t>tverrfakultære</a:t>
            </a:r>
            <a:r>
              <a:rPr lang="nb-NO" dirty="0" smtClean="0"/>
              <a:t> satsningene?</a:t>
            </a:r>
          </a:p>
          <a:p>
            <a:pPr lvl="1"/>
            <a:r>
              <a:rPr lang="nb-NO" dirty="0" err="1" smtClean="0"/>
              <a:t>Tværrfakultær</a:t>
            </a:r>
            <a:r>
              <a:rPr lang="nb-NO" dirty="0" smtClean="0"/>
              <a:t> faglig satsning innenfor utdanningskvalitet  der  universitetet </a:t>
            </a:r>
            <a:r>
              <a:rPr lang="nb-NO" dirty="0"/>
              <a:t>og fakultetene har en overordnet strategisk </a:t>
            </a:r>
            <a:r>
              <a:rPr lang="nb-NO" dirty="0" smtClean="0"/>
              <a:t>styring</a:t>
            </a:r>
          </a:p>
          <a:p>
            <a:pPr>
              <a:buFont typeface="Wingdings" panose="05000000000000000000" pitchFamily="2" charset="2"/>
              <a:buChar char="Ø"/>
            </a:pPr>
            <a:r>
              <a:rPr lang="nb-NO" i="1" dirty="0" smtClean="0"/>
              <a:t>Center for </a:t>
            </a:r>
            <a:r>
              <a:rPr lang="nb-NO" i="1" dirty="0" err="1" smtClean="0"/>
              <a:t>Teaching</a:t>
            </a:r>
            <a:r>
              <a:rPr lang="nb-NO" i="1" dirty="0" smtClean="0"/>
              <a:t> and Learning (CTL)</a:t>
            </a:r>
            <a:endParaRPr lang="nb-NO" i="1" dirty="0"/>
          </a:p>
          <a:p>
            <a:endParaRPr lang="nb-NO" dirty="0" smtClean="0"/>
          </a:p>
        </p:txBody>
      </p:sp>
    </p:spTree>
    <p:extLst>
      <p:ext uri="{BB962C8B-B14F-4D97-AF65-F5344CB8AC3E}">
        <p14:creationId xmlns:p14="http://schemas.microsoft.com/office/powerpoint/2010/main" val="2078813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3. </a:t>
            </a:r>
            <a:r>
              <a:rPr lang="en-GB" dirty="0" err="1"/>
              <a:t>Forene</a:t>
            </a:r>
            <a:r>
              <a:rPr lang="en-GB" dirty="0"/>
              <a:t> “</a:t>
            </a:r>
            <a:r>
              <a:rPr lang="en-GB" dirty="0" err="1"/>
              <a:t>ildsjelene</a:t>
            </a:r>
            <a:r>
              <a:rPr lang="en-GB" dirty="0"/>
              <a:t>” (Scholarship of teaching)</a:t>
            </a:r>
            <a:br>
              <a:rPr lang="en-GB" dirty="0"/>
            </a:br>
            <a:r>
              <a:rPr lang="nb-NO" dirty="0" smtClean="0"/>
              <a:t> </a:t>
            </a:r>
            <a:endParaRPr lang="nb-NO" dirty="0"/>
          </a:p>
        </p:txBody>
      </p:sp>
      <p:sp>
        <p:nvSpPr>
          <p:cNvPr id="3" name="Content Placeholder 2"/>
          <p:cNvSpPr>
            <a:spLocks noGrp="1"/>
          </p:cNvSpPr>
          <p:nvPr>
            <p:ph idx="1"/>
          </p:nvPr>
        </p:nvSpPr>
        <p:spPr>
          <a:xfrm>
            <a:off x="990600" y="1628800"/>
            <a:ext cx="7696200" cy="4467200"/>
          </a:xfrm>
        </p:spPr>
        <p:txBody>
          <a:bodyPr/>
          <a:lstStyle/>
          <a:p>
            <a:pPr marL="0" indent="0">
              <a:buNone/>
            </a:pPr>
            <a:endParaRPr lang="nb-NO" dirty="0" smtClean="0"/>
          </a:p>
          <a:p>
            <a:r>
              <a:rPr lang="nb-NO" dirty="0" err="1" smtClean="0"/>
              <a:t>Fagnær</a:t>
            </a:r>
            <a:r>
              <a:rPr lang="nb-NO" dirty="0" smtClean="0"/>
              <a:t> ekspertkompetanse på undervisnings- og læringsarbeid</a:t>
            </a:r>
          </a:p>
          <a:p>
            <a:endParaRPr lang="nb-NO" dirty="0"/>
          </a:p>
          <a:p>
            <a:r>
              <a:rPr lang="nb-NO" dirty="0"/>
              <a:t>Kunnskaps- og erfaringsdeling</a:t>
            </a:r>
          </a:p>
          <a:p>
            <a:endParaRPr lang="nb-NO" dirty="0" smtClean="0"/>
          </a:p>
          <a:p>
            <a:r>
              <a:rPr lang="nb-NO" dirty="0" err="1" smtClean="0"/>
              <a:t>Kulturbygging</a:t>
            </a:r>
            <a:endParaRPr lang="nb-NO" dirty="0" smtClean="0"/>
          </a:p>
          <a:p>
            <a:pPr lvl="1"/>
            <a:r>
              <a:rPr lang="nb-NO" dirty="0" smtClean="0"/>
              <a:t>Verdsetting av fremragende undervisning </a:t>
            </a:r>
          </a:p>
          <a:p>
            <a:pPr lvl="1"/>
            <a:endParaRPr lang="nb-NO" dirty="0"/>
          </a:p>
          <a:p>
            <a:pPr>
              <a:buFont typeface="Wingdings" panose="05000000000000000000" pitchFamily="2" charset="2"/>
              <a:buChar char="Ø"/>
            </a:pPr>
            <a:r>
              <a:rPr lang="nb-NO" i="1" dirty="0" err="1" smtClean="0"/>
              <a:t>Teaching</a:t>
            </a:r>
            <a:r>
              <a:rPr lang="nb-NO" i="1" dirty="0" smtClean="0"/>
              <a:t> </a:t>
            </a:r>
            <a:r>
              <a:rPr lang="nb-NO" i="1" dirty="0" err="1" smtClean="0"/>
              <a:t>Academy</a:t>
            </a:r>
            <a:r>
              <a:rPr lang="nb-NO" i="1" dirty="0" smtClean="0"/>
              <a:t>  (TA)</a:t>
            </a:r>
            <a:endParaRPr lang="nb-NO" b="1" i="1" dirty="0" smtClean="0"/>
          </a:p>
          <a:p>
            <a:endParaRPr lang="nb-NO" dirty="0"/>
          </a:p>
          <a:p>
            <a:endParaRPr lang="nb-NO" dirty="0" smtClean="0"/>
          </a:p>
          <a:p>
            <a:endParaRPr lang="nb-NO" dirty="0"/>
          </a:p>
        </p:txBody>
      </p:sp>
    </p:spTree>
    <p:extLst>
      <p:ext uri="{BB962C8B-B14F-4D97-AF65-F5344CB8AC3E}">
        <p14:creationId xmlns:p14="http://schemas.microsoft.com/office/powerpoint/2010/main" val="2556143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696200" cy="142528"/>
          </a:xfrm>
        </p:spPr>
        <p:txBody>
          <a:bodyPr/>
          <a:lstStyle/>
          <a:p>
            <a:endParaRPr lang="nb-NO" dirty="0"/>
          </a:p>
        </p:txBody>
      </p:sp>
      <p:sp>
        <p:nvSpPr>
          <p:cNvPr id="3" name="Content Placeholder 2"/>
          <p:cNvSpPr>
            <a:spLocks noGrp="1"/>
          </p:cNvSpPr>
          <p:nvPr>
            <p:ph idx="1"/>
          </p:nvPr>
        </p:nvSpPr>
        <p:spPr>
          <a:xfrm>
            <a:off x="611560" y="1628800"/>
            <a:ext cx="7696200" cy="4114800"/>
          </a:xfrm>
        </p:spPr>
        <p:txBody>
          <a:bodyPr/>
          <a:lstStyle/>
          <a:p>
            <a:pPr marL="0" indent="0">
              <a:buNone/>
            </a:pPr>
            <a:endParaRPr lang="nb-NO" dirty="0" smtClean="0"/>
          </a:p>
          <a:p>
            <a:pPr marL="0" indent="0">
              <a:buNone/>
            </a:pPr>
            <a:r>
              <a:rPr lang="nb-NO" dirty="0" smtClean="0"/>
              <a:t>CTL og TA  finnes internasjonalt i ulike varianter </a:t>
            </a:r>
          </a:p>
          <a:p>
            <a:pPr marL="0" indent="0">
              <a:buNone/>
            </a:pPr>
            <a:endParaRPr lang="nb-NO" dirty="0"/>
          </a:p>
          <a:p>
            <a:pPr marL="0" indent="0">
              <a:buNone/>
            </a:pPr>
            <a:r>
              <a:rPr lang="nb-NO" dirty="0" smtClean="0"/>
              <a:t>Mulige norske navn:</a:t>
            </a:r>
          </a:p>
          <a:p>
            <a:r>
              <a:rPr lang="nb-NO" dirty="0" smtClean="0"/>
              <a:t>Senter for universitetspedagogikk, utdanningskvalitet og teknologi </a:t>
            </a:r>
          </a:p>
          <a:p>
            <a:r>
              <a:rPr lang="nb-NO" dirty="0"/>
              <a:t>A</a:t>
            </a:r>
            <a:r>
              <a:rPr lang="nb-NO" dirty="0" smtClean="0"/>
              <a:t>kademiet for fremragende undervisning</a:t>
            </a:r>
          </a:p>
          <a:p>
            <a:pPr marL="0" indent="0">
              <a:buNone/>
            </a:pPr>
            <a:endParaRPr lang="nb-NO" dirty="0" smtClean="0"/>
          </a:p>
        </p:txBody>
      </p:sp>
    </p:spTree>
    <p:extLst>
      <p:ext uri="{BB962C8B-B14F-4D97-AF65-F5344CB8AC3E}">
        <p14:creationId xmlns:p14="http://schemas.microsoft.com/office/powerpoint/2010/main" val="331445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11560" y="43408"/>
            <a:ext cx="7696200" cy="1143000"/>
          </a:xfrm>
        </p:spPr>
        <p:txBody>
          <a:bodyPr/>
          <a:lstStyle/>
          <a:p>
            <a:r>
              <a:rPr lang="en-GB" dirty="0" err="1" smtClean="0"/>
              <a:t>Konkret</a:t>
            </a:r>
            <a:r>
              <a:rPr lang="en-GB" dirty="0" smtClean="0"/>
              <a:t> </a:t>
            </a:r>
            <a:r>
              <a:rPr lang="en-GB" dirty="0" err="1" smtClean="0"/>
              <a:t>forslag</a:t>
            </a:r>
            <a:endParaRPr lang="en-GB" dirty="0"/>
          </a:p>
        </p:txBody>
      </p:sp>
      <p:sp>
        <p:nvSpPr>
          <p:cNvPr id="3" name="Plassholder for innhold 2"/>
          <p:cNvSpPr>
            <a:spLocks noGrp="1"/>
          </p:cNvSpPr>
          <p:nvPr>
            <p:ph sz="half" idx="1"/>
          </p:nvPr>
        </p:nvSpPr>
        <p:spPr>
          <a:xfrm>
            <a:off x="4669532" y="332656"/>
            <a:ext cx="4222948" cy="5328592"/>
          </a:xfrm>
        </p:spPr>
        <p:txBody>
          <a:bodyPr/>
          <a:lstStyle/>
          <a:p>
            <a:pPr marL="0" indent="0">
              <a:buNone/>
            </a:pPr>
            <a:r>
              <a:rPr lang="en-GB" sz="2400" dirty="0" err="1" smtClean="0"/>
              <a:t>Fusjonere</a:t>
            </a:r>
            <a:r>
              <a:rPr lang="en-GB" sz="2400" dirty="0" smtClean="0"/>
              <a:t> </a:t>
            </a:r>
            <a:r>
              <a:rPr lang="en-GB" sz="2400" dirty="0" err="1" smtClean="0"/>
              <a:t>og</a:t>
            </a:r>
            <a:r>
              <a:rPr lang="en-GB" sz="2400" dirty="0" smtClean="0"/>
              <a:t> </a:t>
            </a:r>
            <a:r>
              <a:rPr lang="en-GB" sz="2400" dirty="0" err="1" smtClean="0"/>
              <a:t>bygge</a:t>
            </a:r>
            <a:r>
              <a:rPr lang="en-GB" sz="2400" dirty="0" smtClean="0"/>
              <a:t> </a:t>
            </a:r>
            <a:r>
              <a:rPr lang="en-GB" sz="2400" dirty="0" err="1" smtClean="0"/>
              <a:t>ut</a:t>
            </a:r>
            <a:r>
              <a:rPr lang="en-GB" sz="2400" dirty="0" smtClean="0"/>
              <a:t> </a:t>
            </a:r>
            <a:r>
              <a:rPr lang="en-GB" sz="2400" dirty="0" err="1" smtClean="0"/>
              <a:t>eksisterende</a:t>
            </a:r>
            <a:r>
              <a:rPr lang="en-GB" sz="2400" dirty="0" smtClean="0"/>
              <a:t> </a:t>
            </a:r>
            <a:r>
              <a:rPr lang="en-GB" sz="2400" dirty="0" err="1" smtClean="0"/>
              <a:t>ressurser</a:t>
            </a:r>
            <a:r>
              <a:rPr lang="en-GB" sz="2400" dirty="0" smtClean="0"/>
              <a:t> </a:t>
            </a:r>
            <a:r>
              <a:rPr lang="en-GB" sz="2400" dirty="0" err="1" smtClean="0"/>
              <a:t>til</a:t>
            </a:r>
            <a:r>
              <a:rPr lang="en-GB" sz="2400" dirty="0" smtClean="0"/>
              <a:t> et CTL </a:t>
            </a:r>
            <a:r>
              <a:rPr lang="en-GB" sz="2400" dirty="0" err="1" smtClean="0"/>
              <a:t>organisert</a:t>
            </a:r>
            <a:r>
              <a:rPr lang="en-GB" sz="2400" dirty="0" smtClean="0"/>
              <a:t> </a:t>
            </a:r>
            <a:r>
              <a:rPr lang="en-GB" sz="2400" dirty="0" err="1" smtClean="0"/>
              <a:t>ved</a:t>
            </a:r>
            <a:r>
              <a:rPr lang="en-GB" sz="2400" dirty="0" smtClean="0"/>
              <a:t> et </a:t>
            </a:r>
            <a:r>
              <a:rPr lang="en-GB" sz="2400" dirty="0" err="1" smtClean="0"/>
              <a:t>fakultet</a:t>
            </a:r>
            <a:endParaRPr lang="en-GB" sz="2400" dirty="0" smtClean="0"/>
          </a:p>
          <a:p>
            <a:r>
              <a:rPr lang="en-GB" sz="2400" dirty="0" err="1" smtClean="0"/>
              <a:t>Forskningsfundert</a:t>
            </a:r>
            <a:r>
              <a:rPr lang="en-GB" sz="2400" dirty="0" smtClean="0"/>
              <a:t> </a:t>
            </a:r>
          </a:p>
          <a:p>
            <a:r>
              <a:rPr lang="en-GB" sz="2400" dirty="0" err="1" smtClean="0"/>
              <a:t>Koble</a:t>
            </a:r>
            <a:r>
              <a:rPr lang="en-GB" sz="2400" dirty="0" smtClean="0"/>
              <a:t> administrative/</a:t>
            </a:r>
            <a:br>
              <a:rPr lang="en-GB" sz="2400" dirty="0" smtClean="0"/>
            </a:br>
            <a:r>
              <a:rPr lang="en-GB" sz="2400" dirty="0" err="1" smtClean="0"/>
              <a:t>tekniske</a:t>
            </a:r>
            <a:r>
              <a:rPr lang="en-GB" sz="2400" dirty="0" smtClean="0"/>
              <a:t> </a:t>
            </a:r>
            <a:r>
              <a:rPr lang="en-GB" sz="2400" dirty="0" err="1" smtClean="0"/>
              <a:t>og</a:t>
            </a:r>
            <a:r>
              <a:rPr lang="en-GB" sz="2400" dirty="0" smtClean="0"/>
              <a:t> </a:t>
            </a:r>
            <a:r>
              <a:rPr lang="en-GB" sz="2400" dirty="0" err="1" smtClean="0"/>
              <a:t>faglige</a:t>
            </a:r>
            <a:r>
              <a:rPr lang="en-GB" sz="2400" dirty="0" smtClean="0"/>
              <a:t> </a:t>
            </a:r>
            <a:r>
              <a:rPr lang="en-GB" sz="2400" dirty="0" err="1" smtClean="0"/>
              <a:t>støtte</a:t>
            </a:r>
            <a:r>
              <a:rPr lang="en-GB" sz="2400" dirty="0" smtClean="0"/>
              <a:t>- </a:t>
            </a:r>
            <a:r>
              <a:rPr lang="en-GB" sz="2400" dirty="0" err="1" smtClean="0"/>
              <a:t>og</a:t>
            </a:r>
            <a:r>
              <a:rPr lang="en-GB" sz="2400" dirty="0" smtClean="0"/>
              <a:t> </a:t>
            </a:r>
            <a:r>
              <a:rPr lang="en-GB" sz="2400" dirty="0" err="1" smtClean="0"/>
              <a:t>utviklingsressurser</a:t>
            </a:r>
            <a:endParaRPr lang="en-GB" sz="2400" dirty="0" smtClean="0"/>
          </a:p>
          <a:p>
            <a:r>
              <a:rPr lang="en-GB" sz="2400" dirty="0" err="1" smtClean="0"/>
              <a:t>Gi</a:t>
            </a:r>
            <a:r>
              <a:rPr lang="en-GB" sz="2400" dirty="0" smtClean="0"/>
              <a:t> </a:t>
            </a:r>
            <a:r>
              <a:rPr lang="en-GB" sz="2400" dirty="0" err="1" smtClean="0"/>
              <a:t>støtte</a:t>
            </a:r>
            <a:r>
              <a:rPr lang="en-GB" sz="2400" dirty="0" smtClean="0"/>
              <a:t> </a:t>
            </a:r>
            <a:r>
              <a:rPr lang="en-GB" sz="2400" dirty="0" err="1" smtClean="0"/>
              <a:t>og</a:t>
            </a:r>
            <a:r>
              <a:rPr lang="en-GB" sz="2400" dirty="0" smtClean="0"/>
              <a:t> service</a:t>
            </a:r>
          </a:p>
          <a:p>
            <a:r>
              <a:rPr lang="en-GB" sz="2400" dirty="0" err="1" smtClean="0"/>
              <a:t>Kompetanseutvikling</a:t>
            </a:r>
            <a:endParaRPr lang="en-GB" sz="2400" dirty="0" smtClean="0"/>
          </a:p>
          <a:p>
            <a:r>
              <a:rPr lang="en-GB" sz="2400" dirty="0" err="1" smtClean="0"/>
              <a:t>Bidra</a:t>
            </a:r>
            <a:r>
              <a:rPr lang="en-GB" sz="2400" dirty="0" smtClean="0"/>
              <a:t> </a:t>
            </a:r>
            <a:r>
              <a:rPr lang="en-GB" sz="2400" dirty="0" err="1" smtClean="0"/>
              <a:t>til</a:t>
            </a:r>
            <a:r>
              <a:rPr lang="en-GB" sz="2400" dirty="0" smtClean="0"/>
              <a:t> </a:t>
            </a:r>
            <a:r>
              <a:rPr lang="en-GB" sz="2400" dirty="0" err="1" smtClean="0"/>
              <a:t>kunnskapsgrunnlag</a:t>
            </a:r>
            <a:r>
              <a:rPr lang="en-GB" sz="2400" dirty="0" smtClean="0"/>
              <a:t> for </a:t>
            </a:r>
            <a:r>
              <a:rPr lang="en-GB" sz="2400" dirty="0" err="1" smtClean="0"/>
              <a:t>kvalitetsutvikling</a:t>
            </a:r>
            <a:endParaRPr lang="en-GB" sz="2400" dirty="0" smtClean="0"/>
          </a:p>
          <a:p>
            <a:pPr lvl="1"/>
            <a:endParaRPr lang="en-GB" sz="1800" dirty="0"/>
          </a:p>
        </p:txBody>
      </p:sp>
      <p:sp>
        <p:nvSpPr>
          <p:cNvPr id="4" name="Plassholder for innhold 3"/>
          <p:cNvSpPr>
            <a:spLocks noGrp="1"/>
          </p:cNvSpPr>
          <p:nvPr>
            <p:ph sz="half" idx="2"/>
          </p:nvPr>
        </p:nvSpPr>
        <p:spPr>
          <a:xfrm>
            <a:off x="584076" y="980728"/>
            <a:ext cx="3771900" cy="4680520"/>
          </a:xfrm>
        </p:spPr>
        <p:txBody>
          <a:bodyPr/>
          <a:lstStyle/>
          <a:p>
            <a:pPr marL="0" indent="0">
              <a:buNone/>
            </a:pPr>
            <a:r>
              <a:rPr lang="en-GB" sz="2400" dirty="0" err="1" smtClean="0"/>
              <a:t>Opprette</a:t>
            </a:r>
            <a:r>
              <a:rPr lang="en-GB" sz="2400" dirty="0" smtClean="0"/>
              <a:t> TA </a:t>
            </a:r>
            <a:r>
              <a:rPr lang="en-GB" sz="2400" dirty="0" err="1" smtClean="0"/>
              <a:t>som</a:t>
            </a:r>
            <a:r>
              <a:rPr lang="en-GB" sz="2400" dirty="0" smtClean="0"/>
              <a:t> </a:t>
            </a:r>
            <a:r>
              <a:rPr lang="en-GB" sz="2400" dirty="0" err="1" smtClean="0"/>
              <a:t>egen</a:t>
            </a:r>
            <a:r>
              <a:rPr lang="en-GB" sz="2400" dirty="0" smtClean="0"/>
              <a:t> </a:t>
            </a:r>
            <a:r>
              <a:rPr lang="en-GB" sz="2400" dirty="0" err="1" smtClean="0"/>
              <a:t>enhet</a:t>
            </a:r>
            <a:r>
              <a:rPr lang="en-GB" sz="2400" dirty="0" smtClean="0"/>
              <a:t> (</a:t>
            </a:r>
            <a:r>
              <a:rPr lang="en-GB" sz="2400" dirty="0" err="1" smtClean="0"/>
              <a:t>eget</a:t>
            </a:r>
            <a:r>
              <a:rPr lang="en-GB" sz="2400" dirty="0" smtClean="0"/>
              <a:t> </a:t>
            </a:r>
            <a:r>
              <a:rPr lang="en-GB" sz="2400" dirty="0" err="1" smtClean="0"/>
              <a:t>styre</a:t>
            </a:r>
            <a:r>
              <a:rPr lang="en-GB" sz="2400" dirty="0" smtClean="0"/>
              <a:t>?) med </a:t>
            </a:r>
            <a:r>
              <a:rPr lang="en-GB" sz="2400" dirty="0" err="1" smtClean="0"/>
              <a:t>kobling</a:t>
            </a:r>
            <a:r>
              <a:rPr lang="en-GB" sz="2400" dirty="0" smtClean="0"/>
              <a:t> </a:t>
            </a:r>
            <a:r>
              <a:rPr lang="en-GB" sz="2400" dirty="0" err="1" smtClean="0"/>
              <a:t>til</a:t>
            </a:r>
            <a:r>
              <a:rPr lang="en-GB" sz="2400" dirty="0" smtClean="0"/>
              <a:t> CTL </a:t>
            </a:r>
            <a:r>
              <a:rPr lang="en-GB" sz="2400" dirty="0" err="1" smtClean="0"/>
              <a:t>og</a:t>
            </a:r>
            <a:r>
              <a:rPr lang="en-GB" sz="2400" dirty="0" smtClean="0"/>
              <a:t> </a:t>
            </a:r>
            <a:r>
              <a:rPr lang="en-GB" sz="2400" dirty="0" err="1" smtClean="0"/>
              <a:t>andre</a:t>
            </a:r>
            <a:endParaRPr lang="en-GB" sz="2400" dirty="0" smtClean="0"/>
          </a:p>
          <a:p>
            <a:r>
              <a:rPr lang="en-GB" sz="2400" dirty="0" err="1"/>
              <a:t>Faglige</a:t>
            </a:r>
            <a:r>
              <a:rPr lang="en-GB" sz="2400" dirty="0"/>
              <a:t> </a:t>
            </a:r>
            <a:r>
              <a:rPr lang="en-GB" sz="2400" dirty="0" err="1"/>
              <a:t>ressurser</a:t>
            </a:r>
            <a:endParaRPr lang="en-GB" sz="2400" dirty="0"/>
          </a:p>
          <a:p>
            <a:r>
              <a:rPr lang="en-GB" sz="2400" dirty="0" err="1" smtClean="0"/>
              <a:t>Forene</a:t>
            </a:r>
            <a:r>
              <a:rPr lang="en-GB" sz="2400" dirty="0" smtClean="0"/>
              <a:t> </a:t>
            </a:r>
            <a:r>
              <a:rPr lang="en-GB" sz="2400" dirty="0" err="1" smtClean="0"/>
              <a:t>ildsjelene</a:t>
            </a:r>
            <a:endParaRPr lang="en-GB" sz="2400" dirty="0" smtClean="0"/>
          </a:p>
          <a:p>
            <a:r>
              <a:rPr lang="en-GB" sz="2400" dirty="0" err="1" smtClean="0"/>
              <a:t>Kulturspredning</a:t>
            </a:r>
            <a:r>
              <a:rPr lang="en-GB" sz="2400" dirty="0" smtClean="0"/>
              <a:t> </a:t>
            </a:r>
            <a:r>
              <a:rPr lang="en-GB" sz="2400" dirty="0" err="1" smtClean="0"/>
              <a:t>gjennom</a:t>
            </a:r>
            <a:r>
              <a:rPr lang="en-GB" sz="2400" dirty="0" smtClean="0"/>
              <a:t> </a:t>
            </a:r>
            <a:r>
              <a:rPr lang="en-GB" sz="2400" dirty="0" err="1" smtClean="0"/>
              <a:t>møteplass</a:t>
            </a:r>
            <a:r>
              <a:rPr lang="en-GB" sz="2400" dirty="0" smtClean="0"/>
              <a:t>, </a:t>
            </a:r>
            <a:r>
              <a:rPr lang="en-GB" sz="2400" dirty="0" err="1" smtClean="0"/>
              <a:t>seminarer</a:t>
            </a:r>
            <a:r>
              <a:rPr lang="en-GB" sz="2400" dirty="0" smtClean="0"/>
              <a:t>/workshop</a:t>
            </a:r>
          </a:p>
          <a:p>
            <a:r>
              <a:rPr lang="en-GB" sz="2400" dirty="0" err="1" smtClean="0"/>
              <a:t>Merittering</a:t>
            </a:r>
            <a:endParaRPr lang="en-GB" sz="2400" dirty="0" smtClean="0"/>
          </a:p>
        </p:txBody>
      </p:sp>
      <p:sp>
        <p:nvSpPr>
          <p:cNvPr id="5" name="Avrundet rektangel 4"/>
          <p:cNvSpPr/>
          <p:nvPr/>
        </p:nvSpPr>
        <p:spPr bwMode="auto">
          <a:xfrm>
            <a:off x="683568" y="5589240"/>
            <a:ext cx="8100900" cy="1152128"/>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GB" sz="2400" dirty="0" smtClean="0"/>
              <a:t>Pro-/</a:t>
            </a:r>
            <a:r>
              <a:rPr lang="en-GB" sz="2400" dirty="0" err="1" smtClean="0"/>
              <a:t>viserektor</a:t>
            </a:r>
            <a:r>
              <a:rPr lang="en-GB" sz="2400" dirty="0" smtClean="0"/>
              <a:t> for </a:t>
            </a:r>
            <a:r>
              <a:rPr lang="en-GB" sz="2400" dirty="0" err="1" smtClean="0"/>
              <a:t>utdanning</a:t>
            </a:r>
            <a:r>
              <a:rPr lang="en-GB" sz="2400" dirty="0" smtClean="0"/>
              <a:t>: </a:t>
            </a:r>
            <a:r>
              <a:rPr lang="en-GB" sz="2400" dirty="0" err="1" smtClean="0"/>
              <a:t>strategisk</a:t>
            </a:r>
            <a:r>
              <a:rPr lang="en-GB" sz="2400" dirty="0" smtClean="0"/>
              <a:t> </a:t>
            </a:r>
            <a:r>
              <a:rPr lang="en-GB" sz="2400" dirty="0" err="1" smtClean="0"/>
              <a:t>styring</a:t>
            </a:r>
            <a:r>
              <a:rPr lang="en-GB" sz="2400" dirty="0" smtClean="0"/>
              <a:t> </a:t>
            </a:r>
            <a:r>
              <a:rPr lang="en-GB" sz="2400" dirty="0" err="1" smtClean="0"/>
              <a:t>Utdanningskomiteen</a:t>
            </a:r>
            <a:r>
              <a:rPr lang="en-GB" sz="2400" dirty="0" smtClean="0"/>
              <a:t>: </a:t>
            </a:r>
            <a:r>
              <a:rPr lang="en-GB" sz="2400" dirty="0" err="1" smtClean="0"/>
              <a:t>premissleverandør</a:t>
            </a:r>
            <a:r>
              <a:rPr lang="en-GB" sz="2400" dirty="0" smtClean="0"/>
              <a:t> </a:t>
            </a:r>
            <a:r>
              <a:rPr lang="en-GB" sz="2400" dirty="0" err="1" smtClean="0"/>
              <a:t>og</a:t>
            </a:r>
            <a:r>
              <a:rPr lang="en-GB" sz="2400" dirty="0"/>
              <a:t> </a:t>
            </a:r>
            <a:r>
              <a:rPr lang="en-GB" sz="2400" dirty="0" err="1" smtClean="0"/>
              <a:t>avdekker</a:t>
            </a:r>
            <a:r>
              <a:rPr lang="en-GB" sz="2400" dirty="0" smtClean="0"/>
              <a:t>/</a:t>
            </a:r>
            <a:r>
              <a:rPr lang="en-GB" sz="2400" dirty="0" err="1" smtClean="0"/>
              <a:t>prioriterer</a:t>
            </a:r>
            <a:r>
              <a:rPr lang="en-GB" sz="2400" dirty="0" smtClean="0"/>
              <a:t> </a:t>
            </a:r>
            <a:r>
              <a:rPr lang="en-GB" sz="2400" dirty="0" err="1" smtClean="0"/>
              <a:t>behov</a:t>
            </a:r>
            <a:endParaRPr kumimoji="0" lang="en-GB" sz="2400" b="0" i="0" u="none" strike="noStrike" cap="none" normalizeH="0" baseline="0" dirty="0">
              <a:ln>
                <a:noFill/>
              </a:ln>
              <a:solidFill>
                <a:schemeClr val="tx1"/>
              </a:solidFill>
              <a:effectLst/>
            </a:endParaRPr>
          </a:p>
        </p:txBody>
      </p:sp>
      <p:sp>
        <p:nvSpPr>
          <p:cNvPr id="8" name="Høyrebuet pil 7"/>
          <p:cNvSpPr/>
          <p:nvPr/>
        </p:nvSpPr>
        <p:spPr bwMode="auto">
          <a:xfrm>
            <a:off x="251520" y="3356992"/>
            <a:ext cx="504056" cy="2736304"/>
          </a:xfrm>
          <a:prstGeom prst="curv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
        <p:nvSpPr>
          <p:cNvPr id="9" name="Venstrebuet pil 8"/>
          <p:cNvSpPr/>
          <p:nvPr/>
        </p:nvSpPr>
        <p:spPr bwMode="auto">
          <a:xfrm>
            <a:off x="8532440" y="3212976"/>
            <a:ext cx="504056" cy="2736304"/>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a:ln>
                <a:noFill/>
              </a:ln>
              <a:solidFill>
                <a:schemeClr val="tx1"/>
              </a:solidFill>
              <a:effectLst/>
              <a:latin typeface="Arial" charset="0"/>
              <a:ea typeface="ヒラギノ角ゴ Pro W3" charset="-128"/>
              <a:cs typeface="ヒラギノ角ゴ Pro W3" charset="-128"/>
            </a:endParaRPr>
          </a:p>
        </p:txBody>
      </p:sp>
    </p:spTree>
    <p:extLst>
      <p:ext uri="{BB962C8B-B14F-4D97-AF65-F5344CB8AC3E}">
        <p14:creationId xmlns:p14="http://schemas.microsoft.com/office/powerpoint/2010/main" val="25464689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err="1" smtClean="0"/>
              <a:t>Hva</a:t>
            </a:r>
            <a:r>
              <a:rPr lang="en-GB" dirty="0" smtClean="0"/>
              <a:t> </a:t>
            </a:r>
            <a:r>
              <a:rPr lang="en-GB" dirty="0" err="1" smtClean="0"/>
              <a:t>nå</a:t>
            </a:r>
            <a:r>
              <a:rPr lang="en-GB" dirty="0" smtClean="0"/>
              <a:t>?</a:t>
            </a:r>
            <a:endParaRPr lang="en-GB" dirty="0"/>
          </a:p>
        </p:txBody>
      </p:sp>
      <p:sp>
        <p:nvSpPr>
          <p:cNvPr id="3" name="Plassholder for innhold 2"/>
          <p:cNvSpPr>
            <a:spLocks noGrp="1"/>
          </p:cNvSpPr>
          <p:nvPr>
            <p:ph idx="1"/>
          </p:nvPr>
        </p:nvSpPr>
        <p:spPr/>
        <p:txBody>
          <a:bodyPr/>
          <a:lstStyle/>
          <a:p>
            <a:r>
              <a:rPr lang="en-GB" dirty="0" err="1" smtClean="0"/>
              <a:t>Diskutere</a:t>
            </a:r>
            <a:r>
              <a:rPr lang="en-GB" dirty="0" smtClean="0"/>
              <a:t> </a:t>
            </a:r>
            <a:r>
              <a:rPr lang="en-GB" dirty="0" err="1" smtClean="0"/>
              <a:t>konsept</a:t>
            </a:r>
            <a:r>
              <a:rPr lang="en-GB" dirty="0" smtClean="0"/>
              <a:t> </a:t>
            </a:r>
            <a:r>
              <a:rPr lang="en-GB" dirty="0" err="1" smtClean="0"/>
              <a:t>og</a:t>
            </a:r>
            <a:r>
              <a:rPr lang="en-GB" dirty="0" smtClean="0"/>
              <a:t> </a:t>
            </a:r>
            <a:r>
              <a:rPr lang="en-GB" dirty="0" err="1" smtClean="0"/>
              <a:t>innhold</a:t>
            </a:r>
            <a:endParaRPr lang="en-GB" dirty="0" smtClean="0"/>
          </a:p>
          <a:p>
            <a:r>
              <a:rPr lang="en-GB" dirty="0" err="1" smtClean="0"/>
              <a:t>Grunnlag</a:t>
            </a:r>
            <a:r>
              <a:rPr lang="en-GB" dirty="0" smtClean="0"/>
              <a:t> for </a:t>
            </a:r>
            <a:r>
              <a:rPr lang="en-GB" dirty="0" err="1" smtClean="0"/>
              <a:t>innspill</a:t>
            </a:r>
            <a:r>
              <a:rPr lang="en-GB" dirty="0" smtClean="0"/>
              <a:t> </a:t>
            </a:r>
            <a:r>
              <a:rPr lang="en-GB" dirty="0" err="1" smtClean="0"/>
              <a:t>til</a:t>
            </a:r>
            <a:r>
              <a:rPr lang="en-GB" dirty="0" smtClean="0"/>
              <a:t> </a:t>
            </a:r>
            <a:r>
              <a:rPr lang="en-GB" dirty="0" err="1" smtClean="0"/>
              <a:t>budsjettsak</a:t>
            </a:r>
            <a:r>
              <a:rPr lang="en-GB" dirty="0" smtClean="0"/>
              <a:t>?</a:t>
            </a:r>
            <a:endParaRPr lang="en-GB" dirty="0"/>
          </a:p>
        </p:txBody>
      </p:sp>
    </p:spTree>
    <p:extLst>
      <p:ext uri="{BB962C8B-B14F-4D97-AF65-F5344CB8AC3E}">
        <p14:creationId xmlns:p14="http://schemas.microsoft.com/office/powerpoint/2010/main" val="1567893753"/>
      </p:ext>
    </p:extLst>
  </p:cSld>
  <p:clrMapOvr>
    <a:masterClrMapping/>
  </p:clrMapOvr>
  <p:timing>
    <p:tnLst>
      <p:par>
        <p:cTn id="1" dur="indefinite" restart="never" nodeType="tmRoot"/>
      </p:par>
    </p:tnLst>
  </p:timing>
</p:sld>
</file>

<file path=ppt/theme/theme1.xml><?xml version="1.0" encoding="utf-8"?>
<a:theme xmlns:a="http://schemas.openxmlformats.org/drawingml/2006/main" name="uio-munc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ヒラギノ角ゴ Pro W3"/>
        <a:cs typeface="ヒラギノ角ゴ Pro W3"/>
      </a:majorFont>
      <a:minorFont>
        <a:latin typeface="Arial"/>
        <a:ea typeface="ヒラギノ角ゴ Pro W3"/>
        <a:cs typeface="ヒラギノ角ゴ Pro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a:ln>
              <a:noFill/>
            </a:ln>
            <a:solidFill>
              <a:schemeClr val="tx1"/>
            </a:solidFill>
            <a:effectLst/>
            <a:latin typeface="Arial" charset="0"/>
            <a:ea typeface="ヒラギノ角ゴ Pro W3" charset="-128"/>
            <a:cs typeface="ヒラギノ角ゴ Pro W3"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uio-munch</Template>
  <TotalTime>550</TotalTime>
  <Words>637</Words>
  <Application>Microsoft Office PowerPoint</Application>
  <PresentationFormat>Skjermfremvisning (4:3)</PresentationFormat>
  <Paragraphs>78</Paragraphs>
  <Slides>8</Slides>
  <Notes>5</Notes>
  <HiddenSlides>0</HiddenSlides>
  <MMClips>0</MMClips>
  <ScaleCrop>false</ScaleCrop>
  <HeadingPairs>
    <vt:vector size="4" baseType="variant">
      <vt:variant>
        <vt:lpstr>Tema</vt:lpstr>
      </vt:variant>
      <vt:variant>
        <vt:i4>1</vt:i4>
      </vt:variant>
      <vt:variant>
        <vt:lpstr>Lysbildetitler</vt:lpstr>
      </vt:variant>
      <vt:variant>
        <vt:i4>8</vt:i4>
      </vt:variant>
    </vt:vector>
  </HeadingPairs>
  <TitlesOfParts>
    <vt:vector size="9" baseType="lpstr">
      <vt:lpstr>uio-munch</vt:lpstr>
      <vt:lpstr>Berit Karseth (Leder SAB-gruppen for utdanningskvalitet)  Møte i utdanningskomiteen 15. mars 2016</vt:lpstr>
      <vt:lpstr>Koordinering: hva er behovet?</vt:lpstr>
      <vt:lpstr>1. Institusjonsnivå (fra SAB-gruppe 4)</vt:lpstr>
      <vt:lpstr>2. Koordinering av faglig arbeid med utdanningskvalitet</vt:lpstr>
      <vt:lpstr>3. Forene “ildsjelene” (Scholarship of teaching)  </vt:lpstr>
      <vt:lpstr>PowerPoint-presentasjon</vt:lpstr>
      <vt:lpstr>Konkret forslag</vt:lpstr>
      <vt:lpstr>Hva nå?</vt:lpstr>
    </vt:vector>
  </TitlesOfParts>
  <Company>Universitetet i Oslo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Forberedelse til styremøte</dc:title>
  <dc:creator>Anne Marthe Nilsen Gibbons</dc:creator>
  <cp:lastModifiedBy>Anne Marthe Nilsen Gibbons</cp:lastModifiedBy>
  <cp:revision>43</cp:revision>
  <dcterms:created xsi:type="dcterms:W3CDTF">2016-03-11T12:30:48Z</dcterms:created>
  <dcterms:modified xsi:type="dcterms:W3CDTF">2016-03-14T14:45:46Z</dcterms:modified>
</cp:coreProperties>
</file>