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7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9" r:id="rId11"/>
    <p:sldId id="350" r:id="rId12"/>
    <p:sldId id="351" r:id="rId13"/>
    <p:sldId id="352" r:id="rId14"/>
    <p:sldId id="359" r:id="rId15"/>
    <p:sldId id="353" r:id="rId16"/>
    <p:sldId id="354" r:id="rId17"/>
    <p:sldId id="361" r:id="rId18"/>
    <p:sldId id="362" r:id="rId19"/>
    <p:sldId id="363" r:id="rId20"/>
    <p:sldId id="364" r:id="rId21"/>
    <p:sldId id="365" r:id="rId22"/>
    <p:sldId id="368" r:id="rId23"/>
    <p:sldId id="370" r:id="rId24"/>
  </p:sldIdLst>
  <p:sldSz cx="9144000" cy="6858000" type="screen4x3"/>
  <p:notesSz cx="6781800" cy="99187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00"/>
    <a:srgbClr val="8DBA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610" autoAdjust="0"/>
  </p:normalViewPr>
  <p:slideViewPr>
    <p:cSldViewPr>
      <p:cViewPr>
        <p:scale>
          <a:sx n="100" d="100"/>
          <a:sy n="100" d="100"/>
        </p:scale>
        <p:origin x="-1950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AE730-D67A-4DE6-941D-010EB14CCAC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E879E-BFC7-4A3D-B0A7-49CD54A1A062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EC6C7-32B6-4A30-A179-B12DB19C8435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4467054-093A-4D20-82DB-77146C17C3CA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5F0316A-C7D2-4D7C-B687-F64F52C4695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F9734-4A1C-45FF-8833-8CEC35967793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CD9D6-CC4E-4BBC-8C08-5237D0D30A34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46FC8-E324-431F-B4D4-D319BA56F19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BF3D4-4052-4D8A-B37B-CF425B67D55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EAE38-E147-4D85-A9B9-8D2B47A05DAB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BAE1A-8B4C-44CF-8537-2A861639EE92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51CFF-68DD-441D-852B-699A8F0D85B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02AD8-9D4F-4759-861C-28F9A5DE1EC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DBA28"/>
            </a:gs>
            <a:gs pos="100000">
              <a:srgbClr val="8DBA28">
                <a:gamma/>
                <a:tint val="0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951B60-C1AF-444F-B272-D8DB80A7ABB9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Chart4.xls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>
                <a:solidFill>
                  <a:schemeClr val="tx1"/>
                </a:solidFill>
              </a:rPr>
              <a:t>Lecture 2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72400" cy="41148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GB" sz="360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</a:pPr>
            <a:r>
              <a:rPr lang="en-GB" sz="3600">
                <a:solidFill>
                  <a:schemeClr val="tx2"/>
                </a:solidFill>
              </a:rPr>
              <a:t>Sampling design</a:t>
            </a:r>
          </a:p>
          <a:p>
            <a:pPr>
              <a:spcBef>
                <a:spcPct val="0"/>
              </a:spcBef>
            </a:pPr>
            <a:r>
              <a:rPr lang="en-GB" sz="3600">
                <a:solidFill>
                  <a:schemeClr val="tx2"/>
                </a:solidFill>
              </a:rPr>
              <a:t> Analysis of data.</a:t>
            </a:r>
          </a:p>
          <a:p>
            <a:endParaRPr lang="en-GB" sz="3600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0" y="6613525"/>
            <a:ext cx="287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7772400" cy="1143000"/>
          </a:xfrm>
        </p:spPr>
        <p:txBody>
          <a:bodyPr/>
          <a:lstStyle/>
          <a:p>
            <a:r>
              <a:rPr lang="en-GB"/>
              <a:t>Analysis of data</a:t>
            </a:r>
          </a:p>
        </p:txBody>
      </p:sp>
      <p:pic>
        <p:nvPicPr>
          <p:cNvPr id="112643" name="Picture 3" descr="BD18239_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300788" y="188913"/>
            <a:ext cx="1938337" cy="1946275"/>
          </a:xfrm>
          <a:noFill/>
          <a:ln/>
        </p:spPr>
      </p:pic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827088" y="1700213"/>
            <a:ext cx="5616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539750" y="1844675"/>
            <a:ext cx="5616575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/>
              <a:t>The purpose of analysing the data is explore different, interesting characteristics inherent in the results.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/>
              <a:t>Characteristics that the study units have in common.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/>
              <a:t>Characteristics that the study units are different from.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/>
              <a:t>Categorization is the way that something is divided up into a set off of different classes. 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0" y="6613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000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Analysis, categorization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00213"/>
            <a:ext cx="5256212" cy="4395787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2600"/>
              <a:t>Selecting categories.</a:t>
            </a:r>
          </a:p>
          <a:p>
            <a:pPr>
              <a:spcBef>
                <a:spcPct val="50000"/>
              </a:spcBef>
            </a:pPr>
            <a:r>
              <a:rPr lang="en-GB" sz="2600"/>
              <a:t>Categorization of the data into different levels, how many levels?</a:t>
            </a:r>
          </a:p>
          <a:p>
            <a:pPr>
              <a:spcBef>
                <a:spcPct val="50000"/>
              </a:spcBef>
            </a:pPr>
            <a:r>
              <a:rPr lang="en-GB" sz="2600"/>
              <a:t>Value can be assigned to different categories</a:t>
            </a:r>
          </a:p>
          <a:p>
            <a:pPr>
              <a:spcBef>
                <a:spcPct val="50000"/>
              </a:spcBef>
            </a:pPr>
            <a:r>
              <a:rPr lang="en-GB" sz="2600"/>
              <a:t>Beware of units and scales, need to be the same. </a:t>
            </a:r>
          </a:p>
          <a:p>
            <a:endParaRPr lang="en-GB" sz="2600"/>
          </a:p>
        </p:txBody>
      </p:sp>
      <p:graphicFrame>
        <p:nvGraphicFramePr>
          <p:cNvPr id="11366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694363" y="2276475"/>
          <a:ext cx="3449637" cy="2143125"/>
        </p:xfrm>
        <a:graphic>
          <a:graphicData uri="http://schemas.openxmlformats.org/presentationml/2006/ole">
            <p:oleObj spid="_x0000_s113668" name="Chart" r:id="rId3" imgW="4676775" imgH="2905125" progId="Excel.Chart.8">
              <p:embed/>
            </p:oleObj>
          </a:graphicData>
        </a:graphic>
      </p:graphicFrame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0" y="6613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000"/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Analysing quantitative forms of data.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614988" cy="4114800"/>
          </a:xfrm>
        </p:spPr>
        <p:txBody>
          <a:bodyPr/>
          <a:lstStyle/>
          <a:p>
            <a:r>
              <a:rPr lang="en-GB" sz="2800"/>
              <a:t>The number of individuals and species</a:t>
            </a:r>
            <a:r>
              <a:rPr lang="en-GB"/>
              <a:t>.</a:t>
            </a:r>
          </a:p>
          <a:p>
            <a:endParaRPr lang="en-GB" sz="1000"/>
          </a:p>
          <a:p>
            <a:r>
              <a:rPr lang="en-GB" sz="2800"/>
              <a:t>The structure of the data set</a:t>
            </a:r>
            <a:r>
              <a:rPr lang="en-GB"/>
              <a:t>.</a:t>
            </a:r>
          </a:p>
          <a:p>
            <a:endParaRPr lang="en-GB" sz="1000"/>
          </a:p>
          <a:p>
            <a:r>
              <a:rPr lang="en-GB" sz="2800"/>
              <a:t>Quantitative data in social sciences: how many inhabitants, different age classes etc</a:t>
            </a:r>
            <a:r>
              <a:rPr lang="en-GB"/>
              <a:t>.</a:t>
            </a:r>
          </a:p>
        </p:txBody>
      </p:sp>
      <p:pic>
        <p:nvPicPr>
          <p:cNvPr id="114692" name="Picture 4" descr="j0332526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636838"/>
            <a:ext cx="2538412" cy="2581275"/>
          </a:xfrm>
          <a:prstGeom prst="rect">
            <a:avLst/>
          </a:prstGeom>
          <a:noFill/>
        </p:spPr>
      </p:pic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0" y="6613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000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7772400" cy="1143000"/>
          </a:xfrm>
        </p:spPr>
        <p:txBody>
          <a:bodyPr/>
          <a:lstStyle/>
          <a:p>
            <a:r>
              <a:rPr lang="en-GB" sz="3600"/>
              <a:t>Analysis of data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5686425" cy="5373687"/>
          </a:xfrm>
        </p:spPr>
        <p:txBody>
          <a:bodyPr/>
          <a:lstStyle/>
          <a:p>
            <a:r>
              <a:rPr lang="en-GB" sz="2800"/>
              <a:t>Graphical presentation</a:t>
            </a:r>
          </a:p>
          <a:p>
            <a:pPr lvl="1"/>
            <a:r>
              <a:rPr lang="en-GB" sz="2400"/>
              <a:t>Tables and figures; permits us to present a simplified version of  the results.</a:t>
            </a:r>
          </a:p>
          <a:p>
            <a:pPr lvl="1"/>
            <a:r>
              <a:rPr lang="en-GB" sz="2400"/>
              <a:t>Can be used to report precise numbers or to illustrate a trend. </a:t>
            </a:r>
          </a:p>
          <a:p>
            <a:pPr lvl="1"/>
            <a:r>
              <a:rPr lang="en-GB" sz="2400"/>
              <a:t>A trend might be better illustrated with a figure, than a table.</a:t>
            </a:r>
          </a:p>
          <a:p>
            <a:pPr lvl="1"/>
            <a:r>
              <a:rPr lang="en-GB" sz="2400"/>
              <a:t>Graphs, typically relate two dimensions such as quantity of time.</a:t>
            </a:r>
          </a:p>
          <a:p>
            <a:pPr lvl="1"/>
            <a:r>
              <a:rPr lang="en-GB" sz="2400"/>
              <a:t>Graphs show trends or movements over time. </a:t>
            </a:r>
          </a:p>
          <a:p>
            <a:pPr lvl="2"/>
            <a:endParaRPr lang="en-GB" sz="2000"/>
          </a:p>
        </p:txBody>
      </p:sp>
      <p:pic>
        <p:nvPicPr>
          <p:cNvPr id="115716" name="Picture 4" descr="280806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1052513"/>
            <a:ext cx="2214563" cy="5543550"/>
          </a:xfrm>
          <a:prstGeom prst="rect">
            <a:avLst/>
          </a:prstGeom>
          <a:noFill/>
        </p:spPr>
      </p:pic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0" y="6613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000"/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Graphical presentation</a:t>
            </a:r>
          </a:p>
        </p:txBody>
      </p:sp>
      <p:graphicFrame>
        <p:nvGraphicFramePr>
          <p:cNvPr id="122891" name="Object 11"/>
          <p:cNvGraphicFramePr>
            <a:graphicFrameLocks noChangeAspect="1"/>
          </p:cNvGraphicFramePr>
          <p:nvPr>
            <p:ph sz="half" idx="1"/>
          </p:nvPr>
        </p:nvGraphicFramePr>
        <p:xfrm>
          <a:off x="0" y="1906588"/>
          <a:ext cx="5292725" cy="3311525"/>
        </p:xfrm>
        <a:graphic>
          <a:graphicData uri="http://schemas.openxmlformats.org/presentationml/2006/ole">
            <p:oleObj spid="_x0000_s122891" name="Chart" r:id="rId3" imgW="6105346" imgH="3819644" progId="Excel.Chart.8">
              <p:embed/>
            </p:oleObj>
          </a:graphicData>
        </a:graphic>
      </p:graphicFrame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0" y="6613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000"/>
              <a:t>14</a:t>
            </a:r>
          </a:p>
        </p:txBody>
      </p:sp>
      <p:graphicFrame>
        <p:nvGraphicFramePr>
          <p:cNvPr id="122892" name="Object 12"/>
          <p:cNvGraphicFramePr>
            <a:graphicFrameLocks noChangeAspect="1"/>
          </p:cNvGraphicFramePr>
          <p:nvPr>
            <p:ph sz="half" idx="2"/>
          </p:nvPr>
        </p:nvGraphicFramePr>
        <p:xfrm>
          <a:off x="4464050" y="3930650"/>
          <a:ext cx="4679950" cy="2927350"/>
        </p:xfrm>
        <a:graphic>
          <a:graphicData uri="http://schemas.openxmlformats.org/presentationml/2006/ole">
            <p:oleObj spid="_x0000_s122892" name="Chart" r:id="rId4" imgW="6105346" imgH="3819644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7772400" cy="1143000"/>
          </a:xfrm>
        </p:spPr>
        <p:txBody>
          <a:bodyPr/>
          <a:lstStyle/>
          <a:p>
            <a:r>
              <a:rPr lang="en-GB"/>
              <a:t>Analysis of data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An important tool for analyzing data is statistics, a mathematical way of summarizing and interpreting quantifiable research results.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Do your study allow for statistics?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Must be considered when designing the study.</a:t>
            </a:r>
          </a:p>
          <a:p>
            <a:pPr lvl="1"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r>
              <a:rPr lang="en-GB" sz="2800"/>
              <a:t>It is important to understand when to apply each statistical tool, and how to interpret the results.</a:t>
            </a:r>
          </a:p>
        </p:txBody>
      </p:sp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549275"/>
            <a:ext cx="1727200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0" y="6613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000"/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Statistical analysis of data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7772400" cy="4114800"/>
          </a:xfrm>
        </p:spPr>
        <p:txBody>
          <a:bodyPr/>
          <a:lstStyle/>
          <a:p>
            <a:r>
              <a:rPr lang="en-GB" sz="2800"/>
              <a:t>Everything varies, if you measure two things twice they will be different.</a:t>
            </a:r>
          </a:p>
          <a:p>
            <a:pPr>
              <a:spcBef>
                <a:spcPct val="50000"/>
              </a:spcBef>
            </a:pPr>
            <a:r>
              <a:rPr lang="en-GB" sz="2800"/>
              <a:t>Thus, finding that things varies is simply not interesting</a:t>
            </a:r>
            <a:r>
              <a:rPr lang="en-GB"/>
              <a:t>. </a:t>
            </a:r>
            <a:r>
              <a:rPr lang="en-GB" sz="2800"/>
              <a:t>That is why statistics are needed.</a:t>
            </a:r>
          </a:p>
          <a:p>
            <a:pPr>
              <a:spcBef>
                <a:spcPct val="50000"/>
              </a:spcBef>
            </a:pPr>
            <a:r>
              <a:rPr lang="en-GB" sz="2800"/>
              <a:t>If we measure bigger differences than would have expected by chance, then we say that the result is statistically significant. </a:t>
            </a:r>
          </a:p>
          <a:p>
            <a:pPr>
              <a:spcBef>
                <a:spcPct val="50000"/>
              </a:spcBef>
            </a:pPr>
            <a:r>
              <a:rPr lang="en-GB" sz="2800"/>
              <a:t>So, why doesn’t all research projects use statistics?</a:t>
            </a:r>
            <a:endParaRPr lang="en-GB"/>
          </a:p>
          <a:p>
            <a:pPr lvl="1"/>
            <a:endParaRPr lang="en-GB"/>
          </a:p>
        </p:txBody>
      </p:sp>
      <p:pic>
        <p:nvPicPr>
          <p:cNvPr id="117764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559675" y="692150"/>
            <a:ext cx="1584325" cy="1306513"/>
          </a:xfrm>
          <a:noFill/>
          <a:ln/>
        </p:spPr>
      </p:pic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0" y="6613525"/>
            <a:ext cx="395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000"/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1143000"/>
          </a:xfrm>
        </p:spPr>
        <p:txBody>
          <a:bodyPr/>
          <a:lstStyle/>
          <a:p>
            <a:r>
              <a:rPr lang="en-GB" sz="3200" u="sng"/>
              <a:t>An example, a research project “Poverty has been a major barrier to a healthy lifestyle”.</a:t>
            </a:r>
            <a:r>
              <a:rPr lang="en-GB" sz="3000"/>
              <a:t> </a:t>
            </a:r>
            <a:r>
              <a:rPr lang="en-GB" sz="4000"/>
              <a:t> 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i="1"/>
              <a:t>The abstract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800" i="1"/>
          </a:p>
          <a:p>
            <a:pPr>
              <a:lnSpc>
                <a:spcPct val="80000"/>
              </a:lnSpc>
            </a:pPr>
            <a:r>
              <a:rPr lang="en-GB" sz="2400"/>
              <a:t>The elderly have chronic health problems attributed to obesity.</a:t>
            </a:r>
          </a:p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</a:pPr>
            <a:r>
              <a:rPr lang="en-GB" sz="2400"/>
              <a:t>Research suggests that exercise can reduce the risk of some health problems.</a:t>
            </a:r>
          </a:p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</a:pPr>
            <a:r>
              <a:rPr lang="en-GB" sz="2400"/>
              <a:t>The hypothesis of the study: “that older African American women living above the poverty level will practice more health promoting behaviours as measured by the Health-Promoting Lifestyle profile (HPLP) than women living below the poverty level. </a:t>
            </a:r>
          </a:p>
          <a:p>
            <a:pPr>
              <a:lnSpc>
                <a:spcPct val="80000"/>
              </a:lnSpc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1143000"/>
          </a:xfrm>
        </p:spPr>
        <p:txBody>
          <a:bodyPr/>
          <a:lstStyle/>
          <a:p>
            <a:r>
              <a:rPr lang="en-GB" sz="3200" u="sng"/>
              <a:t>The method, including the instruments and procedure.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What were good aspects of the design? Could there be aspects of bias in the design? </a:t>
            </a:r>
          </a:p>
          <a:p>
            <a:endParaRPr lang="en-US" sz="2800"/>
          </a:p>
          <a:p>
            <a:r>
              <a:rPr lang="en-US" sz="2800"/>
              <a:t>What were questionable aspects of the design? </a:t>
            </a:r>
          </a:p>
          <a:p>
            <a:endParaRPr lang="en-US" sz="2800"/>
          </a:p>
          <a:p>
            <a:pPr>
              <a:buFont typeface="Symbol" pitchFamily="18" charset="2"/>
              <a:buChar char=""/>
            </a:pPr>
            <a:r>
              <a:rPr lang="en-US" sz="2800"/>
              <a:t>What factors other than the projects might have resulted in positive attitudes.</a:t>
            </a:r>
          </a:p>
          <a:p>
            <a:endParaRPr lang="en-GB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GB" sz="3400" u="sng"/>
              <a:t>Results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7845425" cy="4402137"/>
          </a:xfrm>
        </p:spPr>
        <p:txBody>
          <a:bodyPr/>
          <a:lstStyle/>
          <a:p>
            <a:r>
              <a:rPr lang="en-GB" sz="3000"/>
              <a:t>Try to evaluate the results!</a:t>
            </a:r>
          </a:p>
          <a:p>
            <a:pPr lvl="1"/>
            <a:r>
              <a:rPr lang="en-GB" sz="2400"/>
              <a:t>Are the presented results supported by the study?</a:t>
            </a:r>
          </a:p>
          <a:p>
            <a:pPr lvl="1"/>
            <a:endParaRPr lang="en-GB" sz="800"/>
          </a:p>
          <a:p>
            <a:pPr lvl="1"/>
            <a:r>
              <a:rPr lang="en-US" sz="2400"/>
              <a:t>Do the results answer the purpose of the study?</a:t>
            </a:r>
          </a:p>
          <a:p>
            <a:pPr lvl="1"/>
            <a:endParaRPr lang="en-US" sz="800"/>
          </a:p>
          <a:p>
            <a:pPr lvl="1"/>
            <a:r>
              <a:rPr lang="en-US" sz="2400"/>
              <a:t>Important part of interpreting the results - Do tables and figures present the results in a comprehendible way?</a:t>
            </a:r>
          </a:p>
          <a:p>
            <a:pPr lvl="1"/>
            <a:endParaRPr lang="en-US" sz="800"/>
          </a:p>
          <a:p>
            <a:pPr lvl="1"/>
            <a:r>
              <a:rPr lang="en-US" sz="2400"/>
              <a:t>Are some results missing, are results confounding? </a:t>
            </a:r>
          </a:p>
          <a:p>
            <a:pPr lvl="1"/>
            <a:endParaRPr lang="en-US" sz="800"/>
          </a:p>
          <a:p>
            <a:pPr lvl="1"/>
            <a:r>
              <a:rPr lang="en-US" sz="2400"/>
              <a:t>Look for speculation only!</a:t>
            </a:r>
          </a:p>
          <a:p>
            <a:pPr lvl="1">
              <a:buFontTx/>
              <a:buNone/>
            </a:pPr>
            <a:endParaRPr lang="en-GB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713"/>
            <a:ext cx="7772400" cy="1143000"/>
          </a:xfrm>
        </p:spPr>
        <p:txBody>
          <a:bodyPr/>
          <a:lstStyle/>
          <a:p>
            <a:r>
              <a:rPr lang="en-GB" sz="4000"/>
              <a:t>Sampling design, - the what, the where, and the how..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844675"/>
            <a:ext cx="6408737" cy="5256213"/>
          </a:xfrm>
        </p:spPr>
        <p:txBody>
          <a:bodyPr/>
          <a:lstStyle/>
          <a:p>
            <a:pPr lvl="1"/>
            <a:endParaRPr lang="en-US" sz="2400"/>
          </a:p>
          <a:p>
            <a:r>
              <a:rPr lang="en-GB" sz="2600"/>
              <a:t>It is never possible to compile a complete data set, what shortcuts do we take to reduce our workload and still achieve accurate results! </a:t>
            </a:r>
          </a:p>
          <a:p>
            <a:endParaRPr lang="en-GB" sz="2600"/>
          </a:p>
          <a:p>
            <a:r>
              <a:rPr lang="en-US" sz="2600"/>
              <a:t>The method used for deciding which member of a statistical population will be included in the sample is called the sampling design. </a:t>
            </a:r>
            <a:endParaRPr lang="en-GB" sz="2600"/>
          </a:p>
          <a:p>
            <a:pPr>
              <a:buFontTx/>
              <a:buNone/>
            </a:pPr>
            <a:endParaRPr lang="en-US" sz="2600"/>
          </a:p>
          <a:p>
            <a:endParaRPr lang="en-US" sz="2600"/>
          </a:p>
          <a:p>
            <a:pPr lvl="1"/>
            <a:endParaRPr lang="en-GB" sz="2000"/>
          </a:p>
          <a:p>
            <a:pPr>
              <a:buFontTx/>
              <a:buNone/>
            </a:pPr>
            <a:endParaRPr lang="en-US" sz="2400"/>
          </a:p>
          <a:p>
            <a:pPr lvl="1">
              <a:buFontTx/>
              <a:buNone/>
            </a:pPr>
            <a:endParaRPr lang="en-GB" sz="2000"/>
          </a:p>
        </p:txBody>
      </p:sp>
      <p:pic>
        <p:nvPicPr>
          <p:cNvPr id="102404" name="Picture 4" descr="MPj040332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1268413"/>
            <a:ext cx="20859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0" y="6613525"/>
            <a:ext cx="287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1143000"/>
          </a:xfrm>
        </p:spPr>
        <p:txBody>
          <a:bodyPr/>
          <a:lstStyle/>
          <a:p>
            <a:r>
              <a:rPr lang="en-GB" sz="3400" u="sng"/>
              <a:t>Results, the example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7916863" cy="5111750"/>
          </a:xfrm>
        </p:spPr>
        <p:txBody>
          <a:bodyPr/>
          <a:lstStyle/>
          <a:p>
            <a:endParaRPr lang="en-US" sz="2800"/>
          </a:p>
          <a:p>
            <a:pPr lvl="1"/>
            <a:r>
              <a:rPr lang="en-US"/>
              <a:t>Results lacking, would have been informative!</a:t>
            </a:r>
          </a:p>
          <a:p>
            <a:pPr lvl="1"/>
            <a:endParaRPr lang="en-US" sz="1000"/>
          </a:p>
          <a:p>
            <a:pPr lvl="2"/>
            <a:r>
              <a:rPr lang="en-US"/>
              <a:t>What percentage of those above poverty level had been graduated from college and high school. </a:t>
            </a:r>
          </a:p>
          <a:p>
            <a:pPr lvl="2"/>
            <a:endParaRPr lang="en-US" sz="800"/>
          </a:p>
          <a:p>
            <a:pPr lvl="2"/>
            <a:r>
              <a:rPr lang="en-US"/>
              <a:t>A large percentage were married or widowed, but we don’t know their economic level. </a:t>
            </a:r>
          </a:p>
          <a:p>
            <a:pPr lvl="2"/>
            <a:endParaRPr lang="en-US" sz="900"/>
          </a:p>
          <a:p>
            <a:pPr lvl="2"/>
            <a:r>
              <a:rPr lang="en-US"/>
              <a:t>Those below the poverty level had a large range of scores, along with greater variability. </a:t>
            </a:r>
          </a:p>
          <a:p>
            <a:pPr lvl="2"/>
            <a:endParaRPr lang="en-US" sz="900"/>
          </a:p>
          <a:p>
            <a:pPr>
              <a:buFontTx/>
              <a:buNone/>
            </a:pPr>
            <a:r>
              <a:rPr lang="en-US"/>
              <a:t>		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 u="sng"/>
              <a:t>Discussion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7647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Finally you will evaluate the experimentor’s discussion of the results in terms of the extent to which the conclusion is justified, can be generalized and has limitations.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GB" sz="2800"/>
              <a:t>Statements – are they justified</a:t>
            </a:r>
            <a:r>
              <a:rPr lang="en-GB"/>
              <a:t>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Look out for statements of which there is no good arguments based on own results.</a:t>
            </a:r>
          </a:p>
          <a:p>
            <a:pPr lvl="1">
              <a:lnSpc>
                <a:spcPct val="90000"/>
              </a:lnSpc>
            </a:pPr>
            <a:endParaRPr lang="en-US" sz="1000"/>
          </a:p>
          <a:p>
            <a:pPr lvl="1">
              <a:lnSpc>
                <a:spcPct val="90000"/>
              </a:lnSpc>
            </a:pPr>
            <a:r>
              <a:rPr lang="en-US" sz="2400"/>
              <a:t>Or statements where references are lacking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</a:pPr>
            <a:endParaRPr lang="en-GB"/>
          </a:p>
        </p:txBody>
      </p:sp>
      <p:pic>
        <p:nvPicPr>
          <p:cNvPr id="129028" name="Picture 4" descr="j0231215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25438"/>
            <a:ext cx="2095500" cy="18938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 u="sng"/>
              <a:t>Discussion / conclusion, the example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conclusion is inappropriate! </a:t>
            </a:r>
          </a:p>
          <a:p>
            <a:pPr>
              <a:lnSpc>
                <a:spcPct val="90000"/>
              </a:lnSpc>
            </a:pPr>
            <a:endParaRPr lang="en-US" sz="900"/>
          </a:p>
          <a:p>
            <a:pPr lvl="1">
              <a:lnSpc>
                <a:spcPct val="90000"/>
              </a:lnSpc>
            </a:pPr>
            <a:r>
              <a:rPr lang="en-US"/>
              <a:t>Health-promoting behaviors were not observed., they were reported. </a:t>
            </a:r>
          </a:p>
          <a:p>
            <a:pPr lvl="1">
              <a:lnSpc>
                <a:spcPct val="90000"/>
              </a:lnSpc>
            </a:pPr>
            <a:r>
              <a:rPr lang="en-US"/>
              <a:t>we don’t know the extent to which test items accurately reflect behavior. </a:t>
            </a:r>
          </a:p>
          <a:p>
            <a:pPr lvl="1">
              <a:lnSpc>
                <a:spcPct val="90000"/>
              </a:lnSpc>
            </a:pPr>
            <a:r>
              <a:rPr lang="en-US"/>
              <a:t>we don’t know the accuracy of the self-reports</a:t>
            </a:r>
          </a:p>
          <a:p>
            <a:pPr lvl="1">
              <a:lnSpc>
                <a:spcPct val="90000"/>
              </a:lnSpc>
            </a:pPr>
            <a:r>
              <a:rPr lang="en-US"/>
              <a:t>Note that score might have been higher if all forms of exercise, not just recreational were reported. </a:t>
            </a:r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 u="sng"/>
              <a:t>Conclusion, the example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This is misleading, because it implies that exercise is a main factor that accounts for the difference in HPLP between the two groups. </a:t>
            </a:r>
          </a:p>
          <a:p>
            <a:endParaRPr lang="en-US" sz="2800"/>
          </a:p>
          <a:p>
            <a:r>
              <a:rPr lang="en-US" sz="2800"/>
              <a:t>Thus if groups were matched on all non-poverty level variables and were tested by a naive (with respect to the purpose of the study) individual, it would be possible to reach a valid conclusion.</a:t>
            </a:r>
            <a:endParaRPr lang="en-GB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7772400" cy="1143000"/>
          </a:xfrm>
        </p:spPr>
        <p:txBody>
          <a:bodyPr/>
          <a:lstStyle/>
          <a:p>
            <a:r>
              <a:rPr lang="en-GB" sz="4000"/>
              <a:t>Sampling design, the where</a:t>
            </a:r>
            <a:r>
              <a:rPr lang="en-GB"/>
              <a:t>?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6048375" cy="4897437"/>
          </a:xfrm>
        </p:spPr>
        <p:txBody>
          <a:bodyPr/>
          <a:lstStyle/>
          <a:p>
            <a:r>
              <a:rPr lang="en-GB" sz="2800"/>
              <a:t>Random or subjectively chosen plots?</a:t>
            </a:r>
          </a:p>
          <a:p>
            <a:endParaRPr lang="en-GB" sz="900"/>
          </a:p>
          <a:p>
            <a:pPr lvl="1"/>
            <a:r>
              <a:rPr lang="en-GB" sz="2400"/>
              <a:t>Do you seek to record general or specific data?</a:t>
            </a:r>
          </a:p>
          <a:p>
            <a:pPr lvl="1"/>
            <a:endParaRPr lang="en-GB" sz="800"/>
          </a:p>
          <a:p>
            <a:pPr lvl="1"/>
            <a:r>
              <a:rPr lang="en-GB" sz="2400"/>
              <a:t>Objectivity demands a high number of study units/plots to ensure  representativity. </a:t>
            </a:r>
          </a:p>
          <a:p>
            <a:pPr lvl="1"/>
            <a:endParaRPr lang="en-GB" sz="900"/>
          </a:p>
          <a:p>
            <a:pPr lvl="1"/>
            <a:r>
              <a:rPr lang="en-US" sz="2400"/>
              <a:t>Complete random sampling ensures that all units have the same probability of entering the sample.</a:t>
            </a:r>
            <a:r>
              <a:rPr lang="en-US"/>
              <a:t> </a:t>
            </a:r>
            <a:endParaRPr lang="en-GB" sz="2400"/>
          </a:p>
          <a:p>
            <a:pPr lvl="1">
              <a:buFontTx/>
              <a:buNone/>
            </a:pPr>
            <a:endParaRPr lang="en-GB" sz="900"/>
          </a:p>
          <a:p>
            <a:endParaRPr lang="en-GB" sz="2400"/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>
            <a:off x="6811963" y="5013325"/>
            <a:ext cx="2081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103429" name="Line 5"/>
          <p:cNvSpPr>
            <a:spLocks noChangeShapeType="1"/>
          </p:cNvSpPr>
          <p:nvPr/>
        </p:nvSpPr>
        <p:spPr bwMode="auto">
          <a:xfrm flipV="1">
            <a:off x="6804025" y="3068638"/>
            <a:ext cx="1588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7164388" y="5013325"/>
            <a:ext cx="1433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Objectivity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 rot="16200000">
            <a:off x="5919788" y="3881438"/>
            <a:ext cx="1444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Work load</a:t>
            </a:r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 flipV="1">
            <a:off x="6804025" y="3213100"/>
            <a:ext cx="2147888" cy="177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103433" name="Rectangle 9"/>
          <p:cNvSpPr>
            <a:spLocks noChangeArrowheads="1"/>
          </p:cNvSpPr>
          <p:nvPr/>
        </p:nvSpPr>
        <p:spPr bwMode="auto">
          <a:xfrm>
            <a:off x="6372225" y="2349500"/>
            <a:ext cx="3074988" cy="3167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 rot="-2486629">
            <a:off x="6877050" y="3644900"/>
            <a:ext cx="1844675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/>
              <a:t>Representativity</a:t>
            </a:r>
          </a:p>
        </p:txBody>
      </p:sp>
      <p:sp>
        <p:nvSpPr>
          <p:cNvPr id="103435" name="Rectangle 11"/>
          <p:cNvSpPr>
            <a:spLocks noChangeArrowheads="1"/>
          </p:cNvSpPr>
          <p:nvPr/>
        </p:nvSpPr>
        <p:spPr bwMode="auto">
          <a:xfrm rot="-2517636">
            <a:off x="6877050" y="3644900"/>
            <a:ext cx="1824038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0" y="6613525"/>
            <a:ext cx="287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0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Sampling design, the where?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062912" cy="4687888"/>
          </a:xfrm>
        </p:spPr>
        <p:txBody>
          <a:bodyPr/>
          <a:lstStyle/>
          <a:p>
            <a:r>
              <a:rPr lang="en-US" sz="2600"/>
              <a:t>Statistical qualities of plots /study units, are the plots independent?</a:t>
            </a:r>
          </a:p>
          <a:p>
            <a:endParaRPr lang="en-US" sz="900"/>
          </a:p>
          <a:p>
            <a:r>
              <a:rPr lang="en-US" sz="2600"/>
              <a:t>Lumping of plots? </a:t>
            </a:r>
          </a:p>
          <a:p>
            <a:pPr lvl="1"/>
            <a:r>
              <a:rPr lang="en-US" sz="2200"/>
              <a:t>How could lumping of plots have effected the results in the study by Peres et al. (the study of Brazil nut)?</a:t>
            </a:r>
          </a:p>
          <a:p>
            <a:r>
              <a:rPr lang="en-US" sz="2600"/>
              <a:t>Redundancy – are common  types too redundant (common)?</a:t>
            </a:r>
          </a:p>
          <a:p>
            <a:r>
              <a:rPr lang="en-US" sz="2600"/>
              <a:t>Are rare types represented among the samples?</a:t>
            </a:r>
          </a:p>
          <a:p>
            <a:endParaRPr lang="en-US" sz="900"/>
          </a:p>
          <a:p>
            <a:endParaRPr lang="en-US" sz="900"/>
          </a:p>
          <a:p>
            <a:pPr lvl="1"/>
            <a:endParaRPr lang="en-US" sz="900"/>
          </a:p>
          <a:p>
            <a:endParaRPr lang="en-US" sz="2600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0" y="6613525"/>
            <a:ext cx="287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0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72400" cy="1143000"/>
          </a:xfrm>
        </p:spPr>
        <p:txBody>
          <a:bodyPr/>
          <a:lstStyle/>
          <a:p>
            <a:r>
              <a:rPr lang="en-GB" sz="4000"/>
              <a:t>Sampling design, size and shape?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5905500" cy="4114800"/>
          </a:xfrm>
        </p:spPr>
        <p:txBody>
          <a:bodyPr/>
          <a:lstStyle/>
          <a:p>
            <a:pPr lvl="1"/>
            <a:endParaRPr lang="en-US" sz="2400"/>
          </a:p>
          <a:p>
            <a:r>
              <a:rPr lang="en-US" sz="2800"/>
              <a:t>Size of plots?</a:t>
            </a:r>
          </a:p>
          <a:p>
            <a:pPr lvl="1">
              <a:buFontTx/>
              <a:buNone/>
            </a:pPr>
            <a:r>
              <a:rPr lang="en-US" sz="2400"/>
              <a:t>The size must be so that the plots are both </a:t>
            </a:r>
            <a:r>
              <a:rPr lang="en-US" sz="2400" i="1"/>
              <a:t>representative</a:t>
            </a:r>
            <a:r>
              <a:rPr lang="en-US" sz="2400"/>
              <a:t>, but also </a:t>
            </a:r>
            <a:r>
              <a:rPr lang="en-US" sz="2400" i="1"/>
              <a:t>homogenous</a:t>
            </a:r>
            <a:r>
              <a:rPr lang="en-US" sz="2400"/>
              <a:t>.</a:t>
            </a:r>
          </a:p>
          <a:p>
            <a:pPr lvl="1"/>
            <a:endParaRPr lang="en-US" sz="2400"/>
          </a:p>
          <a:p>
            <a:r>
              <a:rPr lang="en-US" sz="2800"/>
              <a:t>Shape of plots?</a:t>
            </a:r>
          </a:p>
          <a:p>
            <a:pPr lvl="1">
              <a:buFontTx/>
              <a:buNone/>
            </a:pPr>
            <a:r>
              <a:rPr lang="en-US" sz="2400"/>
              <a:t>Transects or quadrates? </a:t>
            </a:r>
          </a:p>
          <a:p>
            <a:pPr lvl="1">
              <a:buFontTx/>
              <a:buNone/>
            </a:pPr>
            <a:r>
              <a:rPr lang="en-US" sz="2400"/>
              <a:t>Smaller sub-quadrates within quadrates? </a:t>
            </a:r>
            <a:endParaRPr lang="en-GB" sz="2400"/>
          </a:p>
          <a:p>
            <a:pPr lvl="1"/>
            <a:endParaRPr lang="en-GB" sz="2400"/>
          </a:p>
          <a:p>
            <a:endParaRPr lang="en-GB" sz="2800"/>
          </a:p>
        </p:txBody>
      </p:sp>
      <p:graphicFrame>
        <p:nvGraphicFramePr>
          <p:cNvPr id="105476" name="Group 4"/>
          <p:cNvGraphicFramePr>
            <a:graphicFrameLocks noGrp="1"/>
          </p:cNvGraphicFramePr>
          <p:nvPr/>
        </p:nvGraphicFramePr>
        <p:xfrm>
          <a:off x="6516688" y="1916113"/>
          <a:ext cx="2590800" cy="2405067"/>
        </p:xfrm>
        <a:graphic>
          <a:graphicData uri="http://schemas.openxmlformats.org/drawingml/2006/table">
            <a:tbl>
              <a:tblPr/>
              <a:tblGrid>
                <a:gridCol w="260350"/>
                <a:gridCol w="257175"/>
                <a:gridCol w="260350"/>
                <a:gridCol w="258762"/>
                <a:gridCol w="260350"/>
                <a:gridCol w="257175"/>
                <a:gridCol w="258763"/>
                <a:gridCol w="260350"/>
                <a:gridCol w="257175"/>
                <a:gridCol w="260350"/>
              </a:tblGrid>
              <a:tr h="223838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5599" name="Object 127"/>
          <p:cNvGraphicFramePr>
            <a:graphicFrameLocks noChangeAspect="1"/>
          </p:cNvGraphicFramePr>
          <p:nvPr/>
        </p:nvGraphicFramePr>
        <p:xfrm>
          <a:off x="5867400" y="2132013"/>
          <a:ext cx="344488" cy="4427537"/>
        </p:xfrm>
        <a:graphic>
          <a:graphicData uri="http://schemas.openxmlformats.org/presentationml/2006/ole">
            <p:oleObj spid="_x0000_s105599" name="Worksheet" r:id="rId3" imgW="400969" imgH="5192397" progId="Excel.Sheet.8">
              <p:embed/>
            </p:oleObj>
          </a:graphicData>
        </a:graphic>
      </p:graphicFrame>
      <p:sp>
        <p:nvSpPr>
          <p:cNvPr id="105600" name="Rectangle 128"/>
          <p:cNvSpPr>
            <a:spLocks noChangeArrowheads="1"/>
          </p:cNvSpPr>
          <p:nvPr/>
        </p:nvSpPr>
        <p:spPr bwMode="auto">
          <a:xfrm>
            <a:off x="5867400" y="2132013"/>
            <a:ext cx="360363" cy="4392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05601" name="Text Box 129"/>
          <p:cNvSpPr txBox="1">
            <a:spLocks noChangeArrowheads="1"/>
          </p:cNvSpPr>
          <p:nvPr/>
        </p:nvSpPr>
        <p:spPr bwMode="auto">
          <a:xfrm>
            <a:off x="7019925" y="4724400"/>
            <a:ext cx="1655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/>
              <a:t>10 000 m</a:t>
            </a:r>
            <a:r>
              <a:rPr lang="en-GB" sz="1800" baseline="30000"/>
              <a:t>2 </a:t>
            </a:r>
          </a:p>
        </p:txBody>
      </p:sp>
      <p:sp>
        <p:nvSpPr>
          <p:cNvPr id="105602" name="Line 130"/>
          <p:cNvSpPr>
            <a:spLocks noChangeShapeType="1"/>
          </p:cNvSpPr>
          <p:nvPr/>
        </p:nvSpPr>
        <p:spPr bwMode="auto">
          <a:xfrm>
            <a:off x="6588125" y="4437063"/>
            <a:ext cx="2522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105603" name="Text Box 131"/>
          <p:cNvSpPr txBox="1">
            <a:spLocks noChangeArrowheads="1"/>
          </p:cNvSpPr>
          <p:nvPr/>
        </p:nvSpPr>
        <p:spPr bwMode="auto">
          <a:xfrm>
            <a:off x="6443663" y="4437063"/>
            <a:ext cx="935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/>
              <a:t>100m</a:t>
            </a:r>
          </a:p>
        </p:txBody>
      </p:sp>
      <p:sp>
        <p:nvSpPr>
          <p:cNvPr id="105604" name="Line 132"/>
          <p:cNvSpPr>
            <a:spLocks noChangeShapeType="1"/>
          </p:cNvSpPr>
          <p:nvPr/>
        </p:nvSpPr>
        <p:spPr bwMode="auto">
          <a:xfrm flipV="1">
            <a:off x="5724525" y="1989138"/>
            <a:ext cx="0" cy="4392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105605" name="Line 133"/>
          <p:cNvSpPr>
            <a:spLocks noChangeShapeType="1"/>
          </p:cNvSpPr>
          <p:nvPr/>
        </p:nvSpPr>
        <p:spPr bwMode="auto">
          <a:xfrm>
            <a:off x="5867400" y="19891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105606" name="Text Box 134"/>
          <p:cNvSpPr txBox="1">
            <a:spLocks noChangeArrowheads="1"/>
          </p:cNvSpPr>
          <p:nvPr/>
        </p:nvSpPr>
        <p:spPr bwMode="auto">
          <a:xfrm>
            <a:off x="5651500" y="1557338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/>
              <a:t>30 m</a:t>
            </a:r>
          </a:p>
        </p:txBody>
      </p:sp>
      <p:sp>
        <p:nvSpPr>
          <p:cNvPr id="105607" name="Text Box 135"/>
          <p:cNvSpPr txBox="1">
            <a:spLocks noChangeArrowheads="1"/>
          </p:cNvSpPr>
          <p:nvPr/>
        </p:nvSpPr>
        <p:spPr bwMode="auto">
          <a:xfrm rot="16200000">
            <a:off x="5095082" y="4058443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330 m</a:t>
            </a:r>
          </a:p>
        </p:txBody>
      </p:sp>
      <p:sp>
        <p:nvSpPr>
          <p:cNvPr id="105608" name="Rectangle 136"/>
          <p:cNvSpPr>
            <a:spLocks noChangeArrowheads="1"/>
          </p:cNvSpPr>
          <p:nvPr/>
        </p:nvSpPr>
        <p:spPr bwMode="auto">
          <a:xfrm>
            <a:off x="5148263" y="6491288"/>
            <a:ext cx="1162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/>
              <a:t>10 000 m2</a:t>
            </a:r>
          </a:p>
        </p:txBody>
      </p:sp>
      <p:sp>
        <p:nvSpPr>
          <p:cNvPr id="105610" name="Text Box 138"/>
          <p:cNvSpPr txBox="1">
            <a:spLocks noChangeArrowheads="1"/>
          </p:cNvSpPr>
          <p:nvPr/>
        </p:nvSpPr>
        <p:spPr bwMode="auto">
          <a:xfrm>
            <a:off x="0" y="6613525"/>
            <a:ext cx="287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00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1143000"/>
          </a:xfrm>
        </p:spPr>
        <p:txBody>
          <a:bodyPr/>
          <a:lstStyle/>
          <a:p>
            <a:r>
              <a:rPr lang="en-GB" sz="4000"/>
              <a:t>Sampling design, how many?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918450" cy="4897437"/>
          </a:xfrm>
        </p:spPr>
        <p:txBody>
          <a:bodyPr/>
          <a:lstStyle/>
          <a:p>
            <a:r>
              <a:rPr lang="en-GB" sz="2800"/>
              <a:t>How many plots / study units?</a:t>
            </a:r>
          </a:p>
          <a:p>
            <a:pPr lvl="1"/>
            <a:r>
              <a:rPr lang="en-GB" sz="2400"/>
              <a:t>High variation requires a higher number of plots/study units.</a:t>
            </a:r>
          </a:p>
          <a:p>
            <a:pPr lvl="1"/>
            <a:r>
              <a:rPr lang="en-GB" sz="2400"/>
              <a:t>As many as you can…</a:t>
            </a:r>
          </a:p>
          <a:p>
            <a:pPr lvl="1"/>
            <a:endParaRPr lang="en-US" sz="800"/>
          </a:p>
          <a:p>
            <a:r>
              <a:rPr lang="en-GB" sz="2800"/>
              <a:t>Permanent plots?</a:t>
            </a:r>
          </a:p>
          <a:p>
            <a:pPr lvl="1"/>
            <a:r>
              <a:rPr lang="en-GB" sz="2400"/>
              <a:t>Do you want to revisit? For other scientists to revisit?</a:t>
            </a:r>
          </a:p>
          <a:p>
            <a:pPr lvl="1"/>
            <a:r>
              <a:rPr lang="en-GB" sz="2400"/>
              <a:t>Metal bars in the soil, metal tags on trees etc., what more..</a:t>
            </a:r>
          </a:p>
          <a:p>
            <a:pPr lvl="1"/>
            <a:endParaRPr lang="en-GB" sz="800"/>
          </a:p>
          <a:p>
            <a:r>
              <a:rPr lang="en-US" sz="2800"/>
              <a:t>Remember that several statistical analyses assume random sampling!</a:t>
            </a:r>
            <a:endParaRPr lang="en-US" sz="2800" i="1"/>
          </a:p>
          <a:p>
            <a:endParaRPr lang="en-GB" sz="2800"/>
          </a:p>
          <a:p>
            <a:endParaRPr lang="en-GB"/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0" y="6613525"/>
            <a:ext cx="287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000"/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921625" cy="1008063"/>
          </a:xfrm>
        </p:spPr>
        <p:txBody>
          <a:bodyPr/>
          <a:lstStyle/>
          <a:p>
            <a:r>
              <a:rPr lang="en-GB" sz="3200"/>
              <a:t>Sampling design, the what? </a:t>
            </a:r>
            <a:br>
              <a:rPr lang="en-GB" sz="3200"/>
            </a:br>
            <a:r>
              <a:rPr lang="en-GB" sz="3200"/>
              <a:t>qualitative and quantitative approaches. </a:t>
            </a:r>
            <a:br>
              <a:rPr lang="en-GB" sz="3200"/>
            </a:br>
            <a:endParaRPr lang="en-GB" sz="320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852738"/>
            <a:ext cx="7772400" cy="3486150"/>
          </a:xfrm>
        </p:spPr>
        <p:txBody>
          <a:bodyPr/>
          <a:lstStyle/>
          <a:p>
            <a:endParaRPr lang="en-GB" sz="900"/>
          </a:p>
          <a:p>
            <a:pPr lvl="1"/>
            <a:r>
              <a:rPr lang="en-GB" sz="2200"/>
              <a:t>Qualitative approaches are useful and necessary for in depth knowledge of a situation, or when describing the study area or units of research, </a:t>
            </a:r>
          </a:p>
          <a:p>
            <a:pPr lvl="1"/>
            <a:endParaRPr lang="en-GB" sz="800"/>
          </a:p>
          <a:p>
            <a:pPr lvl="1"/>
            <a:r>
              <a:rPr lang="en-GB" sz="2200"/>
              <a:t>Quantitative approaches is useful for more objective comparison of different systems, and may enable statistical analysis.</a:t>
            </a:r>
          </a:p>
          <a:p>
            <a:endParaRPr lang="en-GB" sz="2200"/>
          </a:p>
          <a:p>
            <a:endParaRPr lang="en-GB" sz="2600"/>
          </a:p>
        </p:txBody>
      </p:sp>
      <p:pic>
        <p:nvPicPr>
          <p:cNvPr id="107524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5013325"/>
            <a:ext cx="15875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0" y="6613525"/>
            <a:ext cx="287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000"/>
              <a:t>7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539750" y="1557338"/>
            <a:ext cx="79200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GB" sz="2800"/>
              <a:t>Qualitative and quantitative approaches work together, both may be important in a study. In what way?</a:t>
            </a:r>
            <a:endParaRPr lang="nb-NO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1143000"/>
          </a:xfrm>
        </p:spPr>
        <p:txBody>
          <a:bodyPr/>
          <a:lstStyle/>
          <a:p>
            <a:r>
              <a:rPr lang="en-GB" sz="3600"/>
              <a:t>The data, quantitative approaches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341438"/>
            <a:ext cx="7993063" cy="4895850"/>
          </a:xfrm>
        </p:spPr>
        <p:txBody>
          <a:bodyPr/>
          <a:lstStyle/>
          <a:p>
            <a:pPr lvl="1">
              <a:lnSpc>
                <a:spcPct val="90000"/>
              </a:lnSpc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200"/>
              <a:t>Examples of explanatory variables, data to collect: soil variables (moisture, soil type, and more), aspect, shadow sun , income, parents occupation..</a:t>
            </a:r>
          </a:p>
          <a:p>
            <a:pPr>
              <a:lnSpc>
                <a:spcPct val="90000"/>
              </a:lnSpc>
            </a:pPr>
            <a:endParaRPr lang="en-GB" sz="2200"/>
          </a:p>
          <a:p>
            <a:pPr>
              <a:lnSpc>
                <a:spcPct val="90000"/>
              </a:lnSpc>
            </a:pPr>
            <a:r>
              <a:rPr lang="en-US" sz="2200"/>
              <a:t>Data collected /ecological variables must be tied directly to the sample plots /sample units.</a:t>
            </a:r>
          </a:p>
          <a:p>
            <a:pPr>
              <a:lnSpc>
                <a:spcPct val="90000"/>
              </a:lnSpc>
            </a:pPr>
            <a:endParaRPr lang="en-GB" sz="2200"/>
          </a:p>
          <a:p>
            <a:pPr>
              <a:lnSpc>
                <a:spcPct val="90000"/>
              </a:lnSpc>
            </a:pPr>
            <a:r>
              <a:rPr lang="en-GB" sz="2200"/>
              <a:t>All variables within a category must be quantified with the same unit in the study.</a:t>
            </a:r>
          </a:p>
          <a:p>
            <a:pPr>
              <a:lnSpc>
                <a:spcPct val="90000"/>
              </a:lnSpc>
            </a:pPr>
            <a:endParaRPr lang="en-GB" sz="2200"/>
          </a:p>
          <a:p>
            <a:pPr>
              <a:lnSpc>
                <a:spcPct val="90000"/>
              </a:lnSpc>
            </a:pPr>
            <a:r>
              <a:rPr lang="en-US" sz="2200"/>
              <a:t>A questionnaire in social science may give quantitative variables.</a:t>
            </a:r>
            <a:endParaRPr lang="en-GB" sz="2200"/>
          </a:p>
          <a:p>
            <a:pPr>
              <a:lnSpc>
                <a:spcPct val="90000"/>
              </a:lnSpc>
            </a:pPr>
            <a:endParaRPr lang="en-GB" sz="2200"/>
          </a:p>
          <a:p>
            <a:pPr>
              <a:lnSpc>
                <a:spcPct val="90000"/>
              </a:lnSpc>
            </a:pPr>
            <a:endParaRPr lang="en-GB" sz="2200"/>
          </a:p>
          <a:p>
            <a:pPr>
              <a:lnSpc>
                <a:spcPct val="90000"/>
              </a:lnSpc>
            </a:pPr>
            <a:endParaRPr lang="en-GB" sz="2200"/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0" y="6613525"/>
            <a:ext cx="287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000"/>
              <a:t>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The data, qualitative approaches.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114800"/>
          </a:xfrm>
        </p:spPr>
        <p:txBody>
          <a:bodyPr/>
          <a:lstStyle/>
          <a:p>
            <a:pPr lvl="1">
              <a:buFontTx/>
              <a:buNone/>
            </a:pPr>
            <a:r>
              <a:rPr lang="en-GB" sz="2400"/>
              <a:t>Observations, important in every discipline (ranging from non-participant to participant).</a:t>
            </a:r>
          </a:p>
          <a:p>
            <a:pPr lvl="1">
              <a:buFontTx/>
              <a:buNone/>
            </a:pPr>
            <a:endParaRPr lang="en-GB" sz="800"/>
          </a:p>
          <a:p>
            <a:pPr lvl="1"/>
            <a:r>
              <a:rPr lang="en-GB" sz="2400"/>
              <a:t>Interviews (ranging from semi-structured to open-ended).</a:t>
            </a:r>
          </a:p>
          <a:p>
            <a:pPr lvl="2"/>
            <a:r>
              <a:rPr lang="en-GB" sz="2000"/>
              <a:t>Open ended, initial interviews</a:t>
            </a:r>
          </a:p>
          <a:p>
            <a:pPr lvl="2"/>
            <a:endParaRPr lang="en-GB" sz="800"/>
          </a:p>
          <a:p>
            <a:pPr lvl="1"/>
            <a:r>
              <a:rPr lang="en-GB" sz="2400"/>
              <a:t>Documents </a:t>
            </a:r>
          </a:p>
          <a:p>
            <a:pPr lvl="2"/>
            <a:r>
              <a:rPr lang="en-GB" sz="2000"/>
              <a:t>Private – public.</a:t>
            </a:r>
          </a:p>
          <a:p>
            <a:pPr lvl="2"/>
            <a:endParaRPr lang="en-GB" sz="800"/>
          </a:p>
          <a:p>
            <a:pPr lvl="1"/>
            <a:r>
              <a:rPr lang="en-GB" sz="2400"/>
              <a:t>Audio visual (including materials such as photographs, compact disks and videotapes).</a:t>
            </a:r>
          </a:p>
          <a:p>
            <a:endParaRPr lang="en-GB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0" y="6613525"/>
            <a:ext cx="287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000"/>
              <a:t>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Standard utform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 utform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7837</TotalTime>
  <Words>1383</Words>
  <Application>Microsoft PowerPoint</Application>
  <PresentationFormat>On-screen Show (4:3)</PresentationFormat>
  <Paragraphs>288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Times New Roman</vt:lpstr>
      <vt:lpstr>Symbol</vt:lpstr>
      <vt:lpstr>Standard utforming</vt:lpstr>
      <vt:lpstr>Microsoft Office Excel Worksheet</vt:lpstr>
      <vt:lpstr>Microsoft Office Excel Chart</vt:lpstr>
      <vt:lpstr>Lecture 2</vt:lpstr>
      <vt:lpstr>Sampling design, - the what, the where, and the how..</vt:lpstr>
      <vt:lpstr>Sampling design, the where?</vt:lpstr>
      <vt:lpstr>Sampling design, the where?</vt:lpstr>
      <vt:lpstr>Sampling design, size and shape?</vt:lpstr>
      <vt:lpstr>Sampling design, how many?</vt:lpstr>
      <vt:lpstr>Sampling design, the what?  qualitative and quantitative approaches.  </vt:lpstr>
      <vt:lpstr>The data, quantitative approaches</vt:lpstr>
      <vt:lpstr>The data, qualitative approaches.</vt:lpstr>
      <vt:lpstr>Analysis of data</vt:lpstr>
      <vt:lpstr>Analysis, categorization</vt:lpstr>
      <vt:lpstr>Analysing quantitative forms of data.</vt:lpstr>
      <vt:lpstr>Analysis of data</vt:lpstr>
      <vt:lpstr>Graphical presentation</vt:lpstr>
      <vt:lpstr>Analysis of data</vt:lpstr>
      <vt:lpstr>Statistical analysis of data</vt:lpstr>
      <vt:lpstr>An example, a research project “Poverty has been a major barrier to a healthy lifestyle”.  </vt:lpstr>
      <vt:lpstr>The method, including the instruments and procedure.</vt:lpstr>
      <vt:lpstr>Results</vt:lpstr>
      <vt:lpstr>Results, the example</vt:lpstr>
      <vt:lpstr>Discussion</vt:lpstr>
      <vt:lpstr>Discussion / conclusion, the example</vt:lpstr>
      <vt:lpstr>Conclusion, the example</vt:lpstr>
    </vt:vector>
  </TitlesOfParts>
  <Company>Universitetet i Oslo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and traditional knowledge of plant resources  by the resettlers in Petén</dc:title>
  <dc:creator>ingridne</dc:creator>
  <cp:lastModifiedBy>hannai</cp:lastModifiedBy>
  <cp:revision>202</cp:revision>
  <dcterms:created xsi:type="dcterms:W3CDTF">2002-02-26T10:31:42Z</dcterms:created>
  <dcterms:modified xsi:type="dcterms:W3CDTF">2008-09-10T09:06:20Z</dcterms:modified>
</cp:coreProperties>
</file>