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60" r:id="rId5"/>
    <p:sldId id="259" r:id="rId6"/>
    <p:sldId id="268" r:id="rId7"/>
    <p:sldId id="261" r:id="rId8"/>
    <p:sldId id="269" r:id="rId9"/>
    <p:sldId id="263" r:id="rId10"/>
    <p:sldId id="264" r:id="rId11"/>
    <p:sldId id="265" r:id="rId12"/>
    <p:sldId id="266" r:id="rId13"/>
    <p:sldId id="262" r:id="rId14"/>
  </p:sldIdLst>
  <p:sldSz cx="9144000" cy="6858000" type="screen4x3"/>
  <p:notesSz cx="6858000" cy="9144000"/>
  <p:defaultTextStyle>
    <a:defPPr>
      <a:defRPr lang="it-IT"/>
    </a:defPPr>
    <a:lvl1pPr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AF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it-IT"/>
              <a:t>ILOS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91AE57C3-AEE4-46AD-88D7-869B5EBCD3F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it-IT"/>
              <a:t>ILOS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2D0A416-F4EC-431E-B3F1-141AA5F4456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it-IT" smtClean="0"/>
              <a:t>ILOS</a:t>
            </a: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ILOS - Det norske institutt i Roma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FA329-15D0-434D-8749-E25695DCB68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ILOS - Det norske institutt i Roma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DE702-D563-4305-9B91-2950FACE438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549275"/>
            <a:ext cx="2057400" cy="5605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549275"/>
            <a:ext cx="6019800" cy="5605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ILOS - Det norske institutt i Roma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C0576-0AC1-4907-92EF-687F51481FE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ILOS -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5D494-9287-4450-8BE5-88A9D84EED4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ILOS -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54CDC-A3C4-4795-83DB-AE97CA9D648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ILOS -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EB6E9-9F33-4B23-B614-A8C76486E33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ILOS -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0FC28-605A-4FBB-9CB3-B8E7FC3290E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ILOS -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E2EF6-2F87-48A9-A4B2-88382B7FBD7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ILOS -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DF31A-F5EE-4121-8EA9-278135FA598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ILOS -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EABE8-55B3-4059-B509-3A3D0FC278F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ILOS -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3F5B6-7C07-4F8E-85F4-F655A4F3B00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ILOS - Det norske institutt i Roma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EBC2-4DA3-4C15-A8FB-11356C7F14B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ILOS -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006CC-BCB3-45CB-BB70-4DF138B16D7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ILOS -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16F48-69C4-4548-B70C-F2D764DE476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ILOS -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C95B5-7176-4A68-96B9-8BC7B800594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ILOS - Det norske institutt i Roma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0F92B-97F0-46BC-AC60-4CF76883F31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4038600" cy="4310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844675"/>
            <a:ext cx="4038600" cy="4310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ILOS - Det norske institutt i Roma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CEAF8-AC08-4C61-8037-E0E9D44EDFE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ILOS - Det norske institutt i Roma</a:t>
            </a: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06419-6F5C-42B8-9FFD-62DEF188DF4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ILOS - Det norske institutt i Roma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4868-A568-4CA4-9B7B-B5F0815FA09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ILOS - Det norske institutt i Roma</a:t>
            </a: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E6760-3D07-4582-A19A-6E29F0DC8E1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ILOS - Det norske institutt i Roma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7BAB9-B4D4-4170-9CF8-E11E57FBC1D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ILOS - Det norske institutt i Roma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632D-7B13-4B39-9FAF-3DB044E6378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549275"/>
            <a:ext cx="6275387" cy="1143000"/>
          </a:xfrm>
          <a:prstGeom prst="rect">
            <a:avLst/>
          </a:prstGeom>
          <a:noFill/>
          <a:ln w="25400">
            <a:solidFill>
              <a:srgbClr val="FFCC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44675"/>
            <a:ext cx="8229600" cy="4310063"/>
          </a:xfrm>
          <a:prstGeom prst="rect">
            <a:avLst/>
          </a:prstGeom>
          <a:noFill/>
          <a:ln w="25400">
            <a:solidFill>
              <a:srgbClr val="FFCC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1" i="1">
                <a:solidFill>
                  <a:srgbClr val="FFCC99"/>
                </a:solidFill>
              </a:defRPr>
            </a:lvl1pPr>
          </a:lstStyle>
          <a:p>
            <a:pPr>
              <a:defRPr/>
            </a:pPr>
            <a:r>
              <a:rPr lang="nb-NO"/>
              <a:t>ILOS - Det norske institutt i Roma</a:t>
            </a: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25000F7-37C7-4EB8-BCE3-949F845B6F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pic>
        <p:nvPicPr>
          <p:cNvPr id="2054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9925" y="188913"/>
            <a:ext cx="525621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ILOS - 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B85080A-08AD-4F97-8B6A-F0B4A1C2D1E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f.uio.no/dnir/livet-rundt-studiene/boli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Sommerkurs i italiensk språk og kultur i Roma</a:t>
            </a:r>
            <a:br>
              <a:rPr lang="nb-NO" dirty="0" smtClean="0"/>
            </a:br>
            <a:r>
              <a:rPr lang="nb-NO" dirty="0" smtClean="0"/>
              <a:t>Sommeren 2012</a:t>
            </a:r>
            <a:endParaRPr lang="it-IT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anchor="ctr" anchorCtr="1"/>
          <a:lstStyle/>
          <a:p>
            <a:pPr eaLnBrk="1" hangingPunct="1"/>
            <a:r>
              <a:rPr lang="nb-NO" smtClean="0"/>
              <a:t>Presentasjon for søkere</a:t>
            </a:r>
            <a:endParaRPr lang="it-IT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0" y="29448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b-NO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79388" y="333375"/>
          <a:ext cx="1295400" cy="1511300"/>
        </p:xfrm>
        <a:graphic>
          <a:graphicData uri="http://schemas.openxmlformats.org/presentationml/2006/ole">
            <p:oleObj spid="_x0000_s1026" name="Immagine" r:id="rId3" imgW="704088" imgH="82296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ILOS</a:t>
            </a:r>
            <a:endParaRPr lang="it-IT" smtClean="0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B0A7EF-FCED-4213-BFF6-7409D70505F9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b-NO" smtClean="0"/>
              <a:t>Innkvartering i forbindelse med Italiensk sommerkurs i Roma </a:t>
            </a:r>
            <a:endParaRPr lang="it-IT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- Instituttet disponerer 2 leiligheter med 12 sengeplasser i doble rom. For informasjon om hvordan du søker se </a:t>
            </a:r>
            <a:r>
              <a:rPr lang="nb-NO" dirty="0" err="1" smtClean="0"/>
              <a:t>DNIRs</a:t>
            </a:r>
            <a:r>
              <a:rPr lang="nb-NO" dirty="0" smtClean="0"/>
              <a:t> webside: </a:t>
            </a:r>
            <a:r>
              <a:rPr lang="nb-NO" dirty="0" smtClean="0">
                <a:hlinkClick r:id="rId2"/>
              </a:rPr>
              <a:t>http://www.hf.uio.no/dnir/livet-rundt-studiene/bolig/</a:t>
            </a:r>
            <a:endParaRPr lang="nb-NO" dirty="0" smtClean="0"/>
          </a:p>
          <a:p>
            <a:pPr eaLnBrk="1" hangingPunct="1">
              <a:buNone/>
            </a:pP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- DNIR kan være behjelpelige med å formidle kontakter til studenter som ikke blir tildelt plasser i </a:t>
            </a:r>
            <a:r>
              <a:rPr lang="nb-NO" dirty="0" err="1" smtClean="0"/>
              <a:t>DNIRs</a:t>
            </a:r>
            <a:r>
              <a:rPr lang="nb-NO" dirty="0" smtClean="0"/>
              <a:t> leiligheter. </a:t>
            </a:r>
          </a:p>
          <a:p>
            <a:pPr eaLnBrk="1" hangingPunct="1">
              <a:buFontTx/>
              <a:buNone/>
            </a:pPr>
            <a:endParaRPr lang="nb-NO" dirty="0" smtClean="0"/>
          </a:p>
          <a:p>
            <a:pPr eaLnBrk="1" hangingPunct="1"/>
            <a:r>
              <a:rPr lang="nb-NO" dirty="0" smtClean="0"/>
              <a:t>Selve kurset koster ingenting  utover semesteravgiften. 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ILOS</a:t>
            </a:r>
            <a:endParaRPr lang="it-IT" smtClean="0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9C2DCB8-C129-494D-BCF7-8E8402099D30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b-NO" smtClean="0"/>
              <a:t>DNIR ligger i en flott villa sentralt i Roma</a:t>
            </a:r>
            <a:endParaRPr lang="it-IT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nb-NO" smtClean="0"/>
          </a:p>
          <a:p>
            <a:pPr eaLnBrk="1" hangingPunct="1"/>
            <a:r>
              <a:rPr lang="nb-NO" smtClean="0"/>
              <a:t>DNIR ligger i en 5-etasjers villa på Gianicolohøyden, rett over bydelen Trastevere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DNIR har </a:t>
            </a:r>
          </a:p>
          <a:p>
            <a:pPr lvl="1" eaLnBrk="1" hangingPunct="1"/>
            <a:r>
              <a:rPr lang="nb-NO" smtClean="0"/>
              <a:t>seminarrom, bibliotek, lesesal, pc-stue - til faglige formål</a:t>
            </a:r>
          </a:p>
          <a:p>
            <a:pPr lvl="1" eaLnBrk="1" hangingPunct="1"/>
            <a:r>
              <a:rPr lang="nb-NO" smtClean="0"/>
              <a:t>Hage, kjøkken , stue og takterrasse  - til utenomfaglige formål</a:t>
            </a:r>
          </a:p>
          <a:p>
            <a:pPr lvl="1" eaLnBrk="1" hangingPunct="1"/>
            <a:r>
              <a:rPr lang="nb-NO" smtClean="0"/>
              <a:t>Tre vitenskapelige ansatte</a:t>
            </a:r>
          </a:p>
          <a:p>
            <a:pPr lvl="1" eaLnBrk="1" hangingPunct="1"/>
            <a:r>
              <a:rPr lang="nb-NO" smtClean="0"/>
              <a:t>To administrativt ansatte</a:t>
            </a:r>
          </a:p>
          <a:p>
            <a:pPr lvl="1" eaLnBrk="1" hangingPunct="1"/>
            <a:r>
              <a:rPr lang="nb-NO" smtClean="0"/>
              <a:t>En bibliotekar</a:t>
            </a:r>
          </a:p>
          <a:p>
            <a:pPr lvl="1" eaLnBrk="1" hangingPunct="1"/>
            <a:r>
              <a:rPr lang="nb-NO" smtClean="0"/>
              <a:t>Et vaktmesterpar</a:t>
            </a: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ILOS</a:t>
            </a:r>
            <a:endParaRPr lang="it-IT" smtClean="0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5FCF3B-FA56-4512-B7DD-A5AF22964896}" type="slidenum">
              <a:rPr lang="it-IT" smtClean="0"/>
              <a:pPr/>
              <a:t>12</a:t>
            </a:fld>
            <a:endParaRPr lang="it-IT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Utsikt fra takterrasen…</a:t>
            </a:r>
            <a:endParaRPr lang="it-IT" smtClean="0"/>
          </a:p>
        </p:txBody>
      </p:sp>
      <p:pic>
        <p:nvPicPr>
          <p:cNvPr id="14341" name="Picture 11" descr="Utsikt-ins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3113" y="2036763"/>
            <a:ext cx="7620000" cy="39243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ILOS</a:t>
            </a:r>
            <a:endParaRPr lang="it-IT" smtClean="0"/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95A9DE-B85F-4E48-9143-37ED14AF3170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b-NO" smtClean="0"/>
              <a:t>Sommerkurset er et samarbeid mellom ILOS og DNIR</a:t>
            </a:r>
            <a:endParaRPr lang="it-IT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Institutt for litteratur, områdestuder og europeiske språk og Det norske institutt i Roma samarbeider om organiseringen av kurset</a:t>
            </a:r>
          </a:p>
          <a:p>
            <a:pPr eaLnBrk="1" hangingPunct="1"/>
            <a:r>
              <a:rPr lang="nb-NO" smtClean="0"/>
              <a:t>All undervisning vil finne sted i Roma</a:t>
            </a:r>
          </a:p>
          <a:p>
            <a:pPr eaLnBrk="1" hangingPunct="1"/>
            <a:r>
              <a:rPr lang="nb-NO" smtClean="0"/>
              <a:t>Avsluttende eksamen finner sted i Oslo (kvalifiserende prøve i Roma)</a:t>
            </a:r>
          </a:p>
          <a:p>
            <a:pPr eaLnBrk="1" hangingPunct="1"/>
            <a:r>
              <a:rPr lang="nb-NO" smtClean="0"/>
              <a:t>ILOS har fagansvar for kurset</a:t>
            </a:r>
          </a:p>
          <a:p>
            <a:pPr eaLnBrk="1" hangingPunct="1"/>
            <a:r>
              <a:rPr lang="nb-NO" smtClean="0"/>
              <a:t>DNIR har ansvar for praktisk tilrettelegging av undervisning</a:t>
            </a: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ILOS</a:t>
            </a:r>
            <a:endParaRPr lang="it-IT" smtClean="0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BD4CE9-0B22-4116-92E4-D73847C683F4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b-NO" smtClean="0"/>
              <a:t>Nøkkeltall for kurset</a:t>
            </a:r>
            <a:endParaRPr lang="it-IT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nb-NO" sz="1800" dirty="0" smtClean="0"/>
          </a:p>
          <a:p>
            <a:pPr eaLnBrk="1" hangingPunct="1">
              <a:lnSpc>
                <a:spcPct val="90000"/>
              </a:lnSpc>
            </a:pPr>
            <a:r>
              <a:rPr lang="nb-NO" sz="1800" dirty="0" smtClean="0"/>
              <a:t>Kursoppstart: tirsdag 19. juni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b-NO" sz="1800" dirty="0" smtClean="0"/>
          </a:p>
          <a:p>
            <a:pPr eaLnBrk="1" hangingPunct="1">
              <a:lnSpc>
                <a:spcPct val="90000"/>
              </a:lnSpc>
            </a:pPr>
            <a:r>
              <a:rPr lang="nb-NO" sz="1800" dirty="0" smtClean="0"/>
              <a:t>Undervisningsslutt og skriftlig prøve: torsdag 26. juli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b-NO" sz="1800" dirty="0" smtClean="0"/>
          </a:p>
          <a:p>
            <a:pPr eaLnBrk="1" hangingPunct="1">
              <a:lnSpc>
                <a:spcPct val="90000"/>
              </a:lnSpc>
            </a:pPr>
            <a:r>
              <a:rPr lang="nb-NO" sz="1800" dirty="0" smtClean="0"/>
              <a:t>Innlevering hjemmeeksamen: 20. august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b-NO" sz="1800" dirty="0" smtClean="0"/>
          </a:p>
          <a:p>
            <a:pPr eaLnBrk="1" hangingPunct="1">
              <a:lnSpc>
                <a:spcPct val="90000"/>
              </a:lnSpc>
            </a:pPr>
            <a:r>
              <a:rPr lang="nb-NO" sz="1800" dirty="0" smtClean="0"/>
              <a:t>Avsluttende muntlig eksamen: ultimo august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b-NO" sz="1800" dirty="0" smtClean="0"/>
          </a:p>
          <a:p>
            <a:pPr eaLnBrk="1" hangingPunct="1">
              <a:lnSpc>
                <a:spcPct val="90000"/>
              </a:lnSpc>
            </a:pPr>
            <a:r>
              <a:rPr lang="nb-NO" sz="1800" dirty="0" smtClean="0"/>
              <a:t>Studiepoeng: 20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b-NO" sz="1800" dirty="0" smtClean="0"/>
          </a:p>
          <a:p>
            <a:pPr eaLnBrk="1" hangingPunct="1">
              <a:lnSpc>
                <a:spcPct val="90000"/>
              </a:lnSpc>
            </a:pPr>
            <a:r>
              <a:rPr lang="nb-NO" sz="1800" dirty="0" smtClean="0"/>
              <a:t>Antall studenter: </a:t>
            </a:r>
            <a:r>
              <a:rPr lang="nb-NO" sz="1800" smtClean="0"/>
              <a:t>maks 25</a:t>
            </a:r>
            <a:endParaRPr lang="it-I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ILOS</a:t>
            </a:r>
            <a:endParaRPr lang="it-IT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C64C8C2-56D8-4857-974B-2B9227C94664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Kurset retter seg mot studenter som har grunnleggende forkunnskaper</a:t>
            </a:r>
            <a:endParaRPr lang="it-IT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370388"/>
          </a:xfrm>
        </p:spPr>
        <p:txBody>
          <a:bodyPr/>
          <a:lstStyle/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Anbefalte forkunnskaper er minimum ett års italienskstudium (f.eks. fullført ITA0100 og ITA1101)</a:t>
            </a:r>
          </a:p>
          <a:p>
            <a:pPr eaLnBrk="1" hangingPunct="1">
              <a:buFontTx/>
              <a:buNone/>
            </a:pPr>
            <a:endParaRPr lang="nb-NO" dirty="0" smtClean="0"/>
          </a:p>
          <a:p>
            <a:pPr eaLnBrk="1" hangingPunct="1"/>
            <a:r>
              <a:rPr lang="nb-NO" dirty="0" smtClean="0"/>
              <a:t>Studenter som ikke kan dokumentere forkunnskaper må legge ved en kort beskrivelse av hvordan forkunnskapene er tilegnet</a:t>
            </a:r>
          </a:p>
          <a:p>
            <a:pPr eaLnBrk="1" hangingPunct="1">
              <a:buFontTx/>
              <a:buNone/>
            </a:pPr>
            <a:endParaRPr lang="nb-NO" dirty="0" smtClean="0"/>
          </a:p>
          <a:p>
            <a:pPr eaLnBrk="1" hangingPunct="1"/>
            <a:r>
              <a:rPr lang="nb-NO" dirty="0" smtClean="0"/>
              <a:t>Alle søkere må ha generell </a:t>
            </a:r>
            <a:r>
              <a:rPr lang="nb-NO" dirty="0" err="1" smtClean="0"/>
              <a:t>studiekompentanse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Søknad og språktest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Søknaden fylles ut på informasjonsmøtet. 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På infomøtet vil det  også avholdes en </a:t>
            </a:r>
            <a:r>
              <a:rPr lang="nb-NO" u="sng" smtClean="0"/>
              <a:t>obligatorisk språktest </a:t>
            </a:r>
            <a:r>
              <a:rPr lang="nb-NO" smtClean="0"/>
              <a:t>som man må bestå for å få  mulighet til å delta på sommerkurset.</a:t>
            </a:r>
          </a:p>
          <a:p>
            <a:pPr eaLnBrk="1" hangingPunct="1"/>
            <a:endParaRPr lang="nb-NO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ILOS</a:t>
            </a:r>
            <a:endParaRPr lang="it-IT" smtClean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F3F8C6B-A818-492C-A452-57EEB2D8FF99}" type="slidenum">
              <a:rPr lang="it-IT" smtClean="0"/>
              <a:pPr/>
              <a:t>5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ILOS</a:t>
            </a:r>
            <a:endParaRPr lang="it-IT" smtClean="0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C41291-965D-4CF7-AC3B-80D0809F5ED2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b-NO" smtClean="0"/>
              <a:t>Undervisningen går over 6 uker i Roma</a:t>
            </a:r>
            <a:endParaRPr lang="it-IT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nb-NO" smtClean="0"/>
          </a:p>
          <a:p>
            <a:pPr eaLnBrk="1" hangingPunct="1"/>
            <a:r>
              <a:rPr lang="nb-NO" smtClean="0"/>
              <a:t>All undervisning vil finne sted ved Det norske institutt</a:t>
            </a:r>
          </a:p>
          <a:p>
            <a:pPr eaLnBrk="1" hangingPunct="1">
              <a:buFontTx/>
              <a:buNone/>
            </a:pPr>
            <a:endParaRPr lang="nb-NO" smtClean="0"/>
          </a:p>
          <a:p>
            <a:pPr eaLnBrk="1" hangingPunct="1"/>
            <a:r>
              <a:rPr lang="nb-NO" smtClean="0"/>
              <a:t>Det vil bli gitt ca. 15 timer undervisning i uken i grammatikk, praktisk språkbruk, og kulturkunnskap</a:t>
            </a:r>
          </a:p>
          <a:p>
            <a:pPr eaLnBrk="1" hangingPunct="1">
              <a:buFontTx/>
              <a:buNone/>
            </a:pPr>
            <a:endParaRPr lang="nb-NO" smtClean="0"/>
          </a:p>
          <a:p>
            <a:pPr eaLnBrk="1" hangingPunct="1"/>
            <a:r>
              <a:rPr lang="nb-NO" smtClean="0"/>
              <a:t>Hvis det er interesse og mulighet for det, blir det arrangert enkelte aktiviteter også på ettermiddagstid</a:t>
            </a: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Timeplan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8313" y="1844675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nb-NO" sz="1000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i="0">
                          <a:latin typeface="Calibri"/>
                          <a:ea typeface="SimSun"/>
                          <a:cs typeface="Times New Roman"/>
                        </a:rPr>
                        <a:t>Tema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i="0">
                          <a:latin typeface="Calibri"/>
                          <a:ea typeface="SimSun"/>
                          <a:cs typeface="Times New Roman"/>
                        </a:rPr>
                        <a:t>Insegnante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i="0">
                          <a:latin typeface="Calibri"/>
                          <a:ea typeface="SimSun"/>
                          <a:cs typeface="Times New Roman"/>
                        </a:rPr>
                        <a:t>Risorse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i="1">
                          <a:latin typeface="Calibri"/>
                          <a:ea typeface="SimSun"/>
                          <a:cs typeface="Times New Roman"/>
                        </a:rPr>
                        <a:t>Settimana 25. Lezioni da martedi 19 a venerdì 22 giugno, ore 9.30 – 13.00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latin typeface="Calibri"/>
                          <a:ea typeface="SimSun"/>
                          <a:cs typeface="Times New Roman"/>
                        </a:rPr>
                        <a:t>Lingua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latin typeface="Calibri"/>
                          <a:ea typeface="SimSun"/>
                          <a:cs typeface="Times New Roman"/>
                        </a:rPr>
                        <a:t>Giuseppe Grattacaso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 dirty="0" smtClean="0">
                          <a:latin typeface="Calibri"/>
                          <a:ea typeface="SimSun"/>
                          <a:cs typeface="Times New Roman"/>
                        </a:rPr>
                        <a:t>Compendio</a:t>
                      </a:r>
                      <a:endParaRPr lang="it-IT" sz="1000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i="1">
                          <a:latin typeface="Calibri"/>
                          <a:ea typeface="SimSun"/>
                          <a:cs typeface="Times New Roman"/>
                        </a:rPr>
                        <a:t>Settimana 26. Lezioni da lunedì 25 giugno a giovedì 28 giugno, ore 9.30 – 13.00. 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latin typeface="Calibri"/>
                          <a:ea typeface="SimSun"/>
                          <a:cs typeface="Times New Roman"/>
                        </a:rPr>
                        <a:t>Lingua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latin typeface="Calibri"/>
                          <a:ea typeface="SimSun"/>
                          <a:cs typeface="Times New Roman"/>
                        </a:rPr>
                        <a:t>Giuseppe Grattacaso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 dirty="0" smtClean="0">
                          <a:latin typeface="Calibri"/>
                          <a:ea typeface="SimSun"/>
                          <a:cs typeface="Times New Roman"/>
                        </a:rPr>
                        <a:t>Compendio</a:t>
                      </a:r>
                      <a:endParaRPr lang="it-IT" sz="1000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i="1">
                          <a:latin typeface="Calibri"/>
                          <a:ea typeface="SimSun"/>
                          <a:cs typeface="Times New Roman"/>
                        </a:rPr>
                        <a:t>Settimana 27. Lezioni da lunedì 2 luglio a giovedì 5 luglio, ore 9.30 – 13.00.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latin typeface="Calibri"/>
                          <a:ea typeface="SimSun"/>
                          <a:cs typeface="Times New Roman"/>
                        </a:rPr>
                        <a:t>Lingua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latin typeface="Calibri"/>
                          <a:ea typeface="SimSun"/>
                          <a:cs typeface="Times New Roman"/>
                        </a:rPr>
                        <a:t>Giuseppe Grattacaso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 dirty="0" smtClean="0">
                          <a:latin typeface="Calibri"/>
                          <a:ea typeface="SimSun"/>
                          <a:cs typeface="Times New Roman"/>
                        </a:rPr>
                        <a:t>Compendio</a:t>
                      </a:r>
                      <a:endParaRPr lang="it-IT" sz="1000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i="1">
                          <a:latin typeface="Calibri"/>
                          <a:ea typeface="SimSun"/>
                          <a:cs typeface="Times New Roman"/>
                        </a:rPr>
                        <a:t>Settimana 28. Lezioni da lunedì 11 luglio a giovedì 14 luglio, ore 9.30 – 13.00.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latin typeface="Calibri"/>
                          <a:ea typeface="SimSun"/>
                          <a:cs typeface="Times New Roman"/>
                        </a:rPr>
                        <a:t>Civiltà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latin typeface="Calibri"/>
                          <a:ea typeface="SimSun"/>
                          <a:cs typeface="Times New Roman"/>
                        </a:rPr>
                        <a:t>Sergio Sabbatini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latin typeface="Calibri"/>
                          <a:ea typeface="SimSun"/>
                          <a:cs typeface="Times New Roman"/>
                        </a:rPr>
                        <a:t>Civiltà Italia – </a:t>
                      </a:r>
                      <a:r>
                        <a:rPr lang="it-IT" sz="1000" i="0">
                          <a:latin typeface="Calibri"/>
                          <a:ea typeface="SimSun"/>
                          <a:cs typeface="Times New Roman"/>
                        </a:rPr>
                        <a:t>Balboni- D’Aloisio – Guerra Edizioni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i="1">
                          <a:latin typeface="Calibri"/>
                          <a:ea typeface="SimSun"/>
                          <a:cs typeface="Times New Roman"/>
                        </a:rPr>
                        <a:t>Settimana 29. Lezioni da </a:t>
                      </a:r>
                      <a:r>
                        <a:rPr lang="it-IT" sz="1000" b="1" i="0">
                          <a:latin typeface="Calibri"/>
                          <a:ea typeface="SimSun"/>
                          <a:cs typeface="Times New Roman"/>
                        </a:rPr>
                        <a:t>lunedì</a:t>
                      </a:r>
                      <a:r>
                        <a:rPr lang="it-IT" sz="1000" b="1" i="1">
                          <a:latin typeface="Calibri"/>
                          <a:ea typeface="SimSun"/>
                          <a:cs typeface="Times New Roman"/>
                        </a:rPr>
                        <a:t> 16 luglio a </a:t>
                      </a:r>
                      <a:r>
                        <a:rPr lang="it-IT" sz="1000" b="1" i="0">
                          <a:latin typeface="Calibri"/>
                          <a:ea typeface="SimSun"/>
                          <a:cs typeface="Times New Roman"/>
                        </a:rPr>
                        <a:t>giovedì</a:t>
                      </a:r>
                      <a:r>
                        <a:rPr lang="it-IT" sz="1000" b="1" i="1">
                          <a:latin typeface="Calibri"/>
                          <a:ea typeface="SimSun"/>
                          <a:cs typeface="Times New Roman"/>
                        </a:rPr>
                        <a:t> 19 luglio, ore 9.30 – 13.00.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latin typeface="Calibri"/>
                          <a:ea typeface="SimSun"/>
                          <a:cs typeface="Times New Roman"/>
                        </a:rPr>
                        <a:t>Civiltà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latin typeface="Calibri"/>
                          <a:ea typeface="SimSun"/>
                          <a:cs typeface="Times New Roman"/>
                        </a:rPr>
                        <a:t>Sergio Sabbatini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latin typeface="Calibri"/>
                          <a:ea typeface="SimSun"/>
                          <a:cs typeface="Times New Roman"/>
                        </a:rPr>
                        <a:t>Civiltà Italia – </a:t>
                      </a:r>
                      <a:r>
                        <a:rPr lang="it-IT" sz="1000" i="0">
                          <a:latin typeface="Calibri"/>
                          <a:ea typeface="SimSun"/>
                          <a:cs typeface="Times New Roman"/>
                        </a:rPr>
                        <a:t>Balboni- D’Aloisio – Guerra Edizioni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i="1">
                          <a:latin typeface="Calibri"/>
                          <a:ea typeface="SimSun"/>
                          <a:cs typeface="Times New Roman"/>
                        </a:rPr>
                        <a:t>Settimana 30. Lezioni da lunedì 23 a mercoledì 25 luglio, ore 9.30 – 13.00. </a:t>
                      </a:r>
                      <a:r>
                        <a:rPr lang="it-IT" sz="1000" b="1" i="0">
                          <a:latin typeface="Calibri"/>
                          <a:ea typeface="SimSun"/>
                          <a:cs typeface="Times New Roman"/>
                        </a:rPr>
                        <a:t>Giovedì 26 esame scritto finale, ore 9.30 – 13.00.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latin typeface="Calibri"/>
                          <a:ea typeface="SimSun"/>
                          <a:cs typeface="Times New Roman"/>
                        </a:rPr>
                        <a:t>Preparazione all’esame. Prova scritta.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latin typeface="Calibri"/>
                          <a:ea typeface="SimSun"/>
                          <a:cs typeface="Times New Roman"/>
                        </a:rPr>
                        <a:t>Giuseppe Grattacaso</a:t>
                      </a:r>
                      <a:endParaRPr lang="nb-NO" sz="1000" i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it-IT" sz="1000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6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nb-NO" smtClean="0"/>
          </a:p>
        </p:txBody>
      </p:sp>
      <p:sp>
        <p:nvSpPr>
          <p:cNvPr id="92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0A8BCB2-5620-45B7-ADC4-BFCB37E2532C}" type="slidenum">
              <a:rPr lang="it-IT" smtClean="0"/>
              <a:pPr/>
              <a:t>7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ILOS</a:t>
            </a:r>
            <a:endParaRPr lang="it-IT" smtClean="0"/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CF802C2-4170-47DD-8EBA-53288AE91D23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2400" smtClean="0"/>
              <a:t>Gjennomføring av kurset forutsetter 2 skriftlige kvalifiserende prøver og 1 muntlig eksamen</a:t>
            </a:r>
            <a:endParaRPr lang="it-IT" sz="2400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Skriftlig kvalifiserende prøve ved undervisningsslutt i Roma</a:t>
            </a:r>
          </a:p>
          <a:p>
            <a:pPr eaLnBrk="1" hangingPunct="1">
              <a:buFontTx/>
              <a:buNone/>
            </a:pPr>
            <a:endParaRPr lang="nb-NO" smtClean="0"/>
          </a:p>
          <a:p>
            <a:pPr eaLnBrk="1" hangingPunct="1"/>
            <a:r>
              <a:rPr lang="nb-NO" smtClean="0"/>
              <a:t>Hjemmeoppgave skrevet på italiensk (ca. 3 sider à 2300 tegn med mellomrom )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Avsluttende muntlig eksamen på italiensk</a:t>
            </a: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ILOS</a:t>
            </a:r>
            <a:endParaRPr lang="it-IT" smtClean="0"/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09FF47-0B4E-48ED-B5D0-4592BE6E80D6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b-NO" sz="2400" smtClean="0"/>
              <a:t>Kurset gir rett til å søke om lån, stipend og reisestøtte fra Lånekassen</a:t>
            </a:r>
            <a:endParaRPr lang="it-IT" sz="240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nb-NO" smtClean="0"/>
          </a:p>
          <a:p>
            <a:pPr eaLnBrk="1" hangingPunct="1"/>
            <a:r>
              <a:rPr lang="nb-NO" smtClean="0"/>
              <a:t>Siden sommerkurset utvider studieåret, kan det søkes om lån og stipend for kursets varighet: </a:t>
            </a:r>
          </a:p>
          <a:p>
            <a:pPr lvl="1" eaLnBrk="1" hangingPunct="1"/>
            <a:r>
              <a:rPr lang="nb-NO" smtClean="0"/>
              <a:t>jmf. Lånekassens Forskrift 1 punkt 16.1.1.:</a:t>
            </a:r>
            <a:r>
              <a:rPr lang="it-IT" b="1" smtClean="0"/>
              <a:t> “</a:t>
            </a:r>
            <a:r>
              <a:rPr lang="it-IT" smtClean="0"/>
              <a:t>Etter søknad kan det bli gitt støtte til utvidet undervisningsår når søkeren har reglementert undervisning, eller når det er dokumentert at søkeren sparer inn på normert studietid. Opplegget må vare i minst to uker”</a:t>
            </a:r>
          </a:p>
          <a:p>
            <a:pPr eaLnBrk="1" hangingPunct="1">
              <a:buFontTx/>
              <a:buNone/>
            </a:pPr>
            <a:endParaRPr lang="nb-NO" smtClean="0"/>
          </a:p>
          <a:p>
            <a:pPr eaLnBrk="1" hangingPunct="1"/>
            <a:r>
              <a:rPr lang="nb-NO" smtClean="0"/>
              <a:t>Kursdeltakere kan også søke om reisestøtte til 1 t/r Oslo-Roma   </a:t>
            </a: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623</Words>
  <Application>Microsoft Office PowerPoint</Application>
  <PresentationFormat>On-screen Show (4:3)</PresentationFormat>
  <Paragraphs>119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Struttura predefinita</vt:lpstr>
      <vt:lpstr>Personalizza struttura</vt:lpstr>
      <vt:lpstr>Immagine</vt:lpstr>
      <vt:lpstr>Sommerkurs i italiensk språk og kultur i Roma Sommeren 2012</vt:lpstr>
      <vt:lpstr>Sommerkurset er et samarbeid mellom ILOS og DNIR</vt:lpstr>
      <vt:lpstr>Nøkkeltall for kurset</vt:lpstr>
      <vt:lpstr>Kurset retter seg mot studenter som har grunnleggende forkunnskaper</vt:lpstr>
      <vt:lpstr>Søknad og språktest</vt:lpstr>
      <vt:lpstr>Undervisningen går over 6 uker i Roma</vt:lpstr>
      <vt:lpstr>Timeplan</vt:lpstr>
      <vt:lpstr>Gjennomføring av kurset forutsetter 2 skriftlige kvalifiserende prøver og 1 muntlig eksamen</vt:lpstr>
      <vt:lpstr>Kurset gir rett til å søke om lån, stipend og reisestøtte fra Lånekassen</vt:lpstr>
      <vt:lpstr>Innkvartering i forbindelse med Italiensk sommerkurs i Roma </vt:lpstr>
      <vt:lpstr>DNIR ligger i en flott villa sentralt i Roma</vt:lpstr>
      <vt:lpstr>Utsikt fra takterrasen…</vt:lpstr>
    </vt:vector>
  </TitlesOfParts>
  <Company>DNIR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Sergio Sabbatini</dc:creator>
  <cp:lastModifiedBy>paaln</cp:lastModifiedBy>
  <cp:revision>58</cp:revision>
  <dcterms:created xsi:type="dcterms:W3CDTF">2005-04-08T06:43:17Z</dcterms:created>
  <dcterms:modified xsi:type="dcterms:W3CDTF">2012-03-05T09:58:14Z</dcterms:modified>
</cp:coreProperties>
</file>