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65" r:id="rId9"/>
    <p:sldId id="266" r:id="rId10"/>
    <p:sldId id="263" r:id="rId11"/>
    <p:sldId id="267"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34161DF-85D6-4E8A-ACB7-8911D44AA1FB}" type="datetimeFigureOut">
              <a:rPr lang="pl-PL" smtClean="0"/>
              <a:pPr/>
              <a:t>2011-12-13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97458F8-AF45-4518-8D5A-592489B5E0E0}"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161DF-85D6-4E8A-ACB7-8911D44AA1FB}" type="datetimeFigureOut">
              <a:rPr lang="pl-PL" smtClean="0"/>
              <a:pPr/>
              <a:t>2011-12-13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458F8-AF45-4518-8D5A-592489B5E0E0}"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4800" b="1" dirty="0" err="1" smtClean="0">
                <a:solidFill>
                  <a:srgbClr val="FFFF00"/>
                </a:solidFill>
              </a:rPr>
              <a:t>Genre</a:t>
            </a:r>
            <a:endParaRPr lang="pl-PL" sz="4800" dirty="0">
              <a:solidFill>
                <a:srgbClr val="FFFF00"/>
              </a:solidFill>
            </a:endParaRPr>
          </a:p>
        </p:txBody>
      </p:sp>
      <p:sp>
        <p:nvSpPr>
          <p:cNvPr id="1027" name="Rectangle 3"/>
          <p:cNvSpPr>
            <a:spLocks noChangeArrowheads="1"/>
          </p:cNvSpPr>
          <p:nvPr/>
        </p:nvSpPr>
        <p:spPr bwMode="auto">
          <a:xfrm>
            <a:off x="0" y="-161149"/>
            <a:ext cx="91440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pl-PL" sz="1200" dirty="0" smtClean="0">
                <a:latin typeface="Palatino Linotype" pitchFamily="18" charset="0"/>
                <a:ea typeface="Calibri" pitchFamily="34" charset="0"/>
                <a:cs typeface="Times New Roman" pitchFamily="18" charset="0"/>
              </a:rPr>
              <a:t>            </a:t>
            </a:r>
          </a:p>
          <a:p>
            <a:pPr lvl="0" fontAlgn="base">
              <a:spcBef>
                <a:spcPct val="0"/>
              </a:spcBef>
              <a:spcAft>
                <a:spcPct val="0"/>
              </a:spcAft>
            </a:pPr>
            <a:r>
              <a:rPr lang="pl-PL" sz="1200" dirty="0" smtClean="0">
                <a:latin typeface="Palatino Linotype" pitchFamily="18" charset="0"/>
                <a:ea typeface="Calibri" pitchFamily="34" charset="0"/>
                <a:cs typeface="Times New Roman" pitchFamily="18" charset="0"/>
              </a:rPr>
              <a:t>             </a:t>
            </a:r>
          </a:p>
          <a:p>
            <a:pPr lvl="0" fontAlgn="base">
              <a:spcBef>
                <a:spcPct val="0"/>
              </a:spcBef>
              <a:spcAft>
                <a:spcPct val="0"/>
              </a:spcAft>
            </a:pPr>
            <a:endParaRPr lang="pl-PL" sz="1200" b="1" dirty="0" smtClean="0">
              <a:latin typeface="Palatino Linotype" pitchFamily="18" charset="0"/>
              <a:ea typeface="Calibri" pitchFamily="34" charset="0"/>
              <a:cs typeface="Times New Roman" pitchFamily="18" charset="0"/>
            </a:endParaRPr>
          </a:p>
          <a:p>
            <a:pPr lvl="0" fontAlgn="base">
              <a:spcBef>
                <a:spcPct val="0"/>
              </a:spcBef>
              <a:spcAft>
                <a:spcPct val="0"/>
              </a:spcAft>
            </a:pPr>
            <a:r>
              <a:rPr lang="pl-PL" sz="1200" b="1" dirty="0" smtClean="0">
                <a:latin typeface="Palatino Linotype" pitchFamily="18" charset="0"/>
                <a:ea typeface="Calibri" pitchFamily="34" charset="0"/>
                <a:cs typeface="Times New Roman" pitchFamily="18" charset="0"/>
              </a:rPr>
              <a:t>             </a:t>
            </a:r>
            <a:r>
              <a:rPr lang="pl-PL" sz="2000" b="1" dirty="0" smtClean="0">
                <a:latin typeface="Palatino Linotype" pitchFamily="18" charset="0"/>
                <a:ea typeface="Calibri" pitchFamily="34" charset="0"/>
                <a:cs typeface="Times New Roman" pitchFamily="18" charset="0"/>
              </a:rPr>
              <a:t>9th </a:t>
            </a:r>
            <a:r>
              <a:rPr lang="pl-PL" sz="2000" b="1" dirty="0" err="1" smtClean="0">
                <a:latin typeface="Palatino Linotype" pitchFamily="18" charset="0"/>
                <a:ea typeface="Calibri" pitchFamily="34" charset="0"/>
                <a:cs typeface="Times New Roman" pitchFamily="18" charset="0"/>
              </a:rPr>
              <a:t>December</a:t>
            </a:r>
            <a:r>
              <a:rPr lang="pl-PL" sz="2000" b="1" dirty="0" smtClean="0">
                <a:latin typeface="Palatino Linotype" pitchFamily="18" charset="0"/>
                <a:ea typeface="Calibri" pitchFamily="34" charset="0"/>
                <a:cs typeface="Times New Roman" pitchFamily="18" charset="0"/>
              </a:rPr>
              <a:t>, 2011</a:t>
            </a:r>
          </a:p>
          <a:p>
            <a:pPr lvl="0" fontAlgn="base">
              <a:spcBef>
                <a:spcPct val="0"/>
              </a:spcBef>
              <a:spcAft>
                <a:spcPct val="0"/>
              </a:spcAft>
            </a:pPr>
            <a:r>
              <a:rPr lang="pl-PL" sz="2000" b="1" dirty="0" smtClean="0">
                <a:solidFill>
                  <a:srgbClr val="FFFF00"/>
                </a:solidFill>
                <a:latin typeface="Palatino Linotype" pitchFamily="18" charset="0"/>
                <a:ea typeface="Calibri" pitchFamily="34" charset="0"/>
                <a:cs typeface="Times New Roman" pitchFamily="18" charset="0"/>
              </a:rPr>
              <a:t>        </a:t>
            </a:r>
            <a:r>
              <a:rPr lang="en-US" sz="2000" b="1" dirty="0" smtClean="0">
                <a:solidFill>
                  <a:srgbClr val="FFFF00"/>
                </a:solidFill>
                <a:latin typeface="Palatino Linotype" pitchFamily="18" charset="0"/>
                <a:ea typeface="Calibri" pitchFamily="34" charset="0"/>
                <a:cs typeface="Times New Roman" pitchFamily="18" charset="0"/>
              </a:rPr>
              <a:t>Magdalena </a:t>
            </a:r>
            <a:r>
              <a:rPr lang="en-US" sz="2000" b="1" dirty="0" err="1" smtClean="0">
                <a:solidFill>
                  <a:srgbClr val="FFFF00"/>
                </a:solidFill>
                <a:latin typeface="Palatino Linotype" pitchFamily="18" charset="0"/>
                <a:ea typeface="Calibri" pitchFamily="34" charset="0"/>
                <a:cs typeface="Times New Roman" pitchFamily="18" charset="0"/>
              </a:rPr>
              <a:t>Tutka</a:t>
            </a:r>
            <a:r>
              <a:rPr lang="en-US" sz="2000" b="1" dirty="0" smtClean="0">
                <a:solidFill>
                  <a:srgbClr val="FFFF00"/>
                </a:solidFill>
                <a:latin typeface="Palatino Linotype" pitchFamily="18" charset="0"/>
                <a:ea typeface="Calibri" pitchFamily="34" charset="0"/>
                <a:cs typeface="Times New Roman" pitchFamily="18" charset="0"/>
              </a:rPr>
              <a:t> </a:t>
            </a:r>
            <a:r>
              <a:rPr lang="pl-PL" sz="2000" b="1" dirty="0" smtClean="0">
                <a:solidFill>
                  <a:srgbClr val="FFFF00"/>
                </a:solidFill>
                <a:latin typeface="Palatino Linotype" pitchFamily="18" charset="0"/>
                <a:ea typeface="Calibri" pitchFamily="34" charset="0"/>
                <a:cs typeface="Times New Roman" pitchFamily="18" charset="0"/>
              </a:rPr>
              <a:t>-</a:t>
            </a:r>
            <a:r>
              <a:rPr lang="en-US" sz="2000" b="1" dirty="0" smtClean="0">
                <a:solidFill>
                  <a:srgbClr val="FFFF00"/>
                </a:solidFill>
                <a:latin typeface="Palatino Linotype" pitchFamily="18" charset="0"/>
                <a:ea typeface="Calibri" pitchFamily="34" charset="0"/>
                <a:cs typeface="Times New Roman" pitchFamily="18" charset="0"/>
              </a:rPr>
              <a:t> </a:t>
            </a:r>
            <a:r>
              <a:rPr lang="en-US" sz="2000" b="1" dirty="0" err="1" smtClean="0">
                <a:solidFill>
                  <a:srgbClr val="FFFF00"/>
                </a:solidFill>
                <a:latin typeface="Palatino Linotype" pitchFamily="18" charset="0"/>
                <a:ea typeface="Calibri" pitchFamily="34" charset="0"/>
                <a:cs typeface="Times New Roman" pitchFamily="18" charset="0"/>
              </a:rPr>
              <a:t>Gwozdz</a:t>
            </a:r>
            <a:r>
              <a:rPr lang="pl-PL" sz="2000" b="1" dirty="0" smtClean="0">
                <a:solidFill>
                  <a:srgbClr val="FFFF00"/>
                </a:solidFill>
                <a:latin typeface="Palatino Linotype" pitchFamily="18" charset="0"/>
                <a:ea typeface="Calibri" pitchFamily="34" charset="0"/>
                <a:cs typeface="Times New Roman" pitchFamily="18" charset="0"/>
              </a:rPr>
              <a:t>, </a:t>
            </a:r>
            <a:r>
              <a:rPr lang="pl-PL" sz="2000" b="1" dirty="0" err="1" smtClean="0">
                <a:solidFill>
                  <a:srgbClr val="FFFF00"/>
                </a:solidFill>
                <a:latin typeface="Palatino Linotype" pitchFamily="18" charset="0"/>
                <a:ea typeface="Calibri" pitchFamily="34" charset="0"/>
                <a:cs typeface="Times New Roman" pitchFamily="18" charset="0"/>
              </a:rPr>
              <a:t>Ph</a:t>
            </a:r>
            <a:r>
              <a:rPr lang="pl-PL" sz="2000" b="1" dirty="0" smtClean="0">
                <a:solidFill>
                  <a:srgbClr val="FFFF00"/>
                </a:solidFill>
                <a:latin typeface="Palatino Linotype" pitchFamily="18" charset="0"/>
                <a:ea typeface="Calibri" pitchFamily="34" charset="0"/>
                <a:cs typeface="Times New Roman" pitchFamily="18" charset="0"/>
              </a:rPr>
              <a:t>. D.</a:t>
            </a:r>
          </a:p>
          <a:p>
            <a:pPr lvl="0" fontAlgn="base">
              <a:spcBef>
                <a:spcPct val="0"/>
              </a:spcBef>
              <a:spcAft>
                <a:spcPct val="0"/>
              </a:spcAft>
            </a:pPr>
            <a:r>
              <a:rPr lang="pl-PL" sz="2000" b="1" dirty="0" smtClean="0">
                <a:latin typeface="Palatino Linotype" pitchFamily="18" charset="0"/>
                <a:cs typeface="Times New Roman" pitchFamily="18" charset="0"/>
              </a:rPr>
              <a:t>        Department of Media and </a:t>
            </a:r>
            <a:r>
              <a:rPr lang="pl-PL" sz="2000" b="1" dirty="0" err="1" smtClean="0">
                <a:latin typeface="Palatino Linotype" pitchFamily="18" charset="0"/>
                <a:cs typeface="Times New Roman" pitchFamily="18" charset="0"/>
              </a:rPr>
              <a:t>Communication</a:t>
            </a:r>
            <a:endParaRPr lang="pl-PL" sz="2000" b="1" dirty="0" smtClean="0">
              <a:latin typeface="Palatino Linotype" pitchFamily="18" charset="0"/>
              <a:cs typeface="Times New Roman" pitchFamily="18" charset="0"/>
            </a:endParaRPr>
          </a:p>
          <a:p>
            <a:pPr lvl="0" fontAlgn="base">
              <a:spcBef>
                <a:spcPct val="0"/>
              </a:spcBef>
              <a:spcAft>
                <a:spcPct val="0"/>
              </a:spcAft>
            </a:pPr>
            <a:r>
              <a:rPr lang="pl-PL" sz="2000" dirty="0" smtClean="0">
                <a:latin typeface="Palatino Linotype" pitchFamily="18" charset="0"/>
                <a:cs typeface="Times New Roman" pitchFamily="18" charset="0"/>
              </a:rPr>
              <a:t>                                                                                   </a:t>
            </a:r>
            <a:endParaRPr lang="en-US" sz="20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lstStyle/>
          <a:p>
            <a:pPr algn="just"/>
            <a:r>
              <a:rPr lang="en-US" dirty="0" smtClean="0">
                <a:solidFill>
                  <a:srgbClr val="FF0000"/>
                </a:solidFill>
              </a:rPr>
              <a:t>Please read! </a:t>
            </a:r>
            <a:r>
              <a:rPr lang="en-US" b="1" dirty="0" smtClean="0"/>
              <a:t>Description of three genres (western, thriller and musical),</a:t>
            </a:r>
            <a:r>
              <a:rPr lang="en-US" dirty="0" smtClean="0"/>
              <a:t> “Film Art. An Introduction”, pp. 338 - 346 </a:t>
            </a:r>
            <a:endParaRPr lang="pl-PL" dirty="0" smtClean="0"/>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143000"/>
          </a:xfrm>
        </p:spPr>
        <p:txBody>
          <a:bodyPr>
            <a:normAutofit fontScale="90000"/>
          </a:bodyPr>
          <a:lstStyle/>
          <a:p>
            <a:r>
              <a:rPr lang="en-US" b="1" dirty="0" smtClean="0">
                <a:solidFill>
                  <a:srgbClr val="FFFF00"/>
                </a:solidFill>
              </a:rPr>
              <a:t>Film examples (conventions and innovations)</a:t>
            </a:r>
            <a:r>
              <a:rPr lang="pl-PL" dirty="0" smtClean="0"/>
              <a:t/>
            </a:r>
            <a:br>
              <a:rPr lang="pl-PL" dirty="0" smtClean="0"/>
            </a:br>
            <a:endParaRPr lang="pl-PL" dirty="0"/>
          </a:p>
        </p:txBody>
      </p:sp>
      <p:sp>
        <p:nvSpPr>
          <p:cNvPr id="3" name="Symbol zastępczy zawartości 2"/>
          <p:cNvSpPr>
            <a:spLocks noGrp="1"/>
          </p:cNvSpPr>
          <p:nvPr>
            <p:ph idx="1"/>
          </p:nvPr>
        </p:nvSpPr>
        <p:spPr>
          <a:xfrm>
            <a:off x="457200" y="1600200"/>
            <a:ext cx="8229600" cy="5257800"/>
          </a:xfrm>
        </p:spPr>
        <p:txBody>
          <a:bodyPr>
            <a:normAutofit fontScale="70000" lnSpcReduction="20000"/>
          </a:bodyPr>
          <a:lstStyle/>
          <a:p>
            <a:pPr algn="just"/>
            <a:r>
              <a:rPr lang="en-US" b="1" i="1" dirty="0" smtClean="0"/>
              <a:t>Western:</a:t>
            </a:r>
            <a:r>
              <a:rPr lang="en-US" b="1" dirty="0" smtClean="0"/>
              <a:t> </a:t>
            </a:r>
            <a:r>
              <a:rPr lang="en-US" b="1" dirty="0" smtClean="0">
                <a:solidFill>
                  <a:srgbClr val="FFFF00"/>
                </a:solidFill>
              </a:rPr>
              <a:t>High Noon</a:t>
            </a:r>
            <a:r>
              <a:rPr lang="en-US" dirty="0" smtClean="0"/>
              <a:t>, Fred </a:t>
            </a:r>
            <a:r>
              <a:rPr lang="en-US" dirty="0" err="1" smtClean="0"/>
              <a:t>Zinnemann</a:t>
            </a:r>
            <a:r>
              <a:rPr lang="en-US" dirty="0" smtClean="0"/>
              <a:t> (1952) </a:t>
            </a:r>
            <a:r>
              <a:rPr lang="en-US" dirty="0" smtClean="0">
                <a:solidFill>
                  <a:srgbClr val="FFFF00"/>
                </a:solidFill>
              </a:rPr>
              <a:t>/</a:t>
            </a:r>
            <a:r>
              <a:rPr lang="en-US" b="1" dirty="0" smtClean="0">
                <a:solidFill>
                  <a:srgbClr val="FFFF00"/>
                </a:solidFill>
              </a:rPr>
              <a:t> Once Upon a Time in the West</a:t>
            </a:r>
            <a:r>
              <a:rPr lang="en-US" dirty="0" smtClean="0"/>
              <a:t>, Sergio Leone (1968) </a:t>
            </a:r>
            <a:endParaRPr lang="pl-PL" dirty="0" smtClean="0"/>
          </a:p>
          <a:p>
            <a:pPr algn="just"/>
            <a:r>
              <a:rPr lang="en-US" b="1" i="1" dirty="0" smtClean="0"/>
              <a:t>Thriller:</a:t>
            </a:r>
            <a:r>
              <a:rPr lang="en-US" dirty="0" smtClean="0"/>
              <a:t> </a:t>
            </a:r>
            <a:r>
              <a:rPr lang="en-US" b="1" dirty="0" err="1" smtClean="0">
                <a:solidFill>
                  <a:srgbClr val="FFFF00"/>
                </a:solidFill>
              </a:rPr>
              <a:t>Nosferatu</a:t>
            </a:r>
            <a:r>
              <a:rPr lang="en-US" dirty="0" smtClean="0"/>
              <a:t>, </a:t>
            </a:r>
            <a:r>
              <a:rPr lang="en-US" dirty="0" err="1" smtClean="0"/>
              <a:t>Fredich</a:t>
            </a:r>
            <a:r>
              <a:rPr lang="en-US" dirty="0" smtClean="0"/>
              <a:t> Wilhelm </a:t>
            </a:r>
            <a:r>
              <a:rPr lang="en-US" dirty="0" err="1" smtClean="0"/>
              <a:t>Murnau</a:t>
            </a:r>
            <a:r>
              <a:rPr lang="en-US" dirty="0" smtClean="0"/>
              <a:t> (1922) </a:t>
            </a:r>
            <a:r>
              <a:rPr lang="en-US" dirty="0" smtClean="0">
                <a:solidFill>
                  <a:srgbClr val="FFFF00"/>
                </a:solidFill>
              </a:rPr>
              <a:t>/ </a:t>
            </a:r>
            <a:r>
              <a:rPr lang="en-US" b="1" dirty="0" err="1" smtClean="0">
                <a:solidFill>
                  <a:srgbClr val="FFFF00"/>
                </a:solidFill>
              </a:rPr>
              <a:t>Rosmary’s</a:t>
            </a:r>
            <a:r>
              <a:rPr lang="en-US" b="1" dirty="0" smtClean="0">
                <a:solidFill>
                  <a:srgbClr val="FFFF00"/>
                </a:solidFill>
              </a:rPr>
              <a:t> Baby</a:t>
            </a:r>
            <a:r>
              <a:rPr lang="en-US" dirty="0" smtClean="0"/>
              <a:t>, Roman </a:t>
            </a:r>
            <a:r>
              <a:rPr lang="en-US" dirty="0" err="1" smtClean="0"/>
              <a:t>Polański</a:t>
            </a:r>
            <a:r>
              <a:rPr lang="en-US" dirty="0" smtClean="0"/>
              <a:t> (1968)</a:t>
            </a:r>
            <a:endParaRPr lang="pl-PL" dirty="0" smtClean="0"/>
          </a:p>
          <a:p>
            <a:pPr algn="just"/>
            <a:r>
              <a:rPr lang="en-US" b="1" i="1" dirty="0" smtClean="0"/>
              <a:t>Gangster Film:</a:t>
            </a:r>
            <a:r>
              <a:rPr lang="en-US" b="1" dirty="0" smtClean="0"/>
              <a:t> </a:t>
            </a:r>
            <a:r>
              <a:rPr lang="en-US" b="1" dirty="0" smtClean="0">
                <a:solidFill>
                  <a:srgbClr val="FFFF00"/>
                </a:solidFill>
              </a:rPr>
              <a:t>Little Caesar</a:t>
            </a:r>
            <a:r>
              <a:rPr lang="en-US" dirty="0" smtClean="0"/>
              <a:t>, </a:t>
            </a:r>
            <a:r>
              <a:rPr lang="en-US" dirty="0" err="1" smtClean="0"/>
              <a:t>Mervyn</a:t>
            </a:r>
            <a:r>
              <a:rPr lang="en-US" dirty="0" smtClean="0"/>
              <a:t> </a:t>
            </a:r>
            <a:r>
              <a:rPr lang="en-US" dirty="0" err="1" smtClean="0"/>
              <a:t>LeRoy</a:t>
            </a:r>
            <a:r>
              <a:rPr lang="en-US" dirty="0" smtClean="0"/>
              <a:t> (1931) /</a:t>
            </a:r>
            <a:r>
              <a:rPr lang="en-US" dirty="0" smtClean="0">
                <a:solidFill>
                  <a:srgbClr val="FFFF00"/>
                </a:solidFill>
              </a:rPr>
              <a:t> </a:t>
            </a:r>
            <a:r>
              <a:rPr lang="en-US" b="1" dirty="0" err="1" smtClean="0">
                <a:solidFill>
                  <a:srgbClr val="FFFF00"/>
                </a:solidFill>
              </a:rPr>
              <a:t>Goodfellas</a:t>
            </a:r>
            <a:r>
              <a:rPr lang="en-US" dirty="0" smtClean="0"/>
              <a:t>, Martin Scorsese (1990)</a:t>
            </a:r>
            <a:endParaRPr lang="pl-PL" dirty="0" smtClean="0"/>
          </a:p>
          <a:p>
            <a:pPr algn="just"/>
            <a:r>
              <a:rPr lang="en-US" b="1" i="1" dirty="0" smtClean="0"/>
              <a:t>Science - fiction:</a:t>
            </a:r>
            <a:r>
              <a:rPr lang="en-US" dirty="0" smtClean="0">
                <a:solidFill>
                  <a:srgbClr val="FFFF00"/>
                </a:solidFill>
              </a:rPr>
              <a:t> </a:t>
            </a:r>
            <a:r>
              <a:rPr lang="en-US" b="1" dirty="0" smtClean="0">
                <a:solidFill>
                  <a:srgbClr val="FFFF00"/>
                </a:solidFill>
              </a:rPr>
              <a:t>Metropolis</a:t>
            </a:r>
            <a:r>
              <a:rPr lang="en-US" b="1" dirty="0" smtClean="0"/>
              <a:t>, </a:t>
            </a:r>
            <a:r>
              <a:rPr lang="en-US" dirty="0" smtClean="0"/>
              <a:t>Fritz Lang (1927) / </a:t>
            </a:r>
            <a:r>
              <a:rPr lang="en-US" b="1" dirty="0" smtClean="0">
                <a:solidFill>
                  <a:srgbClr val="FFFF00"/>
                </a:solidFill>
              </a:rPr>
              <a:t>Blade Runner</a:t>
            </a:r>
            <a:r>
              <a:rPr lang="en-US" b="1" dirty="0" smtClean="0"/>
              <a:t>,</a:t>
            </a:r>
            <a:r>
              <a:rPr lang="en-US" dirty="0" smtClean="0"/>
              <a:t> Ridley Scott (1982)</a:t>
            </a:r>
            <a:endParaRPr lang="pl-PL" dirty="0" smtClean="0"/>
          </a:p>
          <a:p>
            <a:pPr algn="just"/>
            <a:r>
              <a:rPr lang="en-US" b="1" i="1" dirty="0" smtClean="0"/>
              <a:t>Musical:</a:t>
            </a:r>
            <a:r>
              <a:rPr lang="en-US" dirty="0" smtClean="0"/>
              <a:t> </a:t>
            </a:r>
            <a:r>
              <a:rPr lang="en-US" b="1" dirty="0" smtClean="0">
                <a:solidFill>
                  <a:srgbClr val="FFFF00"/>
                </a:solidFill>
              </a:rPr>
              <a:t>American in Paris</a:t>
            </a:r>
            <a:r>
              <a:rPr lang="en-US" dirty="0" smtClean="0"/>
              <a:t>, Vincent </a:t>
            </a:r>
            <a:r>
              <a:rPr lang="en-US" dirty="0" err="1" smtClean="0"/>
              <a:t>Minelli</a:t>
            </a:r>
            <a:r>
              <a:rPr lang="en-US" dirty="0" smtClean="0"/>
              <a:t> (1951) / </a:t>
            </a:r>
            <a:r>
              <a:rPr lang="en-US" b="1" dirty="0" smtClean="0">
                <a:solidFill>
                  <a:srgbClr val="FFFF00"/>
                </a:solidFill>
              </a:rPr>
              <a:t>The Rocky Horror Picture Show</a:t>
            </a:r>
            <a:r>
              <a:rPr lang="en-US" b="1" dirty="0" smtClean="0"/>
              <a:t>,</a:t>
            </a:r>
            <a:r>
              <a:rPr lang="en-US" dirty="0" smtClean="0"/>
              <a:t> Jim Sharman</a:t>
            </a:r>
            <a:r>
              <a:rPr lang="en-US" b="1" dirty="0" smtClean="0"/>
              <a:t> </a:t>
            </a:r>
            <a:r>
              <a:rPr lang="en-US" dirty="0" smtClean="0"/>
              <a:t>(1975) / </a:t>
            </a:r>
            <a:r>
              <a:rPr lang="en-US" b="1" dirty="0" smtClean="0">
                <a:solidFill>
                  <a:srgbClr val="FFFF00"/>
                </a:solidFill>
              </a:rPr>
              <a:t>Tango</a:t>
            </a:r>
            <a:r>
              <a:rPr lang="en-US" dirty="0" smtClean="0"/>
              <a:t>, Carlos </a:t>
            </a:r>
            <a:r>
              <a:rPr lang="en-US" dirty="0" err="1" smtClean="0"/>
              <a:t>Saura</a:t>
            </a:r>
            <a:r>
              <a:rPr lang="en-US" dirty="0" smtClean="0"/>
              <a:t> (1998)</a:t>
            </a:r>
            <a:endParaRPr lang="pl-PL" dirty="0" smtClean="0"/>
          </a:p>
          <a:p>
            <a:pPr algn="just">
              <a:buNone/>
            </a:pPr>
            <a:r>
              <a:rPr lang="pl-PL" b="1" dirty="0" smtClean="0">
                <a:solidFill>
                  <a:srgbClr val="FF0000"/>
                </a:solidFill>
              </a:rPr>
              <a:t>     </a:t>
            </a:r>
            <a:r>
              <a:rPr lang="en-US" b="1" dirty="0" smtClean="0">
                <a:solidFill>
                  <a:srgbClr val="FF0000"/>
                </a:solidFill>
              </a:rPr>
              <a:t>Please read!</a:t>
            </a:r>
            <a:endParaRPr lang="pl-PL" b="1" dirty="0" smtClean="0">
              <a:solidFill>
                <a:srgbClr val="FF0000"/>
              </a:solidFill>
            </a:endParaRPr>
          </a:p>
          <a:p>
            <a:pPr algn="just"/>
            <a:r>
              <a:rPr lang="en-US" b="1" i="1" dirty="0" smtClean="0"/>
              <a:t>Functions of Film Sound</a:t>
            </a:r>
            <a:r>
              <a:rPr lang="en-US" dirty="0" smtClean="0"/>
              <a:t> in K. Thompson / D. </a:t>
            </a:r>
            <a:r>
              <a:rPr lang="en-US" dirty="0" err="1" smtClean="0"/>
              <a:t>Bordwell</a:t>
            </a:r>
            <a:r>
              <a:rPr lang="en-US" dirty="0" smtClean="0"/>
              <a:t>, “Film Art”, pp. 298 - 307;</a:t>
            </a:r>
            <a:endParaRPr lang="pl-PL" dirty="0" smtClean="0"/>
          </a:p>
          <a:p>
            <a:pPr algn="just"/>
            <a:r>
              <a:rPr lang="en-US" b="1" i="1" dirty="0" smtClean="0"/>
              <a:t>Writing a Critical Analysis of a Film</a:t>
            </a:r>
            <a:r>
              <a:rPr lang="en-US" dirty="0" smtClean="0"/>
              <a:t> in K. Thompson / D. </a:t>
            </a:r>
            <a:r>
              <a:rPr lang="en-US" dirty="0" err="1" smtClean="0"/>
              <a:t>Bordwell</a:t>
            </a:r>
            <a:r>
              <a:rPr lang="en-US" dirty="0" smtClean="0"/>
              <a:t>, “Film Art”, pp. 443 </a:t>
            </a:r>
            <a:r>
              <a:rPr lang="pl-PL" dirty="0" smtClean="0"/>
              <a:t>-</a:t>
            </a:r>
            <a:r>
              <a:rPr lang="en-US" smtClean="0"/>
              <a:t> </a:t>
            </a:r>
            <a:r>
              <a:rPr lang="en-US" dirty="0" smtClean="0"/>
              <a:t>451</a:t>
            </a:r>
            <a:endParaRPr lang="pl-PL" dirty="0" smtClean="0"/>
          </a:p>
          <a:p>
            <a:pPr algn="just"/>
            <a:r>
              <a:rPr lang="pl-PL" dirty="0" smtClean="0"/>
              <a:t>                                                                                          </a:t>
            </a:r>
            <a:r>
              <a:rPr lang="pl-PL" b="1" i="1" dirty="0" err="1" smtClean="0">
                <a:solidFill>
                  <a:srgbClr val="FFFF00"/>
                </a:solidFill>
              </a:rPr>
              <a:t>Thank</a:t>
            </a:r>
            <a:r>
              <a:rPr lang="pl-PL" b="1" i="1" dirty="0" smtClean="0">
                <a:solidFill>
                  <a:srgbClr val="FFFF00"/>
                </a:solidFill>
              </a:rPr>
              <a:t> </a:t>
            </a:r>
            <a:r>
              <a:rPr lang="pl-PL" b="1" i="1" dirty="0" err="1" smtClean="0">
                <a:solidFill>
                  <a:srgbClr val="FFFF00"/>
                </a:solidFill>
              </a:rPr>
              <a:t>you</a:t>
            </a:r>
            <a:r>
              <a:rPr lang="pl-PL" b="1" i="1" dirty="0" smtClean="0">
                <a:solidFill>
                  <a:srgbClr val="FFFF00"/>
                </a:solidFill>
              </a:rPr>
              <a:t>!</a:t>
            </a:r>
            <a:endParaRPr lang="pl-PL" b="1" i="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b="1" dirty="0" smtClean="0">
                <a:solidFill>
                  <a:srgbClr val="FFFF00"/>
                </a:solidFill>
              </a:rPr>
              <a:t>Defining a Genre</a:t>
            </a:r>
            <a:endParaRPr lang="pl-PL" dirty="0">
              <a:solidFill>
                <a:srgbClr val="FFFF00"/>
              </a:solidFill>
            </a:endParaRPr>
          </a:p>
        </p:txBody>
      </p:sp>
      <p:sp>
        <p:nvSpPr>
          <p:cNvPr id="3" name="Symbol zastępczy zawartości 2"/>
          <p:cNvSpPr>
            <a:spLocks noGrp="1"/>
          </p:cNvSpPr>
          <p:nvPr>
            <p:ph idx="1"/>
          </p:nvPr>
        </p:nvSpPr>
        <p:spPr/>
        <p:txBody>
          <a:bodyPr/>
          <a:lstStyle/>
          <a:p>
            <a:r>
              <a:rPr lang="en-US" b="1" dirty="0" smtClean="0"/>
              <a:t>the  word "genre"</a:t>
            </a:r>
            <a:r>
              <a:rPr lang="en-US" dirty="0" smtClean="0"/>
              <a:t> (with French origin) means kind or type.</a:t>
            </a:r>
            <a:endParaRPr lang="pl-PL" dirty="0" smtClean="0"/>
          </a:p>
          <a:p>
            <a:r>
              <a:rPr lang="en-US" dirty="0" smtClean="0"/>
              <a:t>need to form </a:t>
            </a:r>
            <a:r>
              <a:rPr lang="en-US" b="1" dirty="0" smtClean="0"/>
              <a:t>a shared sense that certain films seem to resemble one another in significant ways</a:t>
            </a:r>
            <a:r>
              <a:rPr lang="en-US" dirty="0" smtClean="0"/>
              <a:t>. </a:t>
            </a:r>
            <a:endParaRPr lang="pl-PL" dirty="0" smtClean="0"/>
          </a:p>
          <a:p>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lnSpcReduction="10000"/>
          </a:bodyPr>
          <a:lstStyle/>
          <a:p>
            <a:pPr>
              <a:buNone/>
            </a:pPr>
            <a:r>
              <a:rPr lang="pl-PL" b="1" dirty="0" smtClean="0">
                <a:solidFill>
                  <a:srgbClr val="FFFF00"/>
                </a:solidFill>
              </a:rPr>
              <a:t>    </a:t>
            </a:r>
            <a:r>
              <a:rPr lang="en-US" sz="3600" b="1" dirty="0" smtClean="0">
                <a:solidFill>
                  <a:srgbClr val="FFFF00"/>
                </a:solidFill>
              </a:rPr>
              <a:t>Particular genres are recognizable by:</a:t>
            </a:r>
            <a:endParaRPr lang="pl-PL" sz="3600" b="1" dirty="0" smtClean="0">
              <a:solidFill>
                <a:srgbClr val="FFFF00"/>
              </a:solidFill>
            </a:endParaRPr>
          </a:p>
          <a:p>
            <a:pPr>
              <a:buNone/>
            </a:pPr>
            <a:r>
              <a:rPr lang="en-US" sz="3600" b="1" dirty="0" smtClean="0"/>
              <a:t> </a:t>
            </a:r>
            <a:endParaRPr lang="pl-PL" sz="3600" b="1" dirty="0" smtClean="0"/>
          </a:p>
          <a:p>
            <a:pPr lvl="0"/>
            <a:r>
              <a:rPr lang="en-US" b="1" dirty="0" smtClean="0"/>
              <a:t>their subjects or themes</a:t>
            </a:r>
            <a:r>
              <a:rPr lang="en-US" dirty="0" smtClean="0"/>
              <a:t>, f. ex. Western, science-fiction</a:t>
            </a:r>
            <a:endParaRPr lang="pl-PL" dirty="0" smtClean="0"/>
          </a:p>
          <a:p>
            <a:pPr lvl="0"/>
            <a:r>
              <a:rPr lang="en-US" b="1" dirty="0" smtClean="0"/>
              <a:t>the emotional effect they aim for</a:t>
            </a:r>
            <a:r>
              <a:rPr lang="en-US" dirty="0" smtClean="0"/>
              <a:t>, f. comedy, thriller</a:t>
            </a:r>
            <a:endParaRPr lang="pl-PL" dirty="0" smtClean="0"/>
          </a:p>
          <a:p>
            <a:pPr lvl="0"/>
            <a:r>
              <a:rPr lang="en-US" b="1" dirty="0" smtClean="0"/>
              <a:t>the plot pattern</a:t>
            </a:r>
            <a:r>
              <a:rPr lang="en-US" dirty="0" smtClean="0"/>
              <a:t>, f. ex. detective film</a:t>
            </a:r>
            <a:endParaRPr lang="pl-PL" dirty="0" smtClean="0"/>
          </a:p>
          <a:p>
            <a:pPr lvl="0"/>
            <a:r>
              <a:rPr lang="en-US" b="1" dirty="0" smtClean="0"/>
              <a:t>manner of presentation</a:t>
            </a:r>
            <a:r>
              <a:rPr lang="en-US" dirty="0" smtClean="0"/>
              <a:t>, f. ex. musical</a:t>
            </a:r>
            <a:endParaRPr lang="pl-PL" dirty="0" smtClean="0"/>
          </a:p>
          <a:p>
            <a:pPr lvl="0"/>
            <a:r>
              <a:rPr lang="en-US" b="1" dirty="0" smtClean="0"/>
              <a:t>few large, blanket genre categories that fit many films</a:t>
            </a:r>
            <a:r>
              <a:rPr lang="en-US" dirty="0" smtClean="0"/>
              <a:t>, f. ex. musicals,</a:t>
            </a:r>
            <a:r>
              <a:rPr lang="en-US" b="1" dirty="0" smtClean="0"/>
              <a:t> </a:t>
            </a:r>
            <a:r>
              <a:rPr lang="en-US" dirty="0" smtClean="0"/>
              <a:t>thrillers, horrors</a:t>
            </a:r>
            <a:endParaRPr lang="pl-PL" dirty="0" smtClean="0"/>
          </a:p>
          <a:p>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6480720"/>
          </a:xfrm>
        </p:spPr>
        <p:txBody>
          <a:bodyPr/>
          <a:lstStyle/>
          <a:p>
            <a:pPr>
              <a:buNone/>
            </a:pPr>
            <a:r>
              <a:rPr lang="pl-PL" sz="3600" dirty="0" smtClean="0">
                <a:solidFill>
                  <a:srgbClr val="FFFF00"/>
                </a:solidFill>
              </a:rPr>
              <a:t>   </a:t>
            </a:r>
            <a:r>
              <a:rPr lang="en-US" sz="3600" b="1" dirty="0" smtClean="0">
                <a:solidFill>
                  <a:srgbClr val="FFFF00"/>
                </a:solidFill>
              </a:rPr>
              <a:t>The role genres play in the cinema industry:</a:t>
            </a:r>
            <a:endParaRPr lang="pl-PL" sz="3600" b="1" dirty="0" smtClean="0">
              <a:solidFill>
                <a:srgbClr val="FFFF00"/>
              </a:solidFill>
            </a:endParaRPr>
          </a:p>
          <a:p>
            <a:pPr>
              <a:buNone/>
            </a:pPr>
            <a:endParaRPr lang="pl-PL" dirty="0" smtClean="0"/>
          </a:p>
          <a:p>
            <a:pPr lvl="0"/>
            <a:r>
              <a:rPr lang="en-US" dirty="0" smtClean="0"/>
              <a:t>affect industry officials’ decisions </a:t>
            </a:r>
            <a:endParaRPr lang="pl-PL" dirty="0" smtClean="0"/>
          </a:p>
          <a:p>
            <a:pPr lvl="0"/>
            <a:r>
              <a:rPr lang="en-US" dirty="0" smtClean="0"/>
              <a:t>serve as a simple way to characterize film for publicity</a:t>
            </a:r>
            <a:endParaRPr lang="pl-PL" dirty="0" smtClean="0"/>
          </a:p>
          <a:p>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dirty="0" smtClean="0">
                <a:solidFill>
                  <a:srgbClr val="FFFF00"/>
                </a:solidFill>
              </a:rPr>
              <a:t>Analyzing a Genre</a:t>
            </a:r>
            <a:r>
              <a:rPr lang="pl-PL" dirty="0" smtClean="0"/>
              <a:t/>
            </a:r>
            <a:br>
              <a:rPr lang="pl-PL" dirty="0" smtClean="0"/>
            </a:br>
            <a:endParaRPr lang="pl-PL" dirty="0"/>
          </a:p>
        </p:txBody>
      </p:sp>
      <p:sp>
        <p:nvSpPr>
          <p:cNvPr id="3" name="Symbol zastępczy zawartości 2"/>
          <p:cNvSpPr>
            <a:spLocks noGrp="1"/>
          </p:cNvSpPr>
          <p:nvPr>
            <p:ph idx="1"/>
          </p:nvPr>
        </p:nvSpPr>
        <p:spPr>
          <a:xfrm>
            <a:off x="457200" y="1124744"/>
            <a:ext cx="8435280" cy="5001419"/>
          </a:xfrm>
        </p:spPr>
        <p:txBody>
          <a:bodyPr>
            <a:normAutofit lnSpcReduction="10000"/>
          </a:bodyPr>
          <a:lstStyle/>
          <a:p>
            <a:pPr>
              <a:buNone/>
            </a:pPr>
            <a:r>
              <a:rPr lang="pl-PL" dirty="0" smtClean="0">
                <a:solidFill>
                  <a:srgbClr val="FFFF00"/>
                </a:solidFill>
              </a:rPr>
              <a:t>   </a:t>
            </a:r>
            <a:r>
              <a:rPr lang="en-US" dirty="0" smtClean="0">
                <a:solidFill>
                  <a:srgbClr val="FFFF00"/>
                </a:solidFill>
              </a:rPr>
              <a:t>There are specific “conventions” serving as </a:t>
            </a:r>
            <a:r>
              <a:rPr lang="en-US" dirty="0" err="1" smtClean="0">
                <a:solidFill>
                  <a:srgbClr val="FFFF00"/>
                </a:solidFill>
              </a:rPr>
              <a:t>pathwa</a:t>
            </a:r>
            <a:r>
              <a:rPr lang="pl-PL" dirty="0" smtClean="0">
                <a:solidFill>
                  <a:srgbClr val="FFFF00"/>
                </a:solidFill>
              </a:rPr>
              <a:t>y </a:t>
            </a:r>
            <a:r>
              <a:rPr lang="en-US" dirty="0" smtClean="0">
                <a:solidFill>
                  <a:srgbClr val="FFFF00"/>
                </a:solidFill>
              </a:rPr>
              <a:t>into the film for the viewer</a:t>
            </a:r>
            <a:r>
              <a:rPr lang="en-US" dirty="0" smtClean="0"/>
              <a:t>:</a:t>
            </a:r>
            <a:endParaRPr lang="pl-PL" dirty="0" smtClean="0"/>
          </a:p>
          <a:p>
            <a:pPr lvl="0"/>
            <a:r>
              <a:rPr lang="en-US" dirty="0" smtClean="0"/>
              <a:t>certain plot elements</a:t>
            </a:r>
            <a:endParaRPr lang="pl-PL" dirty="0" smtClean="0"/>
          </a:p>
          <a:p>
            <a:pPr lvl="0"/>
            <a:r>
              <a:rPr lang="en-US" dirty="0" smtClean="0"/>
              <a:t>theme or general meanings</a:t>
            </a:r>
            <a:endParaRPr lang="pl-PL" dirty="0" smtClean="0"/>
          </a:p>
          <a:p>
            <a:pPr lvl="0"/>
            <a:r>
              <a:rPr lang="en-US" dirty="0" smtClean="0"/>
              <a:t>characteristic film techniques </a:t>
            </a:r>
            <a:endParaRPr lang="pl-PL" dirty="0" smtClean="0"/>
          </a:p>
          <a:p>
            <a:pPr lvl="0"/>
            <a:r>
              <a:rPr lang="en-US" dirty="0" smtClean="0"/>
              <a:t>characteristic objects and settings (iconography)</a:t>
            </a:r>
            <a:endParaRPr lang="pl-PL" dirty="0" smtClean="0"/>
          </a:p>
          <a:p>
            <a:pPr lvl="0"/>
            <a:r>
              <a:rPr lang="en-US" dirty="0" smtClean="0"/>
              <a:t>iconographic star </a:t>
            </a:r>
            <a:endParaRPr lang="pl-PL" dirty="0" smtClean="0"/>
          </a:p>
          <a:p>
            <a:pPr>
              <a:buNone/>
            </a:pPr>
            <a:r>
              <a:rPr lang="pl-PL" dirty="0" smtClean="0">
                <a:solidFill>
                  <a:srgbClr val="FFFF00"/>
                </a:solidFill>
              </a:rPr>
              <a:t>    </a:t>
            </a:r>
            <a:r>
              <a:rPr lang="en-US" dirty="0" smtClean="0">
                <a:solidFill>
                  <a:srgbClr val="FFFF00"/>
                </a:solidFill>
              </a:rPr>
              <a:t>Conventions can be also reinvent or reject </a:t>
            </a:r>
            <a:endParaRPr lang="pl-PL" dirty="0" smtClean="0">
              <a:solidFill>
                <a:srgbClr val="FFFF00"/>
              </a:solidFill>
            </a:endParaRPr>
          </a:p>
          <a:p>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b="1" dirty="0" smtClean="0">
                <a:solidFill>
                  <a:srgbClr val="FFFF00"/>
                </a:solidFill>
              </a:rPr>
              <a:t>Genre History</a:t>
            </a:r>
            <a:endParaRPr lang="pl-PL" dirty="0">
              <a:solidFill>
                <a:srgbClr val="FFFF00"/>
              </a:solidFill>
            </a:endParaRPr>
          </a:p>
        </p:txBody>
      </p:sp>
      <p:sp>
        <p:nvSpPr>
          <p:cNvPr id="3" name="Symbol zastępczy zawartości 2"/>
          <p:cNvSpPr>
            <a:spLocks noGrp="1"/>
          </p:cNvSpPr>
          <p:nvPr>
            <p:ph idx="1"/>
          </p:nvPr>
        </p:nvSpPr>
        <p:spPr>
          <a:xfrm>
            <a:off x="457200" y="1412776"/>
            <a:ext cx="8229600" cy="4713387"/>
          </a:xfrm>
        </p:spPr>
        <p:txBody>
          <a:bodyPr>
            <a:normAutofit fontScale="85000" lnSpcReduction="20000"/>
          </a:bodyPr>
          <a:lstStyle/>
          <a:p>
            <a:pPr>
              <a:buNone/>
            </a:pPr>
            <a:r>
              <a:rPr lang="en-US" b="1" dirty="0" smtClean="0">
                <a:solidFill>
                  <a:srgbClr val="FFFF00"/>
                </a:solidFill>
              </a:rPr>
              <a:t>Conventions change over time. This is </a:t>
            </a:r>
            <a:r>
              <a:rPr lang="pl-PL" b="1" dirty="0" err="1" smtClean="0">
                <a:solidFill>
                  <a:srgbClr val="FFFF00"/>
                </a:solidFill>
              </a:rPr>
              <a:t>the</a:t>
            </a:r>
            <a:r>
              <a:rPr lang="en-US" b="1" dirty="0" smtClean="0">
                <a:solidFill>
                  <a:srgbClr val="FFFF00"/>
                </a:solidFill>
              </a:rPr>
              <a:t> result of</a:t>
            </a:r>
            <a:r>
              <a:rPr lang="en-US" dirty="0" smtClean="0"/>
              <a:t>:</a:t>
            </a:r>
            <a:endParaRPr lang="pl-PL" dirty="0" smtClean="0"/>
          </a:p>
          <a:p>
            <a:pPr>
              <a:buNone/>
            </a:pPr>
            <a:endParaRPr lang="pl-PL" dirty="0" smtClean="0"/>
          </a:p>
          <a:p>
            <a:r>
              <a:rPr lang="en-US" dirty="0" smtClean="0"/>
              <a:t>borrowing existing conventions from the other media</a:t>
            </a:r>
            <a:endParaRPr lang="pl-PL" dirty="0" smtClean="0"/>
          </a:p>
          <a:p>
            <a:r>
              <a:rPr lang="en-US" dirty="0" smtClean="0"/>
              <a:t>genre mixing </a:t>
            </a:r>
            <a:endParaRPr lang="pl-PL" dirty="0" smtClean="0"/>
          </a:p>
          <a:p>
            <a:r>
              <a:rPr lang="en-US" dirty="0" smtClean="0"/>
              <a:t>mixing genres across the cultures</a:t>
            </a:r>
            <a:endParaRPr lang="pl-PL" dirty="0" smtClean="0"/>
          </a:p>
          <a:p>
            <a:r>
              <a:rPr lang="en-US" dirty="0" smtClean="0"/>
              <a:t>technology</a:t>
            </a:r>
            <a:endParaRPr lang="pl-PL" dirty="0" smtClean="0"/>
          </a:p>
          <a:p>
            <a:r>
              <a:rPr lang="en-US" b="1" dirty="0" smtClean="0"/>
              <a:t>a genre never dies</a:t>
            </a:r>
            <a:r>
              <a:rPr lang="en-US" dirty="0" smtClean="0"/>
              <a:t>, however it do not remain constantly successful. </a:t>
            </a:r>
            <a:endParaRPr lang="pl-PL" dirty="0" smtClean="0"/>
          </a:p>
          <a:p>
            <a:endParaRPr lang="pl-PL" dirty="0" smtClean="0"/>
          </a:p>
          <a:p>
            <a:pPr>
              <a:buNone/>
            </a:pPr>
            <a:r>
              <a:rPr lang="pl-PL" dirty="0" smtClean="0">
                <a:solidFill>
                  <a:srgbClr val="FFFF00"/>
                </a:solidFill>
              </a:rPr>
              <a:t>    </a:t>
            </a:r>
            <a:r>
              <a:rPr lang="en-US" dirty="0" smtClean="0">
                <a:solidFill>
                  <a:srgbClr val="FFFF00"/>
                </a:solidFill>
              </a:rPr>
              <a:t>A batch of genre films that enjoys intense popularity</a:t>
            </a:r>
            <a:endParaRPr lang="pl-PL" dirty="0" smtClean="0">
              <a:solidFill>
                <a:srgbClr val="FFFF00"/>
              </a:solidFill>
            </a:endParaRPr>
          </a:p>
          <a:p>
            <a:pPr>
              <a:buNone/>
            </a:pPr>
            <a:r>
              <a:rPr lang="pl-PL" dirty="0" smtClean="0">
                <a:solidFill>
                  <a:srgbClr val="FFFF00"/>
                </a:solidFill>
              </a:rPr>
              <a:t>    </a:t>
            </a:r>
            <a:r>
              <a:rPr lang="en-US" dirty="0" smtClean="0">
                <a:solidFill>
                  <a:srgbClr val="FFFF00"/>
                </a:solidFill>
              </a:rPr>
              <a:t>an</a:t>
            </a:r>
            <a:r>
              <a:rPr lang="pl-PL" dirty="0" smtClean="0">
                <a:solidFill>
                  <a:srgbClr val="FFFF00"/>
                </a:solidFill>
              </a:rPr>
              <a:t>d </a:t>
            </a:r>
            <a:r>
              <a:rPr lang="en-US" dirty="0" smtClean="0">
                <a:solidFill>
                  <a:srgbClr val="FFFF00"/>
                </a:solidFill>
              </a:rPr>
              <a:t>influence over a distinct period is called </a:t>
            </a:r>
            <a:r>
              <a:rPr lang="en-US" b="1" i="1" dirty="0" smtClean="0">
                <a:solidFill>
                  <a:srgbClr val="FFFF00"/>
                </a:solidFill>
              </a:rPr>
              <a:t>a cycle</a:t>
            </a:r>
            <a:r>
              <a:rPr lang="en-US" dirty="0" smtClean="0">
                <a:solidFill>
                  <a:srgbClr val="FFFF00"/>
                </a:solidFill>
              </a:rPr>
              <a:t>. </a:t>
            </a:r>
            <a:endParaRPr lang="pl-PL" dirty="0" smtClean="0">
              <a:solidFill>
                <a:srgbClr val="FFFF00"/>
              </a:solidFill>
            </a:endParaRPr>
          </a:p>
          <a:p>
            <a:endParaRPr lang="pl-P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548680"/>
            <a:ext cx="8229600" cy="868958"/>
          </a:xfrm>
        </p:spPr>
        <p:txBody>
          <a:bodyPr>
            <a:normAutofit fontScale="90000"/>
          </a:bodyPr>
          <a:lstStyle/>
          <a:p>
            <a:r>
              <a:rPr lang="en-US" b="1" dirty="0" smtClean="0">
                <a:solidFill>
                  <a:srgbClr val="FFFF00"/>
                </a:solidFill>
              </a:rPr>
              <a:t>The Social Functions </a:t>
            </a:r>
            <a:r>
              <a:rPr lang="pl-PL" b="1" dirty="0" smtClean="0">
                <a:solidFill>
                  <a:srgbClr val="FFFF00"/>
                </a:solidFill>
              </a:rPr>
              <a:t>of </a:t>
            </a:r>
            <a:r>
              <a:rPr lang="en-US" b="1" dirty="0" smtClean="0">
                <a:solidFill>
                  <a:srgbClr val="FFFF00"/>
                </a:solidFill>
              </a:rPr>
              <a:t>Genres</a:t>
            </a:r>
            <a:r>
              <a:rPr lang="pl-PL" b="1" dirty="0" smtClean="0">
                <a:solidFill>
                  <a:srgbClr val="FFFF00"/>
                </a:solidFill>
              </a:rPr>
              <a:t>:</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85000" lnSpcReduction="20000"/>
          </a:bodyPr>
          <a:lstStyle/>
          <a:p>
            <a:r>
              <a:rPr lang="en-US" b="1" dirty="0" smtClean="0"/>
              <a:t>reaffirm cultural values with little variation</a:t>
            </a:r>
            <a:r>
              <a:rPr lang="en-US" dirty="0" smtClean="0"/>
              <a:t> </a:t>
            </a:r>
            <a:endParaRPr lang="pl-PL" dirty="0" smtClean="0"/>
          </a:p>
          <a:p>
            <a:r>
              <a:rPr lang="en-US" b="1" dirty="0" smtClean="0"/>
              <a:t>serve to distract the audience from social problems</a:t>
            </a:r>
            <a:endParaRPr lang="pl-PL" dirty="0" smtClean="0"/>
          </a:p>
          <a:p>
            <a:r>
              <a:rPr lang="en-US" b="1" dirty="0" smtClean="0"/>
              <a:t>exploit ambivalent social values and attitudes</a:t>
            </a:r>
            <a:endParaRPr lang="pl-PL" dirty="0" smtClean="0"/>
          </a:p>
          <a:p>
            <a:r>
              <a:rPr lang="en-US" b="1" dirty="0" smtClean="0"/>
              <a:t>channel</a:t>
            </a:r>
            <a:r>
              <a:rPr lang="en-US" dirty="0" smtClean="0"/>
              <a:t> </a:t>
            </a:r>
            <a:r>
              <a:rPr lang="en-US" b="1" dirty="0" smtClean="0"/>
              <a:t>“negative” emotions into approved attitudes</a:t>
            </a:r>
            <a:r>
              <a:rPr lang="en-US" dirty="0" smtClean="0"/>
              <a:t>, f. ex. gangster film</a:t>
            </a:r>
            <a:endParaRPr lang="pl-PL" dirty="0" smtClean="0"/>
          </a:p>
          <a:p>
            <a:r>
              <a:rPr lang="en-US" b="1" dirty="0" smtClean="0"/>
              <a:t>display the audience's doubts or anxieties and correspond with current social situation</a:t>
            </a:r>
            <a:r>
              <a:rPr lang="en-US" dirty="0" smtClean="0"/>
              <a:t>. </a:t>
            </a:r>
            <a:endParaRPr lang="pl-PL" dirty="0" smtClean="0"/>
          </a:p>
          <a:p>
            <a:r>
              <a:rPr lang="en-US" dirty="0" smtClean="0"/>
              <a:t>reflect social attitudes, as if in a mirror</a:t>
            </a:r>
            <a:r>
              <a:rPr lang="en-US" b="1" dirty="0" smtClean="0"/>
              <a:t> </a:t>
            </a:r>
            <a:r>
              <a:rPr lang="en-US" dirty="0" smtClean="0"/>
              <a:t>(“</a:t>
            </a:r>
            <a:r>
              <a:rPr lang="en-US" dirty="0" err="1" smtClean="0"/>
              <a:t>reflectionist</a:t>
            </a:r>
            <a:r>
              <a:rPr lang="en-US" dirty="0" smtClean="0"/>
              <a:t>" approach)</a:t>
            </a:r>
            <a:endParaRPr lang="pl-PL" dirty="0" smtClean="0"/>
          </a:p>
          <a:p>
            <a:r>
              <a:rPr lang="en-US" dirty="0" smtClean="0"/>
              <a:t>reflect filmmakers' guess about what can bring them to commercial success</a:t>
            </a:r>
            <a:endParaRPr lang="pl-PL" dirty="0" smtClean="0"/>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rgbClr val="FFFF00"/>
                </a:solidFill>
              </a:rPr>
              <a:t/>
            </a:r>
            <a:br>
              <a:rPr lang="pl-PL" dirty="0" smtClean="0">
                <a:solidFill>
                  <a:srgbClr val="FFFF00"/>
                </a:solidFill>
              </a:rPr>
            </a:br>
            <a:r>
              <a:rPr lang="en-US" dirty="0" smtClean="0">
                <a:solidFill>
                  <a:srgbClr val="FFFF00"/>
                </a:solidFill>
              </a:rPr>
              <a:t>R</a:t>
            </a:r>
            <a:r>
              <a:rPr lang="pl-PL" dirty="0" err="1" smtClean="0">
                <a:solidFill>
                  <a:srgbClr val="FFFF00"/>
                </a:solidFill>
              </a:rPr>
              <a:t>ick</a:t>
            </a:r>
            <a:r>
              <a:rPr lang="en-US" dirty="0" smtClean="0">
                <a:solidFill>
                  <a:srgbClr val="FFFF00"/>
                </a:solidFill>
              </a:rPr>
              <a:t> </a:t>
            </a:r>
            <a:r>
              <a:rPr lang="en-US" dirty="0" smtClean="0">
                <a:solidFill>
                  <a:srgbClr val="FFFF00"/>
                </a:solidFill>
              </a:rPr>
              <a:t>Altman, </a:t>
            </a:r>
            <a:r>
              <a:rPr lang="en-US" b="1" i="1" dirty="0" smtClean="0">
                <a:solidFill>
                  <a:srgbClr val="FFFF00"/>
                </a:solidFill>
              </a:rPr>
              <a:t>A Semantic / Syntactic Approach to Film Genre</a:t>
            </a:r>
            <a:r>
              <a:rPr lang="pl-PL" dirty="0" smtClean="0"/>
              <a:t/>
            </a:r>
            <a:br>
              <a:rPr lang="pl-PL" dirty="0" smtClean="0"/>
            </a:b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en-US" dirty="0" smtClean="0"/>
              <a:t>fundamentally </a:t>
            </a:r>
            <a:r>
              <a:rPr lang="en-US" b="1" dirty="0" smtClean="0"/>
              <a:t>bivalent nature of the genre</a:t>
            </a:r>
            <a:endParaRPr lang="pl-PL" dirty="0" smtClean="0"/>
          </a:p>
          <a:p>
            <a:pPr algn="just"/>
            <a:r>
              <a:rPr lang="en-US" b="1" dirty="0" smtClean="0"/>
              <a:t>a double function</a:t>
            </a:r>
            <a:r>
              <a:rPr lang="en-US" dirty="0" smtClean="0"/>
              <a:t> </a:t>
            </a:r>
            <a:r>
              <a:rPr lang="en-US" i="1" dirty="0" smtClean="0"/>
              <a:t>- most genres go through a period of accommodation during  which  the public's desires are fitted to Hollywood's priorities (and vice versa). (...)Whenever a lasting fit is obtained - which it is whenever  a semantic genre becomes a syntactic one - it is because a common ground  has been found, a region  where  the audience's  ritual  values coincide  with Hollywood's ideological  ones</a:t>
            </a:r>
            <a:r>
              <a:rPr lang="en-US" dirty="0" smtClean="0"/>
              <a:t>. </a:t>
            </a:r>
            <a:endParaRPr lang="pl-PL" dirty="0" smtClean="0"/>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453336"/>
          </a:xfrm>
        </p:spPr>
        <p:txBody>
          <a:bodyPr>
            <a:normAutofit fontScale="92500" lnSpcReduction="10000"/>
          </a:bodyPr>
          <a:lstStyle/>
          <a:p>
            <a:pPr algn="just"/>
            <a:r>
              <a:rPr lang="en-US" b="1" dirty="0" smtClean="0"/>
              <a:t>dual approach</a:t>
            </a:r>
            <a:r>
              <a:rPr lang="en-US" dirty="0" smtClean="0"/>
              <a:t> allows to grasp </a:t>
            </a:r>
            <a:r>
              <a:rPr lang="en-US" i="1" dirty="0" err="1" smtClean="0"/>
              <a:t>intergeneric</a:t>
            </a:r>
            <a:r>
              <a:rPr lang="en-US" i="1" dirty="0" smtClean="0"/>
              <a:t> connections typically suppressed by</a:t>
            </a:r>
            <a:r>
              <a:rPr lang="pl-PL" i="1" dirty="0" smtClean="0"/>
              <a:t> </a:t>
            </a:r>
            <a:r>
              <a:rPr lang="en-US" i="1" dirty="0" err="1" smtClean="0"/>
              <a:t>single­minded</a:t>
            </a:r>
            <a:r>
              <a:rPr lang="en-US" i="1" dirty="0" smtClean="0"/>
              <a:t> approaches</a:t>
            </a:r>
            <a:r>
              <a:rPr lang="en-US" dirty="0" smtClean="0"/>
              <a:t>, as well as to </a:t>
            </a:r>
            <a:r>
              <a:rPr lang="en-US" i="1" dirty="0" smtClean="0"/>
              <a:t>establish a new continuity, relating film analysis, genre theory, and genre history</a:t>
            </a:r>
            <a:r>
              <a:rPr lang="en-US" dirty="0" smtClean="0"/>
              <a:t>. </a:t>
            </a:r>
            <a:endParaRPr lang="pl-PL" dirty="0" smtClean="0"/>
          </a:p>
          <a:p>
            <a:pPr algn="just"/>
            <a:r>
              <a:rPr lang="en-US" i="1" dirty="0" smtClean="0"/>
              <a:t>The </a:t>
            </a:r>
            <a:r>
              <a:rPr lang="en-US" b="1" i="1" dirty="0" smtClean="0"/>
              <a:t>distinction between the semantic and  the syntactic</a:t>
            </a:r>
            <a:r>
              <a:rPr lang="en-US" i="1" dirty="0" smtClean="0"/>
              <a:t> (...) thus corresponds to a distinction between the primary, linguistic  elements  of which  all  texts  are  made  and  the secondary, textual meanings that are sometimes constructed by virtue of the syntactic bonds established between primary elements</a:t>
            </a:r>
            <a:r>
              <a:rPr lang="en-US" dirty="0" smtClean="0"/>
              <a:t>.” </a:t>
            </a:r>
            <a:endParaRPr lang="pl-PL" dirty="0" smtClean="0"/>
          </a:p>
          <a:p>
            <a:pPr algn="just"/>
            <a:r>
              <a:rPr lang="en-US" b="1" dirty="0" smtClean="0"/>
              <a:t>linguistic elements are developed into the textual meaning</a:t>
            </a:r>
            <a:r>
              <a:rPr lang="en-US" dirty="0" smtClean="0"/>
              <a:t>. </a:t>
            </a:r>
            <a:endParaRPr lang="pl-PL" dirty="0" smtClean="0"/>
          </a:p>
          <a:p>
            <a:pPr algn="just"/>
            <a:endParaRPr lang="pl-PL" dirty="0" smtClean="0"/>
          </a:p>
          <a:p>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716</Words>
  <Application>Microsoft Office PowerPoint</Application>
  <PresentationFormat>Pokaz na ekranie (4:3)</PresentationFormat>
  <Paragraphs>66</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Genre</vt:lpstr>
      <vt:lpstr>Defining a Genre</vt:lpstr>
      <vt:lpstr>Slajd 3</vt:lpstr>
      <vt:lpstr>Slajd 4</vt:lpstr>
      <vt:lpstr>Analyzing a Genre </vt:lpstr>
      <vt:lpstr>Genre History</vt:lpstr>
      <vt:lpstr>The Social Functions of Genres: </vt:lpstr>
      <vt:lpstr> Rick Altman, A Semantic / Syntactic Approach to Film Genre </vt:lpstr>
      <vt:lpstr>Slajd 9</vt:lpstr>
      <vt:lpstr>Slajd 10</vt:lpstr>
      <vt:lpstr>Film examples (conventions and innovations)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Hollywoodstilen i film</dc:title>
  <dc:creator>hp</dc:creator>
  <cp:lastModifiedBy>Madzia</cp:lastModifiedBy>
  <cp:revision>67</cp:revision>
  <dcterms:created xsi:type="dcterms:W3CDTF">2011-09-03T19:40:19Z</dcterms:created>
  <dcterms:modified xsi:type="dcterms:W3CDTF">2011-12-13T13:33:50Z</dcterms:modified>
</cp:coreProperties>
</file>