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7" r:id="rId9"/>
    <p:sldId id="278" r:id="rId10"/>
    <p:sldId id="280" r:id="rId11"/>
    <p:sldId id="281" r:id="rId12"/>
    <p:sldId id="263" r:id="rId13"/>
    <p:sldId id="264" r:id="rId14"/>
    <p:sldId id="265" r:id="rId15"/>
    <p:sldId id="266" r:id="rId16"/>
    <p:sldId id="267" r:id="rId17"/>
    <p:sldId id="268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161DF-85D6-4E8A-ACB7-8911D44AA1FB}" type="datetimeFigureOut">
              <a:rPr lang="pl-PL" smtClean="0"/>
              <a:pPr/>
              <a:t>2011-11-04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458F8-AF45-4518-8D5A-592489B5E0E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564904"/>
            <a:ext cx="7772400" cy="1800200"/>
          </a:xfrm>
        </p:spPr>
        <p:txBody>
          <a:bodyPr>
            <a:normAutofit/>
          </a:bodyPr>
          <a:lstStyle/>
          <a:p>
            <a:r>
              <a:rPr lang="pl-PL" sz="4800" b="1" dirty="0" err="1" smtClean="0">
                <a:solidFill>
                  <a:srgbClr val="FFFF00"/>
                </a:solidFill>
              </a:rPr>
              <a:t>The</a:t>
            </a:r>
            <a:r>
              <a:rPr lang="pl-PL" sz="4800" b="1" dirty="0" smtClean="0">
                <a:solidFill>
                  <a:srgbClr val="FFFF00"/>
                </a:solidFill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</a:rPr>
              <a:t>Hollywood</a:t>
            </a:r>
            <a:r>
              <a:rPr lang="pl-PL" sz="4800" b="1" dirty="0" smtClean="0">
                <a:solidFill>
                  <a:srgbClr val="FFFF00"/>
                </a:solidFill>
              </a:rPr>
              <a:t> style</a:t>
            </a:r>
            <a:endParaRPr lang="pl-PL" sz="4800" dirty="0">
              <a:solidFill>
                <a:srgbClr val="FFFF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191925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pl-PL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pl-P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baseline="0" dirty="0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b="1" baseline="0" dirty="0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       4th </a:t>
            </a:r>
            <a:r>
              <a:rPr lang="pl-PL" sz="2000" b="1" dirty="0" err="1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November</a:t>
            </a:r>
            <a:r>
              <a:rPr lang="pl-PL" sz="2000" b="1" dirty="0" smtClean="0"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, 2011</a:t>
            </a:r>
            <a:endParaRPr lang="pl-PL" sz="2000" b="1" baseline="0" dirty="0" smtClean="0">
              <a:latin typeface="Palatino Linotyp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Magdalena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Tutka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2000" b="1" dirty="0" smtClean="0">
                <a:solidFill>
                  <a:srgbClr val="FFFF00"/>
                </a:solidFill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Gwozdz</a:t>
            </a: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pl-PL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. 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b="1" dirty="0" smtClean="0">
                <a:latin typeface="Palatino Linotype" pitchFamily="18" charset="0"/>
                <a:cs typeface="Times New Roman" pitchFamily="18" charset="0"/>
              </a:rPr>
              <a:t>        Department of Media and </a:t>
            </a:r>
            <a:r>
              <a:rPr lang="pl-PL" sz="2000" b="1" dirty="0" err="1" smtClean="0">
                <a:latin typeface="Palatino Linotype" pitchFamily="18" charset="0"/>
                <a:cs typeface="Times New Roman" pitchFamily="18" charset="0"/>
              </a:rPr>
              <a:t>Communication</a:t>
            </a:r>
            <a:endParaRPr lang="pl-PL" sz="2000" b="1" dirty="0" smtClean="0">
              <a:latin typeface="Palatino Linotype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dirty="0" smtClean="0">
                <a:latin typeface="Palatino Linotype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g. Very quick and clear description of the character </a:t>
            </a:r>
            <a:r>
              <a:rPr lang="en-US" dirty="0" smtClean="0"/>
              <a:t>f. ex. the first scene</a:t>
            </a:r>
            <a:r>
              <a:rPr lang="en-US" b="1" dirty="0" smtClean="0"/>
              <a:t> </a:t>
            </a: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en-US" i="1" dirty="0" smtClean="0"/>
              <a:t>The Postman Always Rings Twice</a:t>
            </a:r>
            <a:r>
              <a:rPr lang="en-US" b="1" dirty="0" smtClean="0"/>
              <a:t>, </a:t>
            </a:r>
            <a:r>
              <a:rPr lang="en-US" dirty="0" err="1" smtClean="0"/>
              <a:t>Tay</a:t>
            </a:r>
            <a:r>
              <a:rPr lang="en-US" dirty="0" smtClean="0"/>
              <a:t> Garnet</a:t>
            </a:r>
            <a:r>
              <a:rPr lang="pl-PL" dirty="0" smtClean="0"/>
              <a:t>t </a:t>
            </a:r>
            <a:r>
              <a:rPr lang="en-US" dirty="0" smtClean="0">
                <a:solidFill>
                  <a:srgbClr val="FFFF00"/>
                </a:solidFill>
              </a:rPr>
              <a:t>(1946)</a:t>
            </a:r>
            <a:r>
              <a:rPr lang="pl-PL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and / or the character presented by one of his or her specific </a:t>
            </a:r>
            <a:r>
              <a:rPr lang="pl-PL" dirty="0" err="1" smtClean="0">
                <a:solidFill>
                  <a:srgbClr val="FFFF00"/>
                </a:solidFill>
              </a:rPr>
              <a:t>treat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smtClean="0"/>
              <a:t>f. ex. the first scene from the</a:t>
            </a:r>
            <a:r>
              <a:rPr lang="en-US" b="1" dirty="0" smtClean="0"/>
              <a:t> </a:t>
            </a:r>
            <a:r>
              <a:rPr lang="en-US" b="1" i="1" dirty="0" smtClean="0"/>
              <a:t>Little Caesar</a:t>
            </a:r>
            <a:r>
              <a:rPr lang="en-US" b="1" dirty="0" smtClean="0"/>
              <a:t> 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h. The image of an actor which is being carried from one film to another </a:t>
            </a: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i</a:t>
            </a:r>
            <a:r>
              <a:rPr lang="en-US" dirty="0" smtClean="0">
                <a:solidFill>
                  <a:srgbClr val="FFFF00"/>
                </a:solidFill>
              </a:rPr>
              <a:t>. Personality reduced to the stereotype</a:t>
            </a: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j. The information game with a viewers</a:t>
            </a:r>
            <a:endParaRPr lang="pl-PL" dirty="0" smtClean="0">
              <a:solidFill>
                <a:srgbClr val="FFFF00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Objectivity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Viewers watch the story events directly (from </a:t>
            </a:r>
            <a:r>
              <a:rPr lang="pl-PL" sz="2400" dirty="0" err="1" smtClean="0"/>
              <a:t>the</a:t>
            </a:r>
            <a:r>
              <a:rPr lang="en-US" sz="2400" dirty="0" smtClean="0"/>
              <a:t> position of the witness), without any form of mediation</a:t>
            </a:r>
            <a:endParaRPr lang="pl-PL" sz="2400" dirty="0" smtClean="0"/>
          </a:p>
          <a:p>
            <a:r>
              <a:rPr lang="en-US" sz="2400" dirty="0" smtClean="0"/>
              <a:t>The subjective perspective is visibly</a:t>
            </a:r>
            <a:r>
              <a:rPr lang="pl-PL" sz="2400" dirty="0" smtClean="0"/>
              <a:t> </a:t>
            </a:r>
            <a:r>
              <a:rPr lang="en-US" sz="2400" dirty="0" smtClean="0"/>
              <a:t>distinguished from the rest of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en-US" sz="2400" dirty="0" smtClean="0"/>
              <a:t>film, most often as the perspective of a character, 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  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         </a:t>
            </a:r>
            <a:r>
              <a:rPr lang="en-US" sz="2400" dirty="0" smtClean="0"/>
              <a:t>f. ex. </a:t>
            </a:r>
            <a:r>
              <a:rPr lang="en-US" sz="2400" b="1" i="1" dirty="0" smtClean="0"/>
              <a:t>Lady in the Lake</a:t>
            </a:r>
            <a:r>
              <a:rPr lang="en-US" sz="2400" dirty="0" smtClean="0"/>
              <a:t>, </a:t>
            </a:r>
            <a:endParaRPr lang="pl-PL" sz="2400" dirty="0" smtClean="0"/>
          </a:p>
          <a:p>
            <a:pPr>
              <a:buNone/>
            </a:pPr>
            <a:r>
              <a:rPr lang="en-US" sz="2400" dirty="0" smtClean="0"/>
              <a:t>Robert Montgomery (1947)</a:t>
            </a:r>
            <a:endParaRPr lang="pl-PL" sz="2400" dirty="0" smtClean="0"/>
          </a:p>
          <a:p>
            <a:endParaRPr lang="pl-PL" sz="2400" dirty="0"/>
          </a:p>
        </p:txBody>
      </p:sp>
      <p:pic>
        <p:nvPicPr>
          <p:cNvPr id="6" name="Picture 2" descr="C:\Users\hp\Desktop\huj\lust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429000"/>
            <a:ext cx="4219575" cy="317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Realism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464496"/>
          </a:xfrm>
        </p:spPr>
        <p:txBody>
          <a:bodyPr>
            <a:normAutofit/>
          </a:bodyPr>
          <a:lstStyle/>
          <a:p>
            <a:r>
              <a:rPr lang="en-US" dirty="0" smtClean="0"/>
              <a:t>Impersonal character of film process reinforces the impression of credibility</a:t>
            </a:r>
            <a:endParaRPr lang="pl-PL" dirty="0" smtClean="0"/>
          </a:p>
          <a:p>
            <a:r>
              <a:rPr lang="en-US" dirty="0" smtClean="0"/>
              <a:t>Trustworthy, but not true world, f. ex</a:t>
            </a:r>
            <a:r>
              <a:rPr lang="en-US" i="1" dirty="0" smtClean="0"/>
              <a:t>. </a:t>
            </a:r>
            <a:r>
              <a:rPr lang="en-US" b="1" i="1" dirty="0" smtClean="0"/>
              <a:t>King Kong</a:t>
            </a:r>
            <a:r>
              <a:rPr lang="en-US" dirty="0" smtClean="0"/>
              <a:t>, </a:t>
            </a:r>
            <a:r>
              <a:rPr lang="en-US" dirty="0" err="1" smtClean="0"/>
              <a:t>Merian</a:t>
            </a:r>
            <a:r>
              <a:rPr lang="en-US" dirty="0" smtClean="0"/>
              <a:t> C. Cooper, Ernest B. </a:t>
            </a:r>
            <a:r>
              <a:rPr lang="en-US" dirty="0" err="1" smtClean="0"/>
              <a:t>Schoedsack</a:t>
            </a:r>
            <a:r>
              <a:rPr lang="en-US" dirty="0" smtClean="0"/>
              <a:t> (1933)</a:t>
            </a:r>
            <a:endParaRPr lang="pl-PL" dirty="0" smtClean="0"/>
          </a:p>
          <a:p>
            <a:r>
              <a:rPr lang="en-US" dirty="0" smtClean="0"/>
              <a:t>Psychological mechanisms are respected</a:t>
            </a:r>
            <a:endParaRPr lang="pl-PL" dirty="0" smtClean="0"/>
          </a:p>
          <a:p>
            <a:r>
              <a:rPr lang="en-US" dirty="0" smtClean="0"/>
              <a:t>The conditional mode - “If I had been there, it could have looked like this”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Transparency</a:t>
            </a:r>
            <a:endParaRPr lang="pl-PL" b="1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</a:t>
            </a:r>
            <a:r>
              <a:rPr lang="en-US" dirty="0" err="1" smtClean="0"/>
              <a:t>ssumes</a:t>
            </a:r>
            <a:r>
              <a:rPr lang="en-US" dirty="0" smtClean="0"/>
              <a:t> that film is recounted in the way that makes spectator unable to mark that it happens </a:t>
            </a:r>
            <a:endParaRPr lang="pl-PL" dirty="0" smtClean="0"/>
          </a:p>
          <a:p>
            <a:r>
              <a:rPr lang="pl-PL" dirty="0" smtClean="0"/>
              <a:t>C</a:t>
            </a:r>
            <a:r>
              <a:rPr lang="en-US" dirty="0" err="1" smtClean="0"/>
              <a:t>amera</a:t>
            </a:r>
            <a:r>
              <a:rPr lang="en-US" dirty="0" smtClean="0"/>
              <a:t> mustn’t be visible </a:t>
            </a:r>
            <a:endParaRPr lang="pl-PL" dirty="0" smtClean="0"/>
          </a:p>
          <a:p>
            <a:r>
              <a:rPr lang="pl-PL" dirty="0" err="1" smtClean="0"/>
              <a:t>A</a:t>
            </a:r>
            <a:r>
              <a:rPr lang="en-US" dirty="0" err="1" smtClean="0"/>
              <a:t>utothematic</a:t>
            </a:r>
            <a:r>
              <a:rPr lang="en-US" dirty="0" smtClean="0"/>
              <a:t> approach and quotations from the other films cannot be applied</a:t>
            </a:r>
            <a:endParaRPr lang="pl-PL" dirty="0" smtClean="0"/>
          </a:p>
          <a:p>
            <a:r>
              <a:rPr lang="pl-PL" dirty="0" smtClean="0"/>
              <a:t>T</a:t>
            </a:r>
            <a:r>
              <a:rPr lang="en-US" dirty="0" smtClean="0"/>
              <a:t>he actor mustn’t look directly into the camera  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Transparency</a:t>
            </a:r>
            <a:r>
              <a:rPr lang="pl-PL" b="1" dirty="0" smtClean="0">
                <a:solidFill>
                  <a:srgbClr val="FFFF00"/>
                </a:solidFill>
              </a:rPr>
              <a:t> </a:t>
            </a:r>
            <a:r>
              <a:rPr lang="pl-PL" sz="3600" b="1" dirty="0" smtClean="0">
                <a:solidFill>
                  <a:srgbClr val="FFFF00"/>
                </a:solidFill>
              </a:rPr>
              <a:t/>
            </a:r>
            <a:br>
              <a:rPr lang="pl-PL" sz="3600" b="1" dirty="0" smtClean="0">
                <a:solidFill>
                  <a:srgbClr val="FFFF00"/>
                </a:solidFill>
              </a:rPr>
            </a:br>
            <a:r>
              <a:rPr lang="pl-PL" sz="3600" b="1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Hollywood directors’ goal is to unfold the story without any interruptions or disturbances</a:t>
            </a:r>
            <a:endParaRPr lang="pl-PL" sz="3600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fontScale="70000" lnSpcReduction="20000"/>
          </a:bodyPr>
          <a:lstStyle/>
          <a:p>
            <a:r>
              <a:rPr lang="en-US" sz="4100" dirty="0" smtClean="0"/>
              <a:t>It is provided by </a:t>
            </a:r>
            <a:r>
              <a:rPr lang="en-US" sz="4100" b="1" dirty="0" smtClean="0">
                <a:solidFill>
                  <a:srgbClr val="FFFF00"/>
                </a:solidFill>
              </a:rPr>
              <a:t>continuity editing </a:t>
            </a:r>
            <a:r>
              <a:rPr lang="en-US" sz="4100" dirty="0" smtClean="0"/>
              <a:t>(arranging of the shots so as to tell a story clearly and coherently)</a:t>
            </a:r>
            <a:endParaRPr lang="pl-PL" sz="4100" dirty="0" smtClean="0"/>
          </a:p>
          <a:p>
            <a:pPr lvl="0"/>
            <a:r>
              <a:rPr lang="pl-PL" sz="4100" dirty="0" smtClean="0"/>
              <a:t>M</a:t>
            </a:r>
            <a:r>
              <a:rPr lang="en-US" sz="4100" dirty="0" err="1" smtClean="0"/>
              <a:t>atch</a:t>
            </a:r>
            <a:r>
              <a:rPr lang="en-US" sz="4100" dirty="0" smtClean="0"/>
              <a:t> on action, f. ex. </a:t>
            </a:r>
            <a:r>
              <a:rPr lang="en-US" sz="4100" i="1" dirty="0" smtClean="0"/>
              <a:t>High Noon</a:t>
            </a:r>
            <a:endParaRPr lang="pl-PL" sz="4100" dirty="0" smtClean="0"/>
          </a:p>
          <a:p>
            <a:pPr lvl="0"/>
            <a:r>
              <a:rPr lang="pl-PL" sz="4100" dirty="0" smtClean="0"/>
              <a:t>P</a:t>
            </a:r>
            <a:r>
              <a:rPr lang="en-US" sz="4100" dirty="0" err="1" smtClean="0"/>
              <a:t>oint</a:t>
            </a:r>
            <a:r>
              <a:rPr lang="en-US" sz="4100" dirty="0" smtClean="0"/>
              <a:t> of view shot or </a:t>
            </a:r>
            <a:r>
              <a:rPr lang="en-US" sz="4100" dirty="0" err="1" smtClean="0"/>
              <a:t>eyeline</a:t>
            </a:r>
            <a:r>
              <a:rPr lang="en-US" sz="4100" dirty="0" smtClean="0"/>
              <a:t> match, </a:t>
            </a:r>
            <a:endParaRPr lang="pl-PL" sz="4100" dirty="0" smtClean="0"/>
          </a:p>
          <a:p>
            <a:pPr lvl="0">
              <a:buNone/>
            </a:pPr>
            <a:r>
              <a:rPr lang="pl-PL" sz="4100" dirty="0" smtClean="0"/>
              <a:t>     </a:t>
            </a:r>
            <a:r>
              <a:rPr lang="en-US" sz="4100" dirty="0" smtClean="0"/>
              <a:t>f. ex. </a:t>
            </a:r>
            <a:r>
              <a:rPr lang="en-US" sz="4100" b="1" i="1" dirty="0" smtClean="0"/>
              <a:t>The Postman Always Rings Twice</a:t>
            </a:r>
            <a:endParaRPr lang="pl-PL" sz="4100" b="1" dirty="0" smtClean="0"/>
          </a:p>
          <a:p>
            <a:pPr lvl="0"/>
            <a:r>
              <a:rPr lang="pl-PL" sz="4100" dirty="0" smtClean="0"/>
              <a:t>P</a:t>
            </a:r>
            <a:r>
              <a:rPr lang="en-US" sz="4100" dirty="0" err="1" smtClean="0"/>
              <a:t>oint</a:t>
            </a:r>
            <a:r>
              <a:rPr lang="en-US" sz="4100" dirty="0" smtClean="0"/>
              <a:t> of view cutting, f. ex.</a:t>
            </a:r>
            <a:r>
              <a:rPr lang="en-US" sz="4100" i="1" dirty="0" smtClean="0"/>
              <a:t> Lady in the Lake</a:t>
            </a:r>
            <a:endParaRPr lang="pl-PL" sz="4100" dirty="0" smtClean="0"/>
          </a:p>
          <a:p>
            <a:pPr lvl="0"/>
            <a:r>
              <a:rPr lang="pl-PL" sz="4100" dirty="0" smtClean="0"/>
              <a:t>C</a:t>
            </a:r>
            <a:r>
              <a:rPr lang="en-US" sz="4100" dirty="0" err="1" smtClean="0"/>
              <a:t>onstant</a:t>
            </a:r>
            <a:r>
              <a:rPr lang="en-US" sz="4100" dirty="0" smtClean="0"/>
              <a:t> screen direction</a:t>
            </a:r>
            <a:endParaRPr lang="pl-PL" sz="4100" dirty="0" smtClean="0"/>
          </a:p>
          <a:p>
            <a:pPr lvl="0"/>
            <a:r>
              <a:rPr lang="pl-PL" sz="4100" dirty="0" smtClean="0"/>
              <a:t>R</a:t>
            </a:r>
            <a:r>
              <a:rPr lang="en-US" sz="4100" dirty="0" err="1" smtClean="0"/>
              <a:t>hythm</a:t>
            </a:r>
            <a:r>
              <a:rPr lang="en-US" sz="4100" dirty="0" smtClean="0"/>
              <a:t>  of the cutting</a:t>
            </a:r>
            <a:endParaRPr lang="pl-PL" sz="4100" dirty="0" smtClean="0"/>
          </a:p>
          <a:p>
            <a:pPr lvl="0"/>
            <a:r>
              <a:rPr lang="pl-PL" sz="4100" dirty="0" err="1" smtClean="0"/>
              <a:t>D</a:t>
            </a:r>
            <a:r>
              <a:rPr lang="en-US" sz="4100" dirty="0" err="1" smtClean="0"/>
              <a:t>iegetic</a:t>
            </a:r>
            <a:r>
              <a:rPr lang="en-US" sz="4100" dirty="0" smtClean="0"/>
              <a:t> sound</a:t>
            </a:r>
            <a:endParaRPr lang="pl-PL" sz="41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03797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Transparency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pl-PL" dirty="0" smtClean="0">
                <a:solidFill>
                  <a:srgbClr val="FFFF00"/>
                </a:solidFill>
              </a:rPr>
              <a:t/>
            </a:r>
            <a:br>
              <a:rPr lang="pl-PL" dirty="0" smtClean="0">
                <a:solidFill>
                  <a:srgbClr val="FFFF00"/>
                </a:solidFill>
              </a:rPr>
            </a:br>
            <a:r>
              <a:rPr lang="pl-PL" dirty="0" smtClean="0">
                <a:solidFill>
                  <a:srgbClr val="FFFF00"/>
                </a:solidFill>
              </a:rPr>
              <a:t/>
            </a:r>
            <a:br>
              <a:rPr lang="pl-PL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Few specific editing patterns that work as conventional figures:</a:t>
            </a:r>
            <a:endParaRPr lang="pl-PL" sz="3600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856984" cy="1752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endParaRPr lang="pl-PL" sz="3600" dirty="0" smtClean="0"/>
          </a:p>
          <a:p>
            <a:pPr algn="l">
              <a:buFont typeface="Arial" pitchFamily="34" charset="0"/>
              <a:buChar char="•"/>
            </a:pPr>
            <a:r>
              <a:rPr lang="pl-PL" sz="3600" dirty="0" smtClean="0"/>
              <a:t> </a:t>
            </a:r>
            <a:r>
              <a:rPr lang="en-US" sz="3000" dirty="0" smtClean="0"/>
              <a:t>Analytical / </a:t>
            </a:r>
            <a:r>
              <a:rPr lang="en-US" sz="3000" dirty="0" err="1" smtClean="0"/>
              <a:t>synthetical</a:t>
            </a:r>
            <a:r>
              <a:rPr lang="en-US" sz="3000" dirty="0" smtClean="0"/>
              <a:t> cutting</a:t>
            </a:r>
            <a:endParaRPr lang="pl-PL" sz="3000" dirty="0" smtClean="0"/>
          </a:p>
          <a:p>
            <a:pPr algn="l">
              <a:buFont typeface="Arial" pitchFamily="34" charset="0"/>
              <a:buChar char="•"/>
            </a:pPr>
            <a:r>
              <a:rPr lang="pl-PL" sz="3000" dirty="0" smtClean="0"/>
              <a:t> </a:t>
            </a:r>
            <a:r>
              <a:rPr lang="en-US" sz="3000" dirty="0" smtClean="0"/>
              <a:t>Shot / reverse shot, f. ex. </a:t>
            </a:r>
            <a:r>
              <a:rPr lang="en-US" sz="3000" b="1" i="1" dirty="0" smtClean="0"/>
              <a:t>Casablanca</a:t>
            </a:r>
            <a:r>
              <a:rPr lang="en-US" sz="3000" dirty="0" smtClean="0"/>
              <a:t>, Michael </a:t>
            </a:r>
            <a:r>
              <a:rPr lang="en-US" sz="3000" dirty="0" err="1" smtClean="0"/>
              <a:t>Curtiz</a:t>
            </a:r>
            <a:r>
              <a:rPr lang="en-US" sz="3000" dirty="0" smtClean="0"/>
              <a:t> (1942)</a:t>
            </a:r>
            <a:endParaRPr lang="pl-PL" sz="3000" dirty="0" smtClean="0"/>
          </a:p>
          <a:p>
            <a:pPr algn="l">
              <a:buFont typeface="Arial" pitchFamily="34" charset="0"/>
              <a:buChar char="•"/>
            </a:pPr>
            <a:r>
              <a:rPr lang="pl-PL" sz="3000" dirty="0" smtClean="0"/>
              <a:t> </a:t>
            </a:r>
            <a:r>
              <a:rPr lang="en-US" sz="3000" dirty="0" smtClean="0"/>
              <a:t>Montage sequence as a kind of temporal ellipsis (compressing a lengthy series of actions into a few moments), f. ex. </a:t>
            </a:r>
            <a:r>
              <a:rPr lang="en-US" sz="3000" b="1" i="1" dirty="0" smtClean="0"/>
              <a:t>Citizen Kane</a:t>
            </a:r>
            <a:r>
              <a:rPr lang="en-US" sz="3000" dirty="0" smtClean="0"/>
              <a:t>,</a:t>
            </a:r>
            <a:r>
              <a:rPr lang="en-US" sz="3000" b="1" dirty="0" smtClean="0"/>
              <a:t> </a:t>
            </a:r>
            <a:r>
              <a:rPr lang="en-US" sz="3000" dirty="0" smtClean="0"/>
              <a:t>by Orson Welles (1941)</a:t>
            </a:r>
            <a:endParaRPr lang="pl-PL" sz="3000" dirty="0" smtClean="0"/>
          </a:p>
          <a:p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21088"/>
            <a:ext cx="30861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556792"/>
            <a:ext cx="30765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293096"/>
            <a:ext cx="305752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FF00"/>
                </a:solidFill>
              </a:rPr>
              <a:t>Show / </a:t>
            </a:r>
            <a:r>
              <a:rPr lang="pl-PL" b="1" dirty="0" err="1" smtClean="0">
                <a:solidFill>
                  <a:srgbClr val="FFFF00"/>
                </a:solidFill>
              </a:rPr>
              <a:t>Reverse</a:t>
            </a:r>
            <a:r>
              <a:rPr lang="pl-PL" b="1" dirty="0" smtClean="0">
                <a:solidFill>
                  <a:srgbClr val="FFFF00"/>
                </a:solidFill>
              </a:rPr>
              <a:t> </a:t>
            </a:r>
            <a:r>
              <a:rPr lang="pl-PL" b="1" dirty="0" err="1" smtClean="0">
                <a:solidFill>
                  <a:srgbClr val="FFFF00"/>
                </a:solidFill>
              </a:rPr>
              <a:t>shot</a:t>
            </a:r>
            <a:endParaRPr lang="pl-PL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The Principle of Transparency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Refinements of Continuity Editing</a:t>
            </a:r>
            <a:r>
              <a:rPr lang="pl-PL" dirty="0" smtClean="0">
                <a:solidFill>
                  <a:srgbClr val="FFFF00"/>
                </a:solidFill>
              </a:rPr>
              <a:t/>
            </a:r>
            <a:br>
              <a:rPr lang="pl-PL" dirty="0" smtClean="0">
                <a:solidFill>
                  <a:srgbClr val="FFFF00"/>
                </a:solidFill>
              </a:rPr>
            </a:b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Crossing the axis of action legitimately by taking one shot on the line itself </a:t>
            </a:r>
            <a:endParaRPr lang="pl-PL" dirty="0" smtClean="0"/>
          </a:p>
          <a:p>
            <a:r>
              <a:rPr lang="en-US" dirty="0" smtClean="0"/>
              <a:t>Quick, sudden and repeated alternations of place of the action (chase scenes, outdoor action)</a:t>
            </a:r>
            <a:endParaRPr lang="pl-PL" dirty="0" smtClean="0"/>
          </a:p>
          <a:p>
            <a:r>
              <a:rPr lang="en-US" b="1" dirty="0" smtClean="0"/>
              <a:t>Cross-cutting</a:t>
            </a:r>
            <a:r>
              <a:rPr lang="en-US" dirty="0" smtClean="0"/>
              <a:t>, f. ex. </a:t>
            </a:r>
            <a:r>
              <a:rPr lang="en-US" i="1" dirty="0" smtClean="0"/>
              <a:t>Birth of the Nation</a:t>
            </a:r>
            <a:r>
              <a:rPr lang="en-US" dirty="0" smtClean="0"/>
              <a:t>, D. W. Griffith (19</a:t>
            </a:r>
            <a:r>
              <a:rPr lang="pl-PL" dirty="0" smtClean="0"/>
              <a:t>14);</a:t>
            </a:r>
            <a:r>
              <a:rPr lang="en-US" dirty="0" smtClean="0"/>
              <a:t> </a:t>
            </a:r>
            <a:r>
              <a:rPr lang="en-US" i="1" dirty="0" smtClean="0"/>
              <a:t>7 pounds</a:t>
            </a:r>
            <a:r>
              <a:rPr lang="en-US" dirty="0" smtClean="0"/>
              <a:t>, Gabriele </a:t>
            </a:r>
            <a:r>
              <a:rPr lang="en-US" dirty="0" err="1" smtClean="0"/>
              <a:t>Muccino</a:t>
            </a:r>
            <a:r>
              <a:rPr lang="en-US" dirty="0" smtClean="0"/>
              <a:t> (2008)</a:t>
            </a:r>
            <a:endParaRPr lang="pl-PL" dirty="0" smtClean="0"/>
          </a:p>
          <a:p>
            <a:r>
              <a:rPr lang="en-US" dirty="0" smtClean="0"/>
              <a:t>Softening of montage: </a:t>
            </a:r>
            <a:r>
              <a:rPr lang="en-US" b="1" dirty="0" smtClean="0"/>
              <a:t>dissolve</a:t>
            </a:r>
            <a:r>
              <a:rPr lang="en-US" dirty="0" smtClean="0"/>
              <a:t>, </a:t>
            </a:r>
            <a:r>
              <a:rPr lang="en-US" b="1" dirty="0" smtClean="0"/>
              <a:t>fade in / </a:t>
            </a:r>
            <a:endParaRPr lang="pl-PL" b="1" dirty="0" smtClean="0"/>
          </a:p>
          <a:p>
            <a:pPr>
              <a:buNone/>
            </a:pPr>
            <a:r>
              <a:rPr lang="pl-PL" b="1" dirty="0" smtClean="0"/>
              <a:t>    </a:t>
            </a:r>
            <a:r>
              <a:rPr lang="en-US" b="1" dirty="0" smtClean="0"/>
              <a:t>fade-out</a:t>
            </a:r>
            <a:r>
              <a:rPr lang="en-US" dirty="0" smtClean="0"/>
              <a:t> (signalizing the time lapse),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f. ex. </a:t>
            </a:r>
            <a:r>
              <a:rPr lang="en-US" b="1" i="1" dirty="0" smtClean="0"/>
              <a:t>Hurricane</a:t>
            </a:r>
            <a:r>
              <a:rPr lang="en-US" dirty="0" smtClean="0"/>
              <a:t>, Norman </a:t>
            </a:r>
            <a:r>
              <a:rPr lang="en-US" dirty="0" err="1" smtClean="0"/>
              <a:t>Jewison</a:t>
            </a:r>
            <a:r>
              <a:rPr lang="en-US" dirty="0" smtClean="0"/>
              <a:t> (1999)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The influence on the sphere of emotions</a:t>
            </a:r>
            <a:r>
              <a:rPr lang="pl-PL" sz="4000" b="1" dirty="0" smtClean="0">
                <a:solidFill>
                  <a:srgbClr val="FFFF00"/>
                </a:solidFill>
              </a:rPr>
              <a:t>...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pl-PL" sz="3600" b="1" dirty="0" smtClean="0">
                <a:solidFill>
                  <a:srgbClr val="FFFF00"/>
                </a:solidFill>
              </a:rPr>
              <a:t/>
            </a:r>
            <a:br>
              <a:rPr lang="pl-PL" sz="3600" b="1" dirty="0" smtClean="0">
                <a:solidFill>
                  <a:srgbClr val="FFFF00"/>
                </a:solidFill>
              </a:rPr>
            </a:br>
            <a:endParaRPr lang="pl-PL" sz="3600" b="1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FF00"/>
                </a:solidFill>
              </a:rPr>
              <a:t>...</a:t>
            </a:r>
            <a:r>
              <a:rPr lang="en-US" dirty="0" smtClean="0">
                <a:solidFill>
                  <a:srgbClr val="FFFF00"/>
                </a:solidFill>
              </a:rPr>
              <a:t>based on the mechanism of </a:t>
            </a:r>
            <a:r>
              <a:rPr lang="en-US" b="1" dirty="0" smtClean="0">
                <a:solidFill>
                  <a:srgbClr val="FFFF00"/>
                </a:solidFill>
              </a:rPr>
              <a:t>projective identification</a:t>
            </a:r>
            <a:r>
              <a:rPr lang="en-US" dirty="0" smtClean="0">
                <a:solidFill>
                  <a:srgbClr val="FFFF00"/>
                </a:solidFill>
              </a:rPr>
              <a:t> involves the emotional engagement of the spectators</a:t>
            </a:r>
            <a:endParaRPr lang="pl-PL" dirty="0" smtClean="0"/>
          </a:p>
          <a:p>
            <a:r>
              <a:rPr lang="en-US" dirty="0" smtClean="0"/>
              <a:t>We are likely to say “it was done really well!” after we have watched the “successful” Hollywood film</a:t>
            </a:r>
            <a:endParaRPr lang="pl-PL" dirty="0" smtClean="0"/>
          </a:p>
          <a:p>
            <a:r>
              <a:rPr lang="en-US" dirty="0" smtClean="0"/>
              <a:t>We are likely to focus on technical lacks if we’ve </a:t>
            </a:r>
            <a:r>
              <a:rPr lang="pl-PL" dirty="0" err="1" smtClean="0"/>
              <a:t>watch</a:t>
            </a:r>
            <a:r>
              <a:rPr lang="en-US" dirty="0" err="1" smtClean="0"/>
              <a:t>ed</a:t>
            </a:r>
            <a:r>
              <a:rPr lang="en-US" dirty="0" smtClean="0"/>
              <a:t> the “poor” one 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Historical-cultural background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of the style</a:t>
            </a:r>
            <a:r>
              <a:rPr lang="pl-PL" dirty="0" smtClean="0">
                <a:solidFill>
                  <a:srgbClr val="FFFF00"/>
                </a:solidFill>
              </a:rPr>
              <a:t/>
            </a:r>
            <a:br>
              <a:rPr lang="pl-PL" dirty="0" smtClean="0">
                <a:solidFill>
                  <a:srgbClr val="FFFF00"/>
                </a:solidFill>
              </a:rPr>
            </a:b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System of production</a:t>
            </a:r>
            <a:endParaRPr lang="pl-PL" dirty="0" smtClean="0"/>
          </a:p>
          <a:p>
            <a:r>
              <a:rPr lang="pl-PL" dirty="0" err="1" smtClean="0"/>
              <a:t>Viewers</a:t>
            </a:r>
            <a:r>
              <a:rPr lang="pl-PL" dirty="0" smtClean="0"/>
              <a:t>’ e</a:t>
            </a:r>
            <a:r>
              <a:rPr lang="en-US" dirty="0" err="1" smtClean="0"/>
              <a:t>xpectations</a:t>
            </a:r>
            <a:endParaRPr lang="pl-PL" dirty="0" smtClean="0"/>
          </a:p>
          <a:p>
            <a:r>
              <a:rPr lang="en-US" dirty="0" smtClean="0"/>
              <a:t>“The Golden Age” of Hollywood, 1930 - 48</a:t>
            </a:r>
            <a:endParaRPr lang="pl-PL" dirty="0" smtClean="0"/>
          </a:p>
          <a:p>
            <a:r>
              <a:rPr lang="en-US" dirty="0" smtClean="0"/>
              <a:t>Films from the period 1917 - 1960, David </a:t>
            </a:r>
            <a:r>
              <a:rPr lang="en-US" dirty="0" err="1" smtClean="0"/>
              <a:t>Bordwell</a:t>
            </a:r>
            <a:r>
              <a:rPr lang="en-US" dirty="0" smtClean="0"/>
              <a:t>, Janet </a:t>
            </a:r>
            <a:r>
              <a:rPr lang="en-US" dirty="0" err="1" smtClean="0"/>
              <a:t>Staiger</a:t>
            </a:r>
            <a:r>
              <a:rPr lang="en-US" dirty="0" smtClean="0"/>
              <a:t> and Kristin Thompson, </a:t>
            </a:r>
            <a:br>
              <a:rPr lang="en-US" dirty="0" smtClean="0"/>
            </a:br>
            <a:r>
              <a:rPr lang="en-US" i="1" dirty="0" smtClean="0"/>
              <a:t>The Classical Hollywood cinema: Film Style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en-US" i="1" dirty="0" smtClean="0"/>
              <a:t>&amp; Mode of Production to 1960</a:t>
            </a:r>
            <a:endParaRPr lang="pl-PL" dirty="0" smtClean="0"/>
          </a:p>
          <a:p>
            <a:r>
              <a:rPr lang="en-US" dirty="0" smtClean="0"/>
              <a:t> The style has been formed in 30’s and 40’s, </a:t>
            </a:r>
            <a:r>
              <a:rPr lang="pl-PL" dirty="0" smtClean="0"/>
              <a:t>  </a:t>
            </a:r>
          </a:p>
          <a:p>
            <a:pPr>
              <a:buNone/>
            </a:pPr>
            <a:r>
              <a:rPr lang="pl-PL" dirty="0" smtClean="0"/>
              <a:t>     </a:t>
            </a:r>
            <a:r>
              <a:rPr lang="en-US" dirty="0" smtClean="0"/>
              <a:t>evolved in 50’s and faced a crisis in 60’s 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Hollywood style as a special form of organizing a film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pl-PL" dirty="0" smtClean="0">
                <a:solidFill>
                  <a:srgbClr val="FFFF00"/>
                </a:solidFill>
              </a:rPr>
              <a:t>-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the principles </a:t>
            </a:r>
            <a:r>
              <a:rPr lang="pl-PL" sz="3200" dirty="0" smtClean="0">
                <a:solidFill>
                  <a:srgbClr val="FFFF00"/>
                </a:solidFill>
              </a:rPr>
              <a:t>&amp; </a:t>
            </a:r>
            <a:r>
              <a:rPr lang="en-US" sz="3200" dirty="0" smtClean="0">
                <a:solidFill>
                  <a:srgbClr val="FFFF00"/>
                </a:solidFill>
              </a:rPr>
              <a:t>conventions </a:t>
            </a:r>
            <a:endParaRPr lang="pl-PL" sz="3200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pl-PL" sz="2500" dirty="0" smtClean="0"/>
          </a:p>
          <a:p>
            <a:pPr>
              <a:buNone/>
            </a:pPr>
            <a:r>
              <a:rPr lang="en-US" sz="2500" dirty="0" smtClean="0"/>
              <a:t>1.	</a:t>
            </a:r>
            <a:r>
              <a:rPr lang="en-US" sz="2500" i="1" dirty="0" smtClean="0"/>
              <a:t>Casablanca</a:t>
            </a:r>
            <a:r>
              <a:rPr lang="en-US" sz="2500" dirty="0" smtClean="0"/>
              <a:t>, Michael </a:t>
            </a:r>
            <a:r>
              <a:rPr lang="en-US" sz="2500" dirty="0" err="1" smtClean="0"/>
              <a:t>Curtiz</a:t>
            </a:r>
            <a:r>
              <a:rPr lang="en-US" sz="2500" dirty="0" smtClean="0"/>
              <a:t> (1942) </a:t>
            </a:r>
            <a:endParaRPr lang="pl-PL" sz="2500" dirty="0" smtClean="0"/>
          </a:p>
          <a:p>
            <a:pPr>
              <a:buNone/>
            </a:pPr>
            <a:r>
              <a:rPr lang="en-US" sz="2500" dirty="0" smtClean="0"/>
              <a:t>2.	</a:t>
            </a:r>
            <a:r>
              <a:rPr lang="en-US" sz="2500" i="1" dirty="0" smtClean="0"/>
              <a:t>High Noon</a:t>
            </a:r>
            <a:r>
              <a:rPr lang="en-US" sz="2500" dirty="0" smtClean="0"/>
              <a:t>, Fred </a:t>
            </a:r>
            <a:r>
              <a:rPr lang="en-US" sz="2500" dirty="0" err="1" smtClean="0"/>
              <a:t>Zinnemann</a:t>
            </a:r>
            <a:r>
              <a:rPr lang="en-US" sz="2500" dirty="0" smtClean="0"/>
              <a:t> (1952)</a:t>
            </a:r>
            <a:endParaRPr lang="pl-PL" sz="2500" dirty="0" smtClean="0"/>
          </a:p>
          <a:p>
            <a:pPr>
              <a:buNone/>
            </a:pPr>
            <a:r>
              <a:rPr lang="en-US" sz="2500" dirty="0" smtClean="0"/>
              <a:t>3.	</a:t>
            </a:r>
            <a:r>
              <a:rPr lang="en-US" sz="2500" i="1" dirty="0" smtClean="0"/>
              <a:t>King Kong</a:t>
            </a:r>
            <a:r>
              <a:rPr lang="en-US" sz="2500" dirty="0" smtClean="0"/>
              <a:t>, </a:t>
            </a:r>
            <a:r>
              <a:rPr lang="en-US" sz="2500" dirty="0" err="1" smtClean="0"/>
              <a:t>Merian</a:t>
            </a:r>
            <a:r>
              <a:rPr lang="en-US" sz="2500" dirty="0" smtClean="0"/>
              <a:t> C. Cooper, Ernest B. </a:t>
            </a:r>
            <a:r>
              <a:rPr lang="en-US" sz="2500" dirty="0" err="1" smtClean="0"/>
              <a:t>Schoedsack</a:t>
            </a:r>
            <a:r>
              <a:rPr lang="pl-PL" sz="2500" dirty="0" smtClean="0"/>
              <a:t> (1933)                                                                                            </a:t>
            </a:r>
          </a:p>
          <a:p>
            <a:pPr>
              <a:buNone/>
            </a:pPr>
            <a:r>
              <a:rPr lang="en-US" sz="2500" dirty="0" smtClean="0"/>
              <a:t>4.	</a:t>
            </a:r>
            <a:r>
              <a:rPr lang="en-US" sz="2500" i="1" dirty="0" smtClean="0"/>
              <a:t>Lady in The Lake</a:t>
            </a:r>
            <a:r>
              <a:rPr lang="en-US" sz="2500" dirty="0" smtClean="0"/>
              <a:t>, Robert Montgomery (1947)</a:t>
            </a:r>
            <a:endParaRPr lang="pl-PL" sz="2500" dirty="0" smtClean="0"/>
          </a:p>
          <a:p>
            <a:pPr>
              <a:buNone/>
            </a:pPr>
            <a:r>
              <a:rPr lang="en-US" sz="2500" dirty="0" smtClean="0"/>
              <a:t>5.	</a:t>
            </a:r>
            <a:r>
              <a:rPr lang="en-US" sz="2500" i="1" dirty="0" smtClean="0"/>
              <a:t>Little Caesar</a:t>
            </a:r>
            <a:r>
              <a:rPr lang="en-US" sz="2500" dirty="0" smtClean="0"/>
              <a:t>, </a:t>
            </a:r>
            <a:r>
              <a:rPr lang="en-US" sz="2500" dirty="0" err="1" smtClean="0"/>
              <a:t>Mervyn</a:t>
            </a:r>
            <a:r>
              <a:rPr lang="en-US" sz="2500" dirty="0" smtClean="0"/>
              <a:t> </a:t>
            </a:r>
            <a:r>
              <a:rPr lang="en-US" sz="2500" dirty="0" err="1" smtClean="0"/>
              <a:t>LeRoy</a:t>
            </a:r>
            <a:r>
              <a:rPr lang="en-US" sz="2500" dirty="0" smtClean="0"/>
              <a:t> (1931)</a:t>
            </a:r>
            <a:endParaRPr lang="pl-PL" sz="2500" dirty="0" smtClean="0"/>
          </a:p>
          <a:p>
            <a:pPr>
              <a:buNone/>
            </a:pPr>
            <a:r>
              <a:rPr lang="en-US" sz="2500" dirty="0" smtClean="0"/>
              <a:t>6.	</a:t>
            </a:r>
            <a:r>
              <a:rPr lang="en-US" sz="2500" i="1" dirty="0" smtClean="0"/>
              <a:t>The Postman Always Rings Twice</a:t>
            </a:r>
            <a:r>
              <a:rPr lang="en-US" sz="2500" dirty="0" smtClean="0"/>
              <a:t>, </a:t>
            </a:r>
            <a:r>
              <a:rPr lang="en-US" sz="2500" dirty="0" err="1" smtClean="0"/>
              <a:t>Tay</a:t>
            </a:r>
            <a:r>
              <a:rPr lang="en-US" sz="2500" dirty="0" smtClean="0"/>
              <a:t> Garnett (1946)</a:t>
            </a:r>
            <a:endParaRPr lang="pl-PL" sz="2500" dirty="0" smtClean="0"/>
          </a:p>
          <a:p>
            <a:pPr>
              <a:buNone/>
            </a:pPr>
            <a:r>
              <a:rPr lang="en-US" sz="2500" dirty="0" smtClean="0"/>
              <a:t>7.	</a:t>
            </a:r>
            <a:r>
              <a:rPr lang="en-US" sz="2500" i="1" dirty="0" smtClean="0"/>
              <a:t>Raiders of the Lost Ark</a:t>
            </a:r>
            <a:r>
              <a:rPr lang="en-US" sz="2500" dirty="0" smtClean="0"/>
              <a:t>, Steven Spielberg (1984)</a:t>
            </a:r>
            <a:endParaRPr lang="pl-PL" sz="2500" dirty="0" smtClean="0"/>
          </a:p>
          <a:p>
            <a:pPr marL="457200" indent="-457200">
              <a:buAutoNum type="arabicPeriod" startAt="8"/>
            </a:pPr>
            <a:r>
              <a:rPr lang="en-US" sz="2500" i="1" dirty="0" smtClean="0"/>
              <a:t>Rear Window</a:t>
            </a:r>
            <a:r>
              <a:rPr lang="en-US" sz="2500" dirty="0" smtClean="0"/>
              <a:t>, Alfred Hitchcock (1954)</a:t>
            </a:r>
            <a:r>
              <a:rPr lang="pl-PL" sz="2500" dirty="0" smtClean="0"/>
              <a:t/>
            </a:r>
            <a:br>
              <a:rPr lang="pl-PL" sz="2500" dirty="0" smtClean="0"/>
            </a:br>
            <a:endParaRPr lang="pl-PL" sz="2500" dirty="0" smtClean="0"/>
          </a:p>
          <a:p>
            <a:pPr>
              <a:buNone/>
            </a:pPr>
            <a:r>
              <a:rPr lang="pl-PL" sz="2500" dirty="0" smtClean="0"/>
              <a:t>     </a:t>
            </a:r>
            <a:endParaRPr lang="pl-PL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Polemics with the Hollywood style </a:t>
            </a:r>
            <a:r>
              <a:rPr lang="pl-PL" dirty="0" smtClean="0">
                <a:solidFill>
                  <a:srgbClr val="FFFF00"/>
                </a:solidFill>
              </a:rPr>
              <a:t/>
            </a:r>
            <a:br>
              <a:rPr lang="pl-PL" dirty="0" smtClean="0">
                <a:solidFill>
                  <a:srgbClr val="FFFF00"/>
                </a:solidFill>
              </a:rPr>
            </a:b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700" dirty="0" smtClean="0"/>
              <a:t>1.	</a:t>
            </a:r>
            <a:r>
              <a:rPr lang="en-US" sz="2700" i="1" dirty="0" err="1" smtClean="0"/>
              <a:t>L'Avventura</a:t>
            </a:r>
            <a:r>
              <a:rPr lang="en-US" sz="2700" dirty="0" smtClean="0"/>
              <a:t>, Michelangelo Antonioni (1960)</a:t>
            </a:r>
            <a:endParaRPr lang="pl-PL" sz="2700" dirty="0" smtClean="0"/>
          </a:p>
          <a:p>
            <a:pPr>
              <a:buNone/>
            </a:pPr>
            <a:r>
              <a:rPr lang="en-US" sz="2700" dirty="0" smtClean="0"/>
              <a:t>2.	</a:t>
            </a:r>
            <a:r>
              <a:rPr lang="en-US" sz="2700" i="1" dirty="0" smtClean="0"/>
              <a:t>Blade Runner</a:t>
            </a:r>
            <a:r>
              <a:rPr lang="en-US" sz="2700" dirty="0" smtClean="0"/>
              <a:t>, Ridley Scott (1982)</a:t>
            </a:r>
            <a:endParaRPr lang="pl-PL" sz="2700" dirty="0" smtClean="0"/>
          </a:p>
          <a:p>
            <a:pPr>
              <a:buNone/>
            </a:pPr>
            <a:r>
              <a:rPr lang="en-US" sz="2700" dirty="0" smtClean="0"/>
              <a:t>3.	</a:t>
            </a:r>
            <a:r>
              <a:rPr lang="en-US" sz="2700" i="1" dirty="0" smtClean="0"/>
              <a:t>Citizen Kane</a:t>
            </a:r>
            <a:r>
              <a:rPr lang="en-US" sz="2700" dirty="0" smtClean="0"/>
              <a:t>, Orson Welles (1941) </a:t>
            </a:r>
            <a:endParaRPr lang="pl-PL" sz="2700" dirty="0" smtClean="0"/>
          </a:p>
          <a:p>
            <a:pPr>
              <a:buNone/>
            </a:pPr>
            <a:r>
              <a:rPr lang="en-US" sz="2700" dirty="0" smtClean="0"/>
              <a:t>4.	</a:t>
            </a:r>
            <a:r>
              <a:rPr lang="en-US" sz="2700" i="1" dirty="0" smtClean="0"/>
              <a:t>Kindergarten Cop</a:t>
            </a:r>
            <a:r>
              <a:rPr lang="en-US" sz="2700" dirty="0" smtClean="0"/>
              <a:t>, Ivan </a:t>
            </a:r>
            <a:r>
              <a:rPr lang="en-US" sz="2700" dirty="0" err="1" smtClean="0"/>
              <a:t>Reitman</a:t>
            </a:r>
            <a:r>
              <a:rPr lang="en-US" sz="2700" dirty="0" smtClean="0"/>
              <a:t> (1990)</a:t>
            </a:r>
            <a:endParaRPr lang="pl-PL" sz="2700" dirty="0" smtClean="0"/>
          </a:p>
          <a:p>
            <a:pPr>
              <a:buNone/>
            </a:pPr>
            <a:r>
              <a:rPr lang="en-US" sz="2700" dirty="0" smtClean="0"/>
              <a:t>5.	</a:t>
            </a:r>
            <a:r>
              <a:rPr lang="en-US" sz="2700" i="1" dirty="0" err="1" smtClean="0"/>
              <a:t>Rosmary’s</a:t>
            </a:r>
            <a:r>
              <a:rPr lang="en-US" sz="2700" i="1" dirty="0" smtClean="0"/>
              <a:t> Baby</a:t>
            </a:r>
            <a:r>
              <a:rPr lang="en-US" sz="2700" dirty="0" smtClean="0"/>
              <a:t>, Roman </a:t>
            </a:r>
            <a:r>
              <a:rPr lang="en-US" sz="2700" dirty="0" err="1" smtClean="0"/>
              <a:t>Polański</a:t>
            </a:r>
            <a:r>
              <a:rPr lang="en-US" sz="2700" dirty="0" smtClean="0"/>
              <a:t> (1968) </a:t>
            </a:r>
            <a:endParaRPr lang="pl-PL" sz="2700" dirty="0" smtClean="0"/>
          </a:p>
          <a:p>
            <a:pPr>
              <a:buNone/>
            </a:pPr>
            <a:r>
              <a:rPr lang="en-US" sz="2700" dirty="0" smtClean="0"/>
              <a:t>6.	</a:t>
            </a:r>
            <a:r>
              <a:rPr lang="en-US" sz="2700" i="1" dirty="0" smtClean="0"/>
              <a:t>The Silence of the Lambs</a:t>
            </a:r>
            <a:r>
              <a:rPr lang="en-US" sz="2700" dirty="0" smtClean="0"/>
              <a:t>, Jonathan </a:t>
            </a:r>
            <a:r>
              <a:rPr lang="en-US" sz="2700" dirty="0" err="1" smtClean="0"/>
              <a:t>Demme</a:t>
            </a:r>
            <a:r>
              <a:rPr lang="en-US" sz="2700" dirty="0" smtClean="0"/>
              <a:t> </a:t>
            </a:r>
            <a:r>
              <a:rPr lang="pl-PL" sz="2700" dirty="0" smtClean="0"/>
              <a:t>(1991) </a:t>
            </a:r>
          </a:p>
          <a:p>
            <a:pPr>
              <a:buNone/>
            </a:pPr>
            <a:r>
              <a:rPr lang="en-US" sz="2700" dirty="0" smtClean="0"/>
              <a:t>7.	</a:t>
            </a:r>
            <a:r>
              <a:rPr lang="en-US" sz="2700" i="1" dirty="0" smtClean="0"/>
              <a:t>Stalker</a:t>
            </a:r>
            <a:r>
              <a:rPr lang="en-US" sz="2700" dirty="0" smtClean="0"/>
              <a:t>, Andrej </a:t>
            </a:r>
            <a:r>
              <a:rPr lang="en-US" sz="2700" dirty="0" err="1" smtClean="0"/>
              <a:t>Tarkovskij</a:t>
            </a:r>
            <a:r>
              <a:rPr lang="en-US" sz="2700" dirty="0" smtClean="0"/>
              <a:t> (1979)</a:t>
            </a:r>
            <a:endParaRPr lang="pl-PL" sz="2700" dirty="0" smtClean="0"/>
          </a:p>
          <a:p>
            <a:pPr marL="514350" indent="-514350">
              <a:buAutoNum type="arabicPeriod" startAt="8"/>
            </a:pPr>
            <a:r>
              <a:rPr lang="en-US" sz="2700" i="1" dirty="0" err="1" smtClean="0"/>
              <a:t>Unforgiven</a:t>
            </a:r>
            <a:r>
              <a:rPr lang="en-US" sz="2700" dirty="0" smtClean="0"/>
              <a:t>, Clint Eastwood (1992)</a:t>
            </a:r>
            <a:endParaRPr lang="pl-PL" sz="2700" dirty="0" smtClean="0"/>
          </a:p>
          <a:p>
            <a:pPr marL="514350" indent="-514350">
              <a:buNone/>
            </a:pPr>
            <a:r>
              <a:rPr lang="pl-PL" sz="2800" b="1" dirty="0" smtClean="0">
                <a:solidFill>
                  <a:srgbClr val="FFFF00"/>
                </a:solidFill>
              </a:rPr>
              <a:t>      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Read it later</a:t>
            </a:r>
            <a:r>
              <a:rPr lang="pl-PL" sz="2800" b="1" dirty="0" smtClean="0">
                <a:solidFill>
                  <a:srgbClr val="FFFF00"/>
                </a:solidFill>
              </a:rPr>
              <a:t>!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i="1" dirty="0" smtClean="0"/>
              <a:t>Intensified continuity</a:t>
            </a:r>
            <a:r>
              <a:rPr lang="en-US" sz="2800" dirty="0" smtClean="0"/>
              <a:t> in </a:t>
            </a:r>
            <a:r>
              <a:rPr lang="en-US" sz="2800" i="1" dirty="0" smtClean="0"/>
              <a:t>The Film Art. </a:t>
            </a:r>
            <a:endParaRPr lang="pl-PL" sz="2800" i="1" dirty="0" smtClean="0"/>
          </a:p>
          <a:p>
            <a:pPr marL="514350" indent="-514350">
              <a:buNone/>
            </a:pPr>
            <a:r>
              <a:rPr lang="en-US" sz="2800" i="1" dirty="0" smtClean="0"/>
              <a:t>An</a:t>
            </a:r>
            <a:r>
              <a:rPr lang="pl-PL" sz="2800" i="1" dirty="0" smtClean="0"/>
              <a:t> </a:t>
            </a:r>
            <a:r>
              <a:rPr lang="en-US" sz="2800" i="1" dirty="0" smtClean="0"/>
              <a:t>Introduction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D. </a:t>
            </a:r>
            <a:r>
              <a:rPr lang="en-US" sz="2800" dirty="0" err="1" smtClean="0">
                <a:solidFill>
                  <a:srgbClr val="FFFF00"/>
                </a:solidFill>
              </a:rPr>
              <a:t>Bordwell</a:t>
            </a:r>
            <a:r>
              <a:rPr lang="en-US" sz="2800" dirty="0" smtClean="0">
                <a:solidFill>
                  <a:srgbClr val="FFFF00"/>
                </a:solidFill>
              </a:rPr>
              <a:t>, K. Thompson, pp. 250 - 25</a:t>
            </a:r>
            <a:r>
              <a:rPr lang="pl-PL" sz="2800" dirty="0" smtClean="0">
                <a:solidFill>
                  <a:srgbClr val="FFFF00"/>
                </a:solidFill>
              </a:rPr>
              <a:t>3</a:t>
            </a:r>
          </a:p>
          <a:p>
            <a:pPr marL="514350" indent="-514350">
              <a:buAutoNum type="arabicPeriod" startAt="8"/>
            </a:pPr>
            <a:endParaRPr lang="pl-PL" sz="2700" dirty="0" smtClean="0"/>
          </a:p>
          <a:p>
            <a:endParaRPr lang="pl-PL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question of the influence of Hollywood on the documentary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900" dirty="0" smtClean="0"/>
              <a:t>May constructing of an illusionary image of the reality be more effective way to illustrate it than its  faithful</a:t>
            </a:r>
            <a:r>
              <a:rPr lang="pl-PL" sz="3900" dirty="0" smtClean="0"/>
              <a:t> </a:t>
            </a:r>
            <a:r>
              <a:rPr lang="en-US" sz="3900" dirty="0" smtClean="0"/>
              <a:t>recording? </a:t>
            </a:r>
            <a:endParaRPr lang="pl-PL" sz="3900" dirty="0" smtClean="0"/>
          </a:p>
          <a:p>
            <a:pPr algn="just"/>
            <a:r>
              <a:rPr lang="en-US" sz="3900" dirty="0" smtClean="0"/>
              <a:t>Film narrative which influences viewers’ emotions and thus increases credibility and objectivity of the recounted story is a common sphere for documentary and fictional film</a:t>
            </a:r>
            <a:endParaRPr lang="pl-PL" sz="3900" dirty="0" smtClean="0"/>
          </a:p>
          <a:p>
            <a:pPr algn="just"/>
            <a:r>
              <a:rPr lang="en-US" sz="3900" dirty="0" smtClean="0"/>
              <a:t>Film narrative cannot exist without  active participation of the viewers, Roland Barthes, </a:t>
            </a:r>
            <a:r>
              <a:rPr lang="en-US" sz="3900" i="1" dirty="0" smtClean="0"/>
              <a:t>En </a:t>
            </a:r>
            <a:r>
              <a:rPr lang="en-US" sz="3900" i="1" dirty="0" err="1" smtClean="0"/>
              <a:t>sortant</a:t>
            </a:r>
            <a:r>
              <a:rPr lang="en-US" sz="3900" i="1" dirty="0" smtClean="0"/>
              <a:t> du </a:t>
            </a:r>
            <a:r>
              <a:rPr lang="en-US" sz="3900" i="1" dirty="0" err="1" smtClean="0"/>
              <a:t>cinéma</a:t>
            </a:r>
            <a:r>
              <a:rPr lang="en-US" sz="3900" dirty="0" smtClean="0"/>
              <a:t>, «Communications » nr 23, Paris 1975</a:t>
            </a:r>
            <a:endParaRPr lang="pl-PL" sz="3900" dirty="0" smtClean="0"/>
          </a:p>
          <a:p>
            <a:pPr algn="just"/>
            <a:r>
              <a:rPr lang="en-US" sz="3900" dirty="0" smtClean="0"/>
              <a:t>A classical </a:t>
            </a:r>
            <a:r>
              <a:rPr lang="en-US" sz="3900" dirty="0" err="1" smtClean="0"/>
              <a:t>Hollywod</a:t>
            </a:r>
            <a:r>
              <a:rPr lang="en-US" sz="3900" dirty="0" smtClean="0"/>
              <a:t>-film as a tempting and enchanting object... (just for “ordinary” spectators?), Roland Barthes, </a:t>
            </a:r>
            <a:r>
              <a:rPr lang="en-US" sz="3900" i="1" dirty="0" smtClean="0"/>
              <a:t>Le </a:t>
            </a:r>
            <a:r>
              <a:rPr lang="en-US" sz="3900" i="1" dirty="0" err="1" smtClean="0"/>
              <a:t>plaisir</a:t>
            </a:r>
            <a:r>
              <a:rPr lang="en-US" sz="3900" i="1" dirty="0" smtClean="0"/>
              <a:t> du </a:t>
            </a:r>
            <a:r>
              <a:rPr lang="en-US" sz="3900" i="1" dirty="0" err="1" smtClean="0"/>
              <a:t>texte</a:t>
            </a:r>
            <a:r>
              <a:rPr lang="en-US" sz="3900" dirty="0" smtClean="0"/>
              <a:t>, Paris 1973 </a:t>
            </a:r>
            <a:endParaRPr lang="pl-PL" sz="39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sample film analysis, </a:t>
            </a:r>
            <a:r>
              <a:rPr lang="en-US" sz="3600" b="1" i="1" dirty="0" smtClean="0">
                <a:solidFill>
                  <a:srgbClr val="FFFF00"/>
                </a:solidFill>
              </a:rPr>
              <a:t>Rear Window</a:t>
            </a:r>
            <a:r>
              <a:rPr lang="en-US" sz="3600" dirty="0" smtClean="0">
                <a:solidFill>
                  <a:srgbClr val="FFFF00"/>
                </a:solidFill>
              </a:rPr>
              <a:t>, Alfred Hitchcock (1954)</a:t>
            </a:r>
            <a:r>
              <a:rPr lang="pl-PL" sz="3600" dirty="0" smtClean="0">
                <a:solidFill>
                  <a:srgbClr val="FFFF00"/>
                </a:solidFill>
              </a:rPr>
              <a:t/>
            </a:r>
            <a:br>
              <a:rPr lang="pl-PL" sz="3600" dirty="0" smtClean="0">
                <a:solidFill>
                  <a:srgbClr val="FFFF00"/>
                </a:solidFill>
              </a:rPr>
            </a:br>
            <a:endParaRPr lang="pl-PL" sz="3600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US" sz="9600" dirty="0" smtClean="0"/>
              <a:t>Please identify director’s choices regarding to:</a:t>
            </a:r>
            <a:endParaRPr lang="pl-PL" sz="9600" dirty="0" smtClean="0"/>
          </a:p>
          <a:p>
            <a:pPr algn="just">
              <a:buNone/>
            </a:pPr>
            <a:endParaRPr lang="pl-PL" sz="6000" dirty="0" smtClean="0"/>
          </a:p>
          <a:p>
            <a:pPr algn="just"/>
            <a:r>
              <a:rPr lang="en-US" sz="9600" b="1" dirty="0" smtClean="0">
                <a:solidFill>
                  <a:srgbClr val="FFFF00"/>
                </a:solidFill>
              </a:rPr>
              <a:t>camera technique</a:t>
            </a:r>
            <a:r>
              <a:rPr lang="en-US" sz="9600" dirty="0" smtClean="0">
                <a:solidFill>
                  <a:srgbClr val="FFFF00"/>
                </a:solidFill>
              </a:rPr>
              <a:t> </a:t>
            </a:r>
            <a:r>
              <a:rPr lang="en-US" sz="9600" dirty="0" smtClean="0"/>
              <a:t>(distance to the object, framing, shooting angles, movements etc.)</a:t>
            </a:r>
            <a:endParaRPr lang="pl-PL" sz="9600" dirty="0" smtClean="0"/>
          </a:p>
          <a:p>
            <a:pPr algn="just"/>
            <a:r>
              <a:rPr lang="en-US" sz="9600" b="1" dirty="0" err="1" smtClean="0">
                <a:solidFill>
                  <a:srgbClr val="FFFF00"/>
                </a:solidFill>
              </a:rPr>
              <a:t>mise</a:t>
            </a:r>
            <a:r>
              <a:rPr lang="en-US" sz="9600" b="1" dirty="0" smtClean="0">
                <a:solidFill>
                  <a:srgbClr val="FFFF00"/>
                </a:solidFill>
              </a:rPr>
              <a:t>-en-scène</a:t>
            </a:r>
            <a:r>
              <a:rPr lang="en-US" sz="9600" dirty="0" smtClean="0"/>
              <a:t> (setting, costume &amp; make up, lighting &amp; </a:t>
            </a:r>
            <a:r>
              <a:rPr lang="en-US" sz="9600" dirty="0" err="1" smtClean="0"/>
              <a:t>colour</a:t>
            </a:r>
            <a:r>
              <a:rPr lang="en-US" sz="9600" dirty="0" smtClean="0"/>
              <a:t>, staging)</a:t>
            </a:r>
            <a:endParaRPr lang="pl-PL" sz="9600" dirty="0" smtClean="0"/>
          </a:p>
          <a:p>
            <a:pPr algn="just"/>
            <a:r>
              <a:rPr lang="en-US" sz="9600" b="1" dirty="0" smtClean="0">
                <a:solidFill>
                  <a:srgbClr val="FFFF00"/>
                </a:solidFill>
              </a:rPr>
              <a:t>editing</a:t>
            </a:r>
            <a:r>
              <a:rPr lang="en-US" sz="9600" dirty="0" smtClean="0"/>
              <a:t> (specific devices or patterns, like shot / reverse-shot, match on action, 180-degrees system, fade in, fade out, dissolves, rhythm of cutting)</a:t>
            </a:r>
            <a:endParaRPr lang="pl-PL" sz="9600" dirty="0" smtClean="0"/>
          </a:p>
          <a:p>
            <a:pPr algn="just"/>
            <a:r>
              <a:rPr lang="en-US" sz="9600" b="1" dirty="0" smtClean="0">
                <a:solidFill>
                  <a:srgbClr val="FFFF00"/>
                </a:solidFill>
              </a:rPr>
              <a:t>sound</a:t>
            </a:r>
            <a:r>
              <a:rPr lang="en-US" sz="9600" b="1" dirty="0" smtClean="0"/>
              <a:t> </a:t>
            </a:r>
            <a:r>
              <a:rPr lang="en-US" sz="9600" dirty="0" smtClean="0"/>
              <a:t>(source, purpose of use, relation to the image)</a:t>
            </a:r>
            <a:endParaRPr lang="pl-PL" sz="9600" dirty="0" smtClean="0"/>
          </a:p>
          <a:p>
            <a:pPr algn="just"/>
            <a:r>
              <a:rPr lang="en-US" sz="9600" b="1" dirty="0" smtClean="0">
                <a:solidFill>
                  <a:srgbClr val="FFFF00"/>
                </a:solidFill>
              </a:rPr>
              <a:t>narrative structure</a:t>
            </a:r>
            <a:r>
              <a:rPr lang="en-US" sz="9600" dirty="0" smtClean="0">
                <a:solidFill>
                  <a:srgbClr val="FFFF00"/>
                </a:solidFill>
              </a:rPr>
              <a:t> </a:t>
            </a:r>
            <a:r>
              <a:rPr lang="en-US" sz="9600" dirty="0" smtClean="0"/>
              <a:t>(range &amp; depth of information, spatial &amp; temporal relationships of the events, description of character) </a:t>
            </a:r>
            <a:endParaRPr lang="pl-PL" sz="9600" dirty="0" smtClean="0"/>
          </a:p>
          <a:p>
            <a:pPr algn="just"/>
            <a:r>
              <a:rPr lang="en-US" sz="9600" b="1" dirty="0" smtClean="0">
                <a:solidFill>
                  <a:srgbClr val="FFFF00"/>
                </a:solidFill>
              </a:rPr>
              <a:t>specific motifs</a:t>
            </a:r>
            <a:r>
              <a:rPr lang="en-US" sz="9600" dirty="0" smtClean="0">
                <a:solidFill>
                  <a:srgbClr val="FFFF00"/>
                </a:solidFill>
              </a:rPr>
              <a:t> </a:t>
            </a:r>
            <a:r>
              <a:rPr lang="en-US" sz="9600" dirty="0" smtClean="0"/>
              <a:t>(graphic &amp; sound effects, camera work, props, character’s </a:t>
            </a:r>
            <a:r>
              <a:rPr lang="en-US" sz="9600" dirty="0" err="1" smtClean="0"/>
              <a:t>behaviour</a:t>
            </a:r>
            <a:r>
              <a:rPr lang="en-US" sz="9600" dirty="0" smtClean="0"/>
              <a:t>) that make the story coherent</a:t>
            </a:r>
            <a:endParaRPr lang="pl-PL" sz="9600" dirty="0" smtClean="0"/>
          </a:p>
          <a:p>
            <a:pPr algn="just">
              <a:buNone/>
            </a:pPr>
            <a:r>
              <a:rPr lang="pl-PL" sz="9600" b="1" i="1" dirty="0" smtClean="0">
                <a:solidFill>
                  <a:srgbClr val="FFFF00"/>
                </a:solidFill>
              </a:rPr>
              <a:t>                                                           </a:t>
            </a:r>
            <a:r>
              <a:rPr lang="pl-PL" sz="9600" b="1" i="1" dirty="0" err="1" smtClean="0">
                <a:solidFill>
                  <a:srgbClr val="FFFF00"/>
                </a:solidFill>
              </a:rPr>
              <a:t>Thank</a:t>
            </a:r>
            <a:r>
              <a:rPr lang="pl-PL" sz="9600" b="1" i="1" dirty="0" smtClean="0">
                <a:solidFill>
                  <a:srgbClr val="FFFF00"/>
                </a:solidFill>
              </a:rPr>
              <a:t> </a:t>
            </a:r>
            <a:r>
              <a:rPr lang="pl-PL" sz="9600" b="1" i="1" dirty="0" err="1" smtClean="0">
                <a:solidFill>
                  <a:srgbClr val="FFFF00"/>
                </a:solidFill>
              </a:rPr>
              <a:t>you</a:t>
            </a:r>
            <a:r>
              <a:rPr lang="pl-PL" sz="9600" b="1" i="1" dirty="0" smtClean="0">
                <a:solidFill>
                  <a:srgbClr val="FFFF00"/>
                </a:solidFill>
              </a:rPr>
              <a:t> for </a:t>
            </a:r>
            <a:r>
              <a:rPr lang="pl-PL" sz="9600" b="1" i="1" dirty="0" err="1" smtClean="0">
                <a:solidFill>
                  <a:srgbClr val="FFFF00"/>
                </a:solidFill>
              </a:rPr>
              <a:t>your</a:t>
            </a:r>
            <a:r>
              <a:rPr lang="pl-PL" sz="9600" b="1" i="1" dirty="0" smtClean="0">
                <a:solidFill>
                  <a:srgbClr val="FFFF00"/>
                </a:solidFill>
              </a:rPr>
              <a:t> </a:t>
            </a:r>
            <a:r>
              <a:rPr lang="pl-PL" sz="9600" b="1" i="1" dirty="0" err="1" smtClean="0">
                <a:solidFill>
                  <a:srgbClr val="FFFF00"/>
                </a:solidFill>
              </a:rPr>
              <a:t>attention</a:t>
            </a:r>
            <a:r>
              <a:rPr lang="pl-PL" sz="9600" b="1" i="1" dirty="0" smtClean="0">
                <a:solidFill>
                  <a:srgbClr val="FFFF00"/>
                </a:solidFill>
              </a:rPr>
              <a:t>!      </a:t>
            </a:r>
          </a:p>
          <a:p>
            <a:pPr algn="just">
              <a:buNone/>
            </a:pPr>
            <a:endParaRPr lang="pl-PL" sz="6000" b="1" i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pl-PL" sz="6000" b="1" i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pl-PL" sz="6000" b="1" i="1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pl-PL" sz="6000" b="1" i="1" dirty="0" smtClean="0">
                <a:solidFill>
                  <a:srgbClr val="FFFF00"/>
                </a:solidFill>
              </a:rPr>
              <a:t>   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Principles of Hollywood Style: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FF00"/>
                </a:solidFill>
              </a:rPr>
              <a:t>Distinctness &amp; Intelligibility</a:t>
            </a:r>
            <a:endParaRPr lang="pl-PL" dirty="0" smtClean="0">
              <a:solidFill>
                <a:srgbClr val="FFFF00"/>
              </a:solidFill>
            </a:endParaRP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Realism &amp; Objectivity</a:t>
            </a:r>
            <a:endParaRPr lang="pl-PL" dirty="0" smtClean="0">
              <a:solidFill>
                <a:srgbClr val="FFFF00"/>
              </a:solidFill>
            </a:endParaRP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Transparency</a:t>
            </a:r>
            <a:endParaRPr lang="pl-PL" dirty="0" smtClean="0">
              <a:solidFill>
                <a:srgbClr val="FFFF00"/>
              </a:solidFill>
            </a:endParaRPr>
          </a:p>
          <a:p>
            <a:pPr lvl="0"/>
            <a:r>
              <a:rPr lang="en-US" dirty="0" smtClean="0">
                <a:solidFill>
                  <a:srgbClr val="FFFF00"/>
                </a:solidFill>
              </a:rPr>
              <a:t>Influence on Emotions </a:t>
            </a: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pl-PL" dirty="0" smtClean="0"/>
              <a:t>- </a:t>
            </a:r>
            <a:r>
              <a:rPr lang="en-US" u="sng" dirty="0" smtClean="0"/>
              <a:t>The goal</a:t>
            </a:r>
            <a:r>
              <a:rPr lang="en-US" dirty="0" smtClean="0"/>
              <a:t>: to allow spectators experience what they desire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- </a:t>
            </a:r>
            <a:r>
              <a:rPr lang="en-US" u="sng" dirty="0" smtClean="0"/>
              <a:t>The middle</a:t>
            </a:r>
            <a:r>
              <a:rPr lang="en-US" dirty="0" smtClean="0"/>
              <a:t>: telling a life-like story</a:t>
            </a:r>
            <a:endParaRPr lang="pl-PL" dirty="0" smtClean="0"/>
          </a:p>
          <a:p>
            <a:pPr lvl="0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>
                <a:solidFill>
                  <a:srgbClr val="FFFF00"/>
                </a:solidFill>
              </a:rPr>
              <a:t>a. </a:t>
            </a:r>
            <a:r>
              <a:rPr lang="en-US" dirty="0" smtClean="0">
                <a:solidFill>
                  <a:srgbClr val="FFFF00"/>
                </a:solidFill>
              </a:rPr>
              <a:t>Viewers should be able to reconstruct whole </a:t>
            </a:r>
            <a:r>
              <a:rPr lang="en-US" b="1" dirty="0" smtClean="0">
                <a:solidFill>
                  <a:srgbClr val="FFFF00"/>
                </a:solidFill>
              </a:rPr>
              <a:t>story </a:t>
            </a:r>
            <a:r>
              <a:rPr lang="en-US" dirty="0" smtClean="0">
                <a:solidFill>
                  <a:srgbClr val="FFFF00"/>
                </a:solidFill>
              </a:rPr>
              <a:t>on the basis of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plot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pl-PL" dirty="0" smtClean="0">
              <a:solidFill>
                <a:srgbClr val="FFFF00"/>
              </a:solidFill>
            </a:endParaRPr>
          </a:p>
          <a:p>
            <a:r>
              <a:rPr lang="en-US" b="1" dirty="0" smtClean="0"/>
              <a:t>„</a:t>
            </a:r>
            <a:r>
              <a:rPr lang="en-US" b="1" dirty="0" err="1" smtClean="0"/>
              <a:t>McGuffin</a:t>
            </a:r>
            <a:r>
              <a:rPr lang="en-US" b="1" dirty="0" smtClean="0"/>
              <a:t>”</a:t>
            </a:r>
            <a:r>
              <a:rPr lang="en-US" dirty="0" smtClean="0"/>
              <a:t> (Alfred Hitchcock), f. ex. </a:t>
            </a:r>
            <a:r>
              <a:rPr lang="en-US" b="1" i="1" dirty="0" smtClean="0"/>
              <a:t>Raiders of the Lost Ark</a:t>
            </a:r>
            <a:r>
              <a:rPr lang="en-US" dirty="0" smtClean="0"/>
              <a:t>, Steven Spielberg (1984),</a:t>
            </a:r>
            <a:endParaRPr lang="pl-PL" dirty="0" smtClean="0"/>
          </a:p>
          <a:p>
            <a:r>
              <a:rPr lang="pl-PL" dirty="0" smtClean="0"/>
              <a:t>C</a:t>
            </a:r>
            <a:r>
              <a:rPr lang="en-US" dirty="0" err="1" smtClean="0"/>
              <a:t>onflict</a:t>
            </a:r>
            <a:r>
              <a:rPr lang="en-US" dirty="0" smtClean="0"/>
              <a:t> between the protagonist and his counterforce, f. ex. </a:t>
            </a:r>
            <a:r>
              <a:rPr lang="en-US" i="1" dirty="0" smtClean="0"/>
              <a:t>High Noon</a:t>
            </a:r>
            <a:r>
              <a:rPr lang="en-US" dirty="0" smtClean="0"/>
              <a:t>, Fred </a:t>
            </a:r>
            <a:r>
              <a:rPr lang="en-US" dirty="0" err="1" smtClean="0"/>
              <a:t>Zinnemann</a:t>
            </a:r>
            <a:r>
              <a:rPr lang="en-US" dirty="0" smtClean="0"/>
              <a:t> (1952)</a:t>
            </a:r>
            <a:endParaRPr lang="pl-PL" dirty="0" smtClean="0"/>
          </a:p>
          <a:p>
            <a:r>
              <a:rPr lang="pl-PL" dirty="0" smtClean="0"/>
              <a:t>C</a:t>
            </a:r>
            <a:r>
              <a:rPr lang="en-US" dirty="0" err="1" smtClean="0"/>
              <a:t>onception</a:t>
            </a:r>
            <a:r>
              <a:rPr lang="en-US" dirty="0" smtClean="0"/>
              <a:t> of narrative depends on the cause-effect chain and centers on the characters</a:t>
            </a:r>
            <a:endParaRPr lang="pl-PL" dirty="0" smtClean="0"/>
          </a:p>
          <a:p>
            <a:r>
              <a:rPr lang="en-US" dirty="0" smtClean="0"/>
              <a:t>Specific devices and tactics that serves to maintain an unrestricted flow and development of the story:</a:t>
            </a:r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b. The ideal point of view</a:t>
            </a:r>
            <a:endParaRPr lang="pl-PL" dirty="0" smtClean="0">
              <a:solidFill>
                <a:srgbClr val="FFFF00"/>
              </a:solidFill>
            </a:endParaRPr>
          </a:p>
          <a:p>
            <a:r>
              <a:rPr lang="pl-PL" dirty="0" smtClean="0"/>
              <a:t>T</a:t>
            </a:r>
            <a:r>
              <a:rPr lang="en-US" dirty="0" smtClean="0"/>
              <a:t>he camera on the level of human eye </a:t>
            </a:r>
            <a:endParaRPr lang="pl-PL" dirty="0" smtClean="0"/>
          </a:p>
          <a:p>
            <a:r>
              <a:rPr lang="pl-PL" dirty="0" smtClean="0"/>
              <a:t>T</a:t>
            </a:r>
            <a:r>
              <a:rPr lang="en-US" dirty="0" smtClean="0"/>
              <a:t>he clear composition of the frame 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4" name="Picture 3" descr="C:\Users\hp\Desktop\huj\listonos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4181475" cy="317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c.  “Psychological” editing </a:t>
            </a:r>
            <a:endParaRPr lang="pl-PL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- Orientation in space and time (photos from the </a:t>
            </a:r>
            <a:r>
              <a:rPr lang="en-US" i="1" dirty="0" smtClean="0"/>
              <a:t>Little Caesar</a:t>
            </a:r>
            <a:r>
              <a:rPr lang="en-US" dirty="0" smtClean="0"/>
              <a:t>, M. </a:t>
            </a:r>
            <a:r>
              <a:rPr lang="en-US" dirty="0" err="1" smtClean="0"/>
              <a:t>LeRoy</a:t>
            </a:r>
            <a:r>
              <a:rPr lang="en-US" dirty="0" smtClean="0"/>
              <a:t>, 1931)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5" name="Picture 2" descr="C:\Users\hp\Desktop\huj\brazowy p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4199249" cy="3168352"/>
          </a:xfrm>
          <a:prstGeom prst="rect">
            <a:avLst/>
          </a:prstGeom>
          <a:noFill/>
        </p:spPr>
      </p:pic>
      <p:pic>
        <p:nvPicPr>
          <p:cNvPr id="6" name="Picture 3" descr="C:\Users\hp\Desktop\huj\paler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4181475" cy="316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err="1" smtClean="0">
                <a:solidFill>
                  <a:srgbClr val="FFFF00"/>
                </a:solidFill>
              </a:rPr>
              <a:t>The</a:t>
            </a:r>
            <a:r>
              <a:rPr lang="pl-PL" b="1" dirty="0" smtClean="0">
                <a:solidFill>
                  <a:srgbClr val="FFFF00"/>
                </a:solidFill>
              </a:rPr>
              <a:t> 180-degrees </a:t>
            </a:r>
            <a:r>
              <a:rPr lang="pl-PL" b="1" dirty="0" err="1" smtClean="0">
                <a:solidFill>
                  <a:srgbClr val="FFFF00"/>
                </a:solidFill>
              </a:rPr>
              <a:t>rule</a:t>
            </a:r>
            <a:r>
              <a:rPr lang="pl-PL" dirty="0" smtClean="0">
                <a:solidFill>
                  <a:srgbClr val="FFFF00"/>
                </a:solidFill>
              </a:rPr>
              <a:t/>
            </a:r>
            <a:br>
              <a:rPr lang="pl-PL" dirty="0" smtClean="0">
                <a:solidFill>
                  <a:srgbClr val="FFFF00"/>
                </a:solidFill>
              </a:rPr>
            </a:br>
            <a:endParaRPr lang="pl-PL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hp\Desktop\huj\1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6768753" cy="509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d. The 180-degrees </a:t>
            </a:r>
            <a:r>
              <a:rPr lang="pl-PL" dirty="0" smtClean="0">
                <a:solidFill>
                  <a:srgbClr val="FFFF00"/>
                </a:solidFill>
              </a:rPr>
              <a:t>system </a:t>
            </a:r>
            <a:r>
              <a:rPr lang="en-US" dirty="0" smtClean="0"/>
              <a:t>ensures: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</a:t>
            </a:r>
            <a:r>
              <a:rPr lang="en-US" dirty="0" smtClean="0"/>
              <a:t>- that relative positions in the frame remain consistent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</a:t>
            </a:r>
            <a:r>
              <a:rPr lang="en-US" dirty="0" smtClean="0"/>
              <a:t>- consistent </a:t>
            </a:r>
            <a:r>
              <a:rPr lang="en-US" dirty="0" err="1" smtClean="0"/>
              <a:t>eyelines</a:t>
            </a:r>
            <a:r>
              <a:rPr lang="en-US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</a:t>
            </a:r>
            <a:r>
              <a:rPr lang="en-US" dirty="0" smtClean="0"/>
              <a:t>- consistent screen direction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   </a:t>
            </a:r>
            <a:r>
              <a:rPr lang="en-US" dirty="0" smtClean="0"/>
              <a:t>f. ex.</a:t>
            </a:r>
            <a:r>
              <a:rPr lang="en-US" i="1" dirty="0" smtClean="0"/>
              <a:t> </a:t>
            </a:r>
            <a:r>
              <a:rPr lang="en-US" b="1" i="1" dirty="0" smtClean="0"/>
              <a:t>High Noon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Principle of Distinctness </a:t>
            </a:r>
            <a:r>
              <a:rPr lang="pl-PL" b="1" dirty="0" smtClean="0">
                <a:solidFill>
                  <a:srgbClr val="FFFF00"/>
                </a:solidFill>
              </a:rPr>
              <a:t/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&amp; Intelligibility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e. Full shot as an establishing shot</a:t>
            </a:r>
            <a:endParaRPr lang="pl-P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f. The principle of narrative </a:t>
            </a:r>
            <a:endParaRPr lang="pl-PL" dirty="0" smtClean="0">
              <a:solidFill>
                <a:srgbClr val="FFFF00"/>
              </a:solidFill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1076</Words>
  <Application>Microsoft Office PowerPoint</Application>
  <PresentationFormat>Pokaz na ekranie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The Hollywood style</vt:lpstr>
      <vt:lpstr>Historical-cultural background  of the style </vt:lpstr>
      <vt:lpstr>The Principles of Hollywood Style:</vt:lpstr>
      <vt:lpstr>The Principle of Distinctness  &amp; Intelligibility</vt:lpstr>
      <vt:lpstr>The Principle of Distinctness  &amp; Intelligibility</vt:lpstr>
      <vt:lpstr>The Principle of Distinctness  &amp; Intelligibility</vt:lpstr>
      <vt:lpstr>The 180-degrees rule </vt:lpstr>
      <vt:lpstr>The Principle of Distinctness  &amp; Intelligibility</vt:lpstr>
      <vt:lpstr>The Principle of Distinctness  &amp; Intelligibility</vt:lpstr>
      <vt:lpstr>The Principle of Distinctness  &amp; Intelligibility</vt:lpstr>
      <vt:lpstr>The Principle of Distinctness  &amp; Intelligibility</vt:lpstr>
      <vt:lpstr>The Principle of Objectivity</vt:lpstr>
      <vt:lpstr>The Principle of Realism</vt:lpstr>
      <vt:lpstr>The Principle of Transparency</vt:lpstr>
      <vt:lpstr>The Principle of Transparency   Hollywood directors’ goal is to unfold the story without any interruptions or disturbances</vt:lpstr>
      <vt:lpstr>The Principle of Transparency   Few specific editing patterns that work as conventional figures:</vt:lpstr>
      <vt:lpstr>Show / Reverse shot</vt:lpstr>
      <vt:lpstr> The Principle of Transparency Refinements of Continuity Editing </vt:lpstr>
      <vt:lpstr>The influence on the sphere of emotions...  </vt:lpstr>
      <vt:lpstr>Hollywood style as a special form of organizing a film - the principles &amp; conventions </vt:lpstr>
      <vt:lpstr>Polemics with the Hollywood style  </vt:lpstr>
      <vt:lpstr>The question of the influence of Hollywood on the documentary</vt:lpstr>
      <vt:lpstr>The sample film analysis, Rear Window, Alfred Hitchcock (1954)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Hollywoodstilen i film</dc:title>
  <dc:creator>hp</dc:creator>
  <cp:lastModifiedBy>Madzia</cp:lastModifiedBy>
  <cp:revision>93</cp:revision>
  <dcterms:created xsi:type="dcterms:W3CDTF">2011-09-03T19:40:19Z</dcterms:created>
  <dcterms:modified xsi:type="dcterms:W3CDTF">2011-11-04T11:09:20Z</dcterms:modified>
</cp:coreProperties>
</file>