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1DF-85D6-4E8A-ACB7-8911D44AA1FB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161DF-85D6-4E8A-ACB7-8911D44AA1FB}" type="datetimeFigureOut">
              <a:rPr lang="pl-PL" smtClean="0"/>
              <a:pPr/>
              <a:t>2011-11-27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458F8-AF45-4518-8D5A-592489B5E0E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772400" cy="1800200"/>
          </a:xfrm>
        </p:spPr>
        <p:txBody>
          <a:bodyPr>
            <a:normAutofit/>
          </a:bodyPr>
          <a:lstStyle/>
          <a:p>
            <a:r>
              <a:rPr lang="pl-PL" sz="4800" b="1" dirty="0" err="1" smtClean="0">
                <a:solidFill>
                  <a:srgbClr val="FFFF00"/>
                </a:solidFill>
              </a:rPr>
              <a:t>The</a:t>
            </a:r>
            <a:r>
              <a:rPr lang="pl-PL" sz="4800" b="1" dirty="0" smtClean="0">
                <a:solidFill>
                  <a:srgbClr val="FFFF00"/>
                </a:solidFill>
              </a:rPr>
              <a:t> </a:t>
            </a:r>
            <a:r>
              <a:rPr lang="pl-PL" sz="4800" b="1" dirty="0" err="1" smtClean="0">
                <a:solidFill>
                  <a:srgbClr val="FFFF00"/>
                </a:solidFill>
              </a:rPr>
              <a:t>Other</a:t>
            </a:r>
            <a:r>
              <a:rPr lang="pl-PL" sz="4800" b="1" dirty="0" smtClean="0">
                <a:solidFill>
                  <a:srgbClr val="FFFF00"/>
                </a:solidFill>
              </a:rPr>
              <a:t> </a:t>
            </a:r>
            <a:r>
              <a:rPr lang="pl-PL" sz="4800" b="1" dirty="0" err="1" smtClean="0">
                <a:solidFill>
                  <a:srgbClr val="FFFF00"/>
                </a:solidFill>
              </a:rPr>
              <a:t>Styles</a:t>
            </a:r>
            <a:endParaRPr lang="pl-PL" sz="4800" dirty="0">
              <a:solidFill>
                <a:srgbClr val="FFFF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191925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pl-PL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pl-PL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aseline="0" dirty="0" smtClean="0"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baseline="0" dirty="0" smtClean="0"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lang="pl-PL" sz="2000" b="1" dirty="0" smtClean="0"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25th</a:t>
            </a:r>
            <a:r>
              <a:rPr lang="pl-PL" sz="2000" b="1" baseline="0" dirty="0" smtClean="0"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2000" b="1" dirty="0" err="1" smtClean="0"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November</a:t>
            </a:r>
            <a:r>
              <a:rPr lang="pl-PL" sz="2000" b="1" dirty="0" smtClean="0"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, 2011</a:t>
            </a:r>
            <a:endParaRPr lang="pl-PL" sz="2000" b="1" baseline="0" dirty="0" smtClean="0">
              <a:latin typeface="Palatino Linotyp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Magdalena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Tutka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2000" b="1" dirty="0" smtClean="0">
                <a:solidFill>
                  <a:srgbClr val="FFFF00"/>
                </a:solidFill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Gwozdz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l-PL" sz="20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. 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 smtClean="0">
                <a:latin typeface="Palatino Linotype" pitchFamily="18" charset="0"/>
                <a:cs typeface="Times New Roman" pitchFamily="18" charset="0"/>
              </a:rPr>
              <a:t>        Department of Media and </a:t>
            </a:r>
            <a:r>
              <a:rPr lang="pl-PL" sz="2000" b="1" dirty="0" err="1" smtClean="0">
                <a:latin typeface="Palatino Linotype" pitchFamily="18" charset="0"/>
                <a:cs typeface="Times New Roman" pitchFamily="18" charset="0"/>
              </a:rPr>
              <a:t>Communication</a:t>
            </a:r>
            <a:endParaRPr lang="pl-PL" sz="2000" b="1" dirty="0" smtClean="0">
              <a:latin typeface="Palatino Linotype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dirty="0" smtClean="0">
                <a:latin typeface="Palatino Linotype" pitchFamily="18" charset="0"/>
                <a:cs typeface="Times New Roman" pitchFamily="18" charset="0"/>
              </a:rPr>
              <a:t>                                                              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6. Dimensions of the sound</a:t>
            </a:r>
            <a:r>
              <a:rPr lang="en-US" sz="3200" dirty="0" smtClean="0">
                <a:solidFill>
                  <a:srgbClr val="FFFF00"/>
                </a:solidFill>
              </a:rPr>
              <a:t> that are connected with its relation to other film elements.</a:t>
            </a:r>
            <a:r>
              <a:rPr lang="pl-PL" sz="3200" dirty="0" smtClean="0">
                <a:solidFill>
                  <a:srgbClr val="FFFF00"/>
                </a:solidFill>
              </a:rPr>
              <a:t/>
            </a:r>
            <a:br>
              <a:rPr lang="pl-PL" sz="3200" dirty="0" smtClean="0">
                <a:solidFill>
                  <a:srgbClr val="FFFF00"/>
                </a:solidFill>
              </a:rPr>
            </a:br>
            <a:endParaRPr lang="pl-PL" sz="3200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endParaRPr lang="pl-PL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Rhythm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/>
              <a:t>which in most cases </a:t>
            </a:r>
            <a:r>
              <a:rPr lang="en-US" b="1" dirty="0" smtClean="0"/>
              <a:t>cooperates </a:t>
            </a:r>
            <a:r>
              <a:rPr lang="en-US" dirty="0" smtClean="0"/>
              <a:t>with the rhythm of editing and the rhythm of movement within the image or </a:t>
            </a:r>
            <a:r>
              <a:rPr lang="en-US" b="1" dirty="0" smtClean="0"/>
              <a:t>disparity</a:t>
            </a:r>
            <a:r>
              <a:rPr lang="en-US" dirty="0" smtClean="0"/>
              <a:t> </a:t>
            </a:r>
            <a:endParaRPr lang="pl-PL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Fidelity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of the sound: </a:t>
            </a:r>
            <a:r>
              <a:rPr lang="en-US" b="1" dirty="0" smtClean="0"/>
              <a:t>an extent to which sound is faithful to the source</a:t>
            </a:r>
            <a:endParaRPr lang="pl-PL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Space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b="1" dirty="0" err="1" smtClean="0"/>
              <a:t>diegetic</a:t>
            </a:r>
            <a:r>
              <a:rPr lang="en-US" dirty="0" smtClean="0"/>
              <a:t> vs. </a:t>
            </a:r>
            <a:r>
              <a:rPr lang="en-US" b="1" dirty="0" err="1" smtClean="0"/>
              <a:t>nondiegetic</a:t>
            </a:r>
            <a:r>
              <a:rPr lang="en-US" dirty="0" smtClean="0"/>
              <a:t>, </a:t>
            </a:r>
            <a:r>
              <a:rPr lang="en-US" b="1" dirty="0" smtClean="0"/>
              <a:t>onscreen</a:t>
            </a:r>
            <a:r>
              <a:rPr lang="en-US" dirty="0" smtClean="0"/>
              <a:t> vs. </a:t>
            </a:r>
            <a:r>
              <a:rPr lang="en-US" b="1" dirty="0" err="1" smtClean="0"/>
              <a:t>offscreen</a:t>
            </a:r>
            <a:r>
              <a:rPr lang="en-US" dirty="0" smtClean="0"/>
              <a:t>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</a:t>
            </a:r>
            <a:r>
              <a:rPr lang="en-US" dirty="0" smtClean="0"/>
              <a:t>  </a:t>
            </a:r>
            <a:r>
              <a:rPr lang="en-US" b="1" dirty="0" smtClean="0"/>
              <a:t>external </a:t>
            </a:r>
            <a:r>
              <a:rPr lang="en-US" b="1" dirty="0" err="1" smtClean="0"/>
              <a:t>diegetic</a:t>
            </a:r>
            <a:r>
              <a:rPr lang="en-US" dirty="0" smtClean="0"/>
              <a:t> vs. </a:t>
            </a:r>
            <a:r>
              <a:rPr lang="en-US" b="1" dirty="0" smtClean="0"/>
              <a:t>internal </a:t>
            </a:r>
            <a:r>
              <a:rPr lang="en-US" b="1" dirty="0" err="1" smtClean="0"/>
              <a:t>diegetic</a:t>
            </a:r>
            <a:r>
              <a:rPr lang="en-US" dirty="0" smtClean="0"/>
              <a:t> </a:t>
            </a:r>
            <a:r>
              <a:rPr lang="en-US" dirty="0" err="1" smtClean="0"/>
              <a:t>soun</a:t>
            </a:r>
            <a:r>
              <a:rPr lang="pl-PL" dirty="0" smtClean="0"/>
              <a:t>d,</a:t>
            </a:r>
          </a:p>
          <a:p>
            <a:pPr>
              <a:buNone/>
            </a:pPr>
            <a:r>
              <a:rPr lang="pl-PL" b="1" dirty="0" smtClean="0"/>
              <a:t>     </a:t>
            </a:r>
            <a:r>
              <a:rPr lang="en-US" b="1" dirty="0" smtClean="0"/>
              <a:t>sound perspective </a:t>
            </a:r>
            <a:r>
              <a:rPr lang="en-US" dirty="0" smtClean="0"/>
              <a:t>(a sort of “sonic point of view”)</a:t>
            </a:r>
            <a:endParaRPr lang="pl-PL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Time: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/>
              <a:t>synchronous</a:t>
            </a:r>
            <a:r>
              <a:rPr lang="en-US" dirty="0" smtClean="0"/>
              <a:t> vs. </a:t>
            </a:r>
            <a:r>
              <a:rPr lang="en-US" b="1" dirty="0" smtClean="0"/>
              <a:t>asynchronous</a:t>
            </a:r>
            <a:r>
              <a:rPr lang="en-US" dirty="0" smtClean="0"/>
              <a:t>, </a:t>
            </a:r>
            <a:r>
              <a:rPr lang="en-US" b="1" dirty="0" smtClean="0"/>
              <a:t>simultaneous</a:t>
            </a:r>
            <a:r>
              <a:rPr lang="en-US" dirty="0" smtClean="0"/>
              <a:t> or </a:t>
            </a:r>
            <a:r>
              <a:rPr lang="en-US" b="1" dirty="0" smtClean="0"/>
              <a:t>nonsilmultaneous</a:t>
            </a:r>
            <a:r>
              <a:rPr lang="en-US" dirty="0" smtClean="0"/>
              <a:t> sound </a:t>
            </a:r>
            <a:endParaRPr lang="pl-PL" dirty="0" smtClean="0"/>
          </a:p>
          <a:p>
            <a:endParaRPr lang="pl-PL" dirty="0" smtClean="0"/>
          </a:p>
          <a:p>
            <a:r>
              <a:rPr lang="en-US" dirty="0" smtClean="0"/>
              <a:t>ex. 9 </a:t>
            </a:r>
            <a:r>
              <a:rPr lang="en-US" b="1" dirty="0" smtClean="0">
                <a:solidFill>
                  <a:srgbClr val="FFFF00"/>
                </a:solidFill>
              </a:rPr>
              <a:t>The Conversation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by Francis Ford Coppola (1974)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5.  Analyzing Film Style 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i="1" dirty="0" smtClean="0">
                <a:solidFill>
                  <a:srgbClr val="FFFF00"/>
                </a:solidFill>
              </a:rPr>
              <a:t>1. Determine the Organizational Structure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pl-PL" dirty="0" smtClean="0"/>
              <a:t>-</a:t>
            </a:r>
            <a:r>
              <a:rPr lang="en-US" dirty="0" smtClean="0"/>
              <a:t> understand how the film or particular scene is put together as a whole </a:t>
            </a:r>
            <a:endParaRPr lang="pl-PL" dirty="0" smtClean="0"/>
          </a:p>
          <a:p>
            <a:pPr algn="just"/>
            <a:r>
              <a:rPr lang="en-US" b="1" i="1" dirty="0" smtClean="0">
                <a:solidFill>
                  <a:srgbClr val="FFFF00"/>
                </a:solidFill>
              </a:rPr>
              <a:t>2. Identify the Salient Techniques Used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by noting and naming cinematic techniques chosen by director</a:t>
            </a:r>
            <a:r>
              <a:rPr lang="pl-PL" dirty="0" smtClean="0"/>
              <a:t>: </a:t>
            </a:r>
            <a:r>
              <a:rPr lang="en-US" dirty="0" smtClean="0"/>
              <a:t>color, lighting, framing, cutting, sound</a:t>
            </a:r>
            <a:endParaRPr lang="pl-PL" dirty="0" smtClean="0"/>
          </a:p>
          <a:p>
            <a:pPr algn="just"/>
            <a:r>
              <a:rPr lang="en-US" b="1" i="1" dirty="0" smtClean="0">
                <a:solidFill>
                  <a:srgbClr val="FFFF00"/>
                </a:solidFill>
              </a:rPr>
              <a:t>3. Trace Out Patterns of Techniques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by noting how particular techniques are patterned </a:t>
            </a:r>
            <a:r>
              <a:rPr lang="pl-PL" dirty="0" smtClean="0"/>
              <a:t>-</a:t>
            </a:r>
            <a:r>
              <a:rPr lang="en-US" dirty="0" smtClean="0"/>
              <a:t> repeated, varied, developed or paralleled </a:t>
            </a:r>
            <a:r>
              <a:rPr lang="pl-PL" dirty="0" smtClean="0"/>
              <a:t>-</a:t>
            </a:r>
            <a:r>
              <a:rPr lang="en-US" dirty="0" smtClean="0"/>
              <a:t> across the whole film / scene</a:t>
            </a:r>
            <a:endParaRPr lang="pl-PL" dirty="0" smtClean="0"/>
          </a:p>
          <a:p>
            <a:pPr algn="just"/>
            <a:r>
              <a:rPr lang="en-US" b="1" i="1" dirty="0" smtClean="0">
                <a:solidFill>
                  <a:srgbClr val="FFFF00"/>
                </a:solidFill>
              </a:rPr>
              <a:t>4.  Propose Functions for the Salient Techniques and the Patterns They Form</a:t>
            </a:r>
            <a:r>
              <a:rPr lang="en-US" dirty="0" smtClean="0"/>
              <a:t> - look for the role that style plays in the film’s overall form; read the meaning of particular stylistic patterns in the context of the whole</a:t>
            </a:r>
            <a:endParaRPr lang="pl-PL" dirty="0" smtClean="0"/>
          </a:p>
          <a:p>
            <a:endParaRPr lang="pl-PL" dirty="0" smtClean="0"/>
          </a:p>
          <a:p>
            <a:r>
              <a:rPr lang="en-US" dirty="0" smtClean="0"/>
              <a:t>ex. 10 </a:t>
            </a:r>
            <a:r>
              <a:rPr lang="en-US" b="1" dirty="0" smtClean="0">
                <a:solidFill>
                  <a:srgbClr val="FFFF00"/>
                </a:solidFill>
              </a:rPr>
              <a:t>The Color of Pomegranates </a:t>
            </a:r>
            <a:r>
              <a:rPr lang="en-US" dirty="0" smtClean="0"/>
              <a:t>(</a:t>
            </a:r>
            <a:r>
              <a:rPr lang="en-US" dirty="0" err="1" smtClean="0"/>
              <a:t>Sayat</a:t>
            </a:r>
            <a:r>
              <a:rPr lang="en-US" dirty="0" smtClean="0"/>
              <a:t> Nova) by Sergei </a:t>
            </a:r>
            <a:r>
              <a:rPr lang="en-US" dirty="0" err="1" smtClean="0"/>
              <a:t>Parajanov</a:t>
            </a:r>
            <a:r>
              <a:rPr lang="en-US" dirty="0" smtClean="0"/>
              <a:t> (1968)</a:t>
            </a:r>
            <a:r>
              <a:rPr lang="pl-PL" smtClean="0">
                <a:solidFill>
                  <a:srgbClr val="FFFF00"/>
                </a:solidFill>
              </a:rPr>
              <a:t>                         </a:t>
            </a:r>
            <a:r>
              <a:rPr lang="pl-PL" smtClean="0">
                <a:solidFill>
                  <a:srgbClr val="FFFF00"/>
                </a:solidFill>
              </a:rPr>
              <a:t>   </a:t>
            </a:r>
            <a:r>
              <a:rPr lang="pl-PL" i="1" dirty="0" err="1" smtClean="0">
                <a:solidFill>
                  <a:srgbClr val="FFFF00"/>
                </a:solidFill>
              </a:rPr>
              <a:t>Thank</a:t>
            </a:r>
            <a:r>
              <a:rPr lang="pl-PL" i="1" dirty="0" smtClean="0">
                <a:solidFill>
                  <a:srgbClr val="FFFF00"/>
                </a:solidFill>
              </a:rPr>
              <a:t> </a:t>
            </a:r>
            <a:r>
              <a:rPr lang="pl-PL" i="1" dirty="0" err="1" smtClean="0">
                <a:solidFill>
                  <a:srgbClr val="FFFF00"/>
                </a:solidFill>
              </a:rPr>
              <a:t>you</a:t>
            </a:r>
            <a:r>
              <a:rPr lang="pl-PL" i="1" dirty="0" smtClean="0">
                <a:solidFill>
                  <a:srgbClr val="FFFF00"/>
                </a:solidFill>
              </a:rPr>
              <a:t> for </a:t>
            </a:r>
            <a:r>
              <a:rPr lang="pl-PL" i="1" dirty="0" err="1" smtClean="0">
                <a:solidFill>
                  <a:srgbClr val="FFFF00"/>
                </a:solidFill>
              </a:rPr>
              <a:t>attention</a:t>
            </a:r>
            <a:r>
              <a:rPr lang="pl-PL" i="1" dirty="0" smtClean="0">
                <a:solidFill>
                  <a:srgbClr val="FFFF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1. The term of style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Style is a </a:t>
            </a:r>
            <a:r>
              <a:rPr lang="en-US" b="1" dirty="0" smtClean="0">
                <a:solidFill>
                  <a:srgbClr val="FFFF00"/>
                </a:solidFill>
              </a:rPr>
              <a:t>formal system </a:t>
            </a:r>
            <a:r>
              <a:rPr lang="en-US" dirty="0" smtClean="0"/>
              <a:t>that consists of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a number of cinematic techniques which interact with each other</a:t>
            </a:r>
            <a:endParaRPr lang="pl-PL" dirty="0" smtClean="0"/>
          </a:p>
          <a:p>
            <a:r>
              <a:rPr lang="en-US" dirty="0" smtClean="0"/>
              <a:t>Stylistic pattern depends on the use of specific choices filmmakers make in the range of each cinematic technique (David </a:t>
            </a:r>
            <a:r>
              <a:rPr lang="en-US" dirty="0" err="1" smtClean="0"/>
              <a:t>Bordwell’s</a:t>
            </a:r>
            <a:r>
              <a:rPr lang="en-US" dirty="0" smtClean="0"/>
              <a:t> approach, </a:t>
            </a:r>
            <a:r>
              <a:rPr lang="en-US" i="1" dirty="0" smtClean="0"/>
              <a:t>The Concept of Style</a:t>
            </a:r>
            <a:r>
              <a:rPr lang="en-US" dirty="0" smtClean="0"/>
              <a:t>, p. 312). 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2. Susan Sontag about opposition between the style and content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endParaRPr lang="pl-PL" sz="3400" i="1" dirty="0" smtClean="0"/>
          </a:p>
          <a:p>
            <a:r>
              <a:rPr lang="en-US" sz="3400" i="1" dirty="0" smtClean="0"/>
              <a:t>A work of art encountered as a work of art is an experience, not a statement or an answer to a question. Art is not only about something; it is something. A work of art is a thing in the world, not just a text or commentary on the world</a:t>
            </a:r>
            <a:r>
              <a:rPr lang="en-US" sz="3400" dirty="0" smtClean="0"/>
              <a:t>. (...)</a:t>
            </a:r>
            <a:r>
              <a:rPr lang="en-US" sz="3400" i="1" dirty="0" smtClean="0"/>
              <a:t> the knowledge we gain through art is an experience of the form  or style of knowing something, rather than a knowledge of something (like a fact or a moral judgment itself</a:t>
            </a:r>
            <a:r>
              <a:rPr lang="en-US" sz="3400" dirty="0" smtClean="0"/>
              <a:t>” </a:t>
            </a:r>
            <a:endParaRPr lang="pl-PL" sz="3400" dirty="0" smtClean="0"/>
          </a:p>
          <a:p>
            <a:endParaRPr lang="pl-PL" sz="3400" dirty="0" smtClean="0"/>
          </a:p>
          <a:p>
            <a:r>
              <a:rPr lang="en-US" sz="3400" dirty="0" smtClean="0"/>
              <a:t>This leads her to the following statement: </a:t>
            </a:r>
            <a:r>
              <a:rPr lang="en-US" sz="3400" i="1" dirty="0" smtClean="0"/>
              <a:t>But when the metaphor of the work of art as a statement loses its authority, the ambivalence toward “style” should dissolve; for this ambivalence mirrors the presumed tension between the statement and the manner in which it is stated</a:t>
            </a:r>
            <a:r>
              <a:rPr lang="en-US" sz="3400" dirty="0" smtClean="0"/>
              <a:t>. </a:t>
            </a:r>
            <a:endParaRPr lang="pl-PL" sz="3400" dirty="0" smtClean="0"/>
          </a:p>
          <a:p>
            <a:endParaRPr lang="pl-PL" sz="3400" dirty="0" smtClean="0"/>
          </a:p>
          <a:p>
            <a:r>
              <a:rPr lang="en-US" sz="3400" dirty="0" smtClean="0">
                <a:solidFill>
                  <a:srgbClr val="FFFF00"/>
                </a:solidFill>
              </a:rPr>
              <a:t>S. Sontag, </a:t>
            </a:r>
            <a:r>
              <a:rPr lang="en-US" sz="3400" i="1" dirty="0" smtClean="0">
                <a:solidFill>
                  <a:srgbClr val="FFFF00"/>
                </a:solidFill>
              </a:rPr>
              <a:t>On Style</a:t>
            </a:r>
            <a:r>
              <a:rPr lang="en-US" sz="3400" dirty="0" smtClean="0">
                <a:solidFill>
                  <a:srgbClr val="FFFF00"/>
                </a:solidFill>
              </a:rPr>
              <a:t>, in </a:t>
            </a:r>
            <a:r>
              <a:rPr lang="en-US" sz="3400" i="1" dirty="0" smtClean="0">
                <a:solidFill>
                  <a:srgbClr val="FFFF00"/>
                </a:solidFill>
              </a:rPr>
              <a:t>Against Interpretation and Other Essays</a:t>
            </a:r>
            <a:r>
              <a:rPr lang="en-US" sz="3400" dirty="0" smtClean="0">
                <a:solidFill>
                  <a:srgbClr val="FFFF00"/>
                </a:solidFill>
              </a:rPr>
              <a:t>, New York 1965, pp. 15 - 36</a:t>
            </a:r>
            <a:endParaRPr lang="pl-PL" sz="3400" dirty="0" smtClean="0">
              <a:solidFill>
                <a:srgbClr val="FFFF0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3. The term “style” is applied to describe the significant manner of organizing </a:t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a film which is characteristic for:</a:t>
            </a:r>
            <a:r>
              <a:rPr lang="pl-PL" sz="2800" dirty="0" smtClean="0">
                <a:solidFill>
                  <a:srgbClr val="FFFF00"/>
                </a:solidFill>
              </a:rPr>
              <a:t/>
            </a:r>
            <a:br>
              <a:rPr lang="pl-PL" sz="2800" dirty="0" smtClean="0">
                <a:solidFill>
                  <a:srgbClr val="FFFF00"/>
                </a:solidFill>
              </a:rPr>
            </a:br>
            <a:endParaRPr lang="pl-PL" sz="2800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en-US" dirty="0" smtClean="0"/>
              <a:t>different schools and trends in cinema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(“group style”) </a:t>
            </a:r>
            <a:endParaRPr lang="pl-PL" dirty="0" smtClean="0"/>
          </a:p>
          <a:p>
            <a:r>
              <a:rPr lang="en-US" dirty="0" smtClean="0"/>
              <a:t>national schools</a:t>
            </a:r>
            <a:endParaRPr lang="pl-PL" dirty="0" smtClean="0"/>
          </a:p>
          <a:p>
            <a:r>
              <a:rPr lang="en-US" dirty="0" smtClean="0"/>
              <a:t> the specific way in which </a:t>
            </a:r>
            <a:r>
              <a:rPr lang="en-US" b="1" dirty="0" smtClean="0"/>
              <a:t>one particular </a:t>
            </a:r>
            <a:r>
              <a:rPr lang="pl-PL" b="1" dirty="0" smtClean="0"/>
              <a:t>    </a:t>
            </a:r>
          </a:p>
          <a:p>
            <a:pPr>
              <a:buNone/>
            </a:pPr>
            <a:r>
              <a:rPr lang="pl-PL" b="1" dirty="0" smtClean="0"/>
              <a:t>     </a:t>
            </a:r>
            <a:r>
              <a:rPr lang="en-US" b="1" dirty="0" smtClean="0"/>
              <a:t>director</a:t>
            </a:r>
            <a:r>
              <a:rPr lang="en-US" dirty="0" smtClean="0"/>
              <a:t> utilizes techniques across his works </a:t>
            </a:r>
            <a:endParaRPr lang="pl-PL" dirty="0" smtClean="0"/>
          </a:p>
          <a:p>
            <a:r>
              <a:rPr lang="en-US" dirty="0" smtClean="0"/>
              <a:t>viewers expectations about the style  </a:t>
            </a:r>
            <a:endParaRPr lang="pl-PL" dirty="0" smtClean="0"/>
          </a:p>
          <a:p>
            <a:r>
              <a:rPr lang="en-US" dirty="0" smtClean="0"/>
              <a:t>style in narrative and non-narrative films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4. Analyzing Film Style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FFFF00"/>
                </a:solidFill>
              </a:rPr>
              <a:t>Mise</a:t>
            </a:r>
            <a:r>
              <a:rPr lang="en-US" b="1" dirty="0" smtClean="0">
                <a:solidFill>
                  <a:srgbClr val="FFFF00"/>
                </a:solidFill>
              </a:rPr>
              <a:t>-en-Scène</a:t>
            </a:r>
            <a:r>
              <a:rPr lang="en-US" b="1" dirty="0" smtClean="0"/>
              <a:t>: </a:t>
            </a:r>
            <a:r>
              <a:rPr lang="en-US" dirty="0" smtClean="0"/>
              <a:t>Setting, Costume &amp; Make Up, Lighting, Staging: Movement and Performance, The Film Actor’s Toolkit </a:t>
            </a:r>
            <a:endParaRPr lang="pl-PL" dirty="0" smtClean="0"/>
          </a:p>
          <a:p>
            <a:pPr marL="514350" indent="-514350">
              <a:buAutoNum type="alphaLcPeriod"/>
            </a:pPr>
            <a:endParaRPr lang="pl-PL" dirty="0" smtClean="0"/>
          </a:p>
          <a:p>
            <a:r>
              <a:rPr lang="en-US" dirty="0" smtClean="0"/>
              <a:t>ex.</a:t>
            </a:r>
            <a:r>
              <a:rPr lang="en-US" b="1" dirty="0" smtClean="0"/>
              <a:t> </a:t>
            </a:r>
            <a:r>
              <a:rPr lang="en-US" dirty="0" smtClean="0"/>
              <a:t>1.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Ivan the Terrible </a:t>
            </a:r>
            <a:r>
              <a:rPr lang="en-US" dirty="0" smtClean="0"/>
              <a:t>(Ivan Groznyy) by Sergei M. Eisenstein (Part I 1944, Part II 1958)</a:t>
            </a:r>
            <a:endParaRPr lang="pl-PL" dirty="0" smtClean="0"/>
          </a:p>
          <a:p>
            <a:r>
              <a:rPr lang="en-US" dirty="0" smtClean="0"/>
              <a:t>ex. 2.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The Cabinet of Dr </a:t>
            </a:r>
            <a:r>
              <a:rPr lang="en-US" b="1" dirty="0" err="1" smtClean="0">
                <a:solidFill>
                  <a:srgbClr val="FFFF00"/>
                </a:solidFill>
              </a:rPr>
              <a:t>Caligari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(Das Cabinet des Dr. </a:t>
            </a:r>
            <a:r>
              <a:rPr lang="en-US" dirty="0" err="1" smtClean="0"/>
              <a:t>Caligari</a:t>
            </a:r>
            <a:r>
              <a:rPr lang="en-US" dirty="0" smtClean="0"/>
              <a:t>) by Robert </a:t>
            </a:r>
            <a:r>
              <a:rPr lang="en-US" dirty="0" err="1" smtClean="0"/>
              <a:t>Wiene</a:t>
            </a:r>
            <a:r>
              <a:rPr lang="en-US" dirty="0" smtClean="0"/>
              <a:t> (1920)</a:t>
            </a:r>
            <a:endParaRPr lang="pl-PL" dirty="0" smtClean="0"/>
          </a:p>
          <a:p>
            <a:r>
              <a:rPr lang="en-US" dirty="0" smtClean="0"/>
              <a:t>ex. 3.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2001: A Space Odyssey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by Stanley Kubrick (1968)</a:t>
            </a:r>
            <a:endParaRPr lang="pl-PL" dirty="0" smtClean="0"/>
          </a:p>
          <a:p>
            <a:r>
              <a:rPr lang="en-US" dirty="0" smtClean="0"/>
              <a:t>ex. 4.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Breathless</a:t>
            </a:r>
            <a:r>
              <a:rPr lang="en-US" dirty="0" smtClean="0"/>
              <a:t> by Jean-Luc Godard (1960)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4.</a:t>
            </a:r>
            <a:r>
              <a:rPr lang="en-US" b="1" dirty="0" smtClean="0">
                <a:solidFill>
                  <a:srgbClr val="FFFF00"/>
                </a:solidFill>
              </a:rPr>
              <a:t> Analyzing Film Style</a:t>
            </a:r>
            <a:r>
              <a:rPr lang="pl-PL" b="1" dirty="0" smtClean="0">
                <a:solidFill>
                  <a:srgbClr val="FFFF00"/>
                </a:solidFill>
              </a:rPr>
              <a:t> – </a:t>
            </a:r>
            <a:r>
              <a:rPr lang="pl-PL" b="1" dirty="0" err="1" smtClean="0">
                <a:solidFill>
                  <a:srgbClr val="FFFF00"/>
                </a:solidFill>
              </a:rPr>
              <a:t>cont</a:t>
            </a:r>
            <a:r>
              <a:rPr lang="pl-PL" b="1" dirty="0" smtClean="0">
                <a:solidFill>
                  <a:srgbClr val="FFFF00"/>
                </a:solidFill>
              </a:rPr>
              <a:t>.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b. Cinematography:</a:t>
            </a:r>
            <a:endParaRPr lang="pl-PL" sz="40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pl-PL" b="1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pl-PL" dirty="0" smtClean="0"/>
              <a:t>- </a:t>
            </a:r>
            <a:r>
              <a:rPr lang="en-US" dirty="0" smtClean="0"/>
              <a:t>Frame Dimensions and Shape</a:t>
            </a:r>
            <a:endParaRPr lang="pl-PL" dirty="0" smtClean="0"/>
          </a:p>
          <a:p>
            <a:pPr lvl="0">
              <a:buNone/>
            </a:pPr>
            <a:r>
              <a:rPr lang="pl-PL" dirty="0" smtClean="0"/>
              <a:t>- </a:t>
            </a:r>
            <a:r>
              <a:rPr lang="en-US" dirty="0" smtClean="0"/>
              <a:t>Onscreen and </a:t>
            </a:r>
            <a:r>
              <a:rPr lang="en-US" dirty="0" err="1" smtClean="0"/>
              <a:t>Offscreen</a:t>
            </a:r>
            <a:r>
              <a:rPr lang="en-US" dirty="0" smtClean="0"/>
              <a:t> Space</a:t>
            </a:r>
            <a:endParaRPr lang="pl-PL" dirty="0" smtClean="0"/>
          </a:p>
          <a:p>
            <a:pPr lvl="0">
              <a:buNone/>
            </a:pPr>
            <a:r>
              <a:rPr lang="pl-PL" dirty="0" smtClean="0"/>
              <a:t>- </a:t>
            </a:r>
            <a:r>
              <a:rPr lang="en-US" dirty="0" smtClean="0"/>
              <a:t>Angle, Level, Height, Distance of Framing</a:t>
            </a:r>
            <a:endParaRPr lang="pl-PL" dirty="0" smtClean="0"/>
          </a:p>
          <a:p>
            <a:pPr lvl="0">
              <a:buNone/>
            </a:pPr>
            <a:r>
              <a:rPr lang="pl-PL" dirty="0" smtClean="0"/>
              <a:t>- </a:t>
            </a:r>
            <a:r>
              <a:rPr lang="en-US" dirty="0" smtClean="0"/>
              <a:t>The Mobil Frame</a:t>
            </a:r>
            <a:endParaRPr lang="pl-PL" dirty="0" smtClean="0"/>
          </a:p>
          <a:p>
            <a:pPr lvl="0">
              <a:buNone/>
            </a:pPr>
            <a:r>
              <a:rPr lang="pl-PL" dirty="0" smtClean="0"/>
              <a:t>- </a:t>
            </a:r>
            <a:r>
              <a:rPr lang="en-US" dirty="0" smtClean="0"/>
              <a:t>Duration of the Image</a:t>
            </a:r>
            <a:endParaRPr lang="pl-PL" dirty="0" smtClean="0"/>
          </a:p>
          <a:p>
            <a:pPr lvl="0">
              <a:buNone/>
            </a:pPr>
            <a:r>
              <a:rPr lang="en-US" dirty="0" smtClean="0"/>
              <a:t> </a:t>
            </a:r>
            <a:endParaRPr lang="pl-PL" dirty="0" smtClean="0"/>
          </a:p>
          <a:p>
            <a:pPr lvl="0">
              <a:buNone/>
            </a:pPr>
            <a:endParaRPr lang="pl-PL" dirty="0" smtClean="0"/>
          </a:p>
          <a:p>
            <a:r>
              <a:rPr lang="en-US" dirty="0" smtClean="0"/>
              <a:t>ex. 6 </a:t>
            </a:r>
            <a:r>
              <a:rPr lang="en-US" b="1" dirty="0" smtClean="0">
                <a:solidFill>
                  <a:srgbClr val="FFFF00"/>
                </a:solidFill>
              </a:rPr>
              <a:t>The Passion of Joan of Arc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(La Passion de Jeanne </a:t>
            </a:r>
            <a:r>
              <a:rPr lang="en-US" dirty="0" err="1" smtClean="0"/>
              <a:t>d’Arc</a:t>
            </a:r>
            <a:r>
              <a:rPr lang="en-US" dirty="0" smtClean="0"/>
              <a:t>) by Carl T. Dreyer (1928)</a:t>
            </a:r>
            <a:endParaRPr lang="pl-PL" dirty="0" smtClean="0"/>
          </a:p>
          <a:p>
            <a:r>
              <a:rPr lang="en-US" dirty="0" smtClean="0"/>
              <a:t> ex. 5 </a:t>
            </a:r>
            <a:r>
              <a:rPr lang="en-US" b="1" dirty="0" smtClean="0">
                <a:solidFill>
                  <a:srgbClr val="FFFF00"/>
                </a:solidFill>
              </a:rPr>
              <a:t>Stalker</a:t>
            </a:r>
            <a:r>
              <a:rPr lang="en-US" dirty="0" smtClean="0"/>
              <a:t> by </a:t>
            </a:r>
            <a:r>
              <a:rPr lang="en-US" dirty="0" err="1" smtClean="0"/>
              <a:t>Andrey</a:t>
            </a:r>
            <a:r>
              <a:rPr lang="en-US" dirty="0" smtClean="0"/>
              <a:t> </a:t>
            </a:r>
            <a:r>
              <a:rPr lang="en-US" dirty="0" err="1" smtClean="0"/>
              <a:t>Tarkovskiy</a:t>
            </a:r>
            <a:r>
              <a:rPr lang="en-US" dirty="0" smtClean="0"/>
              <a:t> (1979)</a:t>
            </a:r>
            <a:endParaRPr lang="pl-PL" dirty="0" smtClean="0"/>
          </a:p>
          <a:p>
            <a:r>
              <a:rPr lang="en-US" dirty="0" smtClean="0"/>
              <a:t> ex. 7 </a:t>
            </a:r>
            <a:r>
              <a:rPr lang="en-US" b="1" dirty="0" smtClean="0">
                <a:solidFill>
                  <a:srgbClr val="FFFF00"/>
                </a:solidFill>
              </a:rPr>
              <a:t>Delicatessen</a:t>
            </a:r>
            <a:r>
              <a:rPr lang="en-US" b="1" dirty="0" smtClean="0"/>
              <a:t> </a:t>
            </a:r>
            <a:r>
              <a:rPr lang="en-US" dirty="0" smtClean="0"/>
              <a:t>by Marc Caro and Jean-Pierre</a:t>
            </a:r>
            <a:r>
              <a:rPr lang="pl-PL" dirty="0" smtClean="0"/>
              <a:t> </a:t>
            </a:r>
            <a:r>
              <a:rPr lang="en-US" dirty="0" err="1" smtClean="0"/>
              <a:t>Jeunet</a:t>
            </a:r>
            <a:r>
              <a:rPr lang="en-US" dirty="0" smtClean="0"/>
              <a:t> (1991)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4.</a:t>
            </a:r>
            <a:r>
              <a:rPr lang="en-US" b="1" dirty="0" smtClean="0">
                <a:solidFill>
                  <a:srgbClr val="FFFF00"/>
                </a:solidFill>
              </a:rPr>
              <a:t> Analyzing Film Style</a:t>
            </a:r>
            <a:r>
              <a:rPr lang="pl-PL" b="1" dirty="0" smtClean="0">
                <a:solidFill>
                  <a:srgbClr val="FFFF00"/>
                </a:solidFill>
              </a:rPr>
              <a:t> – </a:t>
            </a:r>
            <a:r>
              <a:rPr lang="pl-PL" b="1" dirty="0" err="1" smtClean="0">
                <a:solidFill>
                  <a:srgbClr val="FFFF00"/>
                </a:solidFill>
              </a:rPr>
              <a:t>cont</a:t>
            </a:r>
            <a:r>
              <a:rPr lang="pl-PL" b="1" dirty="0" smtClean="0">
                <a:solidFill>
                  <a:srgbClr val="FFFF00"/>
                </a:solidFill>
              </a:rPr>
              <a:t>.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6200" b="1" dirty="0" smtClean="0">
                <a:solidFill>
                  <a:srgbClr val="FFFF00"/>
                </a:solidFill>
              </a:rPr>
              <a:t>c. </a:t>
            </a:r>
            <a:r>
              <a:rPr lang="pl-PL" sz="6200" b="1" dirty="0" smtClean="0">
                <a:solidFill>
                  <a:srgbClr val="FFFF00"/>
                </a:solidFill>
              </a:rPr>
              <a:t> </a:t>
            </a:r>
            <a:r>
              <a:rPr lang="en-US" sz="6200" b="1" dirty="0" smtClean="0">
                <a:solidFill>
                  <a:srgbClr val="FFFF00"/>
                </a:solidFill>
              </a:rPr>
              <a:t>Relation of Shot to Shot</a:t>
            </a:r>
            <a:r>
              <a:rPr lang="en-US" sz="6200" dirty="0" smtClean="0">
                <a:solidFill>
                  <a:srgbClr val="FFFF00"/>
                </a:solidFill>
              </a:rPr>
              <a:t>  </a:t>
            </a:r>
            <a:r>
              <a:rPr lang="en-US" sz="6200" dirty="0" smtClean="0"/>
              <a:t> </a:t>
            </a:r>
            <a:endParaRPr lang="pl-PL" sz="6200" dirty="0" smtClean="0"/>
          </a:p>
          <a:p>
            <a:pPr>
              <a:buNone/>
            </a:pPr>
            <a:r>
              <a:rPr lang="pl-PL" sz="6200" b="1" dirty="0" smtClean="0">
                <a:solidFill>
                  <a:srgbClr val="FFFF00"/>
                </a:solidFill>
              </a:rPr>
              <a:t>     </a:t>
            </a:r>
            <a:r>
              <a:rPr lang="en-US" sz="6200" b="1" dirty="0" smtClean="0">
                <a:solidFill>
                  <a:srgbClr val="FFFF00"/>
                </a:solidFill>
              </a:rPr>
              <a:t>Discontinuity Editing </a:t>
            </a:r>
            <a:r>
              <a:rPr lang="en-US" sz="6200" dirty="0" smtClean="0"/>
              <a:t>developed and exploited by Russian filmmakers</a:t>
            </a:r>
            <a:r>
              <a:rPr lang="pl-PL" sz="6200" dirty="0" smtClean="0"/>
              <a:t>,</a:t>
            </a:r>
          </a:p>
          <a:p>
            <a:pPr>
              <a:buNone/>
            </a:pPr>
            <a:r>
              <a:rPr lang="pl-PL" sz="6200" dirty="0" smtClean="0"/>
              <a:t>     e</a:t>
            </a:r>
            <a:r>
              <a:rPr lang="en-US" sz="6200" dirty="0" smtClean="0"/>
              <a:t>specially Sergei Eisenstein</a:t>
            </a:r>
            <a:endParaRPr lang="pl-PL" sz="6200" dirty="0" smtClean="0"/>
          </a:p>
          <a:p>
            <a:r>
              <a:rPr lang="en-US" sz="6200" dirty="0" smtClean="0"/>
              <a:t>cutting for the maximum </a:t>
            </a:r>
            <a:r>
              <a:rPr lang="en-US" sz="6200" i="1" dirty="0" smtClean="0"/>
              <a:t>collision</a:t>
            </a:r>
            <a:r>
              <a:rPr lang="en-US" sz="6200" dirty="0" smtClean="0"/>
              <a:t> from shot to shot and sequence to sequence</a:t>
            </a:r>
            <a:endParaRPr lang="pl-PL" sz="6200" dirty="0" smtClean="0"/>
          </a:p>
          <a:p>
            <a:r>
              <a:rPr lang="en-US" sz="6200" dirty="0" smtClean="0"/>
              <a:t>by being forced to synthesize such conflicts the viewer would participate in actively understanding the film. </a:t>
            </a:r>
            <a:endParaRPr lang="pl-PL" sz="6200" dirty="0" smtClean="0"/>
          </a:p>
          <a:p>
            <a:r>
              <a:rPr lang="en-US" sz="6200" dirty="0" smtClean="0"/>
              <a:t>ex. 8 </a:t>
            </a:r>
            <a:r>
              <a:rPr lang="en-US" sz="6200" b="1" dirty="0" smtClean="0">
                <a:solidFill>
                  <a:srgbClr val="FFFF00"/>
                </a:solidFill>
              </a:rPr>
              <a:t>October</a:t>
            </a:r>
            <a:r>
              <a:rPr lang="en-US" sz="6200" dirty="0" smtClean="0">
                <a:solidFill>
                  <a:srgbClr val="FFFF00"/>
                </a:solidFill>
              </a:rPr>
              <a:t> </a:t>
            </a:r>
            <a:r>
              <a:rPr lang="en-US" sz="6200" dirty="0" smtClean="0"/>
              <a:t>(</a:t>
            </a:r>
            <a:r>
              <a:rPr lang="en-US" sz="6200" dirty="0" err="1" smtClean="0"/>
              <a:t>Oktyabr</a:t>
            </a:r>
            <a:r>
              <a:rPr lang="en-US" sz="6200" dirty="0" smtClean="0"/>
              <a:t>) by Sergei Eisenstein (1928)</a:t>
            </a:r>
            <a:endParaRPr lang="pl-PL" sz="6200" dirty="0" smtClean="0"/>
          </a:p>
          <a:p>
            <a:pPr lvl="0"/>
            <a:r>
              <a:rPr lang="en-US" sz="6200" dirty="0" smtClean="0"/>
              <a:t>opposing direction of movements from shot to shot </a:t>
            </a:r>
            <a:endParaRPr lang="pl-PL" sz="6200" dirty="0" smtClean="0"/>
          </a:p>
          <a:p>
            <a:pPr lvl="0"/>
            <a:r>
              <a:rPr lang="en-US" sz="6200" dirty="0" smtClean="0"/>
              <a:t>juxtapositions </a:t>
            </a:r>
            <a:endParaRPr lang="pl-PL" sz="6200" dirty="0" smtClean="0"/>
          </a:p>
          <a:p>
            <a:pPr lvl="0"/>
            <a:r>
              <a:rPr lang="en-US" sz="6200" dirty="0" smtClean="0"/>
              <a:t>temporal discontinuities and ambiguity of temporal relations between events</a:t>
            </a:r>
            <a:endParaRPr lang="pl-PL" sz="6200" dirty="0" smtClean="0"/>
          </a:p>
          <a:p>
            <a:pPr lvl="0"/>
            <a:r>
              <a:rPr lang="en-US" sz="6200" dirty="0" smtClean="0"/>
              <a:t>variable duration of the shots </a:t>
            </a:r>
            <a:endParaRPr lang="pl-PL" sz="6200" dirty="0" smtClean="0"/>
          </a:p>
          <a:p>
            <a:pPr lvl="0"/>
            <a:r>
              <a:rPr lang="en-US" sz="6200" dirty="0" smtClean="0"/>
              <a:t>violating of spatial continuity by intercutting of the different locales; </a:t>
            </a:r>
            <a:endParaRPr lang="pl-PL" sz="6200" dirty="0" smtClean="0"/>
          </a:p>
          <a:p>
            <a:pPr lvl="0"/>
            <a:r>
              <a:rPr lang="en-US" sz="6200" dirty="0" smtClean="0"/>
              <a:t>a false </a:t>
            </a:r>
            <a:r>
              <a:rPr lang="en-US" sz="6200" dirty="0" err="1" smtClean="0"/>
              <a:t>eyeline</a:t>
            </a:r>
            <a:r>
              <a:rPr lang="en-US" sz="6200" dirty="0" smtClean="0"/>
              <a:t> match </a:t>
            </a:r>
            <a:endParaRPr lang="pl-PL" sz="6200" dirty="0" smtClean="0"/>
          </a:p>
          <a:p>
            <a:pPr>
              <a:buNone/>
            </a:pPr>
            <a:r>
              <a:rPr lang="en-US" sz="6200" dirty="0" smtClean="0">
                <a:solidFill>
                  <a:srgbClr val="FFFF00"/>
                </a:solidFill>
              </a:rPr>
              <a:t>Thus film invites us to make emotional and conceptual connections </a:t>
            </a:r>
            <a:r>
              <a:rPr lang="en-US" sz="6200" dirty="0" err="1" smtClean="0">
                <a:solidFill>
                  <a:srgbClr val="FFFF00"/>
                </a:solidFill>
              </a:rPr>
              <a:t>betwee</a:t>
            </a:r>
            <a:r>
              <a:rPr lang="pl-PL" sz="6200" dirty="0" smtClean="0">
                <a:solidFill>
                  <a:srgbClr val="FFFF00"/>
                </a:solidFill>
              </a:rPr>
              <a:t>n </a:t>
            </a:r>
          </a:p>
          <a:p>
            <a:pPr>
              <a:buNone/>
            </a:pPr>
            <a:r>
              <a:rPr lang="pl-PL" sz="6200" dirty="0" smtClean="0">
                <a:solidFill>
                  <a:srgbClr val="FFFF00"/>
                </a:solidFill>
              </a:rPr>
              <a:t> </a:t>
            </a:r>
            <a:r>
              <a:rPr lang="en-US" sz="6200" dirty="0" smtClean="0">
                <a:solidFill>
                  <a:srgbClr val="FFFF00"/>
                </a:solidFill>
              </a:rPr>
              <a:t>the shots.</a:t>
            </a:r>
            <a:endParaRPr lang="pl-PL" sz="6200" dirty="0" smtClean="0">
              <a:solidFill>
                <a:srgbClr val="FFFF0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4.</a:t>
            </a:r>
            <a:r>
              <a:rPr lang="en-US" b="1" dirty="0" smtClean="0">
                <a:solidFill>
                  <a:srgbClr val="FFFF00"/>
                </a:solidFill>
              </a:rPr>
              <a:t> Analyzing Film Style</a:t>
            </a:r>
            <a:r>
              <a:rPr lang="pl-PL" b="1" dirty="0" smtClean="0">
                <a:solidFill>
                  <a:srgbClr val="FFFF00"/>
                </a:solidFill>
              </a:rPr>
              <a:t> – </a:t>
            </a:r>
            <a:r>
              <a:rPr lang="pl-PL" b="1" dirty="0" err="1" smtClean="0">
                <a:solidFill>
                  <a:srgbClr val="FFFF00"/>
                </a:solidFill>
              </a:rPr>
              <a:t>cont</a:t>
            </a:r>
            <a:r>
              <a:rPr lang="pl-PL" b="1" dirty="0" smtClean="0">
                <a:solidFill>
                  <a:srgbClr val="FFFF00"/>
                </a:solidFill>
              </a:rPr>
              <a:t>.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Please read</a:t>
            </a:r>
            <a:r>
              <a:rPr lang="en-US" dirty="0" smtClean="0">
                <a:solidFill>
                  <a:srgbClr val="FF0000"/>
                </a:solidFill>
              </a:rPr>
              <a:t>! </a:t>
            </a:r>
            <a:r>
              <a:rPr lang="en-US" dirty="0" smtClean="0"/>
              <a:t>D. </a:t>
            </a:r>
            <a:r>
              <a:rPr lang="en-US" dirty="0" err="1" smtClean="0"/>
              <a:t>Bordwell</a:t>
            </a:r>
            <a:r>
              <a:rPr lang="en-US" dirty="0" smtClean="0"/>
              <a:t> &amp; K. Thompson,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i="1" dirty="0" smtClean="0"/>
              <a:t>Film Art. An Introduction</a:t>
            </a:r>
            <a:r>
              <a:rPr lang="en-US" dirty="0" smtClean="0"/>
              <a:t>, New York and London 2009, pp. 262 - 265;</a:t>
            </a:r>
            <a:endParaRPr lang="pl-PL" dirty="0" smtClean="0"/>
          </a:p>
          <a:p>
            <a:r>
              <a:rPr lang="en-US" dirty="0" smtClean="0"/>
              <a:t>S. Eisenstein, From Film Form, in L. </a:t>
            </a:r>
            <a:r>
              <a:rPr lang="en-US" dirty="0" err="1" smtClean="0"/>
              <a:t>Braudy</a:t>
            </a:r>
            <a:r>
              <a:rPr lang="en-US" dirty="0" smtClean="0"/>
              <a:t> &amp; M. Cohen (ed.), </a:t>
            </a:r>
            <a:r>
              <a:rPr lang="en-US" i="1" dirty="0" smtClean="0"/>
              <a:t>Film Theory and Criticism. Introductory Readings</a:t>
            </a:r>
            <a:r>
              <a:rPr lang="en-US" dirty="0" smtClean="0"/>
              <a:t>, New York and Oxford, 2009, pp. 13 - 44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5. Sound in the Cinema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of three types: </a:t>
            </a:r>
            <a:r>
              <a:rPr lang="en-US" b="1" dirty="0" smtClean="0">
                <a:solidFill>
                  <a:srgbClr val="FFFF00"/>
                </a:solidFill>
              </a:rPr>
              <a:t>speech, music and noise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(sound effects)</a:t>
            </a:r>
            <a:endParaRPr lang="pl-PL" dirty="0" smtClean="0"/>
          </a:p>
          <a:p>
            <a:r>
              <a:rPr lang="en-US" dirty="0" smtClean="0"/>
              <a:t>the sound track is </a:t>
            </a:r>
            <a:r>
              <a:rPr lang="en-US" b="1" dirty="0" smtClean="0"/>
              <a:t>added freely </a:t>
            </a:r>
            <a:r>
              <a:rPr lang="en-US" dirty="0" smtClean="0"/>
              <a:t>at the postproduction stage, </a:t>
            </a:r>
            <a:r>
              <a:rPr lang="en-US" b="1" dirty="0" smtClean="0"/>
              <a:t>composed b</a:t>
            </a:r>
            <a:r>
              <a:rPr lang="en-US" dirty="0" smtClean="0"/>
              <a:t>efore</a:t>
            </a:r>
            <a:r>
              <a:rPr lang="pl-PL" dirty="0" smtClean="0"/>
              <a:t> </a:t>
            </a:r>
            <a:r>
              <a:rPr lang="en-US" dirty="0" smtClean="0"/>
              <a:t>shooting or created of </a:t>
            </a:r>
            <a:r>
              <a:rPr lang="en-US" b="1" dirty="0" smtClean="0"/>
              <a:t>preexisting pieces of music</a:t>
            </a:r>
            <a:r>
              <a:rPr lang="en-US" dirty="0" smtClean="0"/>
              <a:t>. </a:t>
            </a:r>
            <a:endParaRPr lang="pl-PL" dirty="0" smtClean="0"/>
          </a:p>
          <a:p>
            <a:r>
              <a:rPr lang="en-US" dirty="0" smtClean="0"/>
              <a:t>is mixed into an ongoing stream of auditory information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857</Words>
  <Application>Microsoft Office PowerPoint</Application>
  <PresentationFormat>Pokaz na ekranie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The Other Styles</vt:lpstr>
      <vt:lpstr>1. The term of style </vt:lpstr>
      <vt:lpstr>2. Susan Sontag about opposition between the style and content </vt:lpstr>
      <vt:lpstr>3. The term “style” is applied to describe the significant manner of organizing  a film which is characteristic for: </vt:lpstr>
      <vt:lpstr>4. Analyzing Film Style </vt:lpstr>
      <vt:lpstr>4. Analyzing Film Style – cont. </vt:lpstr>
      <vt:lpstr>4. Analyzing Film Style – cont. </vt:lpstr>
      <vt:lpstr>4. Analyzing Film Style – cont. </vt:lpstr>
      <vt:lpstr>5. Sound in the Cinema </vt:lpstr>
      <vt:lpstr>6. Dimensions of the sound that are connected with its relation to other film elements. </vt:lpstr>
      <vt:lpstr>5.  Analyzing Film Style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Hollywoodstilen i film</dc:title>
  <dc:creator>hp</dc:creator>
  <cp:lastModifiedBy>Madzia</cp:lastModifiedBy>
  <cp:revision>104</cp:revision>
  <dcterms:created xsi:type="dcterms:W3CDTF">2011-09-03T19:40:19Z</dcterms:created>
  <dcterms:modified xsi:type="dcterms:W3CDTF">2011-11-27T18:57:58Z</dcterms:modified>
</cp:coreProperties>
</file>