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8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9906000" cy="679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813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813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93D3104-D38F-D941-8C74-FF0254EA24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23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813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813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FC8A79D-395A-EF48-9B10-07C9D06FB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13CA0-35F7-3446-B0C7-FC244E4CAD0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E4752-3853-D74C-B34E-356083DD2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2FC22-B8A1-BE4B-9F1A-4CDEC18536A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93F4-D421-7448-951A-FBBDF2877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1D402-995A-AC4A-B6CA-BF1F9A763378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ECAD-6205-8646-B084-1050BE020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209410-6A3B-7441-A0FD-8101943B2BFD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2E9D3D-C3F4-0E49-B31B-1DD607069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D1C559-2E5C-5942-8B69-8A988DFE704D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603B07-D57F-2548-AB07-ACBFA542E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089875-6F33-0A4E-B653-9E3FD4571E5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F5AE13-A40A-4D45-A198-4AA739BD7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DA765-6C09-FF46-B09D-A8A192405D1B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7BB7-7B47-794D-A91E-B8C656B92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6590A7-81D4-A94A-8B92-4CA5D307D6D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1DC54-B0C6-884E-A93A-323767022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47125E-86E8-0D4A-BDDF-FA3A23AC4F5F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EBB7C-75F1-DF44-8077-52216DCFB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E0F03-1053-8C41-A921-136357E961C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0F34B-4CBA-7F4F-90A7-97CA85B83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937A2-80CA-7545-85E3-B9311EDDA80F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480B8-5ABE-4247-9CC2-04EF2ECC8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FED62-2A86-204C-A611-E7F9AC97451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9C18C-5C68-FE46-906C-A081E553C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E2F48-D5CB-094C-BA4C-3A700E28728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28D38-C91E-8D46-AD5B-8D74ED9D9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D5A45-8267-704D-B879-7487169E72CB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74B6D-4AA9-CC45-8721-046AC148B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DF1B983-210F-CF48-99FC-216C94474F8B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3572E3-40DE-1341-BB90-67D4E58AFA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B94-79D5-BC48-9B67-B33969755604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DC79-2DEA-D242-B43B-9DFFE752B037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Programmeringsspråket C</a:t>
            </a:r>
            <a:br>
              <a:rPr lang="nb-NO"/>
            </a:br>
            <a:r>
              <a:rPr lang="nb-NO"/>
              <a:t>Del 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Michael Welzl</a:t>
            </a:r>
          </a:p>
          <a:p>
            <a:r>
              <a:rPr lang="nb-NO"/>
              <a:t>E-mail: michawe@ifi.uio.no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FB3-CC12-EF4B-9780-08E06F600BC8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2A4B-685E-2E46-A0A2-F0BDFEA59301}" type="slidenum">
              <a:rPr lang="en-US"/>
              <a:pPr/>
              <a:t>10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850900"/>
          </a:xfrm>
        </p:spPr>
        <p:txBody>
          <a:bodyPr/>
          <a:lstStyle/>
          <a:p>
            <a:r>
              <a:rPr lang="nb-NO" sz="2800" b="1"/>
              <a:t>Her er det samme programmet som en funksjon i C:</a:t>
            </a:r>
            <a:endParaRPr lang="en-US" sz="2800" b="1"/>
          </a:p>
        </p:txBody>
      </p:sp>
      <p:pic>
        <p:nvPicPr>
          <p:cNvPr id="225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052513"/>
            <a:ext cx="6626225" cy="525621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1C22-7C8E-8644-8F9E-1227B520E3C8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BB0F-739F-CF47-AF8F-D3F78641A45F}" type="slidenum">
              <a:rPr lang="en-US"/>
              <a:pPr/>
              <a:t>11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nb-NO" sz="3200" b="1"/>
              <a:t>Funksjoner i C (forts.)</a:t>
            </a:r>
            <a:endParaRPr lang="en-US" sz="3200" b="1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79475" y="2100263"/>
            <a:ext cx="688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Merk at i C kan man bare kalle funksjoner</a:t>
            </a:r>
            <a:br>
              <a:rPr lang="nb-NO" sz="2800"/>
            </a:br>
            <a:r>
              <a:rPr lang="nb-NO" sz="2800"/>
              <a:t>definert </a:t>
            </a:r>
            <a:r>
              <a:rPr lang="nb-NO" sz="2800" b="1" i="1"/>
              <a:t>tidligere</a:t>
            </a:r>
            <a:r>
              <a:rPr lang="nb-NO" sz="2800"/>
              <a:t>.</a:t>
            </a:r>
            <a:r>
              <a:rPr lang="nb-NO" sz="2800" baseline="30000">
                <a:ea typeface="Arial" pitchFamily="-107" charset="0"/>
                <a:cs typeface="Arial" pitchFamily="-107" charset="0"/>
              </a:rPr>
              <a:t>†</a:t>
            </a:r>
            <a:r>
              <a:rPr lang="nb-NO" sz="2800">
                <a:ea typeface="Arial" pitchFamily="-107" charset="0"/>
                <a:cs typeface="Arial" pitchFamily="-107" charset="0"/>
              </a:rPr>
              <a:t/>
            </a:r>
            <a:br>
              <a:rPr lang="nb-NO" sz="2800">
                <a:ea typeface="Arial" pitchFamily="-107" charset="0"/>
                <a:cs typeface="Arial" pitchFamily="-107" charset="0"/>
              </a:rPr>
            </a:br>
            <a:r>
              <a:rPr lang="nb-NO" sz="2800">
                <a:ea typeface="Arial" pitchFamily="-107" charset="0"/>
                <a:cs typeface="Arial" pitchFamily="-107" charset="0"/>
              </a:rPr>
              <a:t/>
            </a:r>
            <a:br>
              <a:rPr lang="nb-NO" sz="2800">
                <a:ea typeface="Arial" pitchFamily="-107" charset="0"/>
                <a:cs typeface="Arial" pitchFamily="-107" charset="0"/>
              </a:rPr>
            </a:br>
            <a:r>
              <a:rPr lang="nb-NO" sz="2800" baseline="30000">
                <a:ea typeface="Arial" pitchFamily="-107" charset="0"/>
                <a:cs typeface="Arial" pitchFamily="-107" charset="0"/>
              </a:rPr>
              <a:t>† Dette er ikke helt riktig, men en god regel for nybegynnere... </a:t>
            </a:r>
            <a:endParaRPr lang="nb-NO" sz="2800"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C4F6-9598-D84D-9E51-0F149A87A0E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5882-D4E3-A04B-BA86-40C079454A10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Størrelser og adresser</a:t>
            </a:r>
            <a:endParaRPr lang="en-US" sz="3600" b="1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63575" y="1143000"/>
            <a:ext cx="752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De fleste datamaskiner idag er </a:t>
            </a:r>
            <a:r>
              <a:rPr lang="nb-NO" sz="2400" i="1"/>
              <a:t>byte-maskiner</a:t>
            </a:r>
            <a:r>
              <a:rPr lang="nb-NO" sz="2400"/>
              <a:t> </a:t>
            </a:r>
            <a:r>
              <a:rPr lang="nb-NO" sz="2400" i="1"/>
              <a:t>der man</a:t>
            </a:r>
            <a:br>
              <a:rPr lang="nb-NO" sz="2400" i="1"/>
            </a:br>
            <a:r>
              <a:rPr lang="nb-NO" sz="2400" i="1"/>
              <a:t>adresserer hver enkelt byte;</a:t>
            </a:r>
            <a:endParaRPr lang="en-US" sz="2400"/>
          </a:p>
        </p:txBody>
      </p:sp>
      <p:pic>
        <p:nvPicPr>
          <p:cNvPr id="276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060575"/>
            <a:ext cx="4033837" cy="2808288"/>
          </a:xfrm>
          <a:noFill/>
          <a:ln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219700" y="2349500"/>
            <a:ext cx="3298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char </a:t>
            </a:r>
            <a:r>
              <a:rPr lang="nb-NO" sz="2400"/>
              <a:t>lagres i én byte.</a:t>
            </a:r>
            <a:br>
              <a:rPr lang="nb-NO" sz="2400"/>
            </a:br>
            <a:r>
              <a:rPr lang="nb-NO" sz="2400"/>
              <a:t/>
            </a:r>
            <a:br>
              <a:rPr lang="nb-NO" sz="2400"/>
            </a:br>
            <a:r>
              <a:rPr lang="nb-NO" sz="2400" b="1"/>
              <a:t>short </a:t>
            </a:r>
            <a:r>
              <a:rPr lang="nb-NO" sz="2400"/>
              <a:t>lagres i to bytes.</a:t>
            </a:r>
            <a:br>
              <a:rPr lang="nb-NO" sz="2400"/>
            </a:br>
            <a:r>
              <a:rPr lang="nb-NO" sz="2400"/>
              <a:t/>
            </a:r>
            <a:br>
              <a:rPr lang="nb-NO" sz="2400"/>
            </a:br>
            <a:r>
              <a:rPr lang="nb-NO" sz="2400" b="1"/>
              <a:t>long</a:t>
            </a:r>
            <a:r>
              <a:rPr lang="nb-NO" sz="2400"/>
              <a:t> lagres i fire bytes.</a:t>
            </a:r>
            <a:endParaRPr lang="en-US" sz="2400" b="1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35013" y="4816475"/>
            <a:ext cx="8134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Prosessorene har instruksjoner som kan hente et gitt antall</a:t>
            </a:r>
          </a:p>
          <a:p>
            <a:r>
              <a:rPr lang="nb-NO" sz="2400"/>
              <a:t>bytes av gangen. Dette kalles </a:t>
            </a:r>
            <a:r>
              <a:rPr lang="nb-NO" sz="2400" b="1"/>
              <a:t>bussbredden</a:t>
            </a:r>
            <a:r>
              <a:rPr lang="nb-NO" sz="2400"/>
              <a:t> og er oftest</a:t>
            </a:r>
            <a:br>
              <a:rPr lang="nb-NO" sz="2400"/>
            </a:br>
            <a:r>
              <a:rPr lang="nb-NO" sz="2400"/>
              <a:t>2, 4 eller 8 idag. En </a:t>
            </a:r>
            <a:r>
              <a:rPr lang="nb-NO" sz="2400" b="1"/>
              <a:t>64-bits prosessor</a:t>
            </a:r>
            <a:r>
              <a:rPr lang="nb-NO" sz="2400"/>
              <a:t> kan hente 8 bytes</a:t>
            </a:r>
            <a:br>
              <a:rPr lang="nb-NO" sz="2400"/>
            </a:br>
            <a:r>
              <a:rPr lang="nb-NO" sz="2400"/>
              <a:t>av gangen.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56F4-D500-0846-9D6D-C9A57F23DD4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BFD9-5F3F-B24E-882D-A792170D2C40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nb-NO" sz="3600" b="1"/>
              <a:t>Byte-rekkefølgen</a:t>
            </a:r>
            <a:endParaRPr lang="en-US" sz="3600" b="1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83772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Anta at vi har en 32-bits prosessor. Hvis et ord som </a:t>
            </a:r>
            <a:br>
              <a:rPr lang="nb-NO" sz="2800"/>
            </a:br>
            <a:r>
              <a:rPr lang="nb-NO" sz="2800"/>
              <a:t>inneholder 32-bit verdien 0x01020304 og lagres</a:t>
            </a:r>
            <a:br>
              <a:rPr lang="nb-NO" sz="2800"/>
            </a:br>
            <a:r>
              <a:rPr lang="nb-NO" sz="2800"/>
              <a:t>som;</a:t>
            </a:r>
            <a:endParaRPr lang="en-US" sz="280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43213" y="2781300"/>
            <a:ext cx="21590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346450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843213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01</a:t>
            </a:r>
            <a:endParaRPr lang="en-US" sz="2400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348038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02</a:t>
            </a:r>
            <a:endParaRPr lang="en-US" sz="2400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922713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994150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03</a:t>
            </a:r>
            <a:endParaRPr lang="en-US" sz="2400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498975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498975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04</a:t>
            </a:r>
            <a:endParaRPr lang="en-US" sz="24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843213" y="4077072"/>
            <a:ext cx="21590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346450" y="40770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843213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04</a:t>
            </a:r>
            <a:endParaRPr lang="en-US" sz="2400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348038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03</a:t>
            </a:r>
            <a:endParaRPr lang="en-US" sz="2400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922713" y="40770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994150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02</a:t>
            </a:r>
            <a:endParaRPr lang="en-US" sz="2400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4498975" y="40770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498975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01</a:t>
            </a:r>
            <a:endParaRPr lang="en-US" sz="2400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11188" y="3356992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kaller vi maskinen </a:t>
            </a:r>
            <a:r>
              <a:rPr lang="nb-NO" sz="2400" b="1" dirty="0"/>
              <a:t>big-</a:t>
            </a:r>
            <a:r>
              <a:rPr lang="nb-NO" sz="2400" b="1" dirty="0" err="1"/>
              <a:t>endian</a:t>
            </a:r>
            <a:r>
              <a:rPr lang="nb-NO" sz="2400" dirty="0"/>
              <a:t>. Hvis det lagres som;</a:t>
            </a:r>
            <a:endParaRPr lang="en-US" sz="2400" dirty="0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11188" y="4667652"/>
            <a:ext cx="79212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b-NO" sz="2400" dirty="0" smtClean="0"/>
              <a:t>kalles </a:t>
            </a:r>
            <a:r>
              <a:rPr lang="nb-NO" sz="2400" dirty="0"/>
              <a:t>den </a:t>
            </a:r>
            <a:r>
              <a:rPr lang="nb-NO" sz="2400" b="1" dirty="0"/>
              <a:t>little-</a:t>
            </a:r>
            <a:r>
              <a:rPr lang="nb-NO" sz="2400" b="1" dirty="0" err="1"/>
              <a:t>endian</a:t>
            </a:r>
            <a:r>
              <a:rPr lang="nb-NO" sz="2400" b="1" dirty="0" smtClean="0"/>
              <a:t>.</a:t>
            </a:r>
          </a:p>
          <a:p>
            <a:endParaRPr lang="nb-NO" sz="2400" b="1" dirty="0" smtClean="0"/>
          </a:p>
          <a:p>
            <a:r>
              <a:rPr lang="nb-NO" sz="2400" dirty="0" smtClean="0"/>
              <a:t>f.eks., Intel prosessorer er little-</a:t>
            </a:r>
            <a:r>
              <a:rPr lang="nb-NO" sz="2400" dirty="0" err="1" smtClean="0"/>
              <a:t>endian</a:t>
            </a:r>
            <a:r>
              <a:rPr lang="nb-NO" sz="2400" dirty="0" smtClean="0"/>
              <a:t>, og </a:t>
            </a:r>
            <a:r>
              <a:rPr lang="nb-NO" sz="2400" dirty="0" err="1" smtClean="0"/>
              <a:t>nettverkkommunikasjon</a:t>
            </a:r>
            <a:r>
              <a:rPr lang="nb-NO" sz="2400" dirty="0" smtClean="0"/>
              <a:t> bruker big-</a:t>
            </a:r>
            <a:r>
              <a:rPr lang="nb-NO" sz="2400" dirty="0" err="1" smtClean="0"/>
              <a:t>endian</a:t>
            </a:r>
            <a:r>
              <a:rPr lang="nb-NO" sz="2400" dirty="0" smtClean="0"/>
              <a:t>. (mer senere)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84E4-55CB-024D-B8AE-564E8B716BC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E3F9-8B30-4A48-973F-C957FE9C5908}" type="slidenum">
              <a:rPr lang="en-US"/>
              <a:pPr/>
              <a:t>14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Vektorer</a:t>
            </a:r>
            <a:endParaRPr lang="en-US" sz="3600" b="1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779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Alle programmeringsspråk har mulighet til å definere en såkalte </a:t>
            </a:r>
            <a:r>
              <a:rPr lang="en-US" sz="2400" b="1"/>
              <a:t>vektor </a:t>
            </a:r>
            <a:r>
              <a:rPr lang="en-US" sz="2400"/>
              <a:t>(også kalt </a:t>
            </a:r>
            <a:r>
              <a:rPr lang="en-US" sz="2400" b="1"/>
              <a:t>matrise </a:t>
            </a:r>
            <a:r>
              <a:rPr lang="en-US" sz="2400"/>
              <a:t>eller “array” på engelsk). Dette er en samling variable av samme type hvor man bruker en </a:t>
            </a:r>
            <a:r>
              <a:rPr lang="en-US" sz="2400" b="1"/>
              <a:t>indeks </a:t>
            </a:r>
            <a:r>
              <a:rPr lang="en-US" sz="2400"/>
              <a:t>til å skille dem.</a:t>
            </a:r>
          </a:p>
        </p:txBody>
      </p:sp>
      <p:pic>
        <p:nvPicPr>
          <p:cNvPr id="3277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2997200"/>
            <a:ext cx="2519363" cy="3311525"/>
          </a:xfrm>
          <a:noFill/>
          <a:ln/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55650" y="3500438"/>
            <a:ext cx="4608513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3200" b="1" dirty="0" smtClean="0">
                <a:latin typeface="Times New Roman" pitchFamily="-107" charset="0"/>
              </a:rPr>
              <a:t>Deklarasjon</a:t>
            </a:r>
            <a:r>
              <a:rPr lang="nb-NO" sz="3200" b="1" dirty="0">
                <a:latin typeface="Times New Roman" pitchFamily="-107" charset="0"/>
              </a:rPr>
              <a:t>:</a:t>
            </a:r>
          </a:p>
          <a:p>
            <a:r>
              <a:rPr lang="nb-NO" sz="2400" dirty="0">
                <a:latin typeface="Times New Roman" pitchFamily="-107" charset="0"/>
              </a:rPr>
              <a:t>I C deklareres vektorer ved å sette antallet elementer i hakeparentes etter variabelnavnet</a:t>
            </a:r>
            <a:endParaRPr lang="nb-NO" sz="2400" dirty="0">
              <a:solidFill>
                <a:schemeClr val="hlink"/>
              </a:solidFill>
              <a:latin typeface="Times New Roman" pitchFamily="-107" charset="0"/>
            </a:endParaRPr>
          </a:p>
          <a:p>
            <a:endParaRPr lang="en-US" sz="2400" dirty="0">
              <a:latin typeface="Times New Roman" pitchFamily="-107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827088" y="5373688"/>
            <a:ext cx="4464050" cy="576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nb-NO">
              <a:solidFill>
                <a:schemeClr val="hlink"/>
              </a:solidFill>
            </a:endParaRPr>
          </a:p>
          <a:p>
            <a:r>
              <a:rPr lang="nb-NO" sz="2400">
                <a:solidFill>
                  <a:schemeClr val="hlink"/>
                </a:solidFill>
              </a:rPr>
              <a:t>char a,b[4],c;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9" grpId="0"/>
      <p:bldP spid="327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D38-9AFB-0B47-A428-DC49CB7599B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329B-BB7A-0A4C-97A1-CDB622AEA65A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68363"/>
          </a:xfrm>
        </p:spPr>
        <p:txBody>
          <a:bodyPr/>
          <a:lstStyle/>
          <a:p>
            <a:r>
              <a:rPr lang="nb-NO" sz="3600" b="1"/>
              <a:t>Bruk:</a:t>
            </a:r>
            <a:endParaRPr lang="en-US" sz="3600" b="1"/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836613"/>
            <a:ext cx="5903913" cy="1728787"/>
          </a:xfrm>
          <a:noFill/>
          <a:ln/>
        </p:spPr>
      </p:pic>
      <p:pic>
        <p:nvPicPr>
          <p:cNvPr id="3687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2636838"/>
            <a:ext cx="4032250" cy="3671887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CF1-911D-7C41-90CF-99DAF904A9AD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77CC-F8DC-A24F-86A6-0D99E72E7080}" type="slidenum">
              <a:rPr lang="en-US"/>
              <a:pPr/>
              <a:t>16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nb-NO" sz="3600"/>
              <a:t>Beregning av adresser</a:t>
            </a:r>
            <a:endParaRPr lang="en-US" sz="36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27088" y="1196975"/>
            <a:ext cx="7508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Adressen til vanlige variable er kjent</a:t>
            </a:r>
            <a:r>
              <a:rPr lang="en-US" sz="2400" i="1" baseline="30000">
                <a:ea typeface="Arial" pitchFamily="-107" charset="0"/>
                <a:cs typeface="Arial" pitchFamily="-107" charset="0"/>
              </a:rPr>
              <a:t>†</a:t>
            </a:r>
            <a:r>
              <a:rPr lang="en-US" sz="2400" i="1">
                <a:ea typeface="Arial" pitchFamily="-107" charset="0"/>
                <a:cs typeface="Arial" pitchFamily="-107" charset="0"/>
              </a:rPr>
              <a:t>,</a:t>
            </a:r>
            <a:r>
              <a:rPr lang="en-US" sz="2400" i="1"/>
              <a:t> </a:t>
            </a:r>
            <a:r>
              <a:rPr lang="en-US" sz="2400"/>
              <a:t>men adressen til vektorelementer må beregnes.</a:t>
            </a:r>
          </a:p>
          <a:p>
            <a:endParaRPr lang="en-US" sz="2400"/>
          </a:p>
          <a:p>
            <a:r>
              <a:rPr lang="en-US" sz="2400"/>
              <a:t>Formelen er</a:t>
            </a:r>
          </a:p>
          <a:p>
            <a:pPr algn="ctr"/>
            <a:r>
              <a:rPr lang="en-US" sz="2400" i="1"/>
              <a:t>Startadresse </a:t>
            </a:r>
            <a:r>
              <a:rPr lang="en-US" sz="2400"/>
              <a:t>+ </a:t>
            </a:r>
            <a:r>
              <a:rPr lang="en-US" sz="2400" i="1"/>
              <a:t>Indeks x Størrelse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27088" y="3357563"/>
            <a:ext cx="7632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Hva skjer med ulovlig indeks?</a:t>
            </a:r>
          </a:p>
          <a:p>
            <a:r>
              <a:rPr lang="en-US" sz="2400"/>
              <a:t>I C sjekkes ikke indeksen. Dette gjør det mulig å ødelegge andre variable, kode eller i noen tilfelle hele systemet.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827088" y="5373688"/>
            <a:ext cx="6799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baseline="30000">
                <a:ea typeface="Arial" pitchFamily="-107" charset="0"/>
                <a:cs typeface="Arial" pitchFamily="-107" charset="0"/>
              </a:rPr>
              <a:t>†</a:t>
            </a:r>
            <a:r>
              <a:rPr lang="en-US" sz="2000" i="1"/>
              <a:t> </a:t>
            </a:r>
            <a:r>
              <a:rPr lang="en-US" sz="2000"/>
              <a:t>Dette er ikke helt sant, men vi kan tro det er slik en stund.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48E5-B8E1-9D41-A5F5-0EBCDE931D2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3A9-6157-B24A-B270-D877A2A6782E}" type="slidenum">
              <a:rPr lang="en-US"/>
              <a:pPr/>
              <a:t>17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Tekster</a:t>
            </a:r>
            <a:endParaRPr lang="en-US" sz="3600" b="1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92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I C </a:t>
            </a:r>
            <a:r>
              <a:rPr lang="en-US" sz="2400" dirty="0" err="1"/>
              <a:t>lagres</a:t>
            </a:r>
            <a:r>
              <a:rPr lang="en-US" sz="2400" dirty="0"/>
              <a:t> </a:t>
            </a:r>
            <a:r>
              <a:rPr lang="en-US" sz="2400" dirty="0" err="1"/>
              <a:t>tekster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tegnvektorer</a:t>
            </a:r>
            <a:r>
              <a:rPr lang="en-US" sz="2400" dirty="0"/>
              <a:t> med en </a:t>
            </a:r>
            <a:r>
              <a:rPr lang="en-US" sz="2400" dirty="0" err="1"/>
              <a:t>spesiell</a:t>
            </a:r>
            <a:r>
              <a:rPr lang="en-US" sz="2400" dirty="0"/>
              <a:t> </a:t>
            </a:r>
            <a:r>
              <a:rPr lang="en-US" sz="2400" dirty="0" err="1"/>
              <a:t>konvensjon</a:t>
            </a:r>
            <a:r>
              <a:rPr lang="en-US" sz="2400" dirty="0"/>
              <a:t>: </a:t>
            </a:r>
            <a:r>
              <a:rPr lang="en-US" sz="2400" dirty="0" err="1"/>
              <a:t>Etter</a:t>
            </a:r>
            <a:r>
              <a:rPr lang="en-US" sz="2400" dirty="0"/>
              <a:t> </a:t>
            </a:r>
            <a:r>
              <a:rPr lang="en-US" sz="2400" dirty="0" err="1"/>
              <a:t>siste</a:t>
            </a:r>
            <a:r>
              <a:rPr lang="en-US" sz="2400" dirty="0"/>
              <a:t> </a:t>
            </a:r>
            <a:r>
              <a:rPr lang="en-US" sz="2400" dirty="0" err="1"/>
              <a:t>tegn</a:t>
            </a:r>
            <a:r>
              <a:rPr lang="en-US" sz="2400" dirty="0"/>
              <a:t> </a:t>
            </a:r>
            <a:r>
              <a:rPr lang="en-US" sz="2400" dirty="0" err="1"/>
              <a:t>står</a:t>
            </a:r>
            <a:r>
              <a:rPr lang="en-US" sz="2400" dirty="0"/>
              <a:t> en byte med </a:t>
            </a:r>
            <a:r>
              <a:rPr lang="en-US" sz="2400" dirty="0" err="1"/>
              <a:t>verdien</a:t>
            </a:r>
            <a:r>
              <a:rPr lang="en-US" sz="2400" dirty="0"/>
              <a:t> 0.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†</a:t>
            </a:r>
            <a:endParaRPr lang="en-US" sz="2400" dirty="0">
              <a:ea typeface="Arial" pitchFamily="-107" charset="0"/>
              <a:cs typeface="Arial" pitchFamily="-107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84213" y="2347913"/>
            <a:ext cx="7775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Variable</a:t>
            </a:r>
          </a:p>
          <a:p>
            <a:r>
              <a:rPr lang="en-US" sz="2400" dirty="0" err="1"/>
              <a:t>Når</a:t>
            </a:r>
            <a:r>
              <a:rPr lang="en-US" sz="2400" dirty="0"/>
              <a:t> man </a:t>
            </a:r>
            <a:r>
              <a:rPr lang="en-US" sz="2400" dirty="0" err="1"/>
              <a:t>deklarerer</a:t>
            </a:r>
            <a:r>
              <a:rPr lang="en-US" sz="2400" dirty="0"/>
              <a:t> en </a:t>
            </a:r>
            <a:r>
              <a:rPr lang="en-US" sz="2400" dirty="0" err="1"/>
              <a:t>tekstvariabel</a:t>
            </a:r>
            <a:r>
              <a:rPr lang="en-US" sz="2400" dirty="0"/>
              <a:t>, </a:t>
            </a:r>
            <a:r>
              <a:rPr lang="en-US" sz="2400" dirty="0" err="1"/>
              <a:t>må</a:t>
            </a:r>
            <a:r>
              <a:rPr lang="en-US" sz="2400" dirty="0"/>
              <a:t> man </a:t>
            </a:r>
            <a:r>
              <a:rPr lang="en-US" sz="2400" dirty="0" err="1"/>
              <a:t>angi</a:t>
            </a:r>
            <a:r>
              <a:rPr lang="en-US" sz="2400" dirty="0"/>
              <a:t> </a:t>
            </a:r>
            <a:r>
              <a:rPr lang="en-US" sz="2400" dirty="0" err="1"/>
              <a:t>hvor</a:t>
            </a:r>
            <a:r>
              <a:rPr lang="en-US" sz="2400" dirty="0"/>
              <a:t> mange </a:t>
            </a:r>
            <a:r>
              <a:rPr lang="en-US" sz="2400" dirty="0" err="1"/>
              <a:t>tegn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plass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(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plass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0-byten).</a:t>
            </a:r>
          </a:p>
          <a:p>
            <a:endParaRPr lang="en-US" sz="2400" dirty="0"/>
          </a:p>
        </p:txBody>
      </p:sp>
      <p:pic>
        <p:nvPicPr>
          <p:cNvPr id="4301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573463"/>
            <a:ext cx="7200900" cy="719137"/>
          </a:xfrm>
          <a:noFill/>
          <a:ln/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84213" y="4221163"/>
            <a:ext cx="506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Tekstvariabel str har plass til 5 tegn.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00113" y="5516563"/>
            <a:ext cx="750887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aseline="30000">
                <a:ea typeface="Arial" pitchFamily="-107" charset="0"/>
                <a:cs typeface="Arial" pitchFamily="-107" charset="0"/>
              </a:rPr>
              <a:t>† </a:t>
            </a:r>
            <a:r>
              <a:rPr lang="en-US" sz="2000"/>
              <a:t>En byte med verdien 0 er ikke det samme som sifferet “0”; det</a:t>
            </a:r>
          </a:p>
          <a:p>
            <a:r>
              <a:rPr lang="en-US" sz="2000"/>
              <a:t>  er representert av verdien 48.</a:t>
            </a:r>
          </a:p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3568" y="4838923"/>
            <a:ext cx="7921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Tekstfunksjoner</a:t>
            </a:r>
            <a:r>
              <a:rPr lang="en-US" sz="2400" dirty="0" smtClean="0"/>
              <a:t>: </a:t>
            </a:r>
            <a:r>
              <a:rPr lang="en-US" sz="2400" b="1" dirty="0" smtClean="0"/>
              <a:t>#include &lt;</a:t>
            </a:r>
            <a:r>
              <a:rPr lang="en-US" sz="2400" b="1" dirty="0" err="1" smtClean="0"/>
              <a:t>string.h</a:t>
            </a:r>
            <a:r>
              <a:rPr lang="en-US" sz="2400" b="1" dirty="0" smtClean="0"/>
              <a:t>&gt;</a:t>
            </a:r>
            <a:endParaRPr lang="en-US" sz="2400" b="1" dirty="0"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7" grpId="0"/>
      <p:bldP spid="4301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DDCF-C39B-9A4A-91D8-60FA853FCA3D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32D0-FC85-BA4A-9FBE-23A3F9A6DDDB}" type="slidenum">
              <a:rPr lang="en-US"/>
              <a:pPr/>
              <a:t>18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692150"/>
          </a:xfrm>
        </p:spPr>
        <p:txBody>
          <a:bodyPr/>
          <a:lstStyle/>
          <a:p>
            <a:r>
              <a:rPr lang="nb-NO" sz="3600" b="1"/>
              <a:t>Kopiering av tekst</a:t>
            </a:r>
            <a:endParaRPr lang="en-US" sz="3600" b="1"/>
          </a:p>
        </p:txBody>
      </p:sp>
      <p:pic>
        <p:nvPicPr>
          <p:cNvPr id="460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196975"/>
            <a:ext cx="6553200" cy="647700"/>
          </a:xfrm>
          <a:noFill/>
          <a:ln/>
        </p:spPr>
      </p:pic>
      <p:pic>
        <p:nvPicPr>
          <p:cNvPr id="46088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916113"/>
            <a:ext cx="2592387" cy="4392612"/>
          </a:xfrm>
          <a:noFill/>
          <a:ln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84213" y="692150"/>
            <a:ext cx="786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Flytting av tekst skjer med standardfunksjonen strcpy:</a:t>
            </a:r>
          </a:p>
        </p:txBody>
      </p:sp>
      <p:pic>
        <p:nvPicPr>
          <p:cNvPr id="46090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076825" y="1916113"/>
            <a:ext cx="2663825" cy="432117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DC34-786D-074B-A683-FCD3C8A38491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E912-F059-0347-ABE7-AEA189EEC3DB}" type="slidenum">
              <a:rPr lang="en-US"/>
              <a:pPr/>
              <a:t>19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 b="1"/>
              <a:t>Andre tekstoperasjoner:</a:t>
            </a:r>
            <a:endParaRPr lang="en-US" sz="3600" b="1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99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strlen(str) </a:t>
            </a:r>
            <a:r>
              <a:rPr lang="en-US" sz="2400"/>
              <a:t>beregner den nåværende lengden av teksten i str. (Dette gjør den ved å lete seg frem til 0-byten.)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55650" y="2133600"/>
            <a:ext cx="794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strcat(str1,str2) </a:t>
            </a:r>
            <a:r>
              <a:rPr lang="en-US" sz="2400"/>
              <a:t>utvider teksten i str1 med den i str2.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84213" y="2924175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strcmp(str1,str2) </a:t>
            </a:r>
            <a:r>
              <a:rPr lang="en-US" sz="2400"/>
              <a:t>sammenligner de to tekstene. Returverdien er</a:t>
            </a:r>
          </a:p>
          <a:p>
            <a:r>
              <a:rPr lang="en-US" sz="2400"/>
              <a:t>              &lt; 0 om str1 &lt; str2</a:t>
            </a:r>
          </a:p>
          <a:p>
            <a:r>
              <a:rPr lang="en-US" sz="2400"/>
              <a:t>                0  om str1 = str2</a:t>
            </a:r>
          </a:p>
          <a:p>
            <a:r>
              <a:rPr lang="en-US" sz="2400"/>
              <a:t>              &gt; 0 om str1 &gt; str2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55650" y="515778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sprintf(str, ". . . ", v1, v2, . . . ) </a:t>
            </a:r>
            <a:r>
              <a:rPr lang="en-US" sz="2400"/>
              <a:t>fungerer som printf men resultatet legges i str i stedet for å skrives ut.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/>
      <p:bldP spid="51207" grpId="0"/>
      <p:bldP spid="512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BD6-C6EB-554C-966B-96FA34615A2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6E37-DAC5-CD46-8CDB-4338735944EE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Et eksempel</a:t>
            </a:r>
            <a:endParaRPr lang="en-US" sz="36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00200"/>
            <a:ext cx="8280400" cy="965200"/>
          </a:xfrm>
        </p:spPr>
        <p:txBody>
          <a:bodyPr/>
          <a:lstStyle/>
          <a:p>
            <a:pPr>
              <a:buFontTx/>
              <a:buNone/>
            </a:pPr>
            <a:r>
              <a:rPr lang="nb-NO" sz="2400" dirty="0"/>
              <a:t>    Dette er lite eksempel som ber om et tall, leser det og så teller fra det ned til 0.</a:t>
            </a:r>
            <a:endParaRPr lang="en-US" sz="24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492375"/>
            <a:ext cx="7272338" cy="331311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7BC6-D401-6348-8736-287972D087A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68DE-1EE2-7F4D-9BBC-9614C8E15CDC}" type="slidenum">
              <a:rPr lang="en-US"/>
              <a:pPr/>
              <a:t>20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Hva om teksten er for lang?</a:t>
            </a:r>
            <a:endParaRPr lang="en-US" sz="3600" b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979613" y="2420938"/>
            <a:ext cx="53292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Siden tekstvariable er vektorer, er det ingen sjekk på plassen. Det er derfor fullt mulig å ødelegge for seg selv (og noen ganger for andre).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A00-99E3-F64E-A137-67EEBFD9F1D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B897-FCCD-5949-8546-37BCB3BBBA3D}" type="slidenum">
              <a:rPr lang="en-US"/>
              <a:pPr/>
              <a:t>21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96925"/>
          </a:xfrm>
        </p:spPr>
        <p:txBody>
          <a:bodyPr/>
          <a:lstStyle/>
          <a:p>
            <a:r>
              <a:rPr lang="nb-NO" sz="3600" b="1"/>
              <a:t>C´s preprosessor</a:t>
            </a:r>
            <a:endParaRPr lang="en-US" sz="3600" b="1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00113" y="836613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LucidaFax" charset="0"/>
              </a:rPr>
              <a:t>Før selve kompileringen går C-kompilatoren gjennom koden med en preprosessor (som er programmet </a:t>
            </a:r>
            <a:r>
              <a:rPr lang="en-US" sz="2400">
                <a:latin typeface="LucidaSans" charset="0"/>
              </a:rPr>
              <a:t>/usr/lib/cpp</a:t>
            </a:r>
            <a:r>
              <a:rPr lang="en-US" sz="2400">
                <a:latin typeface="LucidaFax" charset="0"/>
              </a:rPr>
              <a:t>). Dette er en programmerbar tekstbehandler som gjør følgende:</a:t>
            </a:r>
            <a:endParaRPr lang="en-US" sz="2400"/>
          </a:p>
        </p:txBody>
      </p:sp>
      <p:pic>
        <p:nvPicPr>
          <p:cNvPr id="553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832100"/>
            <a:ext cx="7488238" cy="1511300"/>
          </a:xfrm>
          <a:noFill/>
          <a:ln/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331913" y="4238625"/>
            <a:ext cx="69326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Hvis filen er angitt med spisse klammer (som for eksempel &lt;stdio.h&gt;), hentes filen fra området /usr/include. Ellers benyttes vanlig notasjon for filer.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3492-41F2-DE41-98C9-43A9A658486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D837-5F23-8742-BE2D-D70E1BE514E6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92163"/>
          </a:xfrm>
        </p:spPr>
        <p:txBody>
          <a:bodyPr/>
          <a:lstStyle/>
          <a:p>
            <a:r>
              <a:rPr lang="nb-NO" sz="3600" b="1"/>
              <a:t>C´s preprosessor (forts.)</a:t>
            </a:r>
            <a:endParaRPr lang="en-US" sz="3600" b="1"/>
          </a:p>
        </p:txBody>
      </p:sp>
      <p:pic>
        <p:nvPicPr>
          <p:cNvPr id="583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836613"/>
            <a:ext cx="6696075" cy="1800225"/>
          </a:xfrm>
          <a:noFill/>
          <a:ln/>
        </p:spPr>
      </p:pic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7637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Av gammel tradisjon gis makroer navn med store bokstaver.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763713" y="3571875"/>
            <a:ext cx="698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(En </a:t>
            </a:r>
            <a:r>
              <a:rPr lang="en-US" sz="2000" b="1"/>
              <a:t>makro </a:t>
            </a:r>
            <a:r>
              <a:rPr lang="en-US" sz="2000"/>
              <a:t>er en navngitt programtekst. Når navnet brukes, blir det </a:t>
            </a:r>
            <a:r>
              <a:rPr lang="en-US" sz="2000" b="1"/>
              <a:t>ekspandert</a:t>
            </a:r>
            <a:r>
              <a:rPr lang="en-US" sz="2000"/>
              <a:t>, dvs erstattet av definisjonen. Dette er ren tekstbehandling uten noen forbindelse med programmeringsspråkets regler.)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763713" y="5013325"/>
            <a:ext cx="700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Benytter man makroer med parametre, bør disse settes i parenteser. Likeledes, hvis definisjonen er et uttrykk med flere symboler, bør det stå parenteser rundt hele uttrykket.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6FE5-FEA5-3349-867F-77C3F00D3E5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5464-9B4B-204F-B46E-23662613C67C}" type="slidenum">
              <a:rPr lang="en-US"/>
              <a:pPr/>
              <a:t>23</a:t>
            </a:fld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C´s preprosessor (forts.)</a:t>
            </a:r>
            <a:endParaRPr lang="en-US" sz="3600" b="1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04800" y="1238072"/>
            <a:ext cx="861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LucidaFax" charset="0"/>
              </a:rPr>
              <a:t>  </a:t>
            </a:r>
            <a:r>
              <a:rPr lang="en-US" sz="2400" b="1">
                <a:latin typeface="LucidaFax" charset="0"/>
              </a:rPr>
              <a:t>Betinget kompilering.</a:t>
            </a:r>
            <a:r>
              <a:rPr lang="en-US" sz="2400">
                <a:latin typeface="LucidaFax" charset="0"/>
              </a:rPr>
              <a:t> Her angis hvilke linjer som skal tas med i kompileringen og hvilke som skal utelates. </a:t>
            </a:r>
            <a:r>
              <a:rPr lang="en-US" sz="2400"/>
              <a:t>Følgende direktiver finnes for betinget kompilering: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116013" y="2492375"/>
            <a:ext cx="77041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#if </a:t>
            </a:r>
            <a:r>
              <a:rPr lang="en-US" sz="2400"/>
              <a:t>Hvis uttrykket etterpå er noe annet enn 0, skal    </a:t>
            </a:r>
          </a:p>
          <a:p>
            <a:r>
              <a:rPr lang="en-US" sz="2400"/>
              <a:t>     etterfølgende linjer tas med. Uttrykket kan ikke  </a:t>
            </a:r>
          </a:p>
          <a:p>
            <a:r>
              <a:rPr lang="en-US" sz="2400"/>
              <a:t>     inneholde variable eller funksjoner.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116013" y="3716338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#ifdef </a:t>
            </a:r>
            <a:r>
              <a:rPr lang="en-US" sz="2400"/>
              <a:t>Hvis symbolet er definert (med en #define), skal </a:t>
            </a:r>
          </a:p>
          <a:p>
            <a:r>
              <a:rPr lang="en-US" sz="2400"/>
              <a:t>           etterfølgende linjer tas med.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116013" y="4581525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#ifndef </a:t>
            </a:r>
            <a:r>
              <a:rPr lang="en-US" sz="2400"/>
              <a:t>Motsatt av #ifdef.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116013" y="5084763"/>
            <a:ext cx="7488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#else </a:t>
            </a:r>
            <a:r>
              <a:rPr lang="en-US" sz="2400"/>
              <a:t>Skille mellom det som skal tas med og det som </a:t>
            </a:r>
          </a:p>
          <a:p>
            <a:r>
              <a:rPr lang="en-US" sz="2400"/>
              <a:t>           ikke skal tas med.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1116013" y="5876925"/>
            <a:ext cx="535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#endif </a:t>
            </a:r>
            <a:r>
              <a:rPr lang="en-US" sz="2400"/>
              <a:t>Slutt med betinget kompilering.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7" grpId="0"/>
      <p:bldP spid="61448" grpId="0"/>
      <p:bldP spid="61449" grpId="0"/>
      <p:bldP spid="61450" grpId="0"/>
      <p:bldP spid="614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7841-6A0C-1140-B5F5-253ABB5AFBAE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C512-2465-C648-A6B9-C62E6F98E937}" type="slidenum">
              <a:rPr lang="en-US"/>
              <a:pPr/>
              <a:t>24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Betinget kompilering</a:t>
            </a:r>
            <a:endParaRPr lang="en-US" sz="3600" b="1"/>
          </a:p>
        </p:txBody>
      </p:sp>
      <p:pic>
        <p:nvPicPr>
          <p:cNvPr id="6349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73238"/>
            <a:ext cx="6121400" cy="3251200"/>
          </a:xfr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F043-BCF3-184E-AE83-C9BE880F9B8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3EB-9D59-1346-8DEB-BAF6FB29DBDE}" type="slidenum">
              <a:rPr lang="en-US"/>
              <a:pPr/>
              <a:t>25</a:t>
            </a:fld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/>
              <a:t>Betinget kompilering (forts.)</a:t>
            </a:r>
            <a:endParaRPr lang="en-US" sz="3600"/>
          </a:p>
        </p:txBody>
      </p:sp>
      <p:pic>
        <p:nvPicPr>
          <p:cNvPr id="665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765175"/>
            <a:ext cx="6408737" cy="3168650"/>
          </a:xfrm>
          <a:noFill/>
          <a:ln/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331913" y="3860800"/>
            <a:ext cx="7561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På denne måten er det mulig å ha flere versjoner av koden (for eksempel for flere maskin-typer) og så kontrollere dette utelukkende gjennom kompileringen.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331913" y="5157788"/>
            <a:ext cx="7343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Fare med betinget kompilering</a:t>
            </a:r>
          </a:p>
          <a:p>
            <a:r>
              <a:rPr lang="en-US" sz="2400"/>
              <a:t>Man kan risikere å ha kode som aldri har vært kompilert, og som kan inneholde de merkeligste feil.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97C5-E58A-0345-90FE-CF63575890E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85BB-AE72-5545-9390-65238618117B}" type="slidenum">
              <a:rPr lang="en-US"/>
              <a:pPr/>
              <a:t>26</a:t>
            </a:fld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Separat kompilering</a:t>
            </a:r>
            <a:endParaRPr lang="en-US" sz="3600" b="1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879475" y="1358900"/>
            <a:ext cx="73644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I utgangspunktet er det ingen problem med separat-kompilering i C; hver fil utgjør en enhet som kan kompileres for seg selv,uavhengig av alle andre filer i programmet</a:t>
            </a:r>
            <a:r>
              <a:rPr lang="en-US"/>
              <a:t>.</a:t>
            </a:r>
          </a:p>
        </p:txBody>
      </p:sp>
      <p:pic>
        <p:nvPicPr>
          <p:cNvPr id="6963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141663"/>
            <a:ext cx="6337300" cy="19431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E41E-8FB9-774F-B386-BE86570842A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BFB7-B300-854C-A8EE-0AADECDA9928}" type="slidenum">
              <a:rPr lang="en-US"/>
              <a:pPr/>
              <a:t>27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/>
          <a:lstStyle/>
          <a:p>
            <a:r>
              <a:rPr lang="nb-NO" sz="3600"/>
              <a:t>Separat kompilering; Eksempel</a:t>
            </a:r>
            <a:endParaRPr lang="en-US" sz="3600"/>
          </a:p>
        </p:txBody>
      </p:sp>
      <p:pic>
        <p:nvPicPr>
          <p:cNvPr id="727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836613"/>
            <a:ext cx="6337300" cy="54737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817D-EFA1-1E4E-B237-DADF199ECAC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63C7-EF7D-504E-8727-17FD38D21A8B}" type="slidenum">
              <a:rPr lang="en-US"/>
              <a:pPr/>
              <a:t>28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r>
              <a:rPr lang="nb-NO" sz="3200" b="1"/>
              <a:t>Separat kompilering; Eksempel (forts)</a:t>
            </a:r>
            <a:endParaRPr lang="en-US" sz="3200" b="1"/>
          </a:p>
        </p:txBody>
      </p:sp>
      <p:pic>
        <p:nvPicPr>
          <p:cNvPr id="7578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908050"/>
            <a:ext cx="6913562" cy="1441450"/>
          </a:xfrm>
          <a:noFill/>
          <a:ln/>
        </p:spPr>
      </p:pic>
      <p:pic>
        <p:nvPicPr>
          <p:cNvPr id="7578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2349500"/>
            <a:ext cx="6985000" cy="1368425"/>
          </a:xfrm>
          <a:noFill/>
          <a:ln/>
        </p:spPr>
      </p:pic>
      <p:pic>
        <p:nvPicPr>
          <p:cNvPr id="75784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042988" y="3789363"/>
            <a:ext cx="6335712" cy="273526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1F84-A2E0-8743-B851-6B1E5E88F43E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49D8-1178-3147-8C7C-935BC3392E6B}" type="slidenum">
              <a:rPr lang="en-US"/>
              <a:pPr/>
              <a:t>29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Definisjonsfiler</a:t>
            </a:r>
            <a:endParaRPr lang="en-US" sz="3600" b="1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116013" y="1627188"/>
            <a:ext cx="7343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Det er en fare for at funksjonssignaturer, strukturer, makroer, typer og andre elementer ikke blir skrevet likt i hver fil. Dette løses ved hjelp av definisjonsfiler (“header files”), hvis navn gjerne slutter med ‘.h’.</a:t>
            </a:r>
          </a:p>
        </p:txBody>
      </p:sp>
      <p:pic>
        <p:nvPicPr>
          <p:cNvPr id="809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3860800"/>
            <a:ext cx="6626225" cy="1366838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8DE7-7392-2541-8849-0C7C59F1C2C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2D-1F6C-5441-BDF9-84FBB2CD8251}" type="slidenum">
              <a:rPr lang="en-US"/>
              <a:pPr/>
              <a:t>3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3C78-FC57-7D4B-B81F-972E313F0D3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4BA4-3D6A-D947-BACE-9573C63A617B}" type="slidenum">
              <a:rPr lang="en-US"/>
              <a:pPr/>
              <a:t>30</a:t>
            </a:fld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/>
              <a:t>Definisjonsfiler (forts.)</a:t>
            </a:r>
            <a:endParaRPr lang="en-US" sz="3600"/>
          </a:p>
        </p:txBody>
      </p:sp>
      <p:pic>
        <p:nvPicPr>
          <p:cNvPr id="839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268413"/>
            <a:ext cx="7273925" cy="2305050"/>
          </a:xfrm>
          <a:noFill/>
          <a:ln/>
        </p:spPr>
      </p:pic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971550" y="836613"/>
            <a:ext cx="186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Filen prog.c:</a:t>
            </a:r>
            <a:endParaRPr lang="en-US" sz="2400"/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116013" y="3644900"/>
            <a:ext cx="60880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Definisjonsfiler inneholder gjerne følgende: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Makrodefinisjoner (#define)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Typedefinisjoner (typedef, union, struct)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Eksterne spesifikasjoner (extern)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Funksjoner som</a:t>
            </a:r>
            <a:br>
              <a:rPr lang="nb-NO" sz="2000"/>
            </a:br>
            <a:r>
              <a:rPr lang="nb-NO" sz="2000"/>
              <a:t>         extern int f(int, char);</a:t>
            </a:r>
            <a:br>
              <a:rPr lang="nb-NO" sz="2000"/>
            </a:br>
            <a:r>
              <a:rPr lang="nb-NO" sz="2000"/>
              <a:t>    (Legg merke til semikolonet sist! Det betyr at </a:t>
            </a:r>
            <a:br>
              <a:rPr lang="nb-NO" sz="2000"/>
            </a:br>
            <a:r>
              <a:rPr lang="nb-NO" sz="2000"/>
              <a:t>    funksjonen ikke defineres her, men et annet sted.)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A06E-6FBB-7445-89CA-0A5209A23711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7FB6-202C-FB4B-AC3E-A6AA90E21007}" type="slidenum">
              <a:rPr lang="en-US"/>
              <a:pPr/>
              <a:t>31</a:t>
            </a:fld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nb-NO" sz="3600"/>
              <a:t>Utskrift</a:t>
            </a:r>
            <a:endParaRPr lang="en-US" sz="3600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27088" y="771525"/>
            <a:ext cx="7212012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Som nevnt brukes printf til utskrift. Første parameter</a:t>
            </a:r>
            <a:br>
              <a:rPr lang="nb-NO" sz="2400"/>
            </a:br>
            <a:r>
              <a:rPr lang="nb-NO" sz="2400"/>
              <a:t>er </a:t>
            </a:r>
            <a:r>
              <a:rPr lang="nb-NO" sz="2400" i="1"/>
              <a:t>formatet</a:t>
            </a:r>
            <a:r>
              <a:rPr lang="nb-NO" sz="2400"/>
              <a:t>, og det tolkes slik:</a:t>
            </a:r>
          </a:p>
          <a:p>
            <a:pPr>
              <a:buFont typeface="Wingdings" pitchFamily="-107" charset="2"/>
              <a:buChar char="§"/>
            </a:pPr>
            <a:r>
              <a:rPr lang="nb-NO" sz="2400"/>
              <a:t>  Alle tegn unntatt ”%” kopieres.</a:t>
            </a:r>
          </a:p>
          <a:p>
            <a:pPr>
              <a:buFont typeface="Wingdings" pitchFamily="-107" charset="2"/>
              <a:buChar char="§"/>
            </a:pPr>
            <a:r>
              <a:rPr lang="nb-NO" sz="2400"/>
              <a:t>  Tegnkombinasjonen ”%...” angir noe spesielt: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%%</a:t>
            </a:r>
            <a:r>
              <a:rPr lang="nb-NO" sz="2400"/>
              <a:t> setter inn et %-tegn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%d </a:t>
            </a:r>
            <a:r>
              <a:rPr lang="nb-NO" sz="2400"/>
              <a:t>setter inn et heltall hentet fra parameterlisten.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%u</a:t>
            </a:r>
            <a:r>
              <a:rPr lang="nb-NO" sz="2400"/>
              <a:t> setter inn et heltall uten fortegns-bit fra </a:t>
            </a:r>
            <a:br>
              <a:rPr lang="nb-NO" sz="2400"/>
            </a:br>
            <a:r>
              <a:rPr lang="nb-NO" sz="2400"/>
              <a:t>           parameterlisten.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%x </a:t>
            </a:r>
            <a:r>
              <a:rPr lang="nb-NO" sz="2400"/>
              <a:t>setter inn et heltall (uten fortegns-bit), men</a:t>
            </a:r>
            <a:br>
              <a:rPr lang="nb-NO" sz="2400"/>
            </a:br>
            <a:r>
              <a:rPr lang="nb-NO" sz="2400"/>
              <a:t>           skriver det på heksadesimal form.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%o </a:t>
            </a:r>
            <a:r>
              <a:rPr lang="nb-NO" sz="2400"/>
              <a:t>setter inn et heltall (uten fortegns-bit), men </a:t>
            </a:r>
            <a:br>
              <a:rPr lang="nb-NO" sz="2400"/>
            </a:br>
            <a:r>
              <a:rPr lang="nb-NO" sz="2400"/>
              <a:t>           skriver det på oktal form.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%f  </a:t>
            </a:r>
            <a:r>
              <a:rPr lang="nb-NO" sz="2400"/>
              <a:t>setter inn et flyt-tall.</a:t>
            </a:r>
            <a:r>
              <a:rPr lang="nb-NO" sz="2400">
                <a:ea typeface="Arial" pitchFamily="-107" charset="0"/>
                <a:cs typeface="Arial" pitchFamily="-107" charset="0"/>
              </a:rPr>
              <a:t/>
            </a:r>
            <a:br>
              <a:rPr lang="nb-NO" sz="2400">
                <a:ea typeface="Arial" pitchFamily="-107" charset="0"/>
                <a:cs typeface="Arial" pitchFamily="-107" charset="0"/>
              </a:rPr>
            </a:br>
            <a:r>
              <a:rPr lang="nb-NO" sz="2400">
                <a:ea typeface="Arial" pitchFamily="-107" charset="0"/>
                <a:cs typeface="Arial" pitchFamily="-107" charset="0"/>
              </a:rPr>
              <a:t>    </a:t>
            </a:r>
            <a:r>
              <a:rPr lang="nb-NO" sz="2400" b="1">
                <a:ea typeface="Arial" pitchFamily="-107" charset="0"/>
                <a:cs typeface="Arial" pitchFamily="-107" charset="0"/>
              </a:rPr>
              <a:t>%c </a:t>
            </a:r>
            <a:r>
              <a:rPr lang="nb-NO" sz="2400">
                <a:ea typeface="Arial" pitchFamily="-107" charset="0"/>
                <a:cs typeface="Arial" pitchFamily="-107" charset="0"/>
              </a:rPr>
              <a:t>skriver ut et heltall tolket som et tegn.</a:t>
            </a:r>
            <a:br>
              <a:rPr lang="nb-NO" sz="2400">
                <a:ea typeface="Arial" pitchFamily="-107" charset="0"/>
                <a:cs typeface="Arial" pitchFamily="-107" charset="0"/>
              </a:rPr>
            </a:br>
            <a:r>
              <a:rPr lang="nb-NO" sz="2400">
                <a:ea typeface="Arial" pitchFamily="-107" charset="0"/>
                <a:cs typeface="Arial" pitchFamily="-107" charset="0"/>
              </a:rPr>
              <a:t>    </a:t>
            </a:r>
            <a:r>
              <a:rPr lang="nb-NO" sz="2400" b="1">
                <a:ea typeface="Arial" pitchFamily="-107" charset="0"/>
                <a:cs typeface="Arial" pitchFamily="-107" charset="0"/>
              </a:rPr>
              <a:t>%s </a:t>
            </a:r>
            <a:r>
              <a:rPr lang="nb-NO" sz="2400">
                <a:ea typeface="Arial" pitchFamily="-107" charset="0"/>
                <a:cs typeface="Arial" pitchFamily="-107" charset="0"/>
              </a:rPr>
              <a:t>skriver ut en tekst fra en tekstvariabel.</a:t>
            </a:r>
          </a:p>
          <a:p>
            <a:pPr>
              <a:buFont typeface="Wingdings" pitchFamily="-107" charset="2"/>
              <a:buChar char="§"/>
            </a:pPr>
            <a:endParaRPr lang="nb-NO" sz="2400"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A376-BBE4-794D-BFE7-017B4A8461C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678-842C-6D4A-8FA0-B1515CD63358}" type="slidenum">
              <a:rPr lang="en-US"/>
              <a:pPr/>
              <a:t>32</a:t>
            </a:fld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nb-NO" sz="3200" b="1"/>
              <a:t>Et eksempel:</a:t>
            </a:r>
            <a:endParaRPr lang="en-US" sz="3200" b="1"/>
          </a:p>
        </p:txBody>
      </p:sp>
      <p:pic>
        <p:nvPicPr>
          <p:cNvPr id="890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836613"/>
            <a:ext cx="4464050" cy="5184775"/>
          </a:xfrm>
          <a:noFill/>
          <a:ln/>
        </p:spPr>
      </p:pic>
      <p:pic>
        <p:nvPicPr>
          <p:cNvPr id="8909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349500"/>
            <a:ext cx="4500562" cy="23749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8F2-483E-9B4A-839C-F6021B1E32E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E774-3639-BE43-B1AD-BF2B91E26D7E}" type="slidenum">
              <a:rPr lang="en-US"/>
              <a:pPr/>
              <a:t>33</a:t>
            </a:fld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nb-NO" sz="3600"/>
              <a:t>Lesing fra fil:</a:t>
            </a:r>
            <a:endParaRPr lang="en-US" sz="3600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629025"/>
          </a:xfrm>
        </p:spPr>
        <p:txBody>
          <a:bodyPr/>
          <a:lstStyle/>
          <a:p>
            <a:r>
              <a:rPr lang="nb-NO" sz="2800"/>
              <a:t>Deklarere fil-variabelen som FILE *.</a:t>
            </a:r>
          </a:p>
          <a:p>
            <a:r>
              <a:rPr lang="nb-NO" sz="2800"/>
              <a:t>Åpne filen med funksjonen fopen med filnavn og ”r” (for ”read”) som parametre. Hvis filen ikke finnes, returneres NULL.</a:t>
            </a:r>
          </a:p>
          <a:p>
            <a:r>
              <a:rPr lang="nb-NO" sz="2800"/>
              <a:t>Lese fra filen med fscanf (som virker som scanf) eller fgetc (som leser ett og ett tegn).</a:t>
            </a:r>
          </a:p>
          <a:p>
            <a:r>
              <a:rPr lang="nb-NO" sz="2800"/>
              <a:t>Lukke filen med fclose.</a:t>
            </a:r>
            <a:endParaRPr lang="en-US" sz="2800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1073150"/>
            <a:ext cx="7727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Man må gjøre følgende når man skal lese fra fil: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1121-A9BD-0946-964F-0D0067B1589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0562-93F8-B24F-801F-7F20D129CBEF}" type="slidenum">
              <a:rPr lang="en-US"/>
              <a:pPr/>
              <a:t>34</a:t>
            </a:fld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Et eksempel:</a:t>
            </a:r>
            <a:endParaRPr lang="en-US" sz="3600" b="1"/>
          </a:p>
        </p:txBody>
      </p:sp>
      <p:pic>
        <p:nvPicPr>
          <p:cNvPr id="9626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981075"/>
            <a:ext cx="6842125" cy="525621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A47F-23E5-3540-A47A-8AF6F2F5F49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1406-BDFF-904E-A0F2-FACA044D7FC2}" type="slidenum">
              <a:rPr lang="en-US"/>
              <a:pPr/>
              <a:t>35</a:t>
            </a:fld>
            <a:endParaRPr lang="en-US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nb-NO" sz="3600" b="1">
                <a:solidFill>
                  <a:schemeClr val="tx2"/>
                </a:solidFill>
              </a:rPr>
              <a:t>Skriving til fil: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468313" y="2636838"/>
            <a:ext cx="822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Deklarere fil-variabelen som FILE*.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Åpne filen med funksjonen fopen med filnavn og ”w” (for ”write”) som parameter. </a:t>
            </a:r>
            <a:r>
              <a:rPr lang="nb-NO" sz="2800" b="1">
                <a:solidFill>
                  <a:srgbClr val="CC0000"/>
                </a:solidFill>
              </a:rPr>
              <a:t>Lag en ny file hvis den ikke finnes allerede! </a:t>
            </a:r>
            <a:r>
              <a:rPr lang="nb-NO" sz="2800"/>
              <a:t>Hvis filen ikke lar seg åpne, returneres NULL.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Skrive til filen med fprintf (som virker som printf).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Lukke filen med fclose.</a:t>
            </a:r>
            <a:endParaRPr lang="en-US" sz="280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6399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Skriving til fil er tilsvarende lesing fra fil.</a:t>
            </a:r>
          </a:p>
          <a:p>
            <a:r>
              <a:rPr lang="nb-NO" sz="2800"/>
              <a:t>Man må gjøre følgende: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5803-E5C7-434C-A74B-9324EB66524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A634-4FFF-D546-8BD0-F647C913F163}" type="slidenum">
              <a:rPr lang="en-US"/>
              <a:pPr/>
              <a:t>36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Et eksempel:</a:t>
            </a:r>
            <a:endParaRPr lang="en-US" sz="3600" b="1"/>
          </a:p>
        </p:txBody>
      </p:sp>
      <p:pic>
        <p:nvPicPr>
          <p:cNvPr id="1003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908050"/>
            <a:ext cx="7127875" cy="540067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CFD1-5D94-DC43-9C6A-314338D524C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45A4-7271-224A-BB07-BD364241060D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r>
              <a:rPr lang="nb-NO" sz="3600"/>
              <a:t>Et eksempel (forts.)</a:t>
            </a:r>
            <a:endParaRPr lang="en-US" sz="3600"/>
          </a:p>
        </p:txBody>
      </p:sp>
      <p:pic>
        <p:nvPicPr>
          <p:cNvPr id="1034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765175"/>
            <a:ext cx="7200900" cy="4392613"/>
          </a:xfrm>
          <a:noFill/>
          <a:ln/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27088" y="5157788"/>
            <a:ext cx="7292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Utskrift i faste kolonner:</a:t>
            </a:r>
          </a:p>
          <a:p>
            <a:r>
              <a:rPr lang="en-US" sz="2000"/>
              <a:t>Ved å angi et tall i formatet (som i %2d) får vi printf til å sette av </a:t>
            </a:r>
            <a:r>
              <a:rPr lang="en-US" sz="2000" i="1"/>
              <a:t>minst </a:t>
            </a:r>
            <a:r>
              <a:rPr lang="en-US" sz="2000"/>
              <a:t>så mange posisjoner til tallet.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962-47E5-094B-ABC0-DF3ADBC51D9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7E51-4602-7349-B478-C0A700CE5DAD}" type="slidenum">
              <a:rPr lang="en-US"/>
              <a:pPr/>
              <a:t>38</a:t>
            </a:fld>
            <a:endParaRPr lang="en-US"/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0"/>
            <a:ext cx="5975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8750" y="1574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Nok et eksempel:</a:t>
            </a:r>
            <a:endParaRPr lang="en-US" sz="2400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50825" y="2179638"/>
            <a:ext cx="24368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Dette programmet</a:t>
            </a:r>
          </a:p>
          <a:p>
            <a:r>
              <a:rPr lang="nb-NO" sz="2000"/>
              <a:t>leser en fil min.fil</a:t>
            </a:r>
          </a:p>
          <a:p>
            <a:r>
              <a:rPr lang="nb-NO" sz="2000"/>
              <a:t>tegn for tegn. Så</a:t>
            </a:r>
          </a:p>
          <a:p>
            <a:r>
              <a:rPr lang="nb-NO" sz="2000"/>
              <a:t>skriver det ut hvor</a:t>
            </a:r>
            <a:br>
              <a:rPr lang="nb-NO" sz="2000"/>
            </a:br>
            <a:r>
              <a:rPr lang="nb-NO" sz="2000"/>
              <a:t>mange forekomster</a:t>
            </a:r>
            <a:br>
              <a:rPr lang="nb-NO" sz="2000"/>
            </a:br>
            <a:r>
              <a:rPr lang="nb-NO" sz="2000"/>
              <a:t>det er av hvert tegn.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BADF-402F-6E4F-8EC9-D3657596A74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C340-9DF4-9343-99EF-5434AA304141}" type="slidenum">
              <a:rPr lang="en-US"/>
              <a:pPr/>
              <a:t>39</a:t>
            </a:fld>
            <a:endParaRPr lang="en-US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01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Bruker vi programmet på seg selv, får vi følgende resultat: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58E-E636-DE41-97CF-CD0F1039A36A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2F93-7CC9-8146-9132-2E639E9B8339}" type="slidenum">
              <a:rPr lang="en-US"/>
              <a:pPr/>
              <a:t>4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b-NO" sz="3200" b="1"/>
              <a:t>Forklaring:</a:t>
            </a:r>
            <a:endParaRPr lang="en-US" sz="32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107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Definisjonspakker hentes inn med #include. Den </a:t>
            </a:r>
            <a:br>
              <a:rPr lang="nb-NO" sz="2400"/>
            </a:br>
            <a:r>
              <a:rPr lang="nb-NO" sz="2400"/>
              <a:t>    vanligste er for lesing og skriving:    </a:t>
            </a:r>
            <a:endParaRPr lang="en-US" sz="24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87450" y="1782763"/>
            <a:ext cx="6335713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nb-NO"/>
              <a:t>      </a:t>
            </a:r>
            <a:r>
              <a:rPr lang="nb-NO" sz="2400">
                <a:solidFill>
                  <a:schemeClr val="accent2"/>
                </a:solidFill>
              </a:rPr>
              <a:t>#include &lt;stdio.h&gt;</a:t>
            </a: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55650" y="2420938"/>
            <a:ext cx="584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Det er mulig å definere konstanter med:</a:t>
            </a:r>
            <a:endParaRPr lang="en-US" sz="2400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258888" y="2852738"/>
            <a:ext cx="6335712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nb-NO"/>
              <a:t>      </a:t>
            </a:r>
            <a:r>
              <a:rPr lang="nb-NO" sz="2400">
                <a:solidFill>
                  <a:schemeClr val="accent2"/>
                </a:solidFill>
              </a:rPr>
              <a:t>#define STOP 0</a:t>
            </a: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187450" y="3357563"/>
            <a:ext cx="308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(Mer om dette siden.)</a:t>
            </a:r>
            <a:endParaRPr lang="en-US" sz="24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55650" y="3860800"/>
            <a:ext cx="76787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Man kan lese tall (og tegn eller ord) med scanf.</a:t>
            </a:r>
          </a:p>
          <a:p>
            <a:pPr>
              <a:buFont typeface="Wingdings" pitchFamily="-107" charset="2"/>
              <a:buNone/>
            </a:pPr>
            <a:r>
              <a:rPr lang="nb-NO" sz="2400"/>
              <a:t>    Første parameter angir formatet (som for printf).</a:t>
            </a:r>
            <a:br>
              <a:rPr lang="nb-NO" sz="2400"/>
            </a:br>
            <a:r>
              <a:rPr lang="nb-NO" sz="2400"/>
              <a:t>    Øvrige parametre gir variablene verdiene skal legges</a:t>
            </a:r>
            <a:br>
              <a:rPr lang="nb-NO" sz="2400"/>
            </a:br>
            <a:r>
              <a:rPr lang="nb-NO" sz="2400"/>
              <a:t>    inn i.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NB!  </a:t>
            </a:r>
            <a:r>
              <a:rPr lang="nb-NO" sz="2400"/>
              <a:t>Variablene </a:t>
            </a:r>
            <a:r>
              <a:rPr lang="nb-NO" sz="2400" i="1"/>
              <a:t>må </a:t>
            </a:r>
            <a:r>
              <a:rPr lang="nb-NO" sz="2400"/>
              <a:t>ha en ”&amp;” foran seg!</a:t>
            </a:r>
            <a:br>
              <a:rPr lang="nb-NO" sz="2400"/>
            </a:br>
            <a:r>
              <a:rPr lang="nb-NO" sz="2400"/>
              <a:t>    (Forklaring kommer siden.)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8" grpId="0" animBg="1"/>
      <p:bldP spid="7180" grpId="0"/>
      <p:bldP spid="7181" grpId="0" animBg="1"/>
      <p:bldP spid="718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B6A4-4BA8-0B4B-BD54-B5994B177F5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7973-CF2B-FD41-B6D5-C53DC5200DDF}" type="slidenum">
              <a:rPr lang="en-US"/>
              <a:pPr/>
              <a:t>40</a:t>
            </a:fld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nb-NO" sz="3200" b="1"/>
              <a:t>Adresser</a:t>
            </a:r>
            <a:endParaRPr lang="en-US" sz="3200" b="1"/>
          </a:p>
        </p:txBody>
      </p:sp>
      <p:pic>
        <p:nvPicPr>
          <p:cNvPr id="1085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844675"/>
            <a:ext cx="4103687" cy="4392613"/>
          </a:xfrm>
          <a:noFill/>
          <a:ln/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808038" y="1071563"/>
            <a:ext cx="782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Som nevnt tidligere, ligger data og programkode lagret</a:t>
            </a:r>
            <a:br>
              <a:rPr lang="nb-NO" sz="2400"/>
            </a:br>
            <a:r>
              <a:rPr lang="nb-NO" sz="2400"/>
              <a:t>i minnet (gjerne kalt RAM for ”Random Access Memory”.</a:t>
            </a:r>
            <a:endParaRPr lang="en-US" sz="2400"/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5508625" y="2781300"/>
            <a:ext cx="30670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Et slikt minne er</a:t>
            </a:r>
            <a:br>
              <a:rPr lang="nb-NO" sz="2400"/>
            </a:br>
            <a:r>
              <a:rPr lang="nb-NO" sz="2400"/>
              <a:t>typisk for dagens</a:t>
            </a:r>
            <a:br>
              <a:rPr lang="nb-NO" sz="2400"/>
            </a:br>
            <a:r>
              <a:rPr lang="nb-NO" sz="2400"/>
              <a:t>maskiner, og er </a:t>
            </a:r>
            <a:br>
              <a:rPr lang="nb-NO" sz="2400"/>
            </a:br>
            <a:r>
              <a:rPr lang="nb-NO" sz="2400"/>
              <a:t>gjerne byte-adressert</a:t>
            </a:r>
            <a:br>
              <a:rPr lang="nb-NO" sz="2400"/>
            </a:br>
            <a:r>
              <a:rPr lang="nb-NO" sz="2400"/>
              <a:t>med f.eks. 32 bits</a:t>
            </a:r>
            <a:br>
              <a:rPr lang="nb-NO" sz="2400"/>
            </a:br>
            <a:r>
              <a:rPr lang="nb-NO" sz="2400"/>
              <a:t>adresser.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5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F2D6-5134-BD48-B5BA-A46026BBE66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AE0-2CC6-1044-998F-3D5749CFCEFC}" type="slidenum">
              <a:rPr lang="en-US"/>
              <a:pPr/>
              <a:t>41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Operatoren &amp;</a:t>
            </a:r>
            <a:endParaRPr lang="en-US" sz="3600" b="1"/>
          </a:p>
        </p:txBody>
      </p:sp>
      <p:pic>
        <p:nvPicPr>
          <p:cNvPr id="1116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73238"/>
            <a:ext cx="7993062" cy="4535487"/>
          </a:xfrm>
          <a:noFill/>
          <a:ln/>
        </p:spPr>
      </p:pic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827088" y="908050"/>
            <a:ext cx="7491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kan man få vite i hvilken adresse en variabel ligger</a:t>
            </a:r>
            <a:br>
              <a:rPr lang="nb-NO" sz="2400"/>
            </a:br>
            <a:r>
              <a:rPr lang="nb-NO" sz="2400"/>
              <a:t>ved å bruke operatoren &amp;.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62FA-5B8C-3F40-9DE1-713075E5E4E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1F0-38BD-3243-92BB-6D4D8E447E4A}" type="slidenum">
              <a:rPr lang="en-US"/>
              <a:pPr/>
              <a:t>42</a:t>
            </a:fld>
            <a:endParaRPr lang="en-US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341438"/>
            <a:ext cx="67691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239838" y="63976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La oss kjøre dette programmet:</a:t>
            </a:r>
            <a:endParaRPr lang="en-US" sz="2400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384300" y="3879850"/>
            <a:ext cx="6100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NB!  </a:t>
            </a:r>
            <a:r>
              <a:rPr lang="nb-NO" sz="2400"/>
              <a:t>Det kan variere fra gang til gang hvilke</a:t>
            </a:r>
            <a:br>
              <a:rPr lang="nb-NO" sz="2400"/>
            </a:br>
            <a:r>
              <a:rPr lang="nb-NO" sz="2400"/>
              <a:t>adresser man får.</a:t>
            </a:r>
            <a:endParaRPr lang="en-US" sz="2400" b="1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384300" y="4816475"/>
            <a:ext cx="6983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Her ser vi at variablene ligger pent etter hverandre</a:t>
            </a:r>
            <a:br>
              <a:rPr lang="nb-NO" sz="2400"/>
            </a:br>
            <a:r>
              <a:rPr lang="nb-NO" sz="2400"/>
              <a:t>og at hver av dem opptar 4 bytes.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/>
      <p:bldP spid="11469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2CBA-0CF5-0341-95CB-4D7B8C8A2244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71-EF5C-D043-901B-01F7B7A09FD0}" type="slidenum">
              <a:rPr lang="en-US"/>
              <a:pPr/>
              <a:t>43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 dirty="0"/>
              <a:t>Pekervariable</a:t>
            </a:r>
            <a:endParaRPr lang="en-US" sz="3600" dirty="0"/>
          </a:p>
        </p:txBody>
      </p:sp>
      <p:pic>
        <p:nvPicPr>
          <p:cNvPr id="11571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844675"/>
            <a:ext cx="6624637" cy="792163"/>
          </a:xfrm>
          <a:noFill/>
          <a:ln/>
        </p:spPr>
      </p:pic>
      <p:pic>
        <p:nvPicPr>
          <p:cNvPr id="1157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5157788"/>
            <a:ext cx="6769100" cy="1008062"/>
          </a:xfrm>
          <a:noFill/>
          <a:ln/>
        </p:spPr>
      </p:pic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735013" y="1071563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kan vi legge adresser i variable; disse deklareres</a:t>
            </a:r>
            <a:br>
              <a:rPr lang="nb-NO" sz="2400"/>
            </a:br>
            <a:r>
              <a:rPr lang="nb-NO" sz="2400"/>
              <a:t>med en stjerne:</a:t>
            </a:r>
            <a:endParaRPr lang="en-US" sz="2400"/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755650" y="25654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Her er v en vanlig variabel mens p er en peker som</a:t>
            </a:r>
            <a:br>
              <a:rPr lang="nb-NO" sz="2400"/>
            </a:br>
            <a:r>
              <a:rPr lang="nb-NO" sz="2400"/>
              <a:t>kan peke på int-variable. (Vi må alltid oppgi hva slags</a:t>
            </a:r>
            <a:br>
              <a:rPr lang="nb-NO" sz="2400"/>
            </a:br>
            <a:r>
              <a:rPr lang="nb-NO" sz="2400"/>
              <a:t>variable pekere skal peke på.)</a:t>
            </a:r>
            <a:endParaRPr lang="en-US" sz="2400"/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755650" y="4076700"/>
            <a:ext cx="764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Bruk av pekervariable:</a:t>
            </a:r>
            <a:endParaRPr lang="nb-NO" sz="2400"/>
          </a:p>
          <a:p>
            <a:r>
              <a:rPr lang="nb-NO" sz="2400"/>
              <a:t>Vi kan sette adressen til variable inn i pekervariabelen; </a:t>
            </a:r>
          </a:p>
          <a:p>
            <a:r>
              <a:rPr lang="nb-NO" sz="2400"/>
              <a:t>Vi sier at vi får pekeren til å ”peke på” variabelen.</a:t>
            </a:r>
            <a:endParaRPr lang="en-US" sz="24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1" grpId="0"/>
      <p:bldP spid="1157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3281-19B5-924C-A91C-7EFC090E20E3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0A56-7949-D74F-A2C0-54BEDE99B33E}" type="slidenum">
              <a:rPr lang="en-US"/>
              <a:pPr/>
              <a:t>44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nb-NO" sz="3600"/>
              <a:t>Bruk av pekervariable (forts.)</a:t>
            </a:r>
            <a:endParaRPr lang="en-US" sz="3600"/>
          </a:p>
        </p:txBody>
      </p:sp>
      <p:pic>
        <p:nvPicPr>
          <p:cNvPr id="11981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6985000" cy="1295400"/>
          </a:xfrm>
          <a:noFill/>
          <a:ln/>
        </p:spPr>
      </p:pic>
      <p:pic>
        <p:nvPicPr>
          <p:cNvPr id="11981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068638"/>
            <a:ext cx="6985000" cy="936625"/>
          </a:xfrm>
          <a:noFill/>
          <a:ln/>
        </p:spPr>
      </p:pic>
      <p:pic>
        <p:nvPicPr>
          <p:cNvPr id="119816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042988" y="4437063"/>
            <a:ext cx="6769100" cy="792162"/>
          </a:xfrm>
          <a:noFill/>
          <a:ln/>
        </p:spPr>
      </p:pic>
      <p:pic>
        <p:nvPicPr>
          <p:cNvPr id="119818" name="Picture 1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971550" y="5516563"/>
            <a:ext cx="6840538" cy="720725"/>
          </a:xfrm>
          <a:noFill/>
          <a:ln/>
        </p:spPr>
      </p:pic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827088" y="620713"/>
            <a:ext cx="6878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Vi kan ”følge en peker” ved å bruke operatoren *; </a:t>
            </a:r>
            <a:br>
              <a:rPr lang="nb-NO" sz="2400"/>
            </a:br>
            <a:r>
              <a:rPr lang="nb-NO" sz="2400"/>
              <a:t>da får vi variabelen som pekeren peker på.</a:t>
            </a:r>
            <a:endParaRPr lang="en-US" sz="2400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827088" y="2708275"/>
            <a:ext cx="340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Denne koden skriver ut:</a:t>
            </a:r>
            <a:endParaRPr lang="en-US" sz="2400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827088" y="4005263"/>
            <a:ext cx="574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Både v og *p angir altså </a:t>
            </a:r>
            <a:r>
              <a:rPr lang="nb-NO" sz="2400" i="1"/>
              <a:t>samme</a:t>
            </a:r>
            <a:r>
              <a:rPr lang="nb-NO" sz="2400"/>
              <a:t> variabel:</a:t>
            </a:r>
            <a:endParaRPr lang="en-US" sz="2400"/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755650" y="5157788"/>
            <a:ext cx="416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Utskriften av denne koden er: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0" grpId="0"/>
      <p:bldP spid="119821" grpId="0"/>
      <p:bldP spid="119823" grpId="0"/>
      <p:bldP spid="11982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A3B1-A07D-F247-A9B1-C6194CAEFF9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8D2-CD5A-EE49-865D-E5278890F500}" type="slidenum">
              <a:rPr lang="en-US"/>
              <a:pPr/>
              <a:t>45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nb-NO" sz="3600"/>
              <a:t>Eksempel:</a:t>
            </a:r>
            <a:endParaRPr lang="en-US" sz="3600"/>
          </a:p>
        </p:txBody>
      </p:sp>
      <p:pic>
        <p:nvPicPr>
          <p:cNvPr id="1259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3284538"/>
            <a:ext cx="6192838" cy="1728787"/>
          </a:xfrm>
          <a:noFill/>
          <a:ln/>
        </p:spPr>
      </p:pic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1547813" y="1555750"/>
            <a:ext cx="6249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La oss lage en funksjon som bytter om de to </a:t>
            </a:r>
            <a:br>
              <a:rPr lang="nb-NO" sz="2400"/>
            </a:br>
            <a:r>
              <a:rPr lang="nb-NO" sz="2400"/>
              <a:t>parametrene sine.</a:t>
            </a:r>
            <a:endParaRPr lang="en-US" sz="2400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547813" y="2708275"/>
            <a:ext cx="6459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Til selve ombyttingen trengs en hjelpevariabel: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/>
      <p:bldP spid="12595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49B5-58A1-4943-A0EA-D77C03692F6D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BD09-BD7D-0745-BF3C-0DB615566688}" type="slidenum">
              <a:rPr lang="en-US"/>
              <a:pPr/>
              <a:t>46</a:t>
            </a:fld>
            <a:endParaRPr lang="en-US"/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806450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879475" y="134938"/>
            <a:ext cx="401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Vi skriver følgende program: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2F1-CBFF-6449-BE35-824B09E4866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9F93-1BD0-DA4C-82AB-96883D38CFFD}" type="slidenum">
              <a:rPr lang="en-US"/>
              <a:pPr/>
              <a:t>47</a:t>
            </a:fld>
            <a:endParaRPr lang="en-US"/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2723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166813" y="495300"/>
            <a:ext cx="672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Når vi kjører programmet, får vi en overraskelse:</a:t>
            </a:r>
            <a:endParaRPr lang="en-US" sz="2400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239838" y="2151063"/>
            <a:ext cx="6910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Grunnen er: Parametre overføres som verdier i C </a:t>
            </a:r>
            <a:br>
              <a:rPr lang="nb-NO" sz="2400"/>
            </a:br>
            <a:r>
              <a:rPr lang="nb-NO" sz="2400"/>
              <a:t>(som i Java).</a:t>
            </a:r>
            <a:endParaRPr lang="en-US" sz="2400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311275" y="3232150"/>
            <a:ext cx="6997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Systemet tar altså en kopi av parameterverdien og</a:t>
            </a:r>
            <a:br>
              <a:rPr lang="nb-NO" sz="2400"/>
            </a:br>
            <a:r>
              <a:rPr lang="nb-NO" sz="2400"/>
              <a:t>legger denne i et register (eller et annet sted for</a:t>
            </a:r>
            <a:br>
              <a:rPr lang="nb-NO" sz="2400"/>
            </a:br>
            <a:r>
              <a:rPr lang="nb-NO" sz="2400"/>
              <a:t>parametre).</a:t>
            </a:r>
            <a:endParaRPr lang="en-US" sz="2400"/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311275" y="4816475"/>
            <a:ext cx="6389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Følgelig er det bare lokale kopier som endres.</a:t>
            </a:r>
            <a:br>
              <a:rPr lang="nb-NO" sz="2400"/>
            </a:br>
            <a:r>
              <a:rPr lang="nb-NO" sz="2400"/>
              <a:t>Når funksjonen er ferdig, er alt glemt!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/>
      <p:bldP spid="130055" grpId="0"/>
      <p:bldP spid="1300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6686-D0C2-BC4C-8D53-948516F0CAE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E5C-2CE7-854D-98B6-07B9C0D73166}" type="slidenum">
              <a:rPr lang="en-US"/>
              <a:pPr/>
              <a:t>48</a:t>
            </a:fld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nb-NO" sz="3600"/>
              <a:t>Løsning:</a:t>
            </a:r>
            <a:endParaRPr lang="en-US" sz="3600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816100" y="1792288"/>
            <a:ext cx="59118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Løsningen er å overføre </a:t>
            </a:r>
            <a:r>
              <a:rPr lang="nb-NO" sz="2400" i="1"/>
              <a:t>pekere </a:t>
            </a:r>
            <a:r>
              <a:rPr lang="nb-NO" sz="2400"/>
              <a:t>til de to</a:t>
            </a:r>
            <a:br>
              <a:rPr lang="nb-NO" sz="2400"/>
            </a:br>
            <a:r>
              <a:rPr lang="nb-NO" sz="2400"/>
              <a:t>variablene i steden for verdiene.</a:t>
            </a:r>
          </a:p>
          <a:p>
            <a:endParaRPr lang="nb-NO" sz="2400"/>
          </a:p>
          <a:p>
            <a:r>
              <a:rPr lang="nb-NO" sz="2400"/>
              <a:t>Pekerne overføres som kopier, men vi kan</a:t>
            </a:r>
            <a:br>
              <a:rPr lang="nb-NO" sz="2400"/>
            </a:br>
            <a:r>
              <a:rPr lang="nb-NO" sz="2400"/>
              <a:t>allikevel endre det de peker på.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CAF2-1DDA-0248-812D-62A10FE5086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DAE2-1A41-D042-8E80-304BDD4FDCC9}" type="slidenum">
              <a:rPr lang="en-US"/>
              <a:pPr/>
              <a:t>49</a:t>
            </a:fld>
            <a:endParaRPr lang="en-US"/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81075"/>
            <a:ext cx="83534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84213" y="476250"/>
            <a:ext cx="633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Et program som fungerer vil være som følger: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F95-6561-3C4C-9198-AC14A85213DE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F647-046B-E943-928D-637EDF6100F6}" type="slidenum">
              <a:rPr lang="en-US"/>
              <a:pPr/>
              <a:t>5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nb-NO" sz="3200" b="1"/>
              <a:t>Forklaring (forts.):</a:t>
            </a:r>
            <a:endParaRPr lang="en-US" sz="3200" b="1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58888" y="908050"/>
            <a:ext cx="741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</a:t>
            </a:r>
            <a:r>
              <a:rPr lang="nb-NO" sz="2000"/>
              <a:t>for-løkka benyttes til å utføre kode et fast antall ganger. Den</a:t>
            </a:r>
            <a:br>
              <a:rPr lang="nb-NO" sz="2000"/>
            </a:br>
            <a:r>
              <a:rPr lang="nb-NO" sz="2000"/>
              <a:t>     litt eiendommelige syntaksen er  egentlig en kortform for:</a:t>
            </a:r>
            <a:endParaRPr lang="en-US" sz="20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35150" y="1773238"/>
            <a:ext cx="5761038" cy="16557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95513" y="1773238"/>
            <a:ext cx="31861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>
                <a:solidFill>
                  <a:schemeClr val="accent2"/>
                </a:solidFill>
              </a:rPr>
              <a:t>Counter = startPoint;</a:t>
            </a:r>
          </a:p>
          <a:p>
            <a:r>
              <a:rPr lang="nb-NO" sz="2000">
                <a:solidFill>
                  <a:schemeClr val="accent2"/>
                </a:solidFill>
              </a:rPr>
              <a:t>While (counter &gt;= STOP) {</a:t>
            </a:r>
          </a:p>
          <a:p>
            <a:r>
              <a:rPr lang="nb-NO" sz="2000">
                <a:solidFill>
                  <a:schemeClr val="accent2"/>
                </a:solidFill>
              </a:rPr>
              <a:t>   printf(”%d\n”, counter);</a:t>
            </a:r>
          </a:p>
          <a:p>
            <a:r>
              <a:rPr lang="nb-NO" sz="2000">
                <a:solidFill>
                  <a:schemeClr val="accent2"/>
                </a:solidFill>
              </a:rPr>
              <a:t>   counter--;</a:t>
            </a:r>
          </a:p>
          <a:p>
            <a:r>
              <a:rPr lang="nb-NO" sz="2000">
                <a:solidFill>
                  <a:schemeClr val="accent2"/>
                </a:solidFill>
              </a:rPr>
              <a:t>}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31913" y="3500438"/>
            <a:ext cx="7437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</a:t>
            </a:r>
            <a:r>
              <a:rPr lang="nb-NO" sz="2000"/>
              <a:t>Operatoren ”++” brukes til å øke en variabel med 1. Om den</a:t>
            </a:r>
            <a:br>
              <a:rPr lang="nb-NO" sz="2000"/>
            </a:br>
            <a:r>
              <a:rPr lang="nb-NO" sz="2000"/>
              <a:t>     står </a:t>
            </a:r>
            <a:r>
              <a:rPr lang="nb-NO" sz="2000" i="1"/>
              <a:t>foran</a:t>
            </a:r>
            <a:r>
              <a:rPr lang="nb-NO" sz="2000"/>
              <a:t> variabelen, foretas økningen </a:t>
            </a:r>
            <a:r>
              <a:rPr lang="nb-NO" sz="2000" i="1"/>
              <a:t>før</a:t>
            </a:r>
            <a:r>
              <a:rPr lang="nb-NO" sz="2000"/>
              <a:t>  vi henter verdien.</a:t>
            </a:r>
            <a:endParaRPr lang="en-US" sz="2000"/>
          </a:p>
        </p:txBody>
      </p:sp>
      <p:pic>
        <p:nvPicPr>
          <p:cNvPr id="10250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4365625"/>
            <a:ext cx="6264275" cy="1439863"/>
          </a:xfrm>
          <a:noFill/>
          <a:ln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92275" y="58054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27175" y="5727700"/>
            <a:ext cx="610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Tilsvarende brukes ”--” til å senke en variabel med 1.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8" grpId="0"/>
      <p:bldP spid="10249" grpId="0"/>
      <p:bldP spid="1025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713C-0F19-DE45-BB2B-FC58FBA9574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8862-1B07-B44D-95F4-363BE32F0E99}" type="slidenum">
              <a:rPr lang="en-US"/>
              <a:pPr/>
              <a:t>50</a:t>
            </a:fld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nb-NO" sz="3600"/>
              <a:t>Eksempel (forts.)</a:t>
            </a:r>
            <a:endParaRPr lang="en-US" sz="3600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79475" y="1719263"/>
            <a:ext cx="697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 dirty="0">
                <a:solidFill>
                  <a:schemeClr val="accent2"/>
                </a:solidFill>
              </a:rPr>
              <a:t>Legg merke til at både funksjonsdeklarasjonen</a:t>
            </a:r>
            <a:br>
              <a:rPr lang="nb-NO" sz="2400" b="1" dirty="0">
                <a:solidFill>
                  <a:schemeClr val="accent2"/>
                </a:solidFill>
              </a:rPr>
            </a:br>
            <a:r>
              <a:rPr lang="nb-NO" sz="2400" b="1" dirty="0">
                <a:solidFill>
                  <a:schemeClr val="accent2"/>
                </a:solidFill>
              </a:rPr>
              <a:t>og kallet er endret!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971550" y="3140075"/>
            <a:ext cx="6215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Når dette programmet kjører, skjer alt som vi</a:t>
            </a:r>
            <a:br>
              <a:rPr lang="nb-NO" sz="2400"/>
            </a:br>
            <a:r>
              <a:rPr lang="nb-NO" sz="2400"/>
              <a:t>forventer:</a:t>
            </a:r>
            <a:endParaRPr lang="en-US" sz="2400"/>
          </a:p>
        </p:txBody>
      </p:sp>
      <p:pic>
        <p:nvPicPr>
          <p:cNvPr id="13517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4005263"/>
            <a:ext cx="7056438" cy="100806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  <p:bldP spid="13517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6306-8EC4-3E4F-A0E0-2EE9B3F9989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49D5-4A9A-EF4C-8B84-F8F6F2727EBD}" type="slidenum">
              <a:rPr lang="en-US"/>
              <a:pPr/>
              <a:t>51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nb-NO" sz="3600"/>
              <a:t>Konklusjon om parametre:</a:t>
            </a:r>
            <a:endParaRPr lang="en-US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/>
              <a:t>Det er ulike måter å overføre parametre på.</a:t>
            </a:r>
          </a:p>
          <a:p>
            <a:r>
              <a:rPr lang="nb-NO" sz="2800"/>
              <a:t>I C og i Java brukes </a:t>
            </a:r>
            <a:r>
              <a:rPr lang="nb-NO" sz="2800" i="1"/>
              <a:t>verdioverføring</a:t>
            </a:r>
            <a:r>
              <a:rPr lang="nb-NO" sz="2800"/>
              <a:t>.</a:t>
            </a:r>
          </a:p>
          <a:p>
            <a:r>
              <a:rPr lang="nb-NO" sz="2800"/>
              <a:t>Man kan allikevel oppdatere variable ved å sende over </a:t>
            </a:r>
            <a:r>
              <a:rPr lang="nb-NO" sz="2800" i="1"/>
              <a:t>pekere </a:t>
            </a:r>
            <a:r>
              <a:rPr lang="nb-NO" sz="2800"/>
              <a:t>til dem. Dette gjøres for eksempel i</a:t>
            </a:r>
            <a:br>
              <a:rPr lang="nb-NO" sz="2800"/>
            </a:br>
            <a:r>
              <a:rPr lang="nb-NO" sz="2800"/>
              <a:t>           scanf(”%d”, &amp;v);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7C4D-3590-BF4F-8A4C-BEF8352D518B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7EC-11F9-2B4B-B6C0-70C0F9C78EDB}" type="slidenum">
              <a:rPr lang="en-US"/>
              <a:pPr/>
              <a:t>6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Nok et eksempel:</a:t>
            </a:r>
            <a:endParaRPr lang="en-US" sz="3600" b="1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50913" y="1719263"/>
            <a:ext cx="66944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Dette eksemplet gjør ikke noe fornuftig, men </a:t>
            </a:r>
            <a:br>
              <a:rPr lang="nb-NO" sz="2400"/>
            </a:br>
            <a:r>
              <a:rPr lang="nb-NO" sz="2400"/>
              <a:t>demonstrerer bruk av variable og operatorer i C.</a:t>
            </a:r>
          </a:p>
          <a:p>
            <a:r>
              <a:rPr lang="nb-NO" sz="2400"/>
              <a:t>En kjøring ser slik ut:</a:t>
            </a:r>
            <a:endParaRPr lang="en-US" sz="2400"/>
          </a:p>
        </p:txBody>
      </p:sp>
      <p:pic>
        <p:nvPicPr>
          <p:cNvPr id="1229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2997200"/>
            <a:ext cx="5545138" cy="17272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B744-C422-3B4B-BBA0-F5781CF4BE7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067-0497-5E4E-AC24-87EBA83ADEC7}" type="slidenum">
              <a:rPr lang="en-US"/>
              <a:pPr/>
              <a:t>7</a:t>
            </a:fld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9750" y="333375"/>
            <a:ext cx="8281988" cy="59039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304800"/>
            <a:ext cx="8382000" cy="600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#include &lt;stdio.h&gt;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int inGlobal;          /* Variable inGlobal is a global variable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                        /* because it is declared outside of 				  all blocks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Int main(void)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{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int inLocal;          /* Variables inLocal, outLocalA, 				outLocalB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int outLocalA;      /* are all local to main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int outLocalB;</a:t>
            </a:r>
          </a:p>
          <a:p>
            <a:endParaRPr lang="en-US" sz="1600">
              <a:solidFill>
                <a:schemeClr val="accent2"/>
              </a:solidFill>
              <a:latin typeface="LucidaSans-Typewriter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/* Initialize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inLocal = 2; 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inGlobal = 3;</a:t>
            </a:r>
          </a:p>
          <a:p>
            <a:endParaRPr lang="en-US" sz="1600">
              <a:solidFill>
                <a:schemeClr val="accent2"/>
              </a:solidFill>
              <a:latin typeface="LucidaSans-Typewriter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/* Perform calculations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outLocalA = inLocal++ &amp; ~inGlobal;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outLocalB = (inLocal + inGlobal) - (inLocal - inGlobal);</a:t>
            </a:r>
          </a:p>
          <a:p>
            <a:endParaRPr lang="en-US" sz="1600">
              <a:solidFill>
                <a:schemeClr val="accent2"/>
              </a:solidFill>
              <a:latin typeface="LucidaSans-Typewriter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/* Print out results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printf("The results are : outLocalA = %d, outLocalB = %d\n",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         outLocalA, outLocalB);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}</a:t>
            </a:r>
          </a:p>
          <a:p>
            <a:endParaRPr 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C2CA-3089-144C-A9CC-5319A356481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D673-861D-074D-BA78-6BC9CDE06FEB}" type="slidenum">
              <a:rPr lang="en-US"/>
              <a:pPr/>
              <a:t>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nb-NO" sz="3200" b="1"/>
              <a:t>Funksjoner</a:t>
            </a:r>
            <a:endParaRPr lang="en-US" sz="3200" b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72342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En </a:t>
            </a:r>
            <a:r>
              <a:rPr lang="nb-NO" sz="2800" b="1"/>
              <a:t>funksjon </a:t>
            </a:r>
            <a:r>
              <a:rPr lang="nb-NO" sz="2800"/>
              <a:t>(også kalt </a:t>
            </a:r>
            <a:r>
              <a:rPr lang="nb-NO" sz="2800" b="1"/>
              <a:t>metode</a:t>
            </a:r>
            <a:r>
              <a:rPr lang="nb-NO" sz="2800"/>
              <a:t>, </a:t>
            </a:r>
            <a:r>
              <a:rPr lang="nb-NO" sz="2800" b="1"/>
              <a:t>prosedyre</a:t>
            </a:r>
            <a:r>
              <a:rPr lang="nb-NO" sz="2800"/>
              <a:t> </a:t>
            </a:r>
          </a:p>
          <a:p>
            <a:r>
              <a:rPr lang="nb-NO" sz="2800"/>
              <a:t>eller </a:t>
            </a:r>
            <a:r>
              <a:rPr lang="nb-NO" sz="2800" b="1"/>
              <a:t>rutine</a:t>
            </a:r>
            <a:r>
              <a:rPr lang="nb-NO" sz="2800"/>
              <a:t>) er en bit av programkoden som</a:t>
            </a:r>
            <a:br>
              <a:rPr lang="nb-NO" sz="2800"/>
            </a:br>
            <a:r>
              <a:rPr lang="nb-NO" sz="2800"/>
              <a:t>kan </a:t>
            </a:r>
            <a:r>
              <a:rPr lang="nb-NO" sz="2800" i="1"/>
              <a:t>kalles </a:t>
            </a:r>
            <a:r>
              <a:rPr lang="nb-NO" sz="2800"/>
              <a:t>fra andre steder. Under utførelsen</a:t>
            </a:r>
            <a:br>
              <a:rPr lang="nb-NO" sz="2800"/>
            </a:br>
            <a:r>
              <a:rPr lang="nb-NO" sz="2800"/>
              <a:t>”hopper” man da til funksjonen, utfører </a:t>
            </a:r>
            <a:br>
              <a:rPr lang="nb-NO" sz="2800"/>
            </a:br>
            <a:r>
              <a:rPr lang="nb-NO" sz="2800"/>
              <a:t>programkoden til funksjonen, og hopper så</a:t>
            </a:r>
            <a:br>
              <a:rPr lang="nb-NO" sz="2800"/>
            </a:br>
            <a:r>
              <a:rPr lang="nb-NO" sz="2800"/>
              <a:t>tilbake.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8DC2-6092-F549-A620-323070C2B723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95B1-185F-3849-9186-1612530EC646}" type="slidenum">
              <a:rPr lang="en-US"/>
              <a:pPr/>
              <a:t>9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b-NO" sz="3200" b="1"/>
              <a:t>En metode i Java:</a:t>
            </a:r>
            <a:endParaRPr lang="en-US" sz="3200" b="1"/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981075"/>
            <a:ext cx="6697662" cy="525621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1902</Words>
  <Application>Microsoft Macintosh PowerPoint</Application>
  <PresentationFormat>On-screen Show (4:3)</PresentationFormat>
  <Paragraphs>364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Programmeringsspråket C Del 2</vt:lpstr>
      <vt:lpstr>Et eksempel</vt:lpstr>
      <vt:lpstr>PowerPoint Presentation</vt:lpstr>
      <vt:lpstr>Forklaring:</vt:lpstr>
      <vt:lpstr>Forklaring (forts.):</vt:lpstr>
      <vt:lpstr>Nok et eksempel:</vt:lpstr>
      <vt:lpstr>PowerPoint Presentation</vt:lpstr>
      <vt:lpstr>Funksjoner</vt:lpstr>
      <vt:lpstr>En metode i Java:</vt:lpstr>
      <vt:lpstr>Her er det samme programmet som en funksjon i C:</vt:lpstr>
      <vt:lpstr>Funksjoner i C (forts.)</vt:lpstr>
      <vt:lpstr>Størrelser og adresser</vt:lpstr>
      <vt:lpstr>Byte-rekkefølgen</vt:lpstr>
      <vt:lpstr>Vektorer</vt:lpstr>
      <vt:lpstr>Bruk:</vt:lpstr>
      <vt:lpstr>Beregning av adresser</vt:lpstr>
      <vt:lpstr>Tekster</vt:lpstr>
      <vt:lpstr>Kopiering av tekst</vt:lpstr>
      <vt:lpstr>Andre tekstoperasjoner:</vt:lpstr>
      <vt:lpstr>Hva om teksten er for lang?</vt:lpstr>
      <vt:lpstr>C´s preprosessor</vt:lpstr>
      <vt:lpstr>C´s preprosessor (forts.)</vt:lpstr>
      <vt:lpstr>C´s preprosessor (forts.)</vt:lpstr>
      <vt:lpstr>Betinget kompilering</vt:lpstr>
      <vt:lpstr>Betinget kompilering (forts.)</vt:lpstr>
      <vt:lpstr>Separat kompilering</vt:lpstr>
      <vt:lpstr>Separat kompilering; Eksempel</vt:lpstr>
      <vt:lpstr>Separat kompilering; Eksempel (forts)</vt:lpstr>
      <vt:lpstr>Definisjonsfiler</vt:lpstr>
      <vt:lpstr>Definisjonsfiler (forts.)</vt:lpstr>
      <vt:lpstr>Utskrift</vt:lpstr>
      <vt:lpstr>Et eksempel:</vt:lpstr>
      <vt:lpstr>Lesing fra fil:</vt:lpstr>
      <vt:lpstr>Et eksempel:</vt:lpstr>
      <vt:lpstr>PowerPoint Presentation</vt:lpstr>
      <vt:lpstr>Et eksempel:</vt:lpstr>
      <vt:lpstr>Et eksempel (forts.)</vt:lpstr>
      <vt:lpstr>PowerPoint Presentation</vt:lpstr>
      <vt:lpstr>PowerPoint Presentation</vt:lpstr>
      <vt:lpstr>Adresser</vt:lpstr>
      <vt:lpstr>Operatoren &amp;</vt:lpstr>
      <vt:lpstr>PowerPoint Presentation</vt:lpstr>
      <vt:lpstr>Pekervariable</vt:lpstr>
      <vt:lpstr>Bruk av pekervariable (forts.)</vt:lpstr>
      <vt:lpstr>Eksempel:</vt:lpstr>
      <vt:lpstr>PowerPoint Presentation</vt:lpstr>
      <vt:lpstr>PowerPoint Presentation</vt:lpstr>
      <vt:lpstr>Løsning:</vt:lpstr>
      <vt:lpstr>PowerPoint Presentation</vt:lpstr>
      <vt:lpstr>Eksempel (forts.)</vt:lpstr>
      <vt:lpstr>Konklusjon om parametre: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Programmeringsspråket C Del 2</dc:title>
  <dc:creator>Kjell Åge Bringsrud</dc:creator>
  <cp:lastModifiedBy>Michael Welzl</cp:lastModifiedBy>
  <cp:revision>62</cp:revision>
  <dcterms:created xsi:type="dcterms:W3CDTF">2011-08-22T11:03:52Z</dcterms:created>
  <dcterms:modified xsi:type="dcterms:W3CDTF">2012-08-22T09:07:09Z</dcterms:modified>
</cp:coreProperties>
</file>