
<file path=[Content_Types].xml><?xml version="1.0" encoding="utf-8"?>
<Types xmlns="http://schemas.openxmlformats.org/package/2006/content-types">
  <Override PartName="/ppt/notesSlides/notesSlide24.xml" ContentType="application/vnd.openxmlformats-officedocument.presentationml.notesSlide+xml"/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3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Default Extension="wmf" ContentType="image/x-wmf"/>
  <Override PartName="/docProps/app.xml" ContentType="application/vnd.openxmlformats-officedocument.extended-properties+xml"/>
  <Override PartName="/ppt/notesSlides/notesSlide34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Default Extension="gif" ContentType="image/gif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1" r:id="rId1"/>
  </p:sldMasterIdLst>
  <p:notesMasterIdLst>
    <p:notesMasterId r:id="rId38"/>
  </p:notesMasterIdLst>
  <p:handoutMasterIdLst>
    <p:handoutMasterId r:id="rId39"/>
  </p:handoutMasterIdLst>
  <p:sldIdLst>
    <p:sldId id="433" r:id="rId2"/>
    <p:sldId id="434" r:id="rId3"/>
    <p:sldId id="435" r:id="rId4"/>
    <p:sldId id="436" r:id="rId5"/>
    <p:sldId id="437" r:id="rId6"/>
    <p:sldId id="438" r:id="rId7"/>
    <p:sldId id="440" r:id="rId8"/>
    <p:sldId id="441" r:id="rId9"/>
    <p:sldId id="439" r:id="rId10"/>
    <p:sldId id="442" r:id="rId11"/>
    <p:sldId id="443" r:id="rId12"/>
    <p:sldId id="444" r:id="rId13"/>
    <p:sldId id="445" r:id="rId14"/>
    <p:sldId id="446" r:id="rId15"/>
    <p:sldId id="447" r:id="rId16"/>
    <p:sldId id="448" r:id="rId17"/>
    <p:sldId id="449" r:id="rId18"/>
    <p:sldId id="470" r:id="rId19"/>
    <p:sldId id="451" r:id="rId20"/>
    <p:sldId id="452" r:id="rId21"/>
    <p:sldId id="454" r:id="rId22"/>
    <p:sldId id="455" r:id="rId23"/>
    <p:sldId id="457" r:id="rId24"/>
    <p:sldId id="458" r:id="rId25"/>
    <p:sldId id="459" r:id="rId26"/>
    <p:sldId id="460" r:id="rId27"/>
    <p:sldId id="461" r:id="rId28"/>
    <p:sldId id="462" r:id="rId29"/>
    <p:sldId id="463" r:id="rId30"/>
    <p:sldId id="464" r:id="rId31"/>
    <p:sldId id="471" r:id="rId32"/>
    <p:sldId id="465" r:id="rId33"/>
    <p:sldId id="468" r:id="rId34"/>
    <p:sldId id="456" r:id="rId35"/>
    <p:sldId id="469" r:id="rId36"/>
    <p:sldId id="466" r:id="rId37"/>
  </p:sldIdLst>
  <p:sldSz cx="9144000" cy="6858000" type="screen4x3"/>
  <p:notesSz cx="6845300" cy="9131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hiddenSlides="1"/>
  <p:clrMru>
    <a:srgbClr val="CCECFF"/>
    <a:srgbClr val="66CCFF"/>
    <a:srgbClr val="C0C0C0"/>
    <a:srgbClr val="DDDDDD"/>
    <a:srgbClr val="CC0000"/>
    <a:srgbClr val="FF9933"/>
    <a:srgbClr val="808080"/>
    <a:srgbClr val="292929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0216" autoAdjust="0"/>
    <p:restoredTop sz="69297" autoAdjust="0"/>
  </p:normalViewPr>
  <p:slideViewPr>
    <p:cSldViewPr snapToGrid="0">
      <p:cViewPr varScale="1">
        <p:scale>
          <a:sx n="89" d="100"/>
          <a:sy n="89" d="100"/>
        </p:scale>
        <p:origin x="-16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386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9850" y="0"/>
            <a:ext cx="296386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74100"/>
            <a:ext cx="296386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9850" y="8674100"/>
            <a:ext cx="296386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>
                <a:latin typeface="Arial" pitchFamily="34" charset="0"/>
              </a:defRPr>
            </a:lvl1pPr>
          </a:lstStyle>
          <a:p>
            <a:fld id="{4F78F192-3A15-443A-BF2A-1CD7AB232A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79040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386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9850" y="0"/>
            <a:ext cx="296386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177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9825" y="685800"/>
            <a:ext cx="4565650" cy="3424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177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4213" y="4337050"/>
            <a:ext cx="5476875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77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74100"/>
            <a:ext cx="296386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177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9850" y="8674100"/>
            <a:ext cx="296386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>
                <a:latin typeface="Arial" pitchFamily="34" charset="0"/>
              </a:defRPr>
            </a:lvl1pPr>
          </a:lstStyle>
          <a:p>
            <a:fld id="{3CBBC091-E655-4683-A02C-7AC97DCDC1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84000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E5DDBA-9E75-464D-A168-707F13D8A618}" type="slidenum">
              <a:rPr lang="en-US"/>
              <a:pPr/>
              <a:t>1</a:t>
            </a:fld>
            <a:endParaRPr lang="en-US"/>
          </a:p>
        </p:txBody>
      </p:sp>
      <p:sp>
        <p:nvSpPr>
          <p:cNvPr id="116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CD99A5-C050-4B5B-AB5A-B43502D32554}" type="slidenum">
              <a:rPr lang="en-US"/>
              <a:pPr/>
              <a:t>10</a:t>
            </a:fld>
            <a:endParaRPr lang="en-US"/>
          </a:p>
        </p:txBody>
      </p:sp>
      <p:sp>
        <p:nvSpPr>
          <p:cNvPr id="117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4AF680-5D44-4C22-A62C-0D34B7CAA684}" type="slidenum">
              <a:rPr lang="en-US"/>
              <a:pPr/>
              <a:t>11</a:t>
            </a:fld>
            <a:endParaRPr lang="en-US"/>
          </a:p>
        </p:txBody>
      </p:sp>
      <p:sp>
        <p:nvSpPr>
          <p:cNvPr id="1181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973ABF-55F6-4373-9A92-C65941E97325}" type="slidenum">
              <a:rPr lang="en-US"/>
              <a:pPr/>
              <a:t>12</a:t>
            </a:fld>
            <a:endParaRPr lang="en-US"/>
          </a:p>
        </p:txBody>
      </p:sp>
      <p:sp>
        <p:nvSpPr>
          <p:cNvPr id="1183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2FC9D6-A162-404E-B3E6-1E1AD31D97C5}" type="slidenum">
              <a:rPr lang="en-US"/>
              <a:pPr/>
              <a:t>13</a:t>
            </a:fld>
            <a:endParaRPr lang="en-US"/>
          </a:p>
        </p:txBody>
      </p:sp>
      <p:sp>
        <p:nvSpPr>
          <p:cNvPr id="1185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5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8475F4-75D1-4843-9A5B-5C283C2DFD82}" type="slidenum">
              <a:rPr lang="en-US"/>
              <a:pPr/>
              <a:t>14</a:t>
            </a:fld>
            <a:endParaRPr lang="en-US"/>
          </a:p>
        </p:txBody>
      </p:sp>
      <p:sp>
        <p:nvSpPr>
          <p:cNvPr id="118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0C3183-BE10-4082-9697-89712838F4EF}" type="slidenum">
              <a:rPr lang="en-US"/>
              <a:pPr/>
              <a:t>15</a:t>
            </a:fld>
            <a:endParaRPr lang="en-US"/>
          </a:p>
        </p:txBody>
      </p:sp>
      <p:sp>
        <p:nvSpPr>
          <p:cNvPr id="118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AE194F-7AEE-47E1-AA7A-6A28631A7E0E}" type="slidenum">
              <a:rPr lang="en-US"/>
              <a:pPr/>
              <a:t>16</a:t>
            </a:fld>
            <a:endParaRPr lang="en-US"/>
          </a:p>
        </p:txBody>
      </p:sp>
      <p:sp>
        <p:nvSpPr>
          <p:cNvPr id="119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B0F1BF-13E1-4C3C-AB82-CED39E329BAE}" type="slidenum">
              <a:rPr lang="en-US"/>
              <a:pPr/>
              <a:t>19</a:t>
            </a:fld>
            <a:endParaRPr lang="en-US"/>
          </a:p>
        </p:txBody>
      </p:sp>
      <p:sp>
        <p:nvSpPr>
          <p:cNvPr id="119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C7E711-7F1D-4D35-BD40-6E9A069012CE}" type="slidenum">
              <a:rPr lang="en-US"/>
              <a:pPr/>
              <a:t>20</a:t>
            </a:fld>
            <a:endParaRPr lang="en-US"/>
          </a:p>
        </p:txBody>
      </p:sp>
      <p:sp>
        <p:nvSpPr>
          <p:cNvPr id="1198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B19148-B835-452E-B2E8-4AF3CB7E6F84}" type="slidenum">
              <a:rPr lang="en-US"/>
              <a:pPr/>
              <a:t>21</a:t>
            </a:fld>
            <a:endParaRPr lang="en-US"/>
          </a:p>
        </p:txBody>
      </p:sp>
      <p:sp>
        <p:nvSpPr>
          <p:cNvPr id="1202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950D11-F8CD-463B-B7B1-AEB51ED02AD8}" type="slidenum">
              <a:rPr lang="en-US"/>
              <a:pPr/>
              <a:t>2</a:t>
            </a:fld>
            <a:endParaRPr lang="en-US"/>
          </a:p>
        </p:txBody>
      </p:sp>
      <p:sp>
        <p:nvSpPr>
          <p:cNvPr id="116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2BB406-77D8-4842-B404-3FF65599F37D}" type="slidenum">
              <a:rPr lang="en-US"/>
              <a:pPr/>
              <a:t>22</a:t>
            </a:fld>
            <a:endParaRPr lang="en-US"/>
          </a:p>
        </p:txBody>
      </p:sp>
      <p:sp>
        <p:nvSpPr>
          <p:cNvPr id="1204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4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FCD22F-5BF2-4F35-AC5E-4B541780031D}" type="slidenum">
              <a:rPr lang="en-US"/>
              <a:pPr/>
              <a:t>23</a:t>
            </a:fld>
            <a:endParaRPr lang="en-US"/>
          </a:p>
        </p:txBody>
      </p:sp>
      <p:sp>
        <p:nvSpPr>
          <p:cNvPr id="1208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966E04-478C-4BAC-AB13-4432B4E8BE4F}" type="slidenum">
              <a:rPr lang="en-US"/>
              <a:pPr/>
              <a:t>24</a:t>
            </a:fld>
            <a:endParaRPr lang="en-US"/>
          </a:p>
        </p:txBody>
      </p:sp>
      <p:sp>
        <p:nvSpPr>
          <p:cNvPr id="1210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1888" y="673100"/>
            <a:ext cx="4583112" cy="343693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</p:sp>
      <p:sp>
        <p:nvSpPr>
          <p:cNvPr id="1210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341813"/>
            <a:ext cx="4959350" cy="4122737"/>
          </a:xfrm>
          <a:ln/>
        </p:spPr>
        <p:txBody>
          <a:bodyPr lIns="90823" tIns="45412" rIns="90823" bIns="45412"/>
          <a:lstStyle/>
          <a:p>
            <a:endParaRPr lang="nb-NO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0D5552-2916-4BCD-BEFC-A214F8BE05AC}" type="slidenum">
              <a:rPr lang="en-US"/>
              <a:pPr/>
              <a:t>25</a:t>
            </a:fld>
            <a:endParaRPr lang="en-US"/>
          </a:p>
        </p:txBody>
      </p:sp>
      <p:sp>
        <p:nvSpPr>
          <p:cNvPr id="1212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1888" y="673100"/>
            <a:ext cx="4583112" cy="343693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</p:sp>
      <p:sp>
        <p:nvSpPr>
          <p:cNvPr id="1212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341813"/>
            <a:ext cx="4959350" cy="4122737"/>
          </a:xfrm>
          <a:ln/>
        </p:spPr>
        <p:txBody>
          <a:bodyPr lIns="90823" tIns="45412" rIns="90823" bIns="45412"/>
          <a:lstStyle/>
          <a:p>
            <a:endParaRPr lang="nb-NO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C72327-6D01-492A-8413-40A4BEAF9B28}" type="slidenum">
              <a:rPr lang="en-US"/>
              <a:pPr/>
              <a:t>26</a:t>
            </a:fld>
            <a:endParaRPr lang="en-US"/>
          </a:p>
        </p:txBody>
      </p:sp>
      <p:sp>
        <p:nvSpPr>
          <p:cNvPr id="1214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30A17C-0132-4DEE-812D-2A959100CE63}" type="slidenum">
              <a:rPr lang="en-US"/>
              <a:pPr/>
              <a:t>27</a:t>
            </a:fld>
            <a:endParaRPr lang="en-US"/>
          </a:p>
        </p:txBody>
      </p:sp>
      <p:sp>
        <p:nvSpPr>
          <p:cNvPr id="121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6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F5939F-4BFD-4A80-9013-8E1D2361B9CD}" type="slidenum">
              <a:rPr lang="en-US"/>
              <a:pPr/>
              <a:t>28</a:t>
            </a:fld>
            <a:endParaRPr lang="en-US"/>
          </a:p>
        </p:txBody>
      </p:sp>
      <p:sp>
        <p:nvSpPr>
          <p:cNvPr id="1218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1C8F51-429B-45D3-B165-DB1490A0B085}" type="slidenum">
              <a:rPr lang="en-US"/>
              <a:pPr/>
              <a:t>29</a:t>
            </a:fld>
            <a:endParaRPr lang="en-US"/>
          </a:p>
        </p:txBody>
      </p:sp>
      <p:sp>
        <p:nvSpPr>
          <p:cNvPr id="1220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0405C5-931A-4F65-9924-A6C85FE4DA26}" type="slidenum">
              <a:rPr lang="en-US"/>
              <a:pPr/>
              <a:t>30</a:t>
            </a:fld>
            <a:endParaRPr lang="en-US"/>
          </a:p>
        </p:txBody>
      </p:sp>
      <p:sp>
        <p:nvSpPr>
          <p:cNvPr id="1222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0405C5-931A-4F65-9924-A6C85FE4DA26}" type="slidenum">
              <a:rPr lang="en-US"/>
              <a:pPr/>
              <a:t>31</a:t>
            </a:fld>
            <a:endParaRPr lang="en-US"/>
          </a:p>
        </p:txBody>
      </p:sp>
      <p:sp>
        <p:nvSpPr>
          <p:cNvPr id="1222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 smtClean="0"/>
              <a:t>See</a:t>
            </a:r>
            <a:r>
              <a:rPr lang="nb-NO" dirty="0" smtClean="0"/>
              <a:t> </a:t>
            </a:r>
            <a:r>
              <a:rPr lang="en-US" dirty="0" smtClean="0"/>
              <a:t>http://msdn.microsoft.com/en-us/library/windows/desktop/ms681917(v=vs.85).aspx</a:t>
            </a:r>
            <a:endParaRPr lang="nb-NO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2960DF-FD22-47BF-BAB8-4E39F6ECFF2F}" type="slidenum">
              <a:rPr lang="en-US"/>
              <a:pPr/>
              <a:t>3</a:t>
            </a:fld>
            <a:endParaRPr lang="en-US"/>
          </a:p>
        </p:txBody>
      </p:sp>
      <p:sp>
        <p:nvSpPr>
          <p:cNvPr id="116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6F110D-77E7-47CC-842F-FE8EF2D2168D}" type="slidenum">
              <a:rPr lang="en-US"/>
              <a:pPr/>
              <a:t>32</a:t>
            </a:fld>
            <a:endParaRPr lang="en-US"/>
          </a:p>
        </p:txBody>
      </p:sp>
      <p:sp>
        <p:nvSpPr>
          <p:cNvPr id="1224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756C9C-13C4-4642-BEE6-B944A392DD9E}" type="slidenum">
              <a:rPr lang="en-US"/>
              <a:pPr/>
              <a:t>33</a:t>
            </a:fld>
            <a:endParaRPr lang="en-US"/>
          </a:p>
        </p:txBody>
      </p:sp>
      <p:sp>
        <p:nvSpPr>
          <p:cNvPr id="123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http://linux.die.net/man/2/</a:t>
            </a:r>
            <a:r>
              <a:rPr lang="en-US" dirty="0" smtClean="0"/>
              <a:t>sched_setscheduler</a:t>
            </a:r>
          </a:p>
          <a:p>
            <a:r>
              <a:rPr lang="en-US" dirty="0" err="1" smtClean="0"/>
              <a:t>http://www.ibm.com/developerworks/linux/library/l-completely-fair-scheduler/</a:t>
            </a: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http://kerneltrap.org/node/8059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1F3239-0925-417D-BFCD-DF0EF6436E91}" type="slidenum">
              <a:rPr lang="en-US"/>
              <a:pPr/>
              <a:t>34</a:t>
            </a:fld>
            <a:endParaRPr lang="en-US"/>
          </a:p>
        </p:txBody>
      </p:sp>
      <p:sp>
        <p:nvSpPr>
          <p:cNvPr id="1206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DEA49-549E-4615-9986-F038FAD407D5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9312A3-66CC-4514-8324-775A7033B155}" type="slidenum">
              <a:rPr lang="en-US"/>
              <a:pPr/>
              <a:t>36</a:t>
            </a:fld>
            <a:endParaRPr lang="en-US"/>
          </a:p>
        </p:txBody>
      </p:sp>
      <p:sp>
        <p:nvSpPr>
          <p:cNvPr id="1226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3B0D91-8DB8-4CC1-BDDA-3B8B172AF786}" type="slidenum">
              <a:rPr lang="en-US"/>
              <a:pPr/>
              <a:t>4</a:t>
            </a:fld>
            <a:endParaRPr lang="en-US"/>
          </a:p>
        </p:txBody>
      </p:sp>
      <p:sp>
        <p:nvSpPr>
          <p:cNvPr id="116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Process vs. program</a:t>
            </a:r>
          </a:p>
          <a:p>
            <a:r>
              <a:rPr lang="en-US"/>
              <a:t>- program often part of process</a:t>
            </a:r>
          </a:p>
          <a:p>
            <a:r>
              <a:rPr lang="en-US"/>
              <a:t>- program can fork several processes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448E66-90B3-4A52-98FD-BF867C9FA903}" type="slidenum">
              <a:rPr lang="en-US"/>
              <a:pPr/>
              <a:t>5</a:t>
            </a:fld>
            <a:endParaRPr lang="en-US"/>
          </a:p>
        </p:txBody>
      </p:sp>
      <p:sp>
        <p:nvSpPr>
          <p:cNvPr id="1169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clone: unlike fork, the new process share parts of execution environment like memory, table of file descriptors and signals handlers. Main use for threads</a:t>
            </a:r>
          </a:p>
          <a:p>
            <a:endParaRPr lang="en-US"/>
          </a:p>
          <a:p>
            <a:r>
              <a:rPr lang="en-US"/>
              <a:t>vfork: special case of clone, parent is suspended until child “exits” or calls “execve”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0C9A38-A16F-46F8-AA08-8BA730C45208}" type="slidenum">
              <a:rPr lang="en-US"/>
              <a:pPr/>
              <a:t>6</a:t>
            </a:fld>
            <a:endParaRPr lang="en-US"/>
          </a:p>
        </p:txBody>
      </p:sp>
      <p:sp>
        <p:nvSpPr>
          <p:cNvPr id="117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 smtClean="0"/>
              <a:t>Return</a:t>
            </a:r>
            <a:r>
              <a:rPr lang="nb-NO" dirty="0" smtClean="0"/>
              <a:t> </a:t>
            </a:r>
            <a:r>
              <a:rPr lang="nb-NO" dirty="0" err="1" smtClean="0"/>
              <a:t>value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FORK….</a:t>
            </a:r>
            <a:endParaRPr lang="nb-NO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A788F5-621F-4E5D-9752-A5419B001B64}" type="slidenum">
              <a:rPr lang="en-US"/>
              <a:pPr/>
              <a:t>7</a:t>
            </a:fld>
            <a:endParaRPr lang="en-US"/>
          </a:p>
        </p:txBody>
      </p:sp>
      <p:sp>
        <p:nvSpPr>
          <p:cNvPr id="117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DESCRIPTION</a:t>
            </a:r>
          </a:p>
          <a:p>
            <a:r>
              <a:rPr lang="en-US" dirty="0" smtClean="0"/>
              <a:t>       </a:t>
            </a:r>
            <a:r>
              <a:rPr lang="en-US" dirty="0" err="1" smtClean="0"/>
              <a:t>execve</a:t>
            </a:r>
            <a:r>
              <a:rPr lang="en-US" dirty="0" smtClean="0"/>
              <a:t>() executes the program pointed to by filename.  filename must be</a:t>
            </a:r>
          </a:p>
          <a:p>
            <a:r>
              <a:rPr lang="en-US" dirty="0" smtClean="0"/>
              <a:t>       either a binary executable, or a script starting with  a  line  of  the</a:t>
            </a:r>
          </a:p>
          <a:p>
            <a:r>
              <a:rPr lang="en-US" dirty="0" smtClean="0"/>
              <a:t>       form  "#! interpreter [</a:t>
            </a:r>
            <a:r>
              <a:rPr lang="en-US" dirty="0" err="1" smtClean="0"/>
              <a:t>arg</a:t>
            </a:r>
            <a:r>
              <a:rPr lang="en-US" dirty="0" smtClean="0"/>
              <a:t>]".  In the latter case, the interpreter must</a:t>
            </a:r>
          </a:p>
          <a:p>
            <a:r>
              <a:rPr lang="en-US" dirty="0" smtClean="0"/>
              <a:t>       be a valid pathname for an executable which is  not  itself  a  script,</a:t>
            </a:r>
          </a:p>
          <a:p>
            <a:r>
              <a:rPr lang="en-US" dirty="0" smtClean="0"/>
              <a:t>       which will be invoked as interpreter [</a:t>
            </a:r>
            <a:r>
              <a:rPr lang="en-US" dirty="0" err="1" smtClean="0"/>
              <a:t>arg</a:t>
            </a:r>
            <a:r>
              <a:rPr lang="en-US" dirty="0" smtClean="0"/>
              <a:t>] filename.</a:t>
            </a:r>
          </a:p>
          <a:p>
            <a:endParaRPr lang="en-US" dirty="0" smtClean="0"/>
          </a:p>
          <a:p>
            <a:r>
              <a:rPr lang="en-US" dirty="0" smtClean="0"/>
              <a:t>       </a:t>
            </a:r>
            <a:r>
              <a:rPr lang="en-US" dirty="0" err="1" smtClean="0"/>
              <a:t>argv</a:t>
            </a:r>
            <a:r>
              <a:rPr lang="en-US" dirty="0" smtClean="0"/>
              <a:t>  is  an array of argument strings passed to the new program.  </a:t>
            </a:r>
            <a:r>
              <a:rPr lang="en-US" dirty="0" err="1" smtClean="0"/>
              <a:t>envp</a:t>
            </a:r>
            <a:endParaRPr lang="en-US" dirty="0" smtClean="0"/>
          </a:p>
          <a:p>
            <a:r>
              <a:rPr lang="en-US" dirty="0" smtClean="0"/>
              <a:t>       is an array of strings, conventionally of the form key=value, which are</a:t>
            </a:r>
          </a:p>
          <a:p>
            <a:r>
              <a:rPr lang="en-US" dirty="0" smtClean="0"/>
              <a:t>       passed  as  environment to the new program.  Both </a:t>
            </a:r>
            <a:r>
              <a:rPr lang="en-US" dirty="0" err="1" smtClean="0"/>
              <a:t>argv</a:t>
            </a:r>
            <a:r>
              <a:rPr lang="en-US" dirty="0" smtClean="0"/>
              <a:t> and </a:t>
            </a:r>
            <a:r>
              <a:rPr lang="en-US" dirty="0" err="1" smtClean="0"/>
              <a:t>envp</a:t>
            </a:r>
            <a:r>
              <a:rPr lang="en-US" dirty="0" smtClean="0"/>
              <a:t> must be</a:t>
            </a:r>
          </a:p>
          <a:p>
            <a:r>
              <a:rPr lang="en-US" dirty="0" smtClean="0"/>
              <a:t>       terminated by a null pointer.  The argument vector and environment  can</a:t>
            </a:r>
          </a:p>
          <a:p>
            <a:r>
              <a:rPr lang="en-US" dirty="0" smtClean="0"/>
              <a:t>       be  accessed  by the called program's main function, when it is defined</a:t>
            </a:r>
          </a:p>
          <a:p>
            <a:r>
              <a:rPr lang="en-US" dirty="0" smtClean="0"/>
              <a:t>       as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main(int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 *</a:t>
            </a:r>
            <a:r>
              <a:rPr lang="en-US" dirty="0" err="1" smtClean="0"/>
              <a:t>argv</a:t>
            </a:r>
            <a:r>
              <a:rPr lang="en-US" dirty="0" smtClean="0"/>
              <a:t>[], char *</a:t>
            </a:r>
            <a:r>
              <a:rPr lang="en-US" dirty="0" err="1" smtClean="0"/>
              <a:t>envp</a:t>
            </a:r>
            <a:r>
              <a:rPr lang="en-US" dirty="0" smtClean="0"/>
              <a:t>[]).</a:t>
            </a:r>
          </a:p>
          <a:p>
            <a:endParaRPr lang="en-US" dirty="0" smtClean="0"/>
          </a:p>
          <a:p>
            <a:r>
              <a:rPr lang="en-US" dirty="0" smtClean="0"/>
              <a:t>       </a:t>
            </a:r>
            <a:r>
              <a:rPr lang="en-US" dirty="0" err="1" smtClean="0"/>
              <a:t>execve</a:t>
            </a:r>
            <a:r>
              <a:rPr lang="en-US" dirty="0" smtClean="0"/>
              <a:t>() does not return on success, and the text, data, </a:t>
            </a:r>
            <a:r>
              <a:rPr lang="en-US" dirty="0" err="1" smtClean="0"/>
              <a:t>bss</a:t>
            </a:r>
            <a:r>
              <a:rPr lang="en-US" dirty="0" smtClean="0"/>
              <a:t>, and stack</a:t>
            </a:r>
          </a:p>
          <a:p>
            <a:r>
              <a:rPr lang="en-US" dirty="0" smtClean="0"/>
              <a:t>       of  the  calling process are overwritten by that of the program loaded.</a:t>
            </a:r>
          </a:p>
          <a:p>
            <a:r>
              <a:rPr lang="en-US" dirty="0" smtClean="0"/>
              <a:t>       The program invoked inherits the calling process's PID,  and  any  open</a:t>
            </a:r>
          </a:p>
          <a:p>
            <a:r>
              <a:rPr lang="en-US" dirty="0" smtClean="0"/>
              <a:t>       file descriptors that are not set to close-on-exec.  Signals pending on</a:t>
            </a:r>
          </a:p>
          <a:p>
            <a:r>
              <a:rPr lang="en-US" dirty="0" smtClean="0"/>
              <a:t>       the calling process are cleared.  Any signals set to be caught  by  the</a:t>
            </a:r>
          </a:p>
          <a:p>
            <a:r>
              <a:rPr lang="en-US" dirty="0" smtClean="0"/>
              <a:t>       calling process are reset to their default </a:t>
            </a:r>
            <a:r>
              <a:rPr lang="en-US" dirty="0" err="1" smtClean="0"/>
              <a:t>behaviour</a:t>
            </a:r>
            <a:r>
              <a:rPr lang="en-US" dirty="0" smtClean="0"/>
              <a:t>.  The SIGCHLD sig-</a:t>
            </a:r>
          </a:p>
          <a:p>
            <a:r>
              <a:rPr lang="en-US" dirty="0" smtClean="0"/>
              <a:t>       </a:t>
            </a:r>
            <a:r>
              <a:rPr lang="en-US" dirty="0" err="1" smtClean="0"/>
              <a:t>nal</a:t>
            </a:r>
            <a:r>
              <a:rPr lang="en-US" dirty="0" smtClean="0"/>
              <a:t> (when set to SIG_IGN) may or may not be reset to SIG_DFL.</a:t>
            </a:r>
          </a:p>
          <a:p>
            <a:endParaRPr lang="en-US" dirty="0" smtClean="0"/>
          </a:p>
          <a:p>
            <a:r>
              <a:rPr lang="en-US" dirty="0" smtClean="0"/>
              <a:t>       If the current program is being </a:t>
            </a:r>
            <a:r>
              <a:rPr lang="en-US" dirty="0" err="1" smtClean="0"/>
              <a:t>ptraced</a:t>
            </a:r>
            <a:r>
              <a:rPr lang="en-US" dirty="0" smtClean="0"/>
              <a:t>, a SIGTRAP is sent to it  after</a:t>
            </a:r>
          </a:p>
          <a:p>
            <a:r>
              <a:rPr lang="en-US" dirty="0" smtClean="0"/>
              <a:t>       a successful </a:t>
            </a:r>
            <a:r>
              <a:rPr lang="en-US" dirty="0" err="1" smtClean="0"/>
              <a:t>execve</a:t>
            </a:r>
            <a:r>
              <a:rPr lang="en-US" dirty="0" smtClean="0"/>
              <a:t>().</a:t>
            </a:r>
          </a:p>
          <a:p>
            <a:endParaRPr lang="en-US" dirty="0" smtClean="0"/>
          </a:p>
          <a:p>
            <a:r>
              <a:rPr lang="en-US" dirty="0" smtClean="0"/>
              <a:t>       If  the  set-user-ID bit is set on the program file pointed to by file-</a:t>
            </a:r>
          </a:p>
          <a:p>
            <a:r>
              <a:rPr lang="en-US" dirty="0" smtClean="0"/>
              <a:t>       name, and the calling process is not being </a:t>
            </a:r>
            <a:r>
              <a:rPr lang="en-US" dirty="0" err="1" smtClean="0"/>
              <a:t>ptraced</a:t>
            </a:r>
            <a:r>
              <a:rPr lang="en-US" dirty="0" smtClean="0"/>
              <a:t>, then the  effective</a:t>
            </a:r>
          </a:p>
          <a:p>
            <a:r>
              <a:rPr lang="en-US" dirty="0" smtClean="0"/>
              <a:t>       user  ID  of the calling process is changed to that of the owner of the</a:t>
            </a:r>
          </a:p>
          <a:p>
            <a:r>
              <a:rPr lang="en-US" dirty="0" smtClean="0"/>
              <a:t>       program file.  </a:t>
            </a:r>
            <a:r>
              <a:rPr lang="en-US" dirty="0" err="1" smtClean="0"/>
              <a:t>i</a:t>
            </a:r>
            <a:r>
              <a:rPr lang="en-US" dirty="0" smtClean="0"/>
              <a:t> Similarly, when the set-group-ID bit  of  the  program</a:t>
            </a:r>
          </a:p>
          <a:p>
            <a:r>
              <a:rPr lang="en-US" dirty="0" smtClean="0"/>
              <a:t>       file is set the effective group ID of the calling process is set to the</a:t>
            </a:r>
          </a:p>
          <a:p>
            <a:r>
              <a:rPr lang="en-US" dirty="0" smtClean="0"/>
              <a:t>       group of the program file.</a:t>
            </a:r>
          </a:p>
          <a:p>
            <a:endParaRPr lang="en-US" dirty="0" smtClean="0"/>
          </a:p>
          <a:p>
            <a:r>
              <a:rPr lang="en-US" dirty="0" smtClean="0"/>
              <a:t>       The effective user ID of the process is copied to the  saved  set-user-</a:t>
            </a:r>
          </a:p>
          <a:p>
            <a:r>
              <a:rPr lang="en-US" dirty="0" smtClean="0"/>
              <a:t>       ID; similarly, the effective group ID is copied to the saved set-group-</a:t>
            </a:r>
          </a:p>
          <a:p>
            <a:r>
              <a:rPr lang="en-US" dirty="0" smtClean="0"/>
              <a:t>       ID.  This copying takes place after any effective ID changes that occur</a:t>
            </a:r>
          </a:p>
          <a:p>
            <a:r>
              <a:rPr lang="en-US" dirty="0" smtClean="0"/>
              <a:t>       because of the set-user-ID and set-group-ID permission bits.</a:t>
            </a:r>
          </a:p>
          <a:p>
            <a:endParaRPr lang="en-US" dirty="0" smtClean="0"/>
          </a:p>
          <a:p>
            <a:r>
              <a:rPr lang="en-US" dirty="0" smtClean="0"/>
              <a:t>       If the executable is an </a:t>
            </a:r>
            <a:r>
              <a:rPr lang="en-US" dirty="0" err="1" smtClean="0"/>
              <a:t>a.out</a:t>
            </a:r>
            <a:r>
              <a:rPr lang="en-US" dirty="0" smtClean="0"/>
              <a:t> dynamically-linked binary executable con-</a:t>
            </a:r>
          </a:p>
          <a:p>
            <a:r>
              <a:rPr lang="en-US" dirty="0" smtClean="0"/>
              <a:t>       </a:t>
            </a:r>
            <a:r>
              <a:rPr lang="en-US" dirty="0" err="1" smtClean="0"/>
              <a:t>taining</a:t>
            </a:r>
            <a:r>
              <a:rPr lang="en-US" dirty="0" smtClean="0"/>
              <a:t> shared-library stubs, the  Linux  dynamic  linker  ld.so(8)  is</a:t>
            </a:r>
          </a:p>
          <a:p>
            <a:r>
              <a:rPr lang="en-US" dirty="0" smtClean="0"/>
              <a:t>       called  at the start of execution to bring needed shared libraries into</a:t>
            </a:r>
          </a:p>
          <a:p>
            <a:r>
              <a:rPr lang="en-US" dirty="0" smtClean="0"/>
              <a:t>       memory and link the executable with them.</a:t>
            </a:r>
          </a:p>
          <a:p>
            <a:endParaRPr lang="en-US" dirty="0" smtClean="0"/>
          </a:p>
          <a:p>
            <a:r>
              <a:rPr lang="en-US" dirty="0" smtClean="0"/>
              <a:t>       If the executable is a dynamically-linked ELF  executable,  the  inter-</a:t>
            </a:r>
          </a:p>
          <a:p>
            <a:r>
              <a:rPr lang="en-US" dirty="0" smtClean="0"/>
              <a:t>       </a:t>
            </a:r>
            <a:r>
              <a:rPr lang="en-US" dirty="0" err="1" smtClean="0"/>
              <a:t>preter</a:t>
            </a:r>
            <a:r>
              <a:rPr lang="en-US" dirty="0" smtClean="0"/>
              <a:t> named in the PT_INTERP segment is used to load the needed shared</a:t>
            </a:r>
          </a:p>
          <a:p>
            <a:r>
              <a:rPr lang="en-US" dirty="0" smtClean="0"/>
              <a:t>       libraries.  This interpreter is typically /lib/ld-linux.so.1 for  </a:t>
            </a:r>
            <a:r>
              <a:rPr lang="en-US" dirty="0" err="1" smtClean="0"/>
              <a:t>bina</a:t>
            </a:r>
            <a:r>
              <a:rPr lang="en-US" dirty="0" smtClean="0"/>
              <a:t>-</a:t>
            </a:r>
          </a:p>
          <a:p>
            <a:r>
              <a:rPr lang="en-US" dirty="0" smtClean="0"/>
              <a:t>       </a:t>
            </a:r>
            <a:r>
              <a:rPr lang="en-US" dirty="0" err="1" smtClean="0"/>
              <a:t>ries</a:t>
            </a:r>
            <a:r>
              <a:rPr lang="en-US" dirty="0" smtClean="0"/>
              <a:t>  linked  with  the Linux </a:t>
            </a:r>
            <a:r>
              <a:rPr lang="en-US" dirty="0" err="1" smtClean="0"/>
              <a:t>libc</a:t>
            </a:r>
            <a:r>
              <a:rPr lang="en-US" dirty="0" smtClean="0"/>
              <a:t> version 5, or /lib/ld-linux.so.2 for</a:t>
            </a:r>
          </a:p>
          <a:p>
            <a:r>
              <a:rPr lang="en-US" dirty="0" smtClean="0"/>
              <a:t>       binaries linked with the GNU </a:t>
            </a:r>
            <a:r>
              <a:rPr lang="en-US" dirty="0" err="1" smtClean="0"/>
              <a:t>libc</a:t>
            </a:r>
            <a:r>
              <a:rPr lang="en-US" dirty="0" smtClean="0"/>
              <a:t> version 2.</a:t>
            </a:r>
          </a:p>
          <a:p>
            <a:endParaRPr lang="en-US" dirty="0" smtClean="0"/>
          </a:p>
          <a:p>
            <a:r>
              <a:rPr lang="en-US" dirty="0" smtClean="0"/>
              <a:t>RETURN VALUE</a:t>
            </a:r>
          </a:p>
          <a:p>
            <a:r>
              <a:rPr lang="en-US" dirty="0" smtClean="0"/>
              <a:t>       On success, </a:t>
            </a:r>
            <a:r>
              <a:rPr lang="en-US" dirty="0" err="1" smtClean="0"/>
              <a:t>execve</a:t>
            </a:r>
            <a:r>
              <a:rPr lang="en-US" dirty="0" smtClean="0"/>
              <a:t>() does not return, on  error  -1  is  returned,  and</a:t>
            </a:r>
          </a:p>
          <a:p>
            <a:r>
              <a:rPr lang="en-US" dirty="0" smtClean="0"/>
              <a:t>       </a:t>
            </a:r>
            <a:r>
              <a:rPr lang="en-US" dirty="0" err="1" smtClean="0"/>
              <a:t>errno</a:t>
            </a:r>
            <a:r>
              <a:rPr lang="en-US" dirty="0" smtClean="0"/>
              <a:t> is set appropriately.</a:t>
            </a:r>
          </a:p>
          <a:p>
            <a:endParaRPr lang="nb-NO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F8F2CC-79B3-4197-B285-D9344D6CD49E}" type="slidenum">
              <a:rPr lang="en-US"/>
              <a:pPr/>
              <a:t>8</a:t>
            </a:fld>
            <a:endParaRPr lang="en-US"/>
          </a:p>
        </p:txBody>
      </p:sp>
      <p:sp>
        <p:nvSpPr>
          <p:cNvPr id="1177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WAIT / WAITPID:</a:t>
            </a:r>
          </a:p>
          <a:p>
            <a:endParaRPr lang="en-US" dirty="0" smtClean="0"/>
          </a:p>
          <a:p>
            <a:r>
              <a:rPr lang="en-US" dirty="0" smtClean="0"/>
              <a:t>DESCRIPTION</a:t>
            </a:r>
          </a:p>
          <a:p>
            <a:r>
              <a:rPr lang="en-US" dirty="0" smtClean="0"/>
              <a:t>       All  of  these  system calls are used to wait for state changes in a child of the calling</a:t>
            </a:r>
          </a:p>
          <a:p>
            <a:r>
              <a:rPr lang="en-US" dirty="0" smtClean="0"/>
              <a:t>       process, and obtain information about the child whose state has changed.  A state  change</a:t>
            </a:r>
          </a:p>
          <a:p>
            <a:r>
              <a:rPr lang="en-US" dirty="0" smtClean="0"/>
              <a:t>       is  considered  to  be:  the  child terminated; the child was stopped by a signal; or the</a:t>
            </a:r>
          </a:p>
          <a:p>
            <a:r>
              <a:rPr lang="en-US" dirty="0" smtClean="0"/>
              <a:t>       child was resumed by a signal.  In the case of a  terminated  child,  performing  a  wait</a:t>
            </a:r>
          </a:p>
          <a:p>
            <a:r>
              <a:rPr lang="en-US" dirty="0" smtClean="0"/>
              <a:t>       allows  the  system  to release the resources associated with the child; if a wait is not</a:t>
            </a:r>
          </a:p>
          <a:p>
            <a:r>
              <a:rPr lang="en-US" dirty="0" smtClean="0"/>
              <a:t>       performed, then terminated the child remains in a "zombie" state (see NOTES below).</a:t>
            </a:r>
          </a:p>
          <a:p>
            <a:endParaRPr lang="en-US" dirty="0" smtClean="0"/>
          </a:p>
          <a:p>
            <a:r>
              <a:rPr lang="en-US" dirty="0" smtClean="0"/>
              <a:t>       If a child has already changed state, then these  calls  return  immediately.   Otherwise</a:t>
            </a:r>
          </a:p>
          <a:p>
            <a:r>
              <a:rPr lang="en-US" dirty="0" smtClean="0"/>
              <a:t>       they  block  until  either  a child changes state or a signal handler interrupts the call</a:t>
            </a:r>
          </a:p>
          <a:p>
            <a:r>
              <a:rPr lang="en-US" dirty="0" smtClean="0"/>
              <a:t>       (assuming that system calls are not automatically restarted using the SA_RESTART flag  of</a:t>
            </a:r>
          </a:p>
          <a:p>
            <a:r>
              <a:rPr lang="en-US" dirty="0" smtClean="0"/>
              <a:t>       sigaction(2)).   In the remainder of this page, a child whose state has changed and which</a:t>
            </a:r>
          </a:p>
          <a:p>
            <a:r>
              <a:rPr lang="en-US" dirty="0" smtClean="0"/>
              <a:t>       has not yet been waited upon by one of these system calls is termed </a:t>
            </a:r>
            <a:r>
              <a:rPr lang="en-US" dirty="0" err="1" smtClean="0"/>
              <a:t>waitable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  wait() and </a:t>
            </a:r>
            <a:r>
              <a:rPr lang="en-US" dirty="0" err="1" smtClean="0"/>
              <a:t>waitpid</a:t>
            </a:r>
            <a:r>
              <a:rPr lang="en-US" dirty="0" smtClean="0"/>
              <a:t>()</a:t>
            </a:r>
          </a:p>
          <a:p>
            <a:r>
              <a:rPr lang="en-US" dirty="0" smtClean="0"/>
              <a:t>       The wait() system call suspends execution of the current process until one of  its  </a:t>
            </a:r>
            <a:r>
              <a:rPr lang="en-US" dirty="0" err="1" smtClean="0"/>
              <a:t>chil</a:t>
            </a:r>
            <a:r>
              <a:rPr lang="en-US" dirty="0" smtClean="0"/>
              <a:t>-</a:t>
            </a:r>
          </a:p>
          <a:p>
            <a:r>
              <a:rPr lang="en-US" dirty="0" smtClean="0"/>
              <a:t>       </a:t>
            </a:r>
            <a:r>
              <a:rPr lang="en-US" dirty="0" err="1" smtClean="0"/>
              <a:t>dren</a:t>
            </a:r>
            <a:r>
              <a:rPr lang="en-US" dirty="0" smtClean="0"/>
              <a:t> terminates.  The call </a:t>
            </a:r>
            <a:r>
              <a:rPr lang="en-US" dirty="0" err="1" smtClean="0"/>
              <a:t>wait(&amp;status</a:t>
            </a:r>
            <a:r>
              <a:rPr lang="en-US" dirty="0" smtClean="0"/>
              <a:t>) is equivalent to:</a:t>
            </a:r>
          </a:p>
          <a:p>
            <a:endParaRPr lang="en-US" dirty="0" smtClean="0"/>
          </a:p>
          <a:p>
            <a:r>
              <a:rPr lang="en-US" dirty="0" smtClean="0"/>
              <a:t>           waitpid(-1, &amp;status, 0);</a:t>
            </a:r>
          </a:p>
          <a:p>
            <a:endParaRPr lang="en-US" dirty="0" smtClean="0"/>
          </a:p>
          <a:p>
            <a:r>
              <a:rPr lang="en-US" dirty="0" smtClean="0"/>
              <a:t>       The  </a:t>
            </a:r>
            <a:r>
              <a:rPr lang="en-US" dirty="0" err="1" smtClean="0"/>
              <a:t>waitpid</a:t>
            </a:r>
            <a:r>
              <a:rPr lang="en-US" dirty="0" smtClean="0"/>
              <a:t>() system call suspends execution of the current process until a child </a:t>
            </a:r>
            <a:r>
              <a:rPr lang="en-US" dirty="0" err="1" smtClean="0"/>
              <a:t>speci</a:t>
            </a:r>
            <a:r>
              <a:rPr lang="en-US" dirty="0" smtClean="0"/>
              <a:t>-</a:t>
            </a:r>
          </a:p>
          <a:p>
            <a:r>
              <a:rPr lang="en-US" dirty="0" smtClean="0"/>
              <a:t>       </a:t>
            </a:r>
            <a:r>
              <a:rPr lang="en-US" dirty="0" err="1" smtClean="0"/>
              <a:t>fied</a:t>
            </a:r>
            <a:r>
              <a:rPr lang="en-US" dirty="0" smtClean="0"/>
              <a:t> by </a:t>
            </a:r>
            <a:r>
              <a:rPr lang="en-US" dirty="0" err="1" smtClean="0"/>
              <a:t>pid</a:t>
            </a:r>
            <a:r>
              <a:rPr lang="en-US" dirty="0" smtClean="0"/>
              <a:t> argument has changed state.  By default, </a:t>
            </a:r>
            <a:r>
              <a:rPr lang="en-US" dirty="0" err="1" smtClean="0"/>
              <a:t>waitpid</a:t>
            </a:r>
            <a:r>
              <a:rPr lang="en-US" dirty="0" smtClean="0"/>
              <a:t>() waits only for  terminated</a:t>
            </a:r>
          </a:p>
          <a:p>
            <a:r>
              <a:rPr lang="en-US" dirty="0" smtClean="0"/>
              <a:t>       children,  but this </a:t>
            </a:r>
            <a:r>
              <a:rPr lang="en-US" dirty="0" err="1" smtClean="0"/>
              <a:t>behaviour</a:t>
            </a:r>
            <a:r>
              <a:rPr lang="en-US" dirty="0" smtClean="0"/>
              <a:t> is modifiable via the options argument, as described below.</a:t>
            </a:r>
          </a:p>
          <a:p>
            <a:endParaRPr lang="en-US" dirty="0" smtClean="0"/>
          </a:p>
          <a:p>
            <a:r>
              <a:rPr lang="en-US" dirty="0" smtClean="0"/>
              <a:t>       The value of </a:t>
            </a:r>
            <a:r>
              <a:rPr lang="en-US" dirty="0" err="1" smtClean="0"/>
              <a:t>pid</a:t>
            </a:r>
            <a:r>
              <a:rPr lang="en-US" dirty="0" smtClean="0"/>
              <a:t> can be:</a:t>
            </a:r>
          </a:p>
          <a:p>
            <a:endParaRPr lang="en-US" dirty="0" smtClean="0"/>
          </a:p>
          <a:p>
            <a:r>
              <a:rPr lang="en-US" dirty="0" smtClean="0"/>
              <a:t>       &lt; -1   meaning wait for any child process whose process group ID is equal to the absolute</a:t>
            </a:r>
          </a:p>
          <a:p>
            <a:r>
              <a:rPr lang="en-US" dirty="0" smtClean="0"/>
              <a:t>              value of </a:t>
            </a:r>
            <a:r>
              <a:rPr lang="en-US" dirty="0" err="1" smtClean="0"/>
              <a:t>pid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      -1     meaning wait for any child process.</a:t>
            </a:r>
          </a:p>
          <a:p>
            <a:endParaRPr lang="en-US" dirty="0" smtClean="0"/>
          </a:p>
          <a:p>
            <a:r>
              <a:rPr lang="en-US" dirty="0" smtClean="0"/>
              <a:t>       0      meaning  wait for any child process whose process group ID is equal to that of the</a:t>
            </a:r>
          </a:p>
          <a:p>
            <a:r>
              <a:rPr lang="en-US" dirty="0" smtClean="0"/>
              <a:t>              calling process.</a:t>
            </a:r>
          </a:p>
          <a:p>
            <a:endParaRPr lang="en-US" dirty="0" smtClean="0"/>
          </a:p>
          <a:p>
            <a:r>
              <a:rPr lang="en-US" dirty="0" smtClean="0"/>
              <a:t>       &gt; 0    meaning wait for the child whose process ID is equal to the value of </a:t>
            </a:r>
            <a:r>
              <a:rPr lang="en-US" dirty="0" err="1" smtClean="0"/>
              <a:t>pid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      The value of options is an OR of zero or more of the following constants: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WAIT4:</a:t>
            </a:r>
          </a:p>
          <a:p>
            <a:endParaRPr lang="en-US" dirty="0" smtClean="0"/>
          </a:p>
          <a:p>
            <a:r>
              <a:rPr lang="en-US" dirty="0" smtClean="0"/>
              <a:t>DESCRIPTION</a:t>
            </a:r>
          </a:p>
          <a:p>
            <a:r>
              <a:rPr lang="en-US" dirty="0" smtClean="0"/>
              <a:t>       The  wait3()  and wait4() system calls are similar to waitpid(2), but additionally return</a:t>
            </a:r>
          </a:p>
          <a:p>
            <a:r>
              <a:rPr lang="en-US" dirty="0" smtClean="0"/>
              <a:t>       resource usage information about the child in the structure pointed to by </a:t>
            </a:r>
            <a:r>
              <a:rPr lang="en-US" dirty="0" err="1" smtClean="0"/>
              <a:t>rusage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      Other than the use of the </a:t>
            </a:r>
            <a:r>
              <a:rPr lang="en-US" dirty="0" err="1" smtClean="0"/>
              <a:t>rusage</a:t>
            </a:r>
            <a:r>
              <a:rPr lang="en-US" dirty="0" smtClean="0"/>
              <a:t> argument, the following wait3() call:</a:t>
            </a:r>
          </a:p>
          <a:p>
            <a:endParaRPr lang="en-US" dirty="0" smtClean="0"/>
          </a:p>
          <a:p>
            <a:r>
              <a:rPr lang="en-US" dirty="0" smtClean="0"/>
              <a:t>           wait3(status, options, </a:t>
            </a:r>
            <a:r>
              <a:rPr lang="en-US" dirty="0" err="1" smtClean="0"/>
              <a:t>rusage</a:t>
            </a:r>
            <a:r>
              <a:rPr lang="en-US" dirty="0" smtClean="0"/>
              <a:t>);</a:t>
            </a:r>
          </a:p>
          <a:p>
            <a:endParaRPr lang="en-US" dirty="0" smtClean="0"/>
          </a:p>
          <a:p>
            <a:r>
              <a:rPr lang="en-US" dirty="0" smtClean="0"/>
              <a:t>       is equivalent to:</a:t>
            </a:r>
          </a:p>
          <a:p>
            <a:endParaRPr lang="en-US" dirty="0" smtClean="0"/>
          </a:p>
          <a:p>
            <a:r>
              <a:rPr lang="en-US" dirty="0" smtClean="0"/>
              <a:t>           waitpid(-1, status, options);</a:t>
            </a:r>
          </a:p>
          <a:p>
            <a:endParaRPr lang="en-US" dirty="0" smtClean="0"/>
          </a:p>
          <a:p>
            <a:r>
              <a:rPr lang="en-US" dirty="0" smtClean="0"/>
              <a:t>       Similarly, the following wait4() call:</a:t>
            </a:r>
          </a:p>
          <a:p>
            <a:endParaRPr lang="en-US" dirty="0" smtClean="0"/>
          </a:p>
          <a:p>
            <a:r>
              <a:rPr lang="en-US" dirty="0" smtClean="0"/>
              <a:t>           wait4(pid, status, options, </a:t>
            </a:r>
            <a:r>
              <a:rPr lang="en-US" dirty="0" err="1" smtClean="0"/>
              <a:t>rusage</a:t>
            </a:r>
            <a:r>
              <a:rPr lang="en-US" dirty="0" smtClean="0"/>
              <a:t>);</a:t>
            </a:r>
          </a:p>
          <a:p>
            <a:endParaRPr lang="en-US" dirty="0" smtClean="0"/>
          </a:p>
          <a:p>
            <a:r>
              <a:rPr lang="en-US" dirty="0" smtClean="0"/>
              <a:t>       is equivalent to:</a:t>
            </a:r>
          </a:p>
          <a:p>
            <a:endParaRPr lang="en-US" dirty="0" smtClean="0"/>
          </a:p>
          <a:p>
            <a:r>
              <a:rPr lang="en-US" dirty="0" smtClean="0"/>
              <a:t>           </a:t>
            </a:r>
            <a:r>
              <a:rPr lang="en-US" dirty="0" err="1" smtClean="0"/>
              <a:t>waitpid(pid</a:t>
            </a:r>
            <a:r>
              <a:rPr lang="en-US" dirty="0" smtClean="0"/>
              <a:t>, status, options);</a:t>
            </a:r>
          </a:p>
          <a:p>
            <a:endParaRPr lang="en-US" dirty="0" smtClean="0"/>
          </a:p>
          <a:p>
            <a:r>
              <a:rPr lang="en-US" dirty="0" smtClean="0"/>
              <a:t>       In other words, wait3() waits of any child, while wait4() can be used to  select  a  </a:t>
            </a:r>
            <a:r>
              <a:rPr lang="en-US" dirty="0" err="1" smtClean="0"/>
              <a:t>spe</a:t>
            </a:r>
            <a:r>
              <a:rPr lang="en-US" dirty="0" smtClean="0"/>
              <a:t>-</a:t>
            </a:r>
          </a:p>
          <a:p>
            <a:r>
              <a:rPr lang="en-US" dirty="0" smtClean="0"/>
              <a:t>       </a:t>
            </a:r>
            <a:r>
              <a:rPr lang="en-US" dirty="0" err="1" smtClean="0"/>
              <a:t>cific</a:t>
            </a:r>
            <a:r>
              <a:rPr lang="en-US" dirty="0" smtClean="0"/>
              <a:t> child, or children, on which to wait.  See wait(2) for further details.</a:t>
            </a:r>
          </a:p>
          <a:p>
            <a:endParaRPr lang="en-US" dirty="0" smtClean="0"/>
          </a:p>
          <a:p>
            <a:r>
              <a:rPr lang="en-US" dirty="0" smtClean="0"/>
              <a:t>       If  </a:t>
            </a:r>
            <a:r>
              <a:rPr lang="en-US" dirty="0" err="1" smtClean="0"/>
              <a:t>rusage</a:t>
            </a:r>
            <a:r>
              <a:rPr lang="en-US" dirty="0" smtClean="0"/>
              <a:t> is not NULL, the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rusage</a:t>
            </a:r>
            <a:r>
              <a:rPr lang="en-US" dirty="0" smtClean="0"/>
              <a:t> to which it points will be filled with account-</a:t>
            </a:r>
          </a:p>
          <a:p>
            <a:r>
              <a:rPr lang="en-US" dirty="0" smtClean="0"/>
              <a:t>       </a:t>
            </a:r>
            <a:r>
              <a:rPr lang="en-US" dirty="0" err="1" smtClean="0"/>
              <a:t>ing</a:t>
            </a:r>
            <a:r>
              <a:rPr lang="en-US" dirty="0" smtClean="0"/>
              <a:t> information about the child.  See getrusage(2) for details.</a:t>
            </a:r>
          </a:p>
          <a:p>
            <a:endParaRPr lang="en-US" dirty="0" smtClean="0"/>
          </a:p>
          <a:p>
            <a:endParaRPr lang="nb-NO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8664C5-3F7A-486C-8C05-7B97A3657B86}" type="slidenum">
              <a:rPr lang="en-US"/>
              <a:pPr/>
              <a:t>9</a:t>
            </a:fld>
            <a:endParaRPr lang="en-US"/>
          </a:p>
        </p:txBody>
      </p:sp>
      <p:sp>
        <p:nvSpPr>
          <p:cNvPr id="117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38175" y="1708150"/>
            <a:ext cx="7772400" cy="1462088"/>
          </a:xfrm>
        </p:spPr>
        <p:txBody>
          <a:bodyPr rIns="91440"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50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Ins="9144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15098" name="Line 26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pic>
        <p:nvPicPr>
          <p:cNvPr id="515097" name="Picture 25" descr="ppt7" hidden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450" y="2155825"/>
            <a:ext cx="13970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5099" name="Line 27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515091" name="Rectangle 19"/>
          <p:cNvSpPr>
            <a:spLocks noChangeArrowheads="1"/>
          </p:cNvSpPr>
          <p:nvPr/>
        </p:nvSpPr>
        <p:spPr bwMode="auto">
          <a:xfrm>
            <a:off x="171450" y="2155825"/>
            <a:ext cx="1397000" cy="1276350"/>
          </a:xfrm>
          <a:prstGeom prst="rect">
            <a:avLst/>
          </a:prstGeom>
          <a:gradFill rotWithShape="1">
            <a:gsLst>
              <a:gs pos="0">
                <a:srgbClr val="FE7519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515101" name="Line 29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515100" name="Rectangle 28" hidden="1"/>
          <p:cNvSpPr>
            <a:spLocks noChangeArrowheads="1"/>
          </p:cNvSpPr>
          <p:nvPr/>
        </p:nvSpPr>
        <p:spPr bwMode="gray">
          <a:xfrm>
            <a:off x="36513" y="3336925"/>
            <a:ext cx="8985250" cy="4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gradFill rotWithShape="0">
                  <a:gsLst>
                    <a:gs pos="0">
                      <a:srgbClr val="1C1C1C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nb-NO" sz="2400" b="0"/>
          </a:p>
        </p:txBody>
      </p:sp>
      <p:sp>
        <p:nvSpPr>
          <p:cNvPr id="515102" name="Line 30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515093" name="Rectangle 21"/>
          <p:cNvSpPr>
            <a:spLocks noChangeArrowheads="1"/>
          </p:cNvSpPr>
          <p:nvPr/>
        </p:nvSpPr>
        <p:spPr bwMode="gray">
          <a:xfrm>
            <a:off x="36513" y="3336925"/>
            <a:ext cx="8985250" cy="46038"/>
          </a:xfrm>
          <a:prstGeom prst="rect">
            <a:avLst/>
          </a:prstGeom>
          <a:gradFill rotWithShape="0">
            <a:gsLst>
              <a:gs pos="0">
                <a:srgbClr val="1C1C1C"/>
              </a:gs>
              <a:gs pos="100000">
                <a:srgbClr val="C0C0C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nb-NO" sz="2400" b="0"/>
          </a:p>
        </p:txBody>
      </p:sp>
      <p:sp>
        <p:nvSpPr>
          <p:cNvPr id="515104" name="Line 32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515103" name="Rectangle 31" hidden="1"/>
          <p:cNvSpPr>
            <a:spLocks noChangeArrowheads="1"/>
          </p:cNvSpPr>
          <p:nvPr/>
        </p:nvSpPr>
        <p:spPr bwMode="auto">
          <a:xfrm rot="16200000">
            <a:off x="-517525" y="2586038"/>
            <a:ext cx="1685925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gradFill rotWithShape="0">
                  <a:gsLst>
                    <a:gs pos="0">
                      <a:srgbClr val="808080"/>
                    </a:gs>
                    <a:gs pos="100000">
                      <a:srgbClr val="1C1C1C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nb-NO"/>
          </a:p>
        </p:txBody>
      </p:sp>
      <p:sp>
        <p:nvSpPr>
          <p:cNvPr id="515105" name="Line 3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515094" name="Rectangle 22"/>
          <p:cNvSpPr>
            <a:spLocks noChangeArrowheads="1"/>
          </p:cNvSpPr>
          <p:nvPr/>
        </p:nvSpPr>
        <p:spPr bwMode="auto">
          <a:xfrm rot="-5400000">
            <a:off x="-517525" y="2586038"/>
            <a:ext cx="1685925" cy="92075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1C1C1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515106" name="Line 34"/>
          <p:cNvSpPr>
            <a:spLocks noChangeShapeType="1"/>
          </p:cNvSpPr>
          <p:nvPr/>
        </p:nvSpPr>
        <p:spPr bwMode="auto">
          <a:xfrm>
            <a:off x="0" y="0"/>
            <a:ext cx="0" cy="457200"/>
          </a:xfrm>
          <a:prstGeom prst="line">
            <a:avLst/>
          </a:prstGeom>
          <a:noFill/>
          <a:ln w="0">
            <a:solidFill>
              <a:srgbClr val="FDFFFF"/>
            </a:solidFill>
            <a:round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06009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27000"/>
            <a:ext cx="2286000" cy="6388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27000"/>
            <a:ext cx="6705600" cy="6388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2643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63709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39735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66775"/>
            <a:ext cx="4495800" cy="564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66775"/>
            <a:ext cx="4495800" cy="564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62572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20955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55595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515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56208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93650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89" name="Line 41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514088" name="Rectangle 40" hidden="1"/>
          <p:cNvSpPr>
            <a:spLocks noChangeArrowheads="1"/>
          </p:cNvSpPr>
          <p:nvPr/>
        </p:nvSpPr>
        <p:spPr bwMode="auto">
          <a:xfrm>
            <a:off x="107950" y="131763"/>
            <a:ext cx="928688" cy="598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gradFill rotWithShape="1">
                  <a:gsLst>
                    <a:gs pos="0">
                      <a:srgbClr val="FE7519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b-NO"/>
          </a:p>
        </p:txBody>
      </p:sp>
      <p:sp>
        <p:nvSpPr>
          <p:cNvPr id="514090" name="Line 42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514082" name="Rectangle 34"/>
          <p:cNvSpPr>
            <a:spLocks noChangeArrowheads="1"/>
          </p:cNvSpPr>
          <p:nvPr/>
        </p:nvSpPr>
        <p:spPr bwMode="auto">
          <a:xfrm>
            <a:off x="107950" y="131763"/>
            <a:ext cx="928688" cy="598487"/>
          </a:xfrm>
          <a:prstGeom prst="rect">
            <a:avLst/>
          </a:prstGeom>
          <a:gradFill rotWithShape="1">
            <a:gsLst>
              <a:gs pos="0">
                <a:srgbClr val="FE7519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514091" name="Line 43"/>
          <p:cNvSpPr>
            <a:spLocks noChangeShapeType="1"/>
          </p:cNvSpPr>
          <p:nvPr/>
        </p:nvSpPr>
        <p:spPr bwMode="auto">
          <a:xfrm>
            <a:off x="0" y="0"/>
            <a:ext cx="0" cy="457200"/>
          </a:xfrm>
          <a:prstGeom prst="line">
            <a:avLst/>
          </a:prstGeom>
          <a:noFill/>
          <a:ln w="0">
            <a:solidFill>
              <a:srgbClr val="FDFFFF"/>
            </a:solidFill>
            <a:round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51405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12738" y="127000"/>
            <a:ext cx="8797925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3600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405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866775"/>
            <a:ext cx="9144000" cy="564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54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4059" name="Text Box 11"/>
          <p:cNvSpPr txBox="1">
            <a:spLocks noChangeArrowheads="1"/>
          </p:cNvSpPr>
          <p:nvPr/>
        </p:nvSpPr>
        <p:spPr bwMode="auto">
          <a:xfrm>
            <a:off x="1725613" y="6654800"/>
            <a:ext cx="5113337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>
                <a:latin typeface="Arial" pitchFamily="34" charset="0"/>
              </a:rPr>
              <a:t>INF1060,  Pål Halvorsen</a:t>
            </a:r>
          </a:p>
        </p:txBody>
      </p:sp>
      <p:sp>
        <p:nvSpPr>
          <p:cNvPr id="514093" name="Line 45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514092" name="Rectangle 44" hidden="1"/>
          <p:cNvSpPr>
            <a:spLocks noChangeArrowheads="1"/>
          </p:cNvSpPr>
          <p:nvPr/>
        </p:nvSpPr>
        <p:spPr bwMode="gray">
          <a:xfrm>
            <a:off x="9525" y="638175"/>
            <a:ext cx="9123363" cy="4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gradFill rotWithShape="0">
                  <a:gsLst>
                    <a:gs pos="0">
                      <a:schemeClr val="bg2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nb-NO" sz="2400" b="0"/>
          </a:p>
        </p:txBody>
      </p:sp>
      <p:sp>
        <p:nvSpPr>
          <p:cNvPr id="514094" name="Line 46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514060" name="Rectangle 12"/>
          <p:cNvSpPr>
            <a:spLocks noChangeArrowheads="1"/>
          </p:cNvSpPr>
          <p:nvPr/>
        </p:nvSpPr>
        <p:spPr bwMode="gray">
          <a:xfrm>
            <a:off x="9525" y="638175"/>
            <a:ext cx="9123363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C0C0C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nb-NO" sz="2400" b="0"/>
          </a:p>
        </p:txBody>
      </p:sp>
      <p:pic>
        <p:nvPicPr>
          <p:cNvPr id="514079" name="Picture 3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2163" y="6665913"/>
            <a:ext cx="1966912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4083" name="Rectangle 35"/>
          <p:cNvSpPr>
            <a:spLocks noChangeArrowheads="1"/>
          </p:cNvSpPr>
          <p:nvPr/>
        </p:nvSpPr>
        <p:spPr bwMode="auto">
          <a:xfrm rot="-5400000">
            <a:off x="-165894" y="378619"/>
            <a:ext cx="731838" cy="635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rgbClr val="80808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pic>
        <p:nvPicPr>
          <p:cNvPr id="514086" name="Picture 38" descr="Picture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r="69126"/>
          <a:stretch>
            <a:fillRect/>
          </a:stretch>
        </p:blipFill>
        <p:spPr bwMode="auto">
          <a:xfrm>
            <a:off x="15875" y="6572250"/>
            <a:ext cx="280094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069" name="Rectangle 21"/>
          <p:cNvSpPr>
            <a:spLocks noChangeArrowheads="1"/>
          </p:cNvSpPr>
          <p:nvPr/>
        </p:nvSpPr>
        <p:spPr bwMode="gray">
          <a:xfrm flipV="1">
            <a:off x="311150" y="6588125"/>
            <a:ext cx="8821738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C0C0C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 eaLnBrk="1" hangingPunct="1"/>
            <a:endParaRPr kumimoji="1" lang="nb-NO" sz="2400" b="0"/>
          </a:p>
        </p:txBody>
      </p:sp>
      <p:sp>
        <p:nvSpPr>
          <p:cNvPr id="514087" name="Text Box 39"/>
          <p:cNvSpPr txBox="1">
            <a:spLocks noChangeArrowheads="1"/>
          </p:cNvSpPr>
          <p:nvPr/>
        </p:nvSpPr>
        <p:spPr bwMode="auto">
          <a:xfrm>
            <a:off x="246063" y="6630988"/>
            <a:ext cx="1492250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2520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University of Oslo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34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34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34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6600"/>
        </a:buClr>
        <a:buSzPct val="120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6600"/>
        </a:buClr>
        <a:buFont typeface="Tahoma" pitchFamily="34" charset="0"/>
        <a:buChar char="−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4" Type="http://schemas.openxmlformats.org/officeDocument/2006/relationships/image" Target="../media/image18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9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20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21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22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wmf"/><Relationship Id="rId5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wmf"/><Relationship Id="rId12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wmf"/><Relationship Id="rId4" Type="http://schemas.openxmlformats.org/officeDocument/2006/relationships/image" Target="../media/image6.gif"/><Relationship Id="rId5" Type="http://schemas.openxmlformats.org/officeDocument/2006/relationships/image" Target="../media/image7.wmf"/><Relationship Id="rId6" Type="http://schemas.openxmlformats.org/officeDocument/2006/relationships/image" Target="../media/image8.wmf"/><Relationship Id="rId7" Type="http://schemas.openxmlformats.org/officeDocument/2006/relationships/image" Target="../media/image9.wmf"/><Relationship Id="rId8" Type="http://schemas.openxmlformats.org/officeDocument/2006/relationships/image" Target="../media/image10.wmf"/><Relationship Id="rId9" Type="http://schemas.openxmlformats.org/officeDocument/2006/relationships/image" Target="../media/image11.wmf"/><Relationship Id="rId10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0201" name="Line 9"/>
          <p:cNvSpPr>
            <a:spLocks noChangeShapeType="1"/>
          </p:cNvSpPr>
          <p:nvPr/>
        </p:nvSpPr>
        <p:spPr bwMode="auto">
          <a:xfrm>
            <a:off x="0" y="0"/>
            <a:ext cx="914400" cy="0"/>
          </a:xfrm>
          <a:prstGeom prst="line">
            <a:avLst/>
          </a:prstGeom>
          <a:noFill/>
          <a:ln w="0">
            <a:solidFill>
              <a:srgbClr val="FBFFFF"/>
            </a:solidFill>
            <a:round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160197" name="Line 5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160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751013"/>
            <a:ext cx="7407275" cy="1462087"/>
          </a:xfrm>
        </p:spPr>
        <p:txBody>
          <a:bodyPr/>
          <a:lstStyle/>
          <a:p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Operating Systems:</a:t>
            </a:r>
            <a:b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200" b="1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1200" b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800" b="1">
                <a:effectLst>
                  <a:outerShdw blurRad="38100" dist="38100" dir="2700000" algn="tl">
                    <a:srgbClr val="C0C0C0"/>
                  </a:outerShdw>
                </a:effectLst>
              </a:rPr>
              <a:t> Processes &amp; </a:t>
            </a:r>
            <a:br>
              <a:rPr lang="en-US" sz="4800" b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800" b="1">
                <a:effectLst>
                  <a:outerShdw blurRad="38100" dist="38100" dir="2700000" algn="tl">
                    <a:srgbClr val="C0C0C0"/>
                  </a:outerShdw>
                </a:effectLst>
              </a:rPr>
              <a:t>CPU Scheduling </a:t>
            </a:r>
          </a:p>
        </p:txBody>
      </p:sp>
      <p:sp>
        <p:nvSpPr>
          <p:cNvPr id="1160198" name="Line 6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160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351088"/>
          </a:xfrm>
        </p:spPr>
        <p:txBody>
          <a:bodyPr/>
          <a:lstStyle/>
          <a:p>
            <a:r>
              <a:rPr lang="nb-NO" dirty="0">
                <a:latin typeface="Comic Sans MS" pitchFamily="66" charset="0"/>
              </a:rPr>
              <a:t/>
            </a:r>
            <a:br>
              <a:rPr lang="nb-NO" dirty="0">
                <a:latin typeface="Comic Sans MS" pitchFamily="66" charset="0"/>
              </a:rPr>
            </a:br>
            <a:r>
              <a:rPr lang="nb-NO" dirty="0">
                <a:latin typeface="Comic Sans MS" pitchFamily="66" charset="0"/>
              </a:rPr>
              <a:t>Pål Halvorsen</a:t>
            </a:r>
            <a:endParaRPr lang="en-US" dirty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fld id="{FEF68755-BF31-2D4A-BF5A-E25D16668FB2}" type="datetime2">
              <a:rPr lang="en-US" smtClean="0">
                <a:latin typeface="Comic Sans MS" pitchFamily="66" charset="0"/>
              </a:rPr>
              <a:pPr/>
              <a:t>Tuesday, September 18, 2012</a:t>
            </a:fld>
            <a:endParaRPr lang="en-US" dirty="0"/>
          </a:p>
        </p:txBody>
      </p:sp>
      <p:sp>
        <p:nvSpPr>
          <p:cNvPr id="1160199" name="Line 7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160196" name="Text Box 4"/>
          <p:cNvSpPr txBox="1">
            <a:spLocks noChangeArrowheads="1"/>
          </p:cNvSpPr>
          <p:nvPr/>
        </p:nvSpPr>
        <p:spPr bwMode="auto">
          <a:xfrm>
            <a:off x="684213" y="188913"/>
            <a:ext cx="7916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INF1060:</a:t>
            </a:r>
            <a:br>
              <a:rPr lang="en-US" sz="2000">
                <a:solidFill>
                  <a:schemeClr val="tx2"/>
                </a:solidFill>
              </a:rPr>
            </a:br>
            <a:r>
              <a:rPr lang="en-US" sz="2000">
                <a:solidFill>
                  <a:schemeClr val="tx2"/>
                </a:solidFill>
              </a:rPr>
              <a:t>Introduction to Operating Systems and Data Communication</a:t>
            </a:r>
          </a:p>
        </p:txBody>
      </p:sp>
      <p:sp>
        <p:nvSpPr>
          <p:cNvPr id="1160200" name="Line 8"/>
          <p:cNvSpPr>
            <a:spLocks noChangeShapeType="1"/>
          </p:cNvSpPr>
          <p:nvPr/>
        </p:nvSpPr>
        <p:spPr bwMode="auto">
          <a:xfrm>
            <a:off x="0" y="0"/>
            <a:ext cx="0" cy="457200"/>
          </a:xfrm>
          <a:prstGeom prst="line">
            <a:avLst/>
          </a:prstGeom>
          <a:noFill/>
          <a:ln w="0">
            <a:solidFill>
              <a:srgbClr val="FDFFFF"/>
            </a:solidFill>
            <a:round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States</a:t>
            </a:r>
          </a:p>
        </p:txBody>
      </p:sp>
      <p:pic>
        <p:nvPicPr>
          <p:cNvPr id="1178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06575"/>
            <a:ext cx="8748712" cy="370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78628" name="Freeform 4"/>
          <p:cNvSpPr>
            <a:spLocks/>
          </p:cNvSpPr>
          <p:nvPr/>
        </p:nvSpPr>
        <p:spPr bwMode="auto">
          <a:xfrm>
            <a:off x="2808288" y="1414463"/>
            <a:ext cx="792162" cy="611187"/>
          </a:xfrm>
          <a:custGeom>
            <a:avLst/>
            <a:gdLst>
              <a:gd name="T0" fmla="*/ 0 w 499"/>
              <a:gd name="T1" fmla="*/ 385 h 385"/>
              <a:gd name="T2" fmla="*/ 173 w 499"/>
              <a:gd name="T3" fmla="*/ 97 h 385"/>
              <a:gd name="T4" fmla="*/ 499 w 499"/>
              <a:gd name="T5" fmla="*/ 0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99" h="385">
                <a:moveTo>
                  <a:pt x="0" y="385"/>
                </a:moveTo>
                <a:lnTo>
                  <a:pt x="173" y="97"/>
                </a:lnTo>
                <a:lnTo>
                  <a:pt x="499" y="0"/>
                </a:lnTo>
              </a:path>
            </a:pathLst>
          </a:custGeom>
          <a:noFill/>
          <a:ln w="38100" cmpd="sng">
            <a:solidFill>
              <a:schemeClr val="folHlink"/>
            </a:solidFill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78629" name="Text Box 5"/>
          <p:cNvSpPr txBox="1">
            <a:spLocks noChangeArrowheads="1"/>
          </p:cNvSpPr>
          <p:nvPr/>
        </p:nvSpPr>
        <p:spPr bwMode="auto">
          <a:xfrm>
            <a:off x="3513138" y="1195388"/>
            <a:ext cx="1887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0">
                <a:solidFill>
                  <a:schemeClr val="folHlink"/>
                </a:solidFill>
              </a:rPr>
              <a:t>Termination</a:t>
            </a:r>
          </a:p>
        </p:txBody>
      </p:sp>
      <p:sp>
        <p:nvSpPr>
          <p:cNvPr id="1178630" name="Freeform 6"/>
          <p:cNvSpPr>
            <a:spLocks/>
          </p:cNvSpPr>
          <p:nvPr/>
        </p:nvSpPr>
        <p:spPr bwMode="auto">
          <a:xfrm>
            <a:off x="4211638" y="5302250"/>
            <a:ext cx="431800" cy="360363"/>
          </a:xfrm>
          <a:custGeom>
            <a:avLst/>
            <a:gdLst>
              <a:gd name="T0" fmla="*/ 272 w 272"/>
              <a:gd name="T1" fmla="*/ 227 h 227"/>
              <a:gd name="T2" fmla="*/ 138 w 272"/>
              <a:gd name="T3" fmla="*/ 176 h 227"/>
              <a:gd name="T4" fmla="*/ 0 w 272"/>
              <a:gd name="T5" fmla="*/ 0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2" h="227">
                <a:moveTo>
                  <a:pt x="272" y="227"/>
                </a:moveTo>
                <a:lnTo>
                  <a:pt x="138" y="176"/>
                </a:lnTo>
                <a:lnTo>
                  <a:pt x="0" y="0"/>
                </a:lnTo>
              </a:path>
            </a:pathLst>
          </a:custGeom>
          <a:noFill/>
          <a:ln w="38100" cmpd="sng">
            <a:solidFill>
              <a:schemeClr val="folHlink"/>
            </a:solidFill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78631" name="Text Box 7"/>
          <p:cNvSpPr txBox="1">
            <a:spLocks noChangeArrowheads="1"/>
          </p:cNvSpPr>
          <p:nvPr/>
        </p:nvSpPr>
        <p:spPr bwMode="auto">
          <a:xfrm>
            <a:off x="4629150" y="5419725"/>
            <a:ext cx="1527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0">
                <a:solidFill>
                  <a:schemeClr val="folHlink"/>
                </a:solidFill>
              </a:rPr>
              <a:t>Creation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8628" grpId="0" animBg="1"/>
      <p:bldP spid="1178629" grpId="0"/>
      <p:bldP spid="1178630" grpId="0" animBg="1"/>
      <p:bldP spid="11786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0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Context Switches</a:t>
            </a:r>
          </a:p>
        </p:txBody>
      </p:sp>
      <p:sp>
        <p:nvSpPr>
          <p:cNvPr id="1180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50913"/>
            <a:ext cx="9144000" cy="5672137"/>
          </a:xfrm>
        </p:spPr>
        <p:txBody>
          <a:bodyPr/>
          <a:lstStyle/>
          <a:p>
            <a:pPr marL="269875" indent="-269875">
              <a:spcAft>
                <a:spcPct val="15000"/>
              </a:spcAft>
            </a:pPr>
            <a:r>
              <a:rPr lang="en-US" sz="2000">
                <a:solidFill>
                  <a:schemeClr val="folHlink"/>
                </a:solidFill>
              </a:rPr>
              <a:t>Context switch</a:t>
            </a:r>
            <a:r>
              <a:rPr lang="en-US" sz="2000"/>
              <a:t>: the process of switching one running process to another</a:t>
            </a:r>
          </a:p>
          <a:p>
            <a:pPr marL="801688" lvl="1" indent="-260350">
              <a:spcAft>
                <a:spcPct val="15000"/>
              </a:spcAft>
              <a:buFont typeface="Wingdings" pitchFamily="2" charset="2"/>
              <a:buAutoNum type="arabicPeriod"/>
            </a:pPr>
            <a:r>
              <a:rPr lang="en-US" sz="1800"/>
              <a:t>stop running </a:t>
            </a:r>
            <a:r>
              <a:rPr lang="en-US" sz="1800" i="1"/>
              <a:t>process 1</a:t>
            </a:r>
          </a:p>
          <a:p>
            <a:pPr marL="801688" lvl="1" indent="-260350">
              <a:spcAft>
                <a:spcPct val="15000"/>
              </a:spcAft>
              <a:buFont typeface="Wingdings" pitchFamily="2" charset="2"/>
              <a:buAutoNum type="arabicPeriod"/>
            </a:pPr>
            <a:r>
              <a:rPr lang="en-US" sz="1800"/>
              <a:t>storing the state (like registers, instruction pointer) of </a:t>
            </a:r>
            <a:r>
              <a:rPr lang="en-US" sz="1800" i="1"/>
              <a:t>process 1</a:t>
            </a:r>
            <a:r>
              <a:rPr lang="en-US" sz="1800"/>
              <a:t> </a:t>
            </a:r>
            <a:br>
              <a:rPr lang="en-US" sz="1800"/>
            </a:br>
            <a:r>
              <a:rPr lang="en-US" sz="1800"/>
              <a:t>(usually on stack or PCB)</a:t>
            </a:r>
          </a:p>
          <a:p>
            <a:pPr marL="801688" lvl="1" indent="-260350">
              <a:spcAft>
                <a:spcPct val="15000"/>
              </a:spcAft>
              <a:buFont typeface="Wingdings" pitchFamily="2" charset="2"/>
              <a:buAutoNum type="arabicPeriod"/>
            </a:pPr>
            <a:r>
              <a:rPr lang="en-US" sz="1800"/>
              <a:t>restoring state of </a:t>
            </a:r>
            <a:r>
              <a:rPr lang="en-US" sz="1800" i="1"/>
              <a:t>process 2</a:t>
            </a:r>
          </a:p>
          <a:p>
            <a:pPr marL="801688" lvl="1" indent="-260350">
              <a:spcAft>
                <a:spcPct val="15000"/>
              </a:spcAft>
              <a:buFont typeface="Wingdings" pitchFamily="2" charset="2"/>
              <a:buAutoNum type="arabicPeriod"/>
            </a:pPr>
            <a:r>
              <a:rPr lang="en-US" sz="1800"/>
              <a:t>resume operation on new program counter for </a:t>
            </a:r>
            <a:r>
              <a:rPr lang="en-US" sz="1800" i="1"/>
              <a:t>process 2</a:t>
            </a:r>
            <a:br>
              <a:rPr lang="en-US" sz="1800" i="1"/>
            </a:br>
            <a:endParaRPr lang="en-US" sz="1800" i="1"/>
          </a:p>
          <a:p>
            <a:pPr marL="801688" lvl="1" indent="-260350">
              <a:spcAft>
                <a:spcPct val="15000"/>
              </a:spcAft>
            </a:pPr>
            <a:r>
              <a:rPr lang="en-US" sz="1800"/>
              <a:t>essential feature of multi-tasking systems</a:t>
            </a:r>
          </a:p>
          <a:p>
            <a:pPr marL="801688" lvl="1" indent="-260350">
              <a:spcAft>
                <a:spcPct val="15000"/>
              </a:spcAft>
            </a:pPr>
            <a:r>
              <a:rPr lang="en-US" sz="1800"/>
              <a:t>computationally intensive, important to optimize the use of context switches</a:t>
            </a:r>
          </a:p>
          <a:p>
            <a:pPr marL="801688" lvl="1" indent="-260350">
              <a:spcAft>
                <a:spcPct val="15000"/>
              </a:spcAft>
            </a:pPr>
            <a:r>
              <a:rPr lang="en-US" sz="1800"/>
              <a:t>some hardware support, but usually only for general purpose registers</a:t>
            </a:r>
          </a:p>
          <a:p>
            <a:pPr marL="801688" lvl="1" indent="-260350">
              <a:spcAft>
                <a:spcPct val="15000"/>
              </a:spcAft>
            </a:pPr>
            <a:endParaRPr lang="en-US" sz="1800"/>
          </a:p>
          <a:p>
            <a:pPr marL="269875" indent="-269875">
              <a:spcAft>
                <a:spcPct val="15000"/>
              </a:spcAft>
            </a:pPr>
            <a:r>
              <a:rPr lang="en-US" sz="2000"/>
              <a:t>Possible causes:</a:t>
            </a:r>
          </a:p>
          <a:p>
            <a:pPr marL="801688" lvl="1" indent="-260350">
              <a:spcAft>
                <a:spcPct val="15000"/>
              </a:spcAft>
            </a:pPr>
            <a:r>
              <a:rPr lang="en-US" sz="1800"/>
              <a:t>scheduler switches processes (and contexts) due to algorithm and time slices</a:t>
            </a:r>
          </a:p>
          <a:p>
            <a:pPr marL="801688" lvl="1" indent="-260350">
              <a:spcAft>
                <a:spcPct val="15000"/>
              </a:spcAft>
            </a:pPr>
            <a:r>
              <a:rPr lang="en-US" sz="1800"/>
              <a:t>interrupts</a:t>
            </a:r>
          </a:p>
          <a:p>
            <a:pPr marL="801688" lvl="1" indent="-260350">
              <a:spcAft>
                <a:spcPct val="15000"/>
              </a:spcAft>
            </a:pPr>
            <a:r>
              <a:rPr lang="en-US" sz="1800"/>
              <a:t>required transition between user-mode and kernel-mode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2722" name="Group 2"/>
          <p:cNvGrpSpPr>
            <a:grpSpLocks/>
          </p:cNvGrpSpPr>
          <p:nvPr/>
        </p:nvGrpSpPr>
        <p:grpSpPr bwMode="auto">
          <a:xfrm>
            <a:off x="827088" y="2924175"/>
            <a:ext cx="2627312" cy="1460500"/>
            <a:chOff x="3742" y="1842"/>
            <a:chExt cx="1655" cy="771"/>
          </a:xfrm>
        </p:grpSpPr>
        <p:sp>
          <p:nvSpPr>
            <p:cNvPr id="1182723" name="AutoShape 3"/>
            <p:cNvSpPr>
              <a:spLocks noChangeArrowheads="1"/>
            </p:cNvSpPr>
            <p:nvPr/>
          </p:nvSpPr>
          <p:spPr bwMode="auto">
            <a:xfrm>
              <a:off x="3742" y="1842"/>
              <a:ext cx="1655" cy="771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182724" name="Text Box 4"/>
            <p:cNvSpPr txBox="1">
              <a:spLocks noChangeArrowheads="1"/>
            </p:cNvSpPr>
            <p:nvPr/>
          </p:nvSpPr>
          <p:spPr bwMode="auto">
            <a:xfrm>
              <a:off x="3773" y="1842"/>
              <a:ext cx="490" cy="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0"/>
                <a:t>Process</a:t>
              </a:r>
            </a:p>
          </p:txBody>
        </p:sp>
      </p:grpSp>
      <p:sp>
        <p:nvSpPr>
          <p:cNvPr id="1182725" name="Rectangle 5"/>
          <p:cNvSpPr>
            <a:spLocks noChangeArrowheads="1"/>
          </p:cNvSpPr>
          <p:nvPr/>
        </p:nvSpPr>
        <p:spPr bwMode="auto">
          <a:xfrm>
            <a:off x="1322388" y="3436938"/>
            <a:ext cx="179387" cy="3349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182726" name="Rectangle 6"/>
          <p:cNvSpPr>
            <a:spLocks noChangeArrowheads="1"/>
          </p:cNvSpPr>
          <p:nvPr/>
        </p:nvSpPr>
        <p:spPr bwMode="auto">
          <a:xfrm>
            <a:off x="2260600" y="3436938"/>
            <a:ext cx="179388" cy="3349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18272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Processes vs. Threads</a:t>
            </a:r>
          </a:p>
        </p:txBody>
      </p:sp>
      <p:sp>
        <p:nvSpPr>
          <p:cNvPr id="118272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Processes: resource grouping and execution</a:t>
            </a:r>
          </a:p>
          <a:p>
            <a:r>
              <a:rPr lang="en-US" sz="2000"/>
              <a:t>Threads (</a:t>
            </a:r>
            <a:r>
              <a:rPr lang="en-US" sz="2000">
                <a:solidFill>
                  <a:schemeClr val="folHlink"/>
                </a:solidFill>
              </a:rPr>
              <a:t>light-weight processes</a:t>
            </a:r>
            <a:r>
              <a:rPr lang="en-US" sz="2000"/>
              <a:t>) </a:t>
            </a:r>
          </a:p>
          <a:p>
            <a:pPr lvl="1"/>
            <a:r>
              <a:rPr lang="en-US" sz="1800"/>
              <a:t>enable more efficient cooperation among execution units</a:t>
            </a:r>
          </a:p>
          <a:p>
            <a:pPr lvl="1"/>
            <a:r>
              <a:rPr lang="en-US" sz="1800"/>
              <a:t>share many of the process resources (most notably address space)  </a:t>
            </a:r>
          </a:p>
          <a:p>
            <a:pPr lvl="1"/>
            <a:r>
              <a:rPr lang="en-US" sz="1800"/>
              <a:t>have their own state, stack, processor registers and program counter</a:t>
            </a:r>
            <a:br>
              <a:rPr lang="en-US" sz="1800"/>
            </a:br>
            <a:r>
              <a:rPr lang="en-US" sz="1800"/>
              <a:t/>
            </a:r>
            <a:br>
              <a:rPr lang="en-US" sz="1800"/>
            </a:br>
            <a:r>
              <a:rPr lang="en-US" sz="1800"/>
              <a:t/>
            </a:r>
            <a:br>
              <a:rPr lang="en-US" sz="1800"/>
            </a:br>
            <a:r>
              <a:rPr lang="en-US" sz="1800"/>
              <a:t/>
            </a:r>
            <a:br>
              <a:rPr lang="en-US" sz="1800"/>
            </a:br>
            <a:r>
              <a:rPr lang="en-US" sz="1800"/>
              <a:t/>
            </a:r>
            <a:br>
              <a:rPr lang="en-US" sz="1800"/>
            </a:br>
            <a:r>
              <a:rPr lang="en-US" sz="1800"/>
              <a:t/>
            </a:r>
            <a:br>
              <a:rPr lang="en-US" sz="1800"/>
            </a:br>
            <a:r>
              <a:rPr lang="en-US" sz="1800"/>
              <a:t/>
            </a:r>
            <a:br>
              <a:rPr lang="en-US" sz="1800"/>
            </a:br>
            <a:endParaRPr lang="en-US" sz="1800"/>
          </a:p>
          <a:p>
            <a:pPr lvl="1"/>
            <a:r>
              <a:rPr lang="en-US" sz="1800"/>
              <a:t>no memory address switch</a:t>
            </a:r>
          </a:p>
          <a:p>
            <a:pPr lvl="1"/>
            <a:r>
              <a:rPr lang="en-US" sz="1800"/>
              <a:t>thread switching is much cheaper</a:t>
            </a:r>
          </a:p>
          <a:p>
            <a:pPr lvl="1"/>
            <a:r>
              <a:rPr lang="en-US" sz="1800"/>
              <a:t>parallel execution of concurrent tasks within a process </a:t>
            </a:r>
            <a:br>
              <a:rPr lang="en-US" sz="1800"/>
            </a:br>
            <a:endParaRPr lang="en-US" sz="1800"/>
          </a:p>
          <a:p>
            <a:r>
              <a:rPr lang="en-US" sz="2000"/>
              <a:t>No standard, several implementations </a:t>
            </a:r>
            <a:r>
              <a:rPr lang="en-US" sz="1800"/>
              <a:t>(e.g., Win32 threads, Pthreads, C-threads)</a:t>
            </a:r>
            <a:br>
              <a:rPr lang="en-US" sz="1800"/>
            </a:br>
            <a:r>
              <a:rPr lang="en-US" sz="1600"/>
              <a:t>(see </a:t>
            </a:r>
            <a:r>
              <a:rPr lang="en-US" sz="1600">
                <a:latin typeface="Courier New" pitchFamily="49" charset="0"/>
              </a:rPr>
              <a:t>man 3 pthreads</a:t>
            </a:r>
            <a:r>
              <a:rPr lang="en-US" sz="1600"/>
              <a:t>)</a:t>
            </a:r>
            <a:r>
              <a:rPr lang="en-US" sz="1800"/>
              <a:t> </a:t>
            </a:r>
          </a:p>
        </p:txBody>
      </p:sp>
      <p:grpSp>
        <p:nvGrpSpPr>
          <p:cNvPr id="1182729" name="Group 9"/>
          <p:cNvGrpSpPr>
            <a:grpSpLocks/>
          </p:cNvGrpSpPr>
          <p:nvPr/>
        </p:nvGrpSpPr>
        <p:grpSpPr bwMode="auto">
          <a:xfrm>
            <a:off x="5056188" y="2924175"/>
            <a:ext cx="2627312" cy="1460500"/>
            <a:chOff x="3742" y="1842"/>
            <a:chExt cx="1655" cy="771"/>
          </a:xfrm>
        </p:grpSpPr>
        <p:sp>
          <p:nvSpPr>
            <p:cNvPr id="1182730" name="AutoShape 10"/>
            <p:cNvSpPr>
              <a:spLocks noChangeArrowheads="1"/>
            </p:cNvSpPr>
            <p:nvPr/>
          </p:nvSpPr>
          <p:spPr bwMode="auto">
            <a:xfrm>
              <a:off x="3742" y="1842"/>
              <a:ext cx="1655" cy="771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182731" name="Text Box 11"/>
            <p:cNvSpPr txBox="1">
              <a:spLocks noChangeArrowheads="1"/>
            </p:cNvSpPr>
            <p:nvPr/>
          </p:nvSpPr>
          <p:spPr bwMode="auto">
            <a:xfrm>
              <a:off x="3773" y="1842"/>
              <a:ext cx="490" cy="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0"/>
                <a:t>Process</a:t>
              </a:r>
            </a:p>
          </p:txBody>
        </p:sp>
      </p:grpSp>
      <p:sp>
        <p:nvSpPr>
          <p:cNvPr id="1182732" name="Rectangle 12"/>
          <p:cNvSpPr>
            <a:spLocks noChangeArrowheads="1"/>
          </p:cNvSpPr>
          <p:nvPr/>
        </p:nvSpPr>
        <p:spPr bwMode="auto">
          <a:xfrm>
            <a:off x="5181600" y="3213100"/>
            <a:ext cx="2374900" cy="79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182733" name="Text Box 13"/>
          <p:cNvSpPr txBox="1">
            <a:spLocks noChangeArrowheads="1"/>
          </p:cNvSpPr>
          <p:nvPr/>
        </p:nvSpPr>
        <p:spPr bwMode="auto">
          <a:xfrm>
            <a:off x="5200650" y="3176588"/>
            <a:ext cx="1208088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0"/>
              <a:t>- address space</a:t>
            </a:r>
          </a:p>
          <a:p>
            <a:r>
              <a:rPr lang="en-US" sz="1000" b="0"/>
              <a:t>- registers</a:t>
            </a:r>
          </a:p>
          <a:p>
            <a:r>
              <a:rPr lang="en-US" sz="1000" b="0"/>
              <a:t>- program counter</a:t>
            </a:r>
          </a:p>
          <a:p>
            <a:r>
              <a:rPr lang="en-US" sz="1000" b="0"/>
              <a:t>- stack </a:t>
            </a:r>
          </a:p>
          <a:p>
            <a:r>
              <a:rPr lang="en-US" sz="1000" b="0"/>
              <a:t>- …</a:t>
            </a:r>
          </a:p>
        </p:txBody>
      </p:sp>
      <p:sp>
        <p:nvSpPr>
          <p:cNvPr id="1182734" name="Rectangle 14"/>
          <p:cNvSpPr>
            <a:spLocks noChangeArrowheads="1"/>
          </p:cNvSpPr>
          <p:nvPr/>
        </p:nvSpPr>
        <p:spPr bwMode="auto">
          <a:xfrm>
            <a:off x="952500" y="3213100"/>
            <a:ext cx="2374900" cy="79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182735" name="Text Box 15"/>
          <p:cNvSpPr txBox="1">
            <a:spLocks noChangeArrowheads="1"/>
          </p:cNvSpPr>
          <p:nvPr/>
        </p:nvSpPr>
        <p:spPr bwMode="auto">
          <a:xfrm>
            <a:off x="971550" y="3176588"/>
            <a:ext cx="1208088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0"/>
              <a:t>- address space</a:t>
            </a:r>
          </a:p>
          <a:p>
            <a:r>
              <a:rPr lang="en-US" sz="1000" b="0"/>
              <a:t>- registers</a:t>
            </a:r>
          </a:p>
          <a:p>
            <a:r>
              <a:rPr lang="en-US" sz="1000" b="0"/>
              <a:t>- program counter</a:t>
            </a:r>
          </a:p>
          <a:p>
            <a:r>
              <a:rPr lang="en-US" sz="1000" b="0"/>
              <a:t>- stack</a:t>
            </a:r>
          </a:p>
          <a:p>
            <a:r>
              <a:rPr lang="en-US" sz="1000" b="0"/>
              <a:t>- … </a:t>
            </a:r>
          </a:p>
        </p:txBody>
      </p:sp>
      <p:sp>
        <p:nvSpPr>
          <p:cNvPr id="1182736" name="Rectangle 16"/>
          <p:cNvSpPr>
            <a:spLocks noChangeArrowheads="1"/>
          </p:cNvSpPr>
          <p:nvPr/>
        </p:nvSpPr>
        <p:spPr bwMode="auto">
          <a:xfrm>
            <a:off x="3095625" y="3284538"/>
            <a:ext cx="109538" cy="1079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182737" name="Rectangle 17"/>
          <p:cNvSpPr>
            <a:spLocks noChangeArrowheads="1"/>
          </p:cNvSpPr>
          <p:nvPr/>
        </p:nvSpPr>
        <p:spPr bwMode="auto">
          <a:xfrm>
            <a:off x="6840538" y="3500438"/>
            <a:ext cx="107950" cy="1095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182738" name="Text Box 18"/>
          <p:cNvSpPr txBox="1">
            <a:spLocks noChangeArrowheads="1"/>
          </p:cNvSpPr>
          <p:nvPr/>
        </p:nvSpPr>
        <p:spPr bwMode="auto">
          <a:xfrm>
            <a:off x="973138" y="3176588"/>
            <a:ext cx="1685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0"/>
              <a:t>- address space</a:t>
            </a:r>
          </a:p>
          <a:p>
            <a:r>
              <a:rPr lang="en-US" sz="1000" b="0"/>
              <a:t>- other global process data</a:t>
            </a:r>
          </a:p>
        </p:txBody>
      </p:sp>
      <p:sp>
        <p:nvSpPr>
          <p:cNvPr id="1182739" name="Text Box 19"/>
          <p:cNvSpPr txBox="1">
            <a:spLocks noChangeArrowheads="1"/>
          </p:cNvSpPr>
          <p:nvPr/>
        </p:nvSpPr>
        <p:spPr bwMode="auto">
          <a:xfrm>
            <a:off x="1003300" y="3749675"/>
            <a:ext cx="855663" cy="5619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36000" rIns="18000" bIns="36000">
            <a:spAutoFit/>
          </a:bodyPr>
          <a:lstStyle/>
          <a:p>
            <a:r>
              <a:rPr lang="en-US" sz="800" b="0"/>
              <a:t>- state</a:t>
            </a:r>
          </a:p>
          <a:p>
            <a:r>
              <a:rPr lang="en-US" sz="800" b="0"/>
              <a:t>- registers</a:t>
            </a:r>
          </a:p>
          <a:p>
            <a:r>
              <a:rPr lang="en-US" sz="800" b="0"/>
              <a:t>- program counter</a:t>
            </a:r>
          </a:p>
          <a:p>
            <a:r>
              <a:rPr lang="en-US" sz="800" b="0"/>
              <a:t>- stack</a:t>
            </a:r>
          </a:p>
        </p:txBody>
      </p:sp>
      <p:sp>
        <p:nvSpPr>
          <p:cNvPr id="1182740" name="Text Box 20"/>
          <p:cNvSpPr txBox="1">
            <a:spLocks noChangeArrowheads="1"/>
          </p:cNvSpPr>
          <p:nvPr/>
        </p:nvSpPr>
        <p:spPr bwMode="auto">
          <a:xfrm>
            <a:off x="1951038" y="3749675"/>
            <a:ext cx="855662" cy="5619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36000" rIns="18000" bIns="36000">
            <a:spAutoFit/>
          </a:bodyPr>
          <a:lstStyle/>
          <a:p>
            <a:r>
              <a:rPr lang="en-US" sz="800" b="0"/>
              <a:t>- state</a:t>
            </a:r>
          </a:p>
          <a:p>
            <a:r>
              <a:rPr lang="en-US" sz="800" b="0"/>
              <a:t>- registers</a:t>
            </a:r>
          </a:p>
          <a:p>
            <a:r>
              <a:rPr lang="en-US" sz="800" b="0"/>
              <a:t>- program counter</a:t>
            </a:r>
          </a:p>
          <a:p>
            <a:r>
              <a:rPr lang="en-US" sz="800" b="0"/>
              <a:t>- stack</a:t>
            </a:r>
          </a:p>
        </p:txBody>
      </p:sp>
      <p:sp>
        <p:nvSpPr>
          <p:cNvPr id="1182741" name="Text Box 21"/>
          <p:cNvSpPr txBox="1">
            <a:spLocks noChangeArrowheads="1"/>
          </p:cNvSpPr>
          <p:nvPr/>
        </p:nvSpPr>
        <p:spPr bwMode="auto">
          <a:xfrm rot="1287759">
            <a:off x="1312863" y="3768725"/>
            <a:ext cx="6207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>
                <a:solidFill>
                  <a:schemeClr val="hlink"/>
                </a:solidFill>
              </a:rPr>
              <a:t>threads</a:t>
            </a:r>
          </a:p>
        </p:txBody>
      </p:sp>
      <p:sp>
        <p:nvSpPr>
          <p:cNvPr id="1182742" name="Text Box 22"/>
          <p:cNvSpPr txBox="1">
            <a:spLocks noChangeArrowheads="1"/>
          </p:cNvSpPr>
          <p:nvPr/>
        </p:nvSpPr>
        <p:spPr bwMode="auto">
          <a:xfrm rot="1287759">
            <a:off x="2241550" y="3768725"/>
            <a:ext cx="62071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>
                <a:solidFill>
                  <a:schemeClr val="hlink"/>
                </a:solidFill>
              </a:rPr>
              <a:t>threads</a:t>
            </a:r>
          </a:p>
        </p:txBody>
      </p:sp>
      <p:sp>
        <p:nvSpPr>
          <p:cNvPr id="1182743" name="Rectangle 23"/>
          <p:cNvSpPr>
            <a:spLocks noChangeArrowheads="1"/>
          </p:cNvSpPr>
          <p:nvPr/>
        </p:nvSpPr>
        <p:spPr bwMode="auto">
          <a:xfrm>
            <a:off x="1573213" y="3816350"/>
            <a:ext cx="109537" cy="1079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182744" name="Rectangle 24"/>
          <p:cNvSpPr>
            <a:spLocks noChangeArrowheads="1"/>
          </p:cNvSpPr>
          <p:nvPr/>
        </p:nvSpPr>
        <p:spPr bwMode="auto">
          <a:xfrm>
            <a:off x="2511425" y="3816350"/>
            <a:ext cx="107950" cy="1095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182745" name="Text Box 25"/>
          <p:cNvSpPr txBox="1">
            <a:spLocks noChangeArrowheads="1"/>
          </p:cNvSpPr>
          <p:nvPr/>
        </p:nvSpPr>
        <p:spPr bwMode="auto">
          <a:xfrm>
            <a:off x="3503613" y="3163888"/>
            <a:ext cx="13493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 b="0" dirty="0"/>
              <a:t>information global to </a:t>
            </a:r>
          </a:p>
          <a:p>
            <a:r>
              <a:rPr lang="en-US" sz="900" b="0" dirty="0"/>
              <a:t>all threads in a process</a:t>
            </a:r>
          </a:p>
        </p:txBody>
      </p:sp>
      <p:sp>
        <p:nvSpPr>
          <p:cNvPr id="1182746" name="Text Box 26"/>
          <p:cNvSpPr txBox="1">
            <a:spLocks noChangeArrowheads="1"/>
          </p:cNvSpPr>
          <p:nvPr/>
        </p:nvSpPr>
        <p:spPr bwMode="auto">
          <a:xfrm>
            <a:off x="3503613" y="3838575"/>
            <a:ext cx="10191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 b="0"/>
              <a:t>information local</a:t>
            </a:r>
          </a:p>
          <a:p>
            <a:r>
              <a:rPr lang="en-US" sz="900" b="0"/>
              <a:t>to each thread</a:t>
            </a:r>
          </a:p>
        </p:txBody>
      </p:sp>
      <p:sp>
        <p:nvSpPr>
          <p:cNvPr id="1182747" name="AutoShape 27"/>
          <p:cNvSpPr>
            <a:spLocks/>
          </p:cNvSpPr>
          <p:nvPr/>
        </p:nvSpPr>
        <p:spPr bwMode="auto">
          <a:xfrm>
            <a:off x="3498850" y="3171825"/>
            <a:ext cx="88900" cy="401638"/>
          </a:xfrm>
          <a:prstGeom prst="rightBrace">
            <a:avLst>
              <a:gd name="adj1" fmla="val 3764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182748" name="AutoShape 28"/>
          <p:cNvSpPr>
            <a:spLocks/>
          </p:cNvSpPr>
          <p:nvPr/>
        </p:nvSpPr>
        <p:spPr bwMode="auto">
          <a:xfrm>
            <a:off x="3497263" y="3773488"/>
            <a:ext cx="80962" cy="493712"/>
          </a:xfrm>
          <a:prstGeom prst="rightBrace">
            <a:avLst>
              <a:gd name="adj1" fmla="val 508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182749" name="Text Box 29"/>
          <p:cNvSpPr txBox="1">
            <a:spLocks noChangeArrowheads="1"/>
          </p:cNvSpPr>
          <p:nvPr/>
        </p:nvSpPr>
        <p:spPr bwMode="auto">
          <a:xfrm>
            <a:off x="2781300" y="3925888"/>
            <a:ext cx="393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0" dirty="0"/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4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44444E-6 L 0.11025 -0.05325 C 0.13334 -0.06528 0.16789 -0.072 0.204 -0.072 C 0.24514 -0.072 0.27796 -0.06528 0.30105 -0.05325 L 0.41146 4.44444E-6 " pathEditMode="relative" rAng="0" ptsTypes="FffFF">
                                      <p:cBhvr>
                                        <p:cTn id="24" dur="2000" fill="hold"/>
                                        <p:tgtEl>
                                          <p:spTgt spid="11827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73" y="-361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7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191 0.00277 L -0.1085 0.05602 C -0.13159 0.06805 -0.16614 0.07477 -0.20225 0.07477 C -0.2434 0.07477 -0.27621 0.06805 -0.2993 0.05602 L -0.40955 0.00277 " pathEditMode="relative" rAng="0" ptsTypes="FffFF">
                                      <p:cBhvr>
                                        <p:cTn id="26" dur="2000" fill="hold"/>
                                        <p:tgtEl>
                                          <p:spTgt spid="11827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73" y="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1827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2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182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2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1827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2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1827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2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2000" fill="hold"/>
                                        <p:tgtEl>
                                          <p:spTgt spid="1182734"/>
                                        </p:tgtEl>
                                      </p:cBhvr>
                                      <p:by x="10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96296E-6 L 0.00018 -0.03172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1827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182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182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182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182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182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182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182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182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182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182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0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1.38889E-6 -0.00046 C 0.00295 -0.01319 0.00643 -0.08079 0.01806 -0.07639 C 0.02969 -0.07199 0.0592 0.00509 0.06997 0.02639 " pathEditMode="relative" rAng="0" ptsTypes="aaa">
                                      <p:cBhvr>
                                        <p:cTn id="112" dur="2000" fill="hold"/>
                                        <p:tgtEl>
                                          <p:spTgt spid="11827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0" y="-2685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0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035 0.00139 C -0.01094 -0.01204 -0.04219 -0.08148 -0.06355 -0.07893 C -0.0849 -0.07639 -0.11493 -0.00278 -0.12848 0.01736 " pathEditMode="relative" rAng="0" ptsTypes="aaa">
                                      <p:cBhvr>
                                        <p:cTn id="114" dur="2000" fill="hold"/>
                                        <p:tgtEl>
                                          <p:spTgt spid="11827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06" y="-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2725" grpId="0" animBg="1"/>
      <p:bldP spid="1182726" grpId="0" animBg="1"/>
      <p:bldP spid="1182732" grpId="0" animBg="1"/>
      <p:bldP spid="1182732" grpId="1" animBg="1"/>
      <p:bldP spid="1182733" grpId="0"/>
      <p:bldP spid="1182733" grpId="1"/>
      <p:bldP spid="1182734" grpId="0" animBg="1"/>
      <p:bldP spid="1182734" grpId="1" animBg="1"/>
      <p:bldP spid="1182734" grpId="2" animBg="1"/>
      <p:bldP spid="1182735" grpId="0"/>
      <p:bldP spid="1182735" grpId="1"/>
      <p:bldP spid="1182736" grpId="0" animBg="1"/>
      <p:bldP spid="1182736" grpId="1" animBg="1"/>
      <p:bldP spid="1182736" grpId="2" animBg="1"/>
      <p:bldP spid="1182737" grpId="0" animBg="1"/>
      <p:bldP spid="1182737" grpId="1" animBg="1"/>
      <p:bldP spid="1182737" grpId="2" animBg="1"/>
      <p:bldP spid="1182738" grpId="0"/>
      <p:bldP spid="1182739" grpId="0" animBg="1"/>
      <p:bldP spid="1182740" grpId="0" animBg="1"/>
      <p:bldP spid="1182741" grpId="0"/>
      <p:bldP spid="1182742" grpId="0"/>
      <p:bldP spid="1182743" grpId="0" animBg="1"/>
      <p:bldP spid="1182743" grpId="1" animBg="1"/>
      <p:bldP spid="1182744" grpId="0" animBg="1"/>
      <p:bldP spid="1182744" grpId="1" animBg="1"/>
      <p:bldP spid="1182745" grpId="0"/>
      <p:bldP spid="1182746" grpId="0"/>
      <p:bldP spid="1182747" grpId="0" animBg="1"/>
      <p:bldP spid="1182748" grpId="0" animBg="1"/>
      <p:bldP spid="11827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184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3" y="866775"/>
            <a:ext cx="5795962" cy="5648325"/>
          </a:xfrm>
          <a:ln cap="flat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>
                <a:latin typeface="Courier New" pitchFamily="49" charset="0"/>
              </a:rPr>
              <a:t>#include &lt;</a:t>
            </a:r>
            <a:r>
              <a:rPr lang="en-US" sz="1200" dirty="0" err="1">
                <a:latin typeface="Courier New" pitchFamily="49" charset="0"/>
              </a:rPr>
              <a:t>stdio.h</a:t>
            </a:r>
            <a:r>
              <a:rPr lang="en-US" sz="1200" dirty="0">
                <a:latin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>
                <a:latin typeface="Courier New" pitchFamily="49" charset="0"/>
              </a:rPr>
              <a:t>#include &lt;</a:t>
            </a:r>
            <a:r>
              <a:rPr lang="en-US" sz="1200" dirty="0" err="1">
                <a:latin typeface="Courier New" pitchFamily="49" charset="0"/>
              </a:rPr>
              <a:t>stdlib.h</a:t>
            </a:r>
            <a:r>
              <a:rPr lang="en-US" sz="1200" dirty="0">
                <a:latin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>
                <a:latin typeface="Courier New" pitchFamily="49" charset="0"/>
              </a:rPr>
              <a:t>#include &lt;sys/</a:t>
            </a:r>
            <a:r>
              <a:rPr lang="en-US" sz="1200" dirty="0" err="1">
                <a:latin typeface="Courier New" pitchFamily="49" charset="0"/>
              </a:rPr>
              <a:t>types.h</a:t>
            </a:r>
            <a:r>
              <a:rPr lang="en-US" sz="1200" dirty="0">
                <a:latin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>
                <a:latin typeface="Courier New" pitchFamily="49" charset="0"/>
              </a:rPr>
              <a:t>#include &lt;sys/</a:t>
            </a:r>
            <a:r>
              <a:rPr lang="en-US" sz="1200" dirty="0" err="1">
                <a:latin typeface="Courier New" pitchFamily="49" charset="0"/>
              </a:rPr>
              <a:t>wait.h</a:t>
            </a:r>
            <a:r>
              <a:rPr lang="en-US" sz="1200" dirty="0">
                <a:latin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>
                <a:latin typeface="Courier New" pitchFamily="49" charset="0"/>
              </a:rPr>
              <a:t>#include &lt;</a:t>
            </a:r>
            <a:r>
              <a:rPr lang="en-US" sz="1200" dirty="0" err="1">
                <a:latin typeface="Courier New" pitchFamily="49" charset="0"/>
              </a:rPr>
              <a:t>unistd.h</a:t>
            </a:r>
            <a:r>
              <a:rPr lang="en-US" sz="1200" dirty="0">
                <a:latin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2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err="1">
                <a:latin typeface="Courier New" pitchFamily="49" charset="0"/>
              </a:rPr>
              <a:t>int</a:t>
            </a:r>
            <a:r>
              <a:rPr lang="en-US" sz="1200" dirty="0">
                <a:latin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</a:rPr>
              <a:t>main(void</a:t>
            </a:r>
            <a:r>
              <a:rPr lang="en-US" sz="1200" dirty="0">
                <a:latin typeface="Courier New" pitchFamily="49" charset="0"/>
              </a:rPr>
              <a:t>){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>
                <a:latin typeface="Courier New" pitchFamily="49" charset="0"/>
              </a:rPr>
              <a:t>   </a:t>
            </a:r>
            <a:r>
              <a:rPr lang="en-US" sz="1200" dirty="0" err="1">
                <a:latin typeface="Courier New" pitchFamily="49" charset="0"/>
              </a:rPr>
              <a:t>pid_t</a:t>
            </a:r>
            <a:r>
              <a:rPr lang="en-US" sz="1200" dirty="0">
                <a:latin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</a:rPr>
              <a:t>pid</a:t>
            </a:r>
            <a:r>
              <a:rPr lang="en-US" sz="1200" dirty="0">
                <a:latin typeface="Courier New" pitchFamily="49" charset="0"/>
              </a:rPr>
              <a:t>, </a:t>
            </a:r>
            <a:r>
              <a:rPr lang="en-US" sz="1200" dirty="0" err="1">
                <a:latin typeface="Courier New" pitchFamily="49" charset="0"/>
              </a:rPr>
              <a:t>n</a:t>
            </a:r>
            <a:r>
              <a:rPr lang="en-US" sz="1200" dirty="0">
                <a:latin typeface="Courier New" pitchFamily="49" charset="0"/>
              </a:rPr>
              <a:t>;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>
                <a:latin typeface="Courier New" pitchFamily="49" charset="0"/>
              </a:rPr>
              <a:t>   </a:t>
            </a:r>
            <a:r>
              <a:rPr lang="en-US" sz="1200" dirty="0" err="1">
                <a:latin typeface="Courier New" pitchFamily="49" charset="0"/>
              </a:rPr>
              <a:t>int</a:t>
            </a:r>
            <a:r>
              <a:rPr lang="en-US" sz="1200" dirty="0">
                <a:latin typeface="Courier New" pitchFamily="49" charset="0"/>
              </a:rPr>
              <a:t> status = 0;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2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>
                <a:latin typeface="Courier New" pitchFamily="49" charset="0"/>
              </a:rPr>
              <a:t>   if ((</a:t>
            </a:r>
            <a:r>
              <a:rPr lang="en-US" sz="1200" dirty="0" err="1">
                <a:latin typeface="Courier New" pitchFamily="49" charset="0"/>
              </a:rPr>
              <a:t>pid</a:t>
            </a:r>
            <a:r>
              <a:rPr lang="en-US" sz="1200" dirty="0">
                <a:latin typeface="Courier New" pitchFamily="49" charset="0"/>
              </a:rPr>
              <a:t> = </a:t>
            </a:r>
            <a:r>
              <a:rPr lang="en-US" sz="1200" b="1" dirty="0">
                <a:latin typeface="Courier New" pitchFamily="49" charset="0"/>
              </a:rPr>
              <a:t>fork</a:t>
            </a:r>
            <a:r>
              <a:rPr lang="en-US" sz="1200" dirty="0">
                <a:latin typeface="Courier New" pitchFamily="49" charset="0"/>
              </a:rPr>
              <a:t>()) == -1) {</a:t>
            </a:r>
            <a:r>
              <a:rPr lang="en-US" sz="1200" dirty="0" err="1">
                <a:latin typeface="Courier New" pitchFamily="49" charset="0"/>
              </a:rPr>
              <a:t>printf("Failure\n</a:t>
            </a:r>
            <a:r>
              <a:rPr lang="en-US" sz="1200" dirty="0">
                <a:latin typeface="Courier New" pitchFamily="49" charset="0"/>
              </a:rPr>
              <a:t>"); exit(1);}    </a:t>
            </a:r>
            <a:br>
              <a:rPr lang="en-US" sz="1200" dirty="0">
                <a:latin typeface="Courier New" pitchFamily="49" charset="0"/>
              </a:rPr>
            </a:br>
            <a:r>
              <a:rPr lang="en-US" sz="1200" dirty="0">
                <a:latin typeface="Courier New" pitchFamily="49" charset="0"/>
              </a:rPr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>
                <a:latin typeface="Courier New" pitchFamily="49" charset="0"/>
              </a:rPr>
              <a:t>   if (</a:t>
            </a:r>
            <a:r>
              <a:rPr lang="en-US" sz="1200" dirty="0" err="1">
                <a:latin typeface="Courier New" pitchFamily="49" charset="0"/>
              </a:rPr>
              <a:t>pid</a:t>
            </a:r>
            <a:r>
              <a:rPr lang="en-US" sz="1200" dirty="0">
                <a:latin typeface="Courier New" pitchFamily="49" charset="0"/>
              </a:rPr>
              <a:t> != 0) {	</a:t>
            </a:r>
            <a:r>
              <a:rPr lang="en-US" sz="1200" b="1" i="1" dirty="0">
                <a:solidFill>
                  <a:schemeClr val="folHlink"/>
                </a:solidFill>
                <a:latin typeface="Courier New" pitchFamily="49" charset="0"/>
              </a:rPr>
              <a:t>/* Parent */</a:t>
            </a:r>
            <a:r>
              <a:rPr lang="en-US" sz="1200" dirty="0">
                <a:latin typeface="Courier New" pitchFamily="49" charset="0"/>
              </a:rPr>
              <a:t>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>
                <a:latin typeface="Courier New" pitchFamily="49" charset="0"/>
              </a:rPr>
              <a:t>      </a:t>
            </a:r>
            <a:r>
              <a:rPr lang="en-US" sz="1200" dirty="0" err="1">
                <a:solidFill>
                  <a:schemeClr val="folHlink"/>
                </a:solidFill>
                <a:latin typeface="Courier New" pitchFamily="49" charset="0"/>
              </a:rPr>
              <a:t>printf("parent</a:t>
            </a:r>
            <a:r>
              <a:rPr lang="en-US" sz="1200" dirty="0">
                <a:solidFill>
                  <a:schemeClr val="folHlink"/>
                </a:solidFill>
                <a:latin typeface="Courier New" pitchFamily="49" charset="0"/>
              </a:rPr>
              <a:t> PID=%</a:t>
            </a:r>
            <a:r>
              <a:rPr lang="en-US" sz="1200" dirty="0" err="1">
                <a:solidFill>
                  <a:schemeClr val="folHlink"/>
                </a:solidFill>
                <a:latin typeface="Courier New" pitchFamily="49" charset="0"/>
              </a:rPr>
              <a:t>d</a:t>
            </a:r>
            <a:r>
              <a:rPr lang="en-US" sz="1200" dirty="0">
                <a:solidFill>
                  <a:schemeClr val="folHlink"/>
                </a:solidFill>
                <a:latin typeface="Courier New" pitchFamily="49" charset="0"/>
              </a:rPr>
              <a:t>, child PID = %</a:t>
            </a:r>
            <a:r>
              <a:rPr lang="en-US" sz="1200" dirty="0" err="1">
                <a:solidFill>
                  <a:schemeClr val="folHlink"/>
                </a:solidFill>
                <a:latin typeface="Courier New" pitchFamily="49" charset="0"/>
              </a:rPr>
              <a:t>d\n</a:t>
            </a:r>
            <a:r>
              <a:rPr lang="en-US" sz="1200" dirty="0">
                <a:solidFill>
                  <a:schemeClr val="folHlink"/>
                </a:solidFill>
                <a:latin typeface="Courier New" pitchFamily="49" charset="0"/>
              </a:rPr>
              <a:t>", 	      	</a:t>
            </a:r>
            <a:r>
              <a:rPr lang="en-US" sz="1200" dirty="0" smtClean="0">
                <a:solidFill>
                  <a:schemeClr val="folHlink"/>
                </a:solidFill>
                <a:latin typeface="Courier New" pitchFamily="49" charset="0"/>
              </a:rPr>
              <a:t>	  		(</a:t>
            </a:r>
            <a:r>
              <a:rPr lang="en-US" sz="1200" dirty="0" err="1">
                <a:solidFill>
                  <a:schemeClr val="folHlink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chemeClr val="folHlink"/>
                </a:solidFill>
                <a:latin typeface="Courier New" pitchFamily="49" charset="0"/>
              </a:rPr>
              <a:t>) </a:t>
            </a:r>
            <a:r>
              <a:rPr lang="en-US" sz="1200" dirty="0" err="1">
                <a:solidFill>
                  <a:schemeClr val="folHlink"/>
                </a:solidFill>
                <a:latin typeface="Courier New" pitchFamily="49" charset="0"/>
              </a:rPr>
              <a:t>getpid</a:t>
            </a:r>
            <a:r>
              <a:rPr lang="en-US" sz="1200" dirty="0">
                <a:solidFill>
                  <a:schemeClr val="folHlink"/>
                </a:solidFill>
                <a:latin typeface="Courier New" pitchFamily="49" charset="0"/>
              </a:rPr>
              <a:t>(), (</a:t>
            </a:r>
            <a:r>
              <a:rPr lang="en-US" sz="1200" dirty="0" err="1">
                <a:solidFill>
                  <a:schemeClr val="folHlink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chemeClr val="folHlink"/>
                </a:solidFill>
                <a:latin typeface="Courier New" pitchFamily="49" charset="0"/>
              </a:rPr>
              <a:t>) </a:t>
            </a:r>
            <a:r>
              <a:rPr lang="en-US" sz="1200" dirty="0" err="1">
                <a:solidFill>
                  <a:schemeClr val="folHlink"/>
                </a:solidFill>
                <a:latin typeface="Courier New" pitchFamily="49" charset="0"/>
              </a:rPr>
              <a:t>pid</a:t>
            </a:r>
            <a:r>
              <a:rPr lang="en-US" sz="1200" dirty="0">
                <a:solidFill>
                  <a:schemeClr val="folHlink"/>
                </a:solidFill>
                <a:latin typeface="Courier New" pitchFamily="49" charset="0"/>
              </a:rPr>
              <a:t>);</a:t>
            </a:r>
            <a:br>
              <a:rPr lang="en-US" sz="1200" dirty="0">
                <a:solidFill>
                  <a:schemeClr val="folHlink"/>
                </a:solidFill>
                <a:latin typeface="Courier New" pitchFamily="49" charset="0"/>
              </a:rPr>
            </a:br>
            <a:endParaRPr lang="en-US" sz="1200" dirty="0">
              <a:solidFill>
                <a:schemeClr val="folHlink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>
                <a:solidFill>
                  <a:schemeClr val="folHlink"/>
                </a:solidFill>
                <a:latin typeface="Courier New" pitchFamily="49" charset="0"/>
              </a:rPr>
              <a:t>      </a:t>
            </a:r>
            <a:r>
              <a:rPr lang="en-US" sz="1200" dirty="0" err="1">
                <a:solidFill>
                  <a:schemeClr val="folHlink"/>
                </a:solidFill>
                <a:latin typeface="Courier New" pitchFamily="49" charset="0"/>
              </a:rPr>
              <a:t>printf</a:t>
            </a:r>
            <a:r>
              <a:rPr lang="en-US" sz="1200" dirty="0" err="1" smtClean="0">
                <a:solidFill>
                  <a:schemeClr val="folHlink"/>
                </a:solidFill>
                <a:latin typeface="Courier New" pitchFamily="49" charset="0"/>
              </a:rPr>
              <a:t>("parent</a:t>
            </a:r>
            <a:r>
              <a:rPr lang="en-US" sz="1200" dirty="0" smtClean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1200" dirty="0">
                <a:solidFill>
                  <a:schemeClr val="folHlink"/>
                </a:solidFill>
                <a:latin typeface="Courier New" pitchFamily="49" charset="0"/>
              </a:rPr>
              <a:t>going to sleep (wait)...\</a:t>
            </a:r>
            <a:r>
              <a:rPr lang="en-US" sz="1200" dirty="0" err="1">
                <a:solidFill>
                  <a:schemeClr val="folHlink"/>
                </a:solidFill>
                <a:latin typeface="Courier New" pitchFamily="49" charset="0"/>
              </a:rPr>
              <a:t>n</a:t>
            </a:r>
            <a:r>
              <a:rPr lang="en-US" sz="1200" dirty="0">
                <a:solidFill>
                  <a:schemeClr val="folHlink"/>
                </a:solidFill>
                <a:latin typeface="Courier New" pitchFamily="49" charset="0"/>
              </a:rPr>
              <a:t>");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200" dirty="0">
              <a:solidFill>
                <a:schemeClr val="folHlink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>
                <a:solidFill>
                  <a:schemeClr val="folHlink"/>
                </a:solidFill>
                <a:latin typeface="Courier New" pitchFamily="49" charset="0"/>
              </a:rPr>
              <a:t>      </a:t>
            </a:r>
            <a:r>
              <a:rPr lang="en-US" sz="1200" dirty="0" err="1">
                <a:solidFill>
                  <a:schemeClr val="folHlink"/>
                </a:solidFill>
                <a:latin typeface="Courier New" pitchFamily="49" charset="0"/>
              </a:rPr>
              <a:t>n</a:t>
            </a:r>
            <a:r>
              <a:rPr lang="en-US" sz="1200" dirty="0">
                <a:solidFill>
                  <a:schemeClr val="folHlink"/>
                </a:solidFill>
                <a:latin typeface="Courier New" pitchFamily="49" charset="0"/>
              </a:rPr>
              <a:t> = </a:t>
            </a:r>
            <a:r>
              <a:rPr lang="en-US" sz="1200" b="1" dirty="0" err="1">
                <a:solidFill>
                  <a:schemeClr val="folHlink"/>
                </a:solidFill>
                <a:latin typeface="Courier New" pitchFamily="49" charset="0"/>
              </a:rPr>
              <a:t>wait</a:t>
            </a:r>
            <a:r>
              <a:rPr lang="en-US" sz="1200" dirty="0" err="1">
                <a:solidFill>
                  <a:schemeClr val="folHlink"/>
                </a:solidFill>
                <a:latin typeface="Courier New" pitchFamily="49" charset="0"/>
              </a:rPr>
              <a:t>(&amp;status</a:t>
            </a:r>
            <a:r>
              <a:rPr lang="en-US" sz="1200" dirty="0">
                <a:solidFill>
                  <a:schemeClr val="folHlink"/>
                </a:solidFill>
                <a:latin typeface="Courier New" pitchFamily="49" charset="0"/>
              </a:rPr>
              <a:t>);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200" dirty="0">
              <a:solidFill>
                <a:schemeClr val="folHlink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>
                <a:solidFill>
                  <a:schemeClr val="folHlink"/>
                </a:solidFill>
                <a:latin typeface="Courier New" pitchFamily="49" charset="0"/>
              </a:rPr>
              <a:t>      </a:t>
            </a:r>
            <a:r>
              <a:rPr lang="en-US" sz="1200" dirty="0" err="1">
                <a:solidFill>
                  <a:schemeClr val="folHlink"/>
                </a:solidFill>
                <a:latin typeface="Courier New" pitchFamily="49" charset="0"/>
              </a:rPr>
              <a:t>printf</a:t>
            </a:r>
            <a:r>
              <a:rPr lang="en-US" sz="1200" dirty="0" err="1" smtClean="0">
                <a:solidFill>
                  <a:schemeClr val="folHlink"/>
                </a:solidFill>
                <a:latin typeface="Courier New" pitchFamily="49" charset="0"/>
              </a:rPr>
              <a:t>("returned</a:t>
            </a:r>
            <a:r>
              <a:rPr lang="en-US" sz="1200" dirty="0" smtClean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1200" dirty="0">
                <a:solidFill>
                  <a:schemeClr val="folHlink"/>
                </a:solidFill>
                <a:latin typeface="Courier New" pitchFamily="49" charset="0"/>
              </a:rPr>
              <a:t>child PID=%</a:t>
            </a:r>
            <a:r>
              <a:rPr lang="en-US" sz="1200" dirty="0" err="1">
                <a:solidFill>
                  <a:schemeClr val="folHlink"/>
                </a:solidFill>
                <a:latin typeface="Courier New" pitchFamily="49" charset="0"/>
              </a:rPr>
              <a:t>d</a:t>
            </a:r>
            <a:r>
              <a:rPr lang="en-US" sz="1200" dirty="0">
                <a:solidFill>
                  <a:schemeClr val="folHlink"/>
                </a:solidFill>
                <a:latin typeface="Courier New" pitchFamily="49" charset="0"/>
              </a:rPr>
              <a:t>, status=0x%x\n",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>
                <a:solidFill>
                  <a:schemeClr val="folHlink"/>
                </a:solidFill>
                <a:latin typeface="Courier New" pitchFamily="49" charset="0"/>
              </a:rPr>
              <a:t>				(</a:t>
            </a:r>
            <a:r>
              <a:rPr lang="en-US" sz="1200" dirty="0" err="1">
                <a:solidFill>
                  <a:schemeClr val="folHlink"/>
                </a:solidFill>
                <a:latin typeface="Courier New" pitchFamily="49" charset="0"/>
              </a:rPr>
              <a:t>int)n</a:t>
            </a:r>
            <a:r>
              <a:rPr lang="en-US" sz="1200" dirty="0">
                <a:solidFill>
                  <a:schemeClr val="folHlink"/>
                </a:solidFill>
                <a:latin typeface="Courier New" pitchFamily="49" charset="0"/>
              </a:rPr>
              <a:t>, status);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>
                <a:solidFill>
                  <a:schemeClr val="folHlink"/>
                </a:solidFill>
                <a:latin typeface="Courier New" pitchFamily="49" charset="0"/>
              </a:rPr>
              <a:t>      </a:t>
            </a:r>
            <a:r>
              <a:rPr lang="en-US" sz="1200" b="1" dirty="0">
                <a:solidFill>
                  <a:schemeClr val="folHlink"/>
                </a:solidFill>
                <a:latin typeface="Courier New" pitchFamily="49" charset="0"/>
              </a:rPr>
              <a:t>return</a:t>
            </a:r>
            <a:r>
              <a:rPr lang="en-US" sz="1200" dirty="0">
                <a:solidFill>
                  <a:schemeClr val="folHlink"/>
                </a:solidFill>
                <a:latin typeface="Courier New" pitchFamily="49" charset="0"/>
              </a:rPr>
              <a:t> 0;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>
                <a:latin typeface="Courier New" pitchFamily="49" charset="0"/>
              </a:rPr>
              <a:t>   } else { 	</a:t>
            </a:r>
            <a:r>
              <a:rPr lang="en-US" sz="1200" b="1" i="1" dirty="0">
                <a:solidFill>
                  <a:schemeClr val="hlink"/>
                </a:solidFill>
                <a:latin typeface="Courier New" pitchFamily="49" charset="0"/>
              </a:rPr>
              <a:t>/* Child */</a:t>
            </a:r>
            <a:r>
              <a:rPr lang="en-US" sz="1200" i="1" dirty="0">
                <a:solidFill>
                  <a:schemeClr val="hlink"/>
                </a:solidFill>
                <a:latin typeface="Courier New" pitchFamily="49" charset="0"/>
              </a:rPr>
              <a:t>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>
                <a:latin typeface="Courier New" pitchFamily="49" charset="0"/>
              </a:rPr>
              <a:t>      </a:t>
            </a:r>
            <a:r>
              <a:rPr lang="en-US" sz="1200" dirty="0" err="1">
                <a:solidFill>
                  <a:schemeClr val="hlink"/>
                </a:solidFill>
                <a:latin typeface="Courier New" pitchFamily="49" charset="0"/>
              </a:rPr>
              <a:t>printf</a:t>
            </a:r>
            <a:r>
              <a:rPr lang="en-US" sz="1200" dirty="0" err="1" smtClean="0">
                <a:solidFill>
                  <a:schemeClr val="hlink"/>
                </a:solidFill>
                <a:latin typeface="Courier New" pitchFamily="49" charset="0"/>
              </a:rPr>
              <a:t>("child</a:t>
            </a:r>
            <a:r>
              <a:rPr lang="en-US" sz="1200" dirty="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1200" dirty="0">
                <a:solidFill>
                  <a:schemeClr val="hlink"/>
                </a:solidFill>
                <a:latin typeface="Courier New" pitchFamily="49" charset="0"/>
              </a:rPr>
              <a:t>PID=%</a:t>
            </a:r>
            <a:r>
              <a:rPr lang="en-US" sz="1200" dirty="0" err="1">
                <a:solidFill>
                  <a:schemeClr val="hlink"/>
                </a:solidFill>
                <a:latin typeface="Courier New" pitchFamily="49" charset="0"/>
              </a:rPr>
              <a:t>d\n</a:t>
            </a:r>
            <a:r>
              <a:rPr lang="en-US" sz="1200" dirty="0">
                <a:solidFill>
                  <a:schemeClr val="hlink"/>
                </a:solidFill>
                <a:latin typeface="Courier New" pitchFamily="49" charset="0"/>
              </a:rPr>
              <a:t>", (</a:t>
            </a:r>
            <a:r>
              <a:rPr lang="en-US" sz="1200" dirty="0" err="1">
                <a:solidFill>
                  <a:schemeClr val="hlink"/>
                </a:solidFill>
                <a:latin typeface="Courier New" pitchFamily="49" charset="0"/>
              </a:rPr>
              <a:t>int)getpid</a:t>
            </a:r>
            <a:r>
              <a:rPr lang="en-US" sz="1200" dirty="0">
                <a:solidFill>
                  <a:schemeClr val="hlink"/>
                </a:solidFill>
                <a:latin typeface="Courier New" pitchFamily="49" charset="0"/>
              </a:rPr>
              <a:t>());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>
                <a:solidFill>
                  <a:schemeClr val="hlink"/>
                </a:solidFill>
                <a:latin typeface="Courier New" pitchFamily="49" charset="0"/>
              </a:rPr>
              <a:t>      </a:t>
            </a:r>
            <a:r>
              <a:rPr lang="en-US" sz="1200" dirty="0" err="1">
                <a:solidFill>
                  <a:schemeClr val="hlink"/>
                </a:solidFill>
                <a:latin typeface="Courier New" pitchFamily="49" charset="0"/>
              </a:rPr>
              <a:t>printf</a:t>
            </a:r>
            <a:r>
              <a:rPr lang="en-US" sz="1200" dirty="0" err="1" smtClean="0">
                <a:solidFill>
                  <a:schemeClr val="hlink"/>
                </a:solidFill>
                <a:latin typeface="Courier New" pitchFamily="49" charset="0"/>
              </a:rPr>
              <a:t>("executing</a:t>
            </a:r>
            <a:r>
              <a:rPr lang="en-US" sz="1200" dirty="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1200" dirty="0">
                <a:solidFill>
                  <a:schemeClr val="hlink"/>
                </a:solidFill>
                <a:latin typeface="Courier New" pitchFamily="49" charset="0"/>
              </a:rPr>
              <a:t>/</a:t>
            </a:r>
            <a:r>
              <a:rPr lang="en-US" sz="1200" dirty="0" err="1">
                <a:solidFill>
                  <a:schemeClr val="hlink"/>
                </a:solidFill>
                <a:latin typeface="Courier New" pitchFamily="49" charset="0"/>
              </a:rPr>
              <a:t>store/bin/whoami\n</a:t>
            </a:r>
            <a:r>
              <a:rPr lang="en-US" sz="1200" dirty="0">
                <a:solidFill>
                  <a:schemeClr val="hlink"/>
                </a:solidFill>
                <a:latin typeface="Courier New" pitchFamily="49" charset="0"/>
              </a:rPr>
              <a:t>");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>
                <a:solidFill>
                  <a:schemeClr val="hlink"/>
                </a:solidFill>
                <a:latin typeface="Courier New" pitchFamily="49" charset="0"/>
              </a:rPr>
              <a:t>      </a:t>
            </a:r>
            <a:r>
              <a:rPr lang="en-US" sz="1200" b="1" dirty="0" err="1">
                <a:solidFill>
                  <a:schemeClr val="hlink"/>
                </a:solidFill>
                <a:latin typeface="Courier New" pitchFamily="49" charset="0"/>
              </a:rPr>
              <a:t>execve</a:t>
            </a:r>
            <a:r>
              <a:rPr lang="en-US" sz="1200" dirty="0" err="1">
                <a:solidFill>
                  <a:schemeClr val="hlink"/>
                </a:solidFill>
                <a:latin typeface="Courier New" pitchFamily="49" charset="0"/>
              </a:rPr>
              <a:t>("/store/bin/whoami</a:t>
            </a:r>
            <a:r>
              <a:rPr lang="en-US" sz="1200" dirty="0">
                <a:solidFill>
                  <a:schemeClr val="hlink"/>
                </a:solidFill>
                <a:latin typeface="Courier New" pitchFamily="49" charset="0"/>
              </a:rPr>
              <a:t>", NULL, NULL);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>
                <a:solidFill>
                  <a:schemeClr val="hlink"/>
                </a:solidFill>
                <a:latin typeface="Courier New" pitchFamily="49" charset="0"/>
              </a:rPr>
              <a:t>      </a:t>
            </a:r>
            <a:r>
              <a:rPr lang="en-US" sz="1200" b="1" dirty="0">
                <a:solidFill>
                  <a:schemeClr val="hlink"/>
                </a:solidFill>
                <a:latin typeface="Courier New" pitchFamily="49" charset="0"/>
              </a:rPr>
              <a:t>exit</a:t>
            </a:r>
            <a:r>
              <a:rPr lang="en-US" sz="1200" dirty="0">
                <a:solidFill>
                  <a:schemeClr val="hlink"/>
                </a:solidFill>
                <a:latin typeface="Courier New" pitchFamily="49" charset="0"/>
              </a:rPr>
              <a:t>(0);  	</a:t>
            </a:r>
            <a:r>
              <a:rPr lang="en-US" sz="1200" b="1" i="1" dirty="0">
                <a:solidFill>
                  <a:schemeClr val="hlink"/>
                </a:solidFill>
                <a:latin typeface="Courier New" pitchFamily="49" charset="0"/>
              </a:rPr>
              <a:t>/* Will usually not be executed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>
                <a:latin typeface="Courier New" pitchFamily="49" charset="0"/>
              </a:rPr>
              <a:t>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>
                <a:latin typeface="Courier New" pitchFamily="49" charset="0"/>
              </a:rPr>
              <a:t>}</a:t>
            </a:r>
          </a:p>
        </p:txBody>
      </p:sp>
      <p:sp>
        <p:nvSpPr>
          <p:cNvPr id="1184772" name="Rectangle 4"/>
          <p:cNvSpPr>
            <a:spLocks noChangeArrowheads="1"/>
          </p:cNvSpPr>
          <p:nvPr/>
        </p:nvSpPr>
        <p:spPr bwMode="auto">
          <a:xfrm>
            <a:off x="5903913" y="865188"/>
            <a:ext cx="3167062" cy="5651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54000"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SzPct val="120000"/>
              <a:buFont typeface="Wingdings" pitchFamily="2" charset="2"/>
              <a:buNone/>
            </a:pPr>
            <a:r>
              <a:rPr lang="en-US" sz="1400"/>
              <a:t>[vizzini] &gt;</a:t>
            </a:r>
            <a:r>
              <a:rPr lang="en-US" sz="1400" b="0"/>
              <a:t> ./testfork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SzPct val="120000"/>
              <a:buFont typeface="Wingdings" pitchFamily="2" charset="2"/>
              <a:buNone/>
            </a:pPr>
            <a:r>
              <a:rPr lang="en-US" sz="1400" b="0">
                <a:solidFill>
                  <a:schemeClr val="folHlink"/>
                </a:solidFill>
              </a:rPr>
              <a:t>parent PID=2295, child PID=2296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SzPct val="120000"/>
              <a:buFont typeface="Wingdings" pitchFamily="2" charset="2"/>
              <a:buNone/>
            </a:pPr>
            <a:r>
              <a:rPr lang="en-US" sz="1400" b="0">
                <a:solidFill>
                  <a:schemeClr val="folHlink"/>
                </a:solidFill>
              </a:rPr>
              <a:t>parent going to sleep (wait)...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SzPct val="120000"/>
              <a:buFont typeface="Wingdings" pitchFamily="2" charset="2"/>
              <a:buNone/>
            </a:pPr>
            <a:r>
              <a:rPr lang="en-US" sz="1400" b="0">
                <a:solidFill>
                  <a:schemeClr val="hlink"/>
                </a:solidFill>
              </a:rPr>
              <a:t>child PID=2296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SzPct val="120000"/>
              <a:buFont typeface="Wingdings" pitchFamily="2" charset="2"/>
              <a:buNone/>
            </a:pPr>
            <a:r>
              <a:rPr lang="en-US" sz="1400" b="0">
                <a:solidFill>
                  <a:schemeClr val="hlink"/>
                </a:solidFill>
              </a:rPr>
              <a:t>executing /store/bin/whoami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SzPct val="120000"/>
              <a:buFont typeface="Wingdings" pitchFamily="2" charset="2"/>
              <a:buNone/>
            </a:pPr>
            <a:r>
              <a:rPr lang="en-US" sz="1400" b="0">
                <a:solidFill>
                  <a:schemeClr val="hlink"/>
                </a:solidFill>
              </a:rPr>
              <a:t>paalh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SzPct val="120000"/>
              <a:buFont typeface="Wingdings" pitchFamily="2" charset="2"/>
              <a:buNone/>
            </a:pPr>
            <a:r>
              <a:rPr lang="en-US" sz="1400" b="0">
                <a:solidFill>
                  <a:schemeClr val="folHlink"/>
                </a:solidFill>
              </a:rPr>
              <a:t>returned child PID=2296, status=0x0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SzPct val="120000"/>
              <a:buFont typeface="Wingdings" pitchFamily="2" charset="2"/>
              <a:buNone/>
            </a:pPr>
            <a:r>
              <a:rPr lang="en-US" sz="1400" b="0"/>
              <a:t/>
            </a:r>
            <a:br>
              <a:rPr lang="en-US" sz="1400" b="0"/>
            </a:br>
            <a:endParaRPr lang="en-US" sz="1400" b="0"/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SzPct val="120000"/>
              <a:buFont typeface="Wingdings" pitchFamily="2" charset="2"/>
              <a:buNone/>
            </a:pPr>
            <a:r>
              <a:rPr lang="en-US" sz="1400"/>
              <a:t>[vizzini] &gt;</a:t>
            </a:r>
            <a:r>
              <a:rPr lang="en-US" sz="1400" b="0"/>
              <a:t> ./testfork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SzPct val="120000"/>
              <a:buFont typeface="Wingdings" pitchFamily="2" charset="2"/>
              <a:buNone/>
            </a:pPr>
            <a:r>
              <a:rPr lang="en-US" sz="1400" b="0">
                <a:solidFill>
                  <a:schemeClr val="hlink"/>
                </a:solidFill>
              </a:rPr>
              <a:t>child PID=2444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SzPct val="120000"/>
              <a:buFont typeface="Wingdings" pitchFamily="2" charset="2"/>
              <a:buNone/>
            </a:pPr>
            <a:r>
              <a:rPr lang="en-US" sz="1400" b="0">
                <a:solidFill>
                  <a:schemeClr val="hlink"/>
                </a:solidFill>
              </a:rPr>
              <a:t>executing /store/bin/whoami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SzPct val="120000"/>
              <a:buFont typeface="Wingdings" pitchFamily="2" charset="2"/>
              <a:buNone/>
            </a:pPr>
            <a:r>
              <a:rPr lang="en-US" sz="1400" b="0">
                <a:solidFill>
                  <a:schemeClr val="folHlink"/>
                </a:solidFill>
              </a:rPr>
              <a:t>parent PID=2443, child PID=2444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SzPct val="120000"/>
              <a:buFont typeface="Wingdings" pitchFamily="2" charset="2"/>
              <a:buNone/>
            </a:pPr>
            <a:r>
              <a:rPr lang="en-US" sz="1400" b="0">
                <a:solidFill>
                  <a:schemeClr val="folHlink"/>
                </a:solidFill>
              </a:rPr>
              <a:t>parent going to sleep (wait)...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SzPct val="120000"/>
              <a:buFont typeface="Wingdings" pitchFamily="2" charset="2"/>
              <a:buNone/>
            </a:pPr>
            <a:r>
              <a:rPr lang="en-US" sz="1400" b="0">
                <a:solidFill>
                  <a:schemeClr val="hlink"/>
                </a:solidFill>
              </a:rPr>
              <a:t>paalh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SzPct val="120000"/>
              <a:buFont typeface="Wingdings" pitchFamily="2" charset="2"/>
              <a:buNone/>
            </a:pPr>
            <a:r>
              <a:rPr lang="en-US" sz="1400" b="0">
                <a:solidFill>
                  <a:schemeClr val="folHlink"/>
                </a:solidFill>
              </a:rPr>
              <a:t>returned child PID=2444, status=0x0</a:t>
            </a:r>
            <a:br>
              <a:rPr lang="en-US" sz="1400" b="0">
                <a:solidFill>
                  <a:schemeClr val="folHlink"/>
                </a:solidFill>
              </a:rPr>
            </a:br>
            <a:endParaRPr lang="en-US" sz="1400" b="0">
              <a:solidFill>
                <a:schemeClr val="folHlink"/>
              </a:solidFill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SzPct val="120000"/>
              <a:buFont typeface="Wingdings" pitchFamily="2" charset="2"/>
              <a:buNone/>
            </a:pPr>
            <a:endParaRPr lang="en-US" sz="1400" b="0">
              <a:solidFill>
                <a:schemeClr val="folHlink"/>
              </a:solidFill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SzPct val="120000"/>
              <a:buFont typeface="Wingdings" pitchFamily="2" charset="2"/>
              <a:buNone/>
            </a:pPr>
            <a:endParaRPr lang="en-US" sz="1400" b="0">
              <a:solidFill>
                <a:schemeClr val="folHlink"/>
              </a:solidFill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SzPct val="120000"/>
              <a:buFont typeface="Wingdings" pitchFamily="2" charset="2"/>
              <a:buNone/>
            </a:pPr>
            <a:endParaRPr lang="en-US" sz="1400" b="0">
              <a:solidFill>
                <a:schemeClr val="folHlink"/>
              </a:solidFill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SzPct val="120000"/>
              <a:buFont typeface="Wingdings" pitchFamily="2" charset="2"/>
              <a:buNone/>
            </a:pPr>
            <a:endParaRPr lang="en-US" sz="1400" b="0">
              <a:solidFill>
                <a:schemeClr val="folHlink"/>
              </a:solidFill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SzPct val="120000"/>
              <a:buFont typeface="Wingdings" pitchFamily="2" charset="2"/>
              <a:buNone/>
            </a:pPr>
            <a:endParaRPr lang="en-US" sz="1400" b="0">
              <a:solidFill>
                <a:schemeClr val="folHlink"/>
              </a:solidFill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SzPct val="120000"/>
              <a:buFont typeface="Wingdings" pitchFamily="2" charset="2"/>
              <a:buNone/>
            </a:pPr>
            <a:endParaRPr lang="en-US" sz="1400" b="0">
              <a:solidFill>
                <a:schemeClr val="folHlink"/>
              </a:solidFill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SzPct val="120000"/>
              <a:buFont typeface="Wingdings" pitchFamily="2" charset="2"/>
              <a:buNone/>
            </a:pPr>
            <a:endParaRPr lang="en-US" sz="1400" b="0">
              <a:solidFill>
                <a:schemeClr val="folHlink"/>
              </a:solidFill>
            </a:endParaRP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SzPct val="120000"/>
              <a:buFont typeface="Wingdings" pitchFamily="2" charset="2"/>
              <a:buNone/>
            </a:pPr>
            <a:r>
              <a:rPr lang="en-US" sz="1400" b="0">
                <a:solidFill>
                  <a:schemeClr val="folHlink"/>
                </a:solidFill>
              </a:rPr>
              <a:t>Two concurrent processes 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SzPct val="120000"/>
              <a:buFont typeface="Wingdings" pitchFamily="2" charset="2"/>
              <a:buNone/>
            </a:pPr>
            <a:r>
              <a:rPr lang="en-US" sz="1400" b="0">
                <a:solidFill>
                  <a:schemeClr val="folHlink"/>
                </a:solidFill>
              </a:rPr>
              <a:t>running, scheduled differently</a:t>
            </a:r>
          </a:p>
        </p:txBody>
      </p:sp>
      <p:sp>
        <p:nvSpPr>
          <p:cNvPr id="1184773" name="AutoShape 5"/>
          <p:cNvSpPr>
            <a:spLocks noChangeArrowheads="1"/>
          </p:cNvSpPr>
          <p:nvPr/>
        </p:nvSpPr>
        <p:spPr bwMode="auto">
          <a:xfrm>
            <a:off x="7129463" y="4375150"/>
            <a:ext cx="574675" cy="1403350"/>
          </a:xfrm>
          <a:prstGeom prst="downArrow">
            <a:avLst>
              <a:gd name="adj1" fmla="val 50000"/>
              <a:gd name="adj2" fmla="val 610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nb-NO"/>
          </a:p>
        </p:txBody>
      </p:sp>
      <p:sp>
        <p:nvSpPr>
          <p:cNvPr id="1184774" name="WordArt 6"/>
          <p:cNvSpPr>
            <a:spLocks noChangeArrowheads="1" noChangeShapeType="1" noTextEdit="1"/>
          </p:cNvSpPr>
          <p:nvPr/>
        </p:nvSpPr>
        <p:spPr bwMode="auto">
          <a:xfrm>
            <a:off x="6767513" y="4527550"/>
            <a:ext cx="1695450" cy="928688"/>
          </a:xfrm>
          <a:prstGeom prst="rect">
            <a:avLst/>
          </a:prstGeom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/>
              </a14:hiddenEffects>
            </a:ext>
          </a:extLst>
        </p:spPr>
        <p:txBody>
          <a:bodyPr wrap="none" fromWordArt="1">
            <a:prstTxWarp prst="textSlantDown">
              <a:avLst>
                <a:gd name="adj" fmla="val 83759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nb-NO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Comic Sans MS"/>
              </a:rPr>
              <a:t>Why???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7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7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77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77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77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77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77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771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771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7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7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7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7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7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77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77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184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184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77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77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4773" grpId="0" animBg="1"/>
      <p:bldP spid="118477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8175" y="1704975"/>
            <a:ext cx="7361238" cy="1462088"/>
          </a:xfrm>
        </p:spPr>
        <p:txBody>
          <a:bodyPr/>
          <a:lstStyle/>
          <a:p>
            <a:r>
              <a:rPr lang="en-US" sz="4800"/>
              <a:t>CPU Scheduling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 </a:t>
            </a:r>
          </a:p>
        </p:txBody>
      </p:sp>
      <p:sp>
        <p:nvSpPr>
          <p:cNvPr id="1188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66775"/>
            <a:ext cx="8802688" cy="5648325"/>
          </a:xfrm>
        </p:spPr>
        <p:txBody>
          <a:bodyPr/>
          <a:lstStyle/>
          <a:p>
            <a:pPr>
              <a:tabLst>
                <a:tab pos="7181850" algn="l"/>
              </a:tabLst>
            </a:pPr>
            <a:r>
              <a:rPr lang="en-US" sz="2400"/>
              <a:t>A </a:t>
            </a:r>
            <a:r>
              <a:rPr lang="en-US" sz="2400">
                <a:solidFill>
                  <a:schemeClr val="folHlink"/>
                </a:solidFill>
              </a:rPr>
              <a:t>task</a:t>
            </a:r>
            <a:r>
              <a:rPr lang="en-US" sz="2400"/>
              <a:t> is a schedulable entity/something that can run </a:t>
            </a:r>
            <a:br>
              <a:rPr lang="en-US" sz="2400"/>
            </a:br>
            <a:r>
              <a:rPr lang="en-US" sz="2000"/>
              <a:t>(a process/thread executing a job, e.g., </a:t>
            </a:r>
            <a:br>
              <a:rPr lang="en-US" sz="2000"/>
            </a:br>
            <a:r>
              <a:rPr lang="en-US" sz="2000"/>
              <a:t>a packet through the communication </a:t>
            </a:r>
            <a:br>
              <a:rPr lang="en-US" sz="2000"/>
            </a:br>
            <a:r>
              <a:rPr lang="en-US" sz="2000"/>
              <a:t>system or a disk request through the file system) </a:t>
            </a:r>
            <a:br>
              <a:rPr lang="en-US" sz="2000"/>
            </a:br>
            <a:endParaRPr lang="en-US" sz="2000"/>
          </a:p>
          <a:p>
            <a:pPr>
              <a:tabLst>
                <a:tab pos="7181850" algn="l"/>
              </a:tabLst>
            </a:pPr>
            <a:r>
              <a:rPr lang="en-US" sz="2400"/>
              <a:t>In a multi-tasking system, several </a:t>
            </a:r>
            <a:br>
              <a:rPr lang="en-US" sz="2400"/>
            </a:br>
            <a:r>
              <a:rPr lang="en-US" sz="2400"/>
              <a:t>tasks may wish to use a resource </a:t>
            </a:r>
            <a:br>
              <a:rPr lang="en-US" sz="2400"/>
            </a:br>
            <a:r>
              <a:rPr lang="en-US" sz="2400"/>
              <a:t>simultaneously</a:t>
            </a:r>
            <a:br>
              <a:rPr lang="en-US" sz="2400"/>
            </a:br>
            <a:endParaRPr lang="en-US" sz="2400"/>
          </a:p>
          <a:p>
            <a:pPr>
              <a:tabLst>
                <a:tab pos="7181850" algn="l"/>
              </a:tabLst>
            </a:pPr>
            <a:r>
              <a:rPr lang="en-US" sz="2400"/>
              <a:t>A </a:t>
            </a:r>
            <a:r>
              <a:rPr lang="en-US" sz="2400">
                <a:solidFill>
                  <a:schemeClr val="folHlink"/>
                </a:solidFill>
              </a:rPr>
              <a:t>scheduler</a:t>
            </a:r>
            <a:r>
              <a:rPr lang="en-US" sz="2400"/>
              <a:t> decides which task </a:t>
            </a:r>
            <a:br>
              <a:rPr lang="en-US" sz="2400"/>
            </a:br>
            <a:r>
              <a:rPr lang="en-US" sz="2400"/>
              <a:t>that may use the resource, </a:t>
            </a:r>
            <a:br>
              <a:rPr lang="en-US" sz="2400"/>
            </a:br>
            <a:r>
              <a:rPr lang="en-US" sz="2400"/>
              <a:t>i.e., determines order </a:t>
            </a:r>
            <a:br>
              <a:rPr lang="en-US" sz="2400"/>
            </a:br>
            <a:r>
              <a:rPr lang="en-US" sz="2400"/>
              <a:t>by which requests are serviced, </a:t>
            </a:r>
            <a:br>
              <a:rPr lang="en-US" sz="2400"/>
            </a:br>
            <a:r>
              <a:rPr lang="en-US" sz="2400"/>
              <a:t>using a </a:t>
            </a:r>
            <a:r>
              <a:rPr lang="en-US" sz="2400">
                <a:solidFill>
                  <a:schemeClr val="folHlink"/>
                </a:solidFill>
              </a:rPr>
              <a:t>scheduling algorithm</a:t>
            </a:r>
            <a:r>
              <a:rPr lang="en-US" sz="2400"/>
              <a:t/>
            </a:r>
            <a:br>
              <a:rPr lang="en-US" sz="2400"/>
            </a:br>
            <a:endParaRPr lang="en-US" sz="2400"/>
          </a:p>
        </p:txBody>
      </p:sp>
      <p:sp>
        <p:nvSpPr>
          <p:cNvPr id="1188868" name="AutoShape 4"/>
          <p:cNvSpPr>
            <a:spLocks noChangeArrowheads="1"/>
          </p:cNvSpPr>
          <p:nvPr/>
        </p:nvSpPr>
        <p:spPr bwMode="auto">
          <a:xfrm>
            <a:off x="6551613" y="3825875"/>
            <a:ext cx="1800225" cy="593725"/>
          </a:xfrm>
          <a:prstGeom prst="roundRect">
            <a:avLst>
              <a:gd name="adj" fmla="val 16667"/>
            </a:avLst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resource</a:t>
            </a:r>
          </a:p>
        </p:txBody>
      </p:sp>
      <p:sp>
        <p:nvSpPr>
          <p:cNvPr id="1188869" name="Text Box 5"/>
          <p:cNvSpPr txBox="1">
            <a:spLocks noChangeArrowheads="1"/>
          </p:cNvSpPr>
          <p:nvPr/>
        </p:nvSpPr>
        <p:spPr bwMode="auto">
          <a:xfrm>
            <a:off x="6931025" y="1628775"/>
            <a:ext cx="104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0"/>
              <a:t>requests</a:t>
            </a:r>
          </a:p>
        </p:txBody>
      </p:sp>
      <p:sp>
        <p:nvSpPr>
          <p:cNvPr id="1188870" name="Line 6"/>
          <p:cNvSpPr>
            <a:spLocks noChangeShapeType="1"/>
          </p:cNvSpPr>
          <p:nvPr/>
        </p:nvSpPr>
        <p:spPr bwMode="auto">
          <a:xfrm>
            <a:off x="7454900" y="1995488"/>
            <a:ext cx="0" cy="623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88871" name="Line 7"/>
          <p:cNvSpPr>
            <a:spLocks noChangeShapeType="1"/>
          </p:cNvSpPr>
          <p:nvPr/>
        </p:nvSpPr>
        <p:spPr bwMode="auto">
          <a:xfrm>
            <a:off x="7118350" y="1989138"/>
            <a:ext cx="269875" cy="63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88872" name="Line 8"/>
          <p:cNvSpPr>
            <a:spLocks noChangeShapeType="1"/>
          </p:cNvSpPr>
          <p:nvPr/>
        </p:nvSpPr>
        <p:spPr bwMode="auto">
          <a:xfrm flipH="1">
            <a:off x="7523163" y="1995488"/>
            <a:ext cx="269875" cy="623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88873" name="Line 9"/>
          <p:cNvSpPr>
            <a:spLocks noChangeShapeType="1"/>
          </p:cNvSpPr>
          <p:nvPr/>
        </p:nvSpPr>
        <p:spPr bwMode="auto">
          <a:xfrm>
            <a:off x="7478713" y="2754313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88874" name="Line 10"/>
          <p:cNvSpPr>
            <a:spLocks noChangeShapeType="1"/>
          </p:cNvSpPr>
          <p:nvPr/>
        </p:nvSpPr>
        <p:spPr bwMode="auto">
          <a:xfrm>
            <a:off x="7478713" y="4419600"/>
            <a:ext cx="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88875" name="AutoShape 11"/>
          <p:cNvSpPr>
            <a:spLocks noChangeArrowheads="1"/>
          </p:cNvSpPr>
          <p:nvPr/>
        </p:nvSpPr>
        <p:spPr bwMode="auto">
          <a:xfrm>
            <a:off x="6551613" y="2709863"/>
            <a:ext cx="1800225" cy="449262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scheduler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867" grpId="0" build="p"/>
      <p:bldP spid="1188868" grpId="0" animBg="1"/>
      <p:bldP spid="1188869" grpId="0"/>
      <p:bldP spid="1188870" grpId="0" animBg="1"/>
      <p:bldP spid="1188871" grpId="0" animBg="1"/>
      <p:bldP spid="1188872" grpId="0" animBg="1"/>
      <p:bldP spid="1188873" grpId="0" animBg="1"/>
      <p:bldP spid="1188874" grpId="0" animBg="1"/>
      <p:bldP spid="118887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</a:t>
            </a:r>
          </a:p>
        </p:txBody>
      </p:sp>
      <p:sp>
        <p:nvSpPr>
          <p:cNvPr id="119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 variety of (contradicting) factors to consider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treat similar tasks in a similar way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process should wait forever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short response times </a:t>
            </a:r>
            <a:r>
              <a:rPr lang="en-US" sz="2000" dirty="0" smtClean="0"/>
              <a:t>(time </a:t>
            </a:r>
            <a:r>
              <a:rPr lang="en-US" sz="2000" baseline="-25000" dirty="0" smtClean="0"/>
              <a:t>request submitted</a:t>
            </a:r>
            <a:r>
              <a:rPr lang="en-US" sz="2000" dirty="0" smtClean="0"/>
              <a:t> - time</a:t>
            </a:r>
            <a:r>
              <a:rPr lang="en-US" sz="2000" baseline="-25000" dirty="0" smtClean="0"/>
              <a:t> response given</a:t>
            </a:r>
            <a:r>
              <a:rPr lang="en-US" sz="2000" dirty="0" smtClean="0"/>
              <a:t> 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maximize </a:t>
            </a:r>
            <a:r>
              <a:rPr lang="en-US" dirty="0"/>
              <a:t>throughput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maximum </a:t>
            </a:r>
            <a:r>
              <a:rPr lang="en-US" dirty="0"/>
              <a:t>resource utilization </a:t>
            </a:r>
            <a:r>
              <a:rPr lang="en-US" sz="2000" dirty="0"/>
              <a:t>(100%, but 40-90% normal)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minimize overhead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predictable access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…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Several ways to achieve these goals, …</a:t>
            </a:r>
            <a:br>
              <a:rPr lang="en-US" dirty="0"/>
            </a:br>
            <a:r>
              <a:rPr lang="en-US" dirty="0"/>
              <a:t>…but </a:t>
            </a:r>
            <a:r>
              <a:rPr lang="en-US" dirty="0">
                <a:solidFill>
                  <a:schemeClr val="folHlink"/>
                </a:solidFill>
              </a:rPr>
              <a:t>which criteria is most important?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</a:t>
            </a:r>
          </a:p>
        </p:txBody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“Most reasonable” criteria depends </a:t>
            </a:r>
            <a:r>
              <a:rPr lang="en-US" sz="2000" u="sng" dirty="0">
                <a:solidFill>
                  <a:srgbClr val="0000FF"/>
                </a:solidFill>
              </a:rPr>
              <a:t>upon who you are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Kernel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Resource management and scheduling</a:t>
            </a:r>
          </a:p>
          <a:p>
            <a:pPr lvl="3">
              <a:lnSpc>
                <a:spcPct val="90000"/>
              </a:lnSpc>
            </a:pPr>
            <a:r>
              <a:rPr lang="en-US" sz="1500" dirty="0"/>
              <a:t>processor utilization, throughput, fairness</a:t>
            </a:r>
            <a:br>
              <a:rPr lang="en-US" sz="1500" dirty="0"/>
            </a:br>
            <a:endParaRPr lang="en-US" sz="15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User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Interactivity</a:t>
            </a:r>
          </a:p>
          <a:p>
            <a:pPr lvl="3">
              <a:lnSpc>
                <a:spcPct val="90000"/>
              </a:lnSpc>
            </a:pPr>
            <a:r>
              <a:rPr lang="en-US" sz="1500" dirty="0"/>
              <a:t>response time </a:t>
            </a:r>
            <a:br>
              <a:rPr lang="en-US" sz="1500" dirty="0"/>
            </a:br>
            <a:r>
              <a:rPr lang="en-US" sz="1500" dirty="0"/>
              <a:t>(</a:t>
            </a:r>
            <a:r>
              <a:rPr lang="en-US" sz="1500" i="1" dirty="0"/>
              <a:t>Example:</a:t>
            </a:r>
            <a:r>
              <a:rPr lang="en-US" sz="1500" dirty="0"/>
              <a:t> when playing a game, we will not accept waiting 10s each time we </a:t>
            </a:r>
            <a:br>
              <a:rPr lang="en-US" sz="1500" dirty="0"/>
            </a:br>
            <a:r>
              <a:rPr lang="en-US" sz="1500" dirty="0"/>
              <a:t>use the joystick)</a:t>
            </a:r>
            <a:br>
              <a:rPr lang="en-US" sz="1500" dirty="0"/>
            </a:br>
            <a:endParaRPr lang="en-US" sz="1500" dirty="0"/>
          </a:p>
          <a:p>
            <a:pPr lvl="2">
              <a:lnSpc>
                <a:spcPct val="90000"/>
              </a:lnSpc>
            </a:pPr>
            <a:r>
              <a:rPr lang="en-US" sz="1600" dirty="0"/>
              <a:t>Predictability</a:t>
            </a:r>
          </a:p>
          <a:p>
            <a:pPr lvl="3">
              <a:lnSpc>
                <a:spcPct val="90000"/>
              </a:lnSpc>
            </a:pPr>
            <a:r>
              <a:rPr lang="en-US" sz="1500" dirty="0"/>
              <a:t>identical performance every time</a:t>
            </a:r>
            <a:br>
              <a:rPr lang="en-US" sz="1500" dirty="0"/>
            </a:br>
            <a:r>
              <a:rPr lang="en-US" sz="1500" dirty="0"/>
              <a:t>(</a:t>
            </a:r>
            <a:r>
              <a:rPr lang="en-US" sz="1500" i="1" dirty="0"/>
              <a:t>Example:</a:t>
            </a:r>
            <a:r>
              <a:rPr lang="en-US" sz="1500" dirty="0"/>
              <a:t> when using the editor, we will not accept waiting 5s one time and 5ms another time to get echo</a:t>
            </a:r>
            <a:r>
              <a:rPr lang="en-US" sz="1500" dirty="0" smtClean="0"/>
              <a:t>)</a:t>
            </a:r>
            <a:br>
              <a:rPr lang="en-US" sz="1500" dirty="0" smtClean="0"/>
            </a:br>
            <a:r>
              <a:rPr lang="en-US" sz="1500" dirty="0" smtClean="0"/>
              <a:t/>
            </a:r>
            <a:br>
              <a:rPr lang="en-US" sz="1500" dirty="0" smtClean="0"/>
            </a:br>
            <a:endParaRPr lang="en-US" sz="1500" dirty="0"/>
          </a:p>
          <a:p>
            <a:pPr>
              <a:lnSpc>
                <a:spcPct val="90000"/>
              </a:lnSpc>
            </a:pPr>
            <a:r>
              <a:rPr lang="en-US" sz="2000" dirty="0"/>
              <a:t>“Most reasonable” depends </a:t>
            </a:r>
            <a:r>
              <a:rPr lang="en-US" sz="2000" u="sng" dirty="0">
                <a:solidFill>
                  <a:srgbClr val="0000FF"/>
                </a:solidFill>
              </a:rPr>
              <a:t>upon environment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Server vs. end-system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Stationary vs. mobile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2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2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2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92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2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92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29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929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 “Most reasonable” criteria depends </a:t>
            </a:r>
            <a:r>
              <a:rPr lang="en-US" sz="2400" u="sng" dirty="0" smtClean="0">
                <a:solidFill>
                  <a:srgbClr val="0000FF"/>
                </a:solidFill>
              </a:rPr>
              <a:t>upon target system</a:t>
            </a:r>
            <a:endParaRPr lang="en-US" sz="2400" dirty="0" smtClean="0">
              <a:solidFill>
                <a:srgbClr val="0000FF"/>
              </a:solidFill>
            </a:endParaRP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All systems</a:t>
            </a:r>
          </a:p>
          <a:p>
            <a:pPr lvl="2"/>
            <a:r>
              <a:rPr lang="en-US" sz="1400" dirty="0" smtClean="0"/>
              <a:t>fairness – giving each process a fair share</a:t>
            </a:r>
          </a:p>
          <a:p>
            <a:pPr lvl="2"/>
            <a:r>
              <a:rPr lang="en-US" sz="1400" dirty="0" smtClean="0"/>
              <a:t>balance – keeping all parts of the system busy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pPr lvl="1"/>
            <a:r>
              <a:rPr lang="en-US" sz="1600" dirty="0" smtClean="0"/>
              <a:t>Batch systems</a:t>
            </a:r>
          </a:p>
          <a:p>
            <a:pPr lvl="2"/>
            <a:r>
              <a:rPr lang="en-US" sz="1400" dirty="0" smtClean="0"/>
              <a:t>turnaround time – minimize time between submission and termination</a:t>
            </a:r>
          </a:p>
          <a:p>
            <a:pPr lvl="2"/>
            <a:r>
              <a:rPr lang="en-US" sz="1400" dirty="0" smtClean="0"/>
              <a:t>throughput – maximize number of jobs per hour</a:t>
            </a:r>
          </a:p>
          <a:p>
            <a:pPr lvl="2"/>
            <a:r>
              <a:rPr lang="en-US" sz="1400" dirty="0" smtClean="0"/>
              <a:t>(CPU utilization – keep CPU busy all the time)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Interactive systems</a:t>
            </a:r>
          </a:p>
          <a:p>
            <a:pPr lvl="2"/>
            <a:r>
              <a:rPr lang="en-US" sz="1400" dirty="0" smtClean="0"/>
              <a:t>response time – respond to requests quickly</a:t>
            </a:r>
          </a:p>
          <a:p>
            <a:pPr lvl="2"/>
            <a:r>
              <a:rPr lang="en-US" sz="1400" dirty="0" smtClean="0"/>
              <a:t>proportionality – meet users’ expectations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Real-time systems</a:t>
            </a:r>
          </a:p>
          <a:p>
            <a:pPr lvl="2"/>
            <a:r>
              <a:rPr lang="en-US" sz="1400" dirty="0" smtClean="0"/>
              <a:t>meet deadlines – avoid loosing data</a:t>
            </a:r>
          </a:p>
          <a:p>
            <a:pPr lvl="2"/>
            <a:r>
              <a:rPr lang="en-US" sz="1400" dirty="0" smtClean="0"/>
              <a:t>predictability – avoid quality degradation in multimedia systems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 </a:t>
            </a:r>
          </a:p>
        </p:txBody>
      </p:sp>
      <p:sp>
        <p:nvSpPr>
          <p:cNvPr id="1195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Scheduling algorithm classification: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chemeClr val="folHlink"/>
                </a:solidFill>
              </a:rPr>
              <a:t>dynamic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make scheduling decisions at run-time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flexible to adapt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considers only the actual task requests and execution time parameters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large run-time overhead finding a schedule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chemeClr val="folHlink"/>
                </a:solidFill>
              </a:rPr>
              <a:t>static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make scheduling decisions at off-line (also called pre-run-time)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generates a dispatching table for run-time dispatcher at compile time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needs complete knowledge of the task before compiling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small run-time overhead</a:t>
            </a:r>
            <a:br>
              <a:rPr lang="en-US" sz="1600"/>
            </a:br>
            <a:endParaRPr lang="en-US" sz="1600"/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chemeClr val="folHlink"/>
                </a:solidFill>
              </a:rPr>
              <a:t>preemptive 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currently executing task may be interrupted (preempted) by higher priority processes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preempted process continues later at the same state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overhead of contexts switching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chemeClr val="folHlink"/>
                </a:solidFill>
              </a:rPr>
              <a:t>non-preemptive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running tasks will be allowed to finish its time-slot (higher priority processes must wait)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reasonable for short tasks like sending a packet (used by disk and network cards)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less frequent switches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5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5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50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50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50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50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50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50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5011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1162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52987"/>
            <a:ext cx="9144000" cy="5229225"/>
          </a:xfrm>
        </p:spPr>
        <p:txBody>
          <a:bodyPr/>
          <a:lstStyle/>
          <a:p>
            <a:r>
              <a:rPr lang="en-US" dirty="0"/>
              <a:t>Processes</a:t>
            </a:r>
          </a:p>
          <a:p>
            <a:pPr lvl="1"/>
            <a:r>
              <a:rPr lang="en-US" dirty="0"/>
              <a:t>primitives for creation and termination</a:t>
            </a:r>
          </a:p>
          <a:p>
            <a:pPr lvl="1"/>
            <a:r>
              <a:rPr lang="en-US" dirty="0"/>
              <a:t>states</a:t>
            </a:r>
          </a:p>
          <a:p>
            <a:pPr lvl="1"/>
            <a:r>
              <a:rPr lang="en-US" dirty="0"/>
              <a:t>context switches</a:t>
            </a:r>
          </a:p>
          <a:p>
            <a:pPr lvl="1"/>
            <a:r>
              <a:rPr lang="en-US" dirty="0"/>
              <a:t>processes vs. threads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CPU scheduling</a:t>
            </a:r>
          </a:p>
          <a:p>
            <a:pPr lvl="1"/>
            <a:r>
              <a:rPr lang="en-US" dirty="0"/>
              <a:t>classification</a:t>
            </a:r>
          </a:p>
          <a:p>
            <a:pPr lvl="1"/>
            <a:r>
              <a:rPr lang="en-US" dirty="0"/>
              <a:t>time slices</a:t>
            </a:r>
          </a:p>
          <a:p>
            <a:pPr lvl="1"/>
            <a:r>
              <a:rPr lang="en-US" dirty="0"/>
              <a:t>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Preemption </a:t>
            </a:r>
          </a:p>
        </p:txBody>
      </p:sp>
      <p:sp>
        <p:nvSpPr>
          <p:cNvPr id="1197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58640"/>
            <a:ext cx="5832475" cy="5716588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sz="1800" dirty="0"/>
              <a:t>Tasks waits for processing</a:t>
            </a:r>
          </a:p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sz="1800" dirty="0"/>
              <a:t>Scheduler assigns priorities</a:t>
            </a:r>
          </a:p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sz="1800" dirty="0"/>
              <a:t>Task with highest priority will be scheduled first</a:t>
            </a:r>
          </a:p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sz="1800" dirty="0"/>
              <a:t>Preempt current execution if</a:t>
            </a:r>
            <a:r>
              <a:rPr lang="en-US" sz="1800" dirty="0" smtClean="0"/>
              <a:t> </a:t>
            </a:r>
          </a:p>
          <a:p>
            <a:pPr lvl="1">
              <a:lnSpc>
                <a:spcPct val="90000"/>
              </a:lnSpc>
              <a:spcAft>
                <a:spcPct val="30000"/>
              </a:spcAft>
            </a:pPr>
            <a:r>
              <a:rPr lang="en-US" sz="1400" dirty="0" smtClean="0"/>
              <a:t>a </a:t>
            </a:r>
            <a:r>
              <a:rPr lang="en-US" sz="1400" dirty="0"/>
              <a:t>higher priority (more urgent) task </a:t>
            </a:r>
            <a:r>
              <a:rPr lang="en-US" sz="1400" dirty="0" smtClean="0"/>
              <a:t>arrives</a:t>
            </a:r>
          </a:p>
          <a:p>
            <a:pPr lvl="1">
              <a:lnSpc>
                <a:spcPct val="90000"/>
              </a:lnSpc>
              <a:spcAft>
                <a:spcPct val="30000"/>
              </a:spcAft>
            </a:pPr>
            <a:r>
              <a:rPr lang="en-US" sz="1400" dirty="0" err="1" smtClean="0"/>
              <a:t>timeslice</a:t>
            </a:r>
            <a:r>
              <a:rPr lang="en-US" sz="1400" dirty="0" smtClean="0"/>
              <a:t> is consumed</a:t>
            </a:r>
          </a:p>
          <a:p>
            <a:pPr lvl="1">
              <a:lnSpc>
                <a:spcPct val="90000"/>
              </a:lnSpc>
              <a:spcAft>
                <a:spcPct val="30000"/>
              </a:spcAft>
            </a:pPr>
            <a:r>
              <a:rPr lang="en-US" sz="1400" dirty="0" smtClean="0"/>
              <a:t>…</a:t>
            </a:r>
            <a:br>
              <a:rPr lang="en-US" sz="1400" dirty="0" smtClean="0"/>
            </a:br>
            <a:endParaRPr lang="en-US" sz="1400" dirty="0"/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FF9933"/>
                </a:solidFill>
              </a:rPr>
              <a:t>Real-time</a:t>
            </a:r>
            <a:r>
              <a:rPr lang="en-US" sz="1800" dirty="0"/>
              <a:t> and </a:t>
            </a:r>
            <a:r>
              <a:rPr lang="en-US" sz="1800" dirty="0">
                <a:solidFill>
                  <a:schemeClr val="accent1"/>
                </a:solidFill>
              </a:rPr>
              <a:t>best effort</a:t>
            </a:r>
            <a:r>
              <a:rPr lang="en-US" sz="1800" dirty="0"/>
              <a:t> priorities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real-time processes have higher priority </a:t>
            </a:r>
            <a:br>
              <a:rPr lang="en-US" sz="1600" dirty="0"/>
            </a:br>
            <a:r>
              <a:rPr lang="en-US" sz="1600" dirty="0"/>
              <a:t>(if exists, they will run)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pPr>
              <a:lnSpc>
                <a:spcPct val="90000"/>
              </a:lnSpc>
            </a:pPr>
            <a:r>
              <a:rPr lang="en-US" sz="1800" dirty="0"/>
              <a:t>To kinds of preemption: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preemption points 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predictable </a:t>
            </a:r>
            <a:r>
              <a:rPr lang="en-US" sz="1400" dirty="0" smtClean="0"/>
              <a:t>overhead</a:t>
            </a:r>
          </a:p>
          <a:p>
            <a:pPr lvl="2">
              <a:lnSpc>
                <a:spcPct val="90000"/>
              </a:lnSpc>
            </a:pPr>
            <a:r>
              <a:rPr lang="en-US" sz="1400" dirty="0" smtClean="0"/>
              <a:t>simplified </a:t>
            </a:r>
            <a:r>
              <a:rPr lang="en-US" sz="1400" dirty="0"/>
              <a:t>scheduler accounting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immediate preemption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needed for hard real-time </a:t>
            </a:r>
            <a:r>
              <a:rPr lang="en-US" sz="1400" dirty="0" smtClean="0"/>
              <a:t>systems </a:t>
            </a:r>
          </a:p>
          <a:p>
            <a:pPr lvl="2">
              <a:lnSpc>
                <a:spcPct val="90000"/>
              </a:lnSpc>
            </a:pPr>
            <a:r>
              <a:rPr lang="en-US" sz="1400" dirty="0" smtClean="0"/>
              <a:t>needs </a:t>
            </a:r>
            <a:r>
              <a:rPr lang="en-US" sz="1400" dirty="0"/>
              <a:t>special timers and fast interrupt and context switch handling</a:t>
            </a:r>
          </a:p>
        </p:txBody>
      </p:sp>
      <p:sp>
        <p:nvSpPr>
          <p:cNvPr id="1197060" name="AutoShape 4"/>
          <p:cNvSpPr>
            <a:spLocks noChangeArrowheads="1"/>
          </p:cNvSpPr>
          <p:nvPr/>
        </p:nvSpPr>
        <p:spPr bwMode="auto">
          <a:xfrm>
            <a:off x="5870575" y="3825875"/>
            <a:ext cx="1800225" cy="593725"/>
          </a:xfrm>
          <a:prstGeom prst="roundRect">
            <a:avLst>
              <a:gd name="adj" fmla="val 16667"/>
            </a:avLst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resource</a:t>
            </a:r>
          </a:p>
        </p:txBody>
      </p:sp>
      <p:sp>
        <p:nvSpPr>
          <p:cNvPr id="1197061" name="Text Box 5"/>
          <p:cNvSpPr txBox="1">
            <a:spLocks noChangeArrowheads="1"/>
          </p:cNvSpPr>
          <p:nvPr/>
        </p:nvSpPr>
        <p:spPr bwMode="auto">
          <a:xfrm>
            <a:off x="6249988" y="908050"/>
            <a:ext cx="104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0"/>
              <a:t>requests</a:t>
            </a:r>
          </a:p>
        </p:txBody>
      </p:sp>
      <p:sp>
        <p:nvSpPr>
          <p:cNvPr id="1197062" name="Line 6"/>
          <p:cNvSpPr>
            <a:spLocks noChangeShapeType="1"/>
          </p:cNvSpPr>
          <p:nvPr/>
        </p:nvSpPr>
        <p:spPr bwMode="auto">
          <a:xfrm>
            <a:off x="6773863" y="1274763"/>
            <a:ext cx="0" cy="623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97063" name="Line 7"/>
          <p:cNvSpPr>
            <a:spLocks noChangeShapeType="1"/>
          </p:cNvSpPr>
          <p:nvPr/>
        </p:nvSpPr>
        <p:spPr bwMode="auto">
          <a:xfrm>
            <a:off x="6437313" y="1268413"/>
            <a:ext cx="269875" cy="63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97064" name="Line 8"/>
          <p:cNvSpPr>
            <a:spLocks noChangeShapeType="1"/>
          </p:cNvSpPr>
          <p:nvPr/>
        </p:nvSpPr>
        <p:spPr bwMode="auto">
          <a:xfrm flipH="1">
            <a:off x="6842125" y="1274763"/>
            <a:ext cx="269875" cy="623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97065" name="Line 9"/>
          <p:cNvSpPr>
            <a:spLocks noChangeShapeType="1"/>
          </p:cNvSpPr>
          <p:nvPr/>
        </p:nvSpPr>
        <p:spPr bwMode="auto">
          <a:xfrm>
            <a:off x="6797675" y="2754313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97066" name="Line 10"/>
          <p:cNvSpPr>
            <a:spLocks noChangeShapeType="1"/>
          </p:cNvSpPr>
          <p:nvPr/>
        </p:nvSpPr>
        <p:spPr bwMode="auto">
          <a:xfrm>
            <a:off x="6797675" y="4419600"/>
            <a:ext cx="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97067" name="AutoShape 11"/>
          <p:cNvSpPr>
            <a:spLocks noChangeArrowheads="1"/>
          </p:cNvSpPr>
          <p:nvPr/>
        </p:nvSpPr>
        <p:spPr bwMode="auto">
          <a:xfrm>
            <a:off x="5870575" y="2033588"/>
            <a:ext cx="1800225" cy="11255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solidFill>
                <a:schemeClr val="bg1"/>
              </a:solidFill>
            </a:endParaRPr>
          </a:p>
          <a:p>
            <a:pPr algn="ctr"/>
            <a:endParaRPr lang="en-US" sz="1600">
              <a:solidFill>
                <a:schemeClr val="bg1"/>
              </a:solidFill>
            </a:endParaRPr>
          </a:p>
          <a:p>
            <a:pPr algn="ctr"/>
            <a:endParaRPr lang="en-US" sz="1600">
              <a:solidFill>
                <a:schemeClr val="bg1"/>
              </a:solidFill>
            </a:endParaRPr>
          </a:p>
          <a:p>
            <a:pPr algn="ctr"/>
            <a:r>
              <a:rPr lang="en-US" sz="1600">
                <a:solidFill>
                  <a:schemeClr val="bg1"/>
                </a:solidFill>
              </a:rPr>
              <a:t>scheduler</a:t>
            </a:r>
          </a:p>
        </p:txBody>
      </p:sp>
      <p:sp>
        <p:nvSpPr>
          <p:cNvPr id="1197068" name="Rectangle 12"/>
          <p:cNvSpPr>
            <a:spLocks noChangeArrowheads="1"/>
          </p:cNvSpPr>
          <p:nvPr/>
        </p:nvSpPr>
        <p:spPr bwMode="auto">
          <a:xfrm>
            <a:off x="7085013" y="2124075"/>
            <a:ext cx="179387" cy="1793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197069" name="Rectangle 13"/>
          <p:cNvSpPr>
            <a:spLocks noChangeArrowheads="1"/>
          </p:cNvSpPr>
          <p:nvPr/>
        </p:nvSpPr>
        <p:spPr bwMode="auto">
          <a:xfrm>
            <a:off x="7085013" y="2303463"/>
            <a:ext cx="179387" cy="1793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197070" name="Rectangle 14"/>
          <p:cNvSpPr>
            <a:spLocks noChangeArrowheads="1"/>
          </p:cNvSpPr>
          <p:nvPr/>
        </p:nvSpPr>
        <p:spPr bwMode="auto">
          <a:xfrm>
            <a:off x="7085013" y="2482850"/>
            <a:ext cx="179387" cy="1793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197071" name="Rectangle 15"/>
          <p:cNvSpPr>
            <a:spLocks noChangeArrowheads="1"/>
          </p:cNvSpPr>
          <p:nvPr/>
        </p:nvSpPr>
        <p:spPr bwMode="auto">
          <a:xfrm>
            <a:off x="7085013" y="2662238"/>
            <a:ext cx="179387" cy="179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197072" name="Rectangle 16"/>
          <p:cNvSpPr>
            <a:spLocks noChangeArrowheads="1"/>
          </p:cNvSpPr>
          <p:nvPr/>
        </p:nvSpPr>
        <p:spPr bwMode="auto">
          <a:xfrm>
            <a:off x="6275388" y="2124075"/>
            <a:ext cx="179387" cy="1793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197073" name="Rectangle 17"/>
          <p:cNvSpPr>
            <a:spLocks noChangeArrowheads="1"/>
          </p:cNvSpPr>
          <p:nvPr/>
        </p:nvSpPr>
        <p:spPr bwMode="auto">
          <a:xfrm>
            <a:off x="6275388" y="2303463"/>
            <a:ext cx="179387" cy="1793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197074" name="Rectangle 18"/>
          <p:cNvSpPr>
            <a:spLocks noChangeArrowheads="1"/>
          </p:cNvSpPr>
          <p:nvPr/>
        </p:nvSpPr>
        <p:spPr bwMode="auto">
          <a:xfrm>
            <a:off x="6275388" y="2482850"/>
            <a:ext cx="179387" cy="179388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197075" name="Rectangle 19"/>
          <p:cNvSpPr>
            <a:spLocks noChangeArrowheads="1"/>
          </p:cNvSpPr>
          <p:nvPr/>
        </p:nvSpPr>
        <p:spPr bwMode="auto">
          <a:xfrm>
            <a:off x="6275388" y="2662238"/>
            <a:ext cx="179387" cy="179387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197076" name="Rectangle 20"/>
          <p:cNvSpPr>
            <a:spLocks noChangeArrowheads="1"/>
          </p:cNvSpPr>
          <p:nvPr/>
        </p:nvSpPr>
        <p:spPr bwMode="auto">
          <a:xfrm>
            <a:off x="6275388" y="2663825"/>
            <a:ext cx="179387" cy="179388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197077" name="Rectangle 21"/>
          <p:cNvSpPr>
            <a:spLocks noChangeArrowheads="1"/>
          </p:cNvSpPr>
          <p:nvPr/>
        </p:nvSpPr>
        <p:spPr bwMode="auto">
          <a:xfrm>
            <a:off x="7085013" y="2663825"/>
            <a:ext cx="179387" cy="179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grpSp>
        <p:nvGrpSpPr>
          <p:cNvPr id="1197078" name="Group 22"/>
          <p:cNvGrpSpPr>
            <a:grpSpLocks/>
          </p:cNvGrpSpPr>
          <p:nvPr/>
        </p:nvGrpSpPr>
        <p:grpSpPr bwMode="auto">
          <a:xfrm>
            <a:off x="6996113" y="1898650"/>
            <a:ext cx="2193925" cy="2070100"/>
            <a:chOff x="4383" y="1196"/>
            <a:chExt cx="1382" cy="1304"/>
          </a:xfrm>
        </p:grpSpPr>
        <p:sp>
          <p:nvSpPr>
            <p:cNvPr id="1197079" name="Freeform 23"/>
            <p:cNvSpPr>
              <a:spLocks/>
            </p:cNvSpPr>
            <p:nvPr/>
          </p:nvSpPr>
          <p:spPr bwMode="auto">
            <a:xfrm>
              <a:off x="4383" y="1196"/>
              <a:ext cx="652" cy="1304"/>
            </a:xfrm>
            <a:custGeom>
              <a:avLst/>
              <a:gdLst>
                <a:gd name="T0" fmla="*/ 0 w 652"/>
                <a:gd name="T1" fmla="*/ 1332 h 1332"/>
                <a:gd name="T2" fmla="*/ 652 w 652"/>
                <a:gd name="T3" fmla="*/ 1332 h 1332"/>
                <a:gd name="T4" fmla="*/ 652 w 652"/>
                <a:gd name="T5" fmla="*/ 0 h 1332"/>
                <a:gd name="T6" fmla="*/ 113 w 652"/>
                <a:gd name="T7" fmla="*/ 0 h 1332"/>
                <a:gd name="T8" fmla="*/ 113 w 652"/>
                <a:gd name="T9" fmla="*/ 453 h 1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2" h="1332">
                  <a:moveTo>
                    <a:pt x="0" y="1332"/>
                  </a:moveTo>
                  <a:lnTo>
                    <a:pt x="652" y="1332"/>
                  </a:lnTo>
                  <a:lnTo>
                    <a:pt x="652" y="0"/>
                  </a:lnTo>
                  <a:lnTo>
                    <a:pt x="113" y="0"/>
                  </a:lnTo>
                  <a:lnTo>
                    <a:pt x="113" y="453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1197080" name="Text Box 24"/>
            <p:cNvSpPr txBox="1">
              <a:spLocks noChangeArrowheads="1"/>
            </p:cNvSpPr>
            <p:nvPr/>
          </p:nvSpPr>
          <p:spPr bwMode="auto">
            <a:xfrm>
              <a:off x="5006" y="1763"/>
              <a:ext cx="75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b="0"/>
                <a:t>preemption</a:t>
              </a:r>
            </a:p>
          </p:txBody>
        </p:sp>
      </p:grpSp>
      <p:sp>
        <p:nvSpPr>
          <p:cNvPr id="1197081" name="Rectangle 25"/>
          <p:cNvSpPr>
            <a:spLocks noChangeArrowheads="1"/>
          </p:cNvSpPr>
          <p:nvPr/>
        </p:nvSpPr>
        <p:spPr bwMode="auto">
          <a:xfrm>
            <a:off x="6724650" y="3879850"/>
            <a:ext cx="179388" cy="179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023 C 0.00243 0.01226 0.00486 0.02452 0.01267 0.03377 C 0.02049 0.04303 0.04167 0.03146 0.04722 0.05529 C 0.05278 0.07911 0.04931 0.12769 0.04601 0.17627 " pathEditMode="relative" ptsTypes="aaaA">
                                      <p:cBhvr>
                                        <p:cTn id="30" dur="2000" fill="hold"/>
                                        <p:tgtEl>
                                          <p:spTgt spid="1197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1000" fill="hold"/>
                                        <p:tgtEl>
                                          <p:spTgt spid="1197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1197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11970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023 C 0.00104 0.01087 0.00208 0.02174 0.00938 0.02915 C 0.01667 0.03655 0.0375 0.0192 0.04375 0.04465 C 0.05 0.07009 0.04861 0.12607 0.04722 0.18228 " pathEditMode="relative" ptsTypes="aaaA">
                                      <p:cBhvr>
                                        <p:cTn id="38" dur="2000" fill="hold"/>
                                        <p:tgtEl>
                                          <p:spTgt spid="1197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11970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1970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1970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11970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1970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1970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07495E-6 C 1.66667E-6 0.01296 0.00017 0.02614 -0.00573 0.03516 C -0.01163 0.04418 -0.03038 0.02961 -0.03559 0.05367 C -0.0408 0.07773 -0.03611 0.15846 -0.03681 0.17928 " pathEditMode="relative" ptsTypes="aaaA">
                                      <p:cBhvr>
                                        <p:cTn id="54" dur="2000" fill="hold"/>
                                        <p:tgtEl>
                                          <p:spTgt spid="1197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000" fill="hold"/>
                                        <p:tgtEl>
                                          <p:spTgt spid="11970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11970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11970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-0.00093 L 0.12986 -0.00093 L 0.12986 -0.30257 L 0.03629 -0.30257 L 0.03629 -0.1846 " pathEditMode="relative" ptsTypes="AAAAA">
                                      <p:cBhvr>
                                        <p:cTn id="74" dur="2000" fill="hold"/>
                                        <p:tgtEl>
                                          <p:spTgt spid="1197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11970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1970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1970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4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9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-0.0007 L 0.0066 0.03215 L 0.04601 0.0451 L 0.04601 0.17626 " pathEditMode="relative" ptsTypes="AAAA">
                                      <p:cBhvr>
                                        <p:cTn id="90" dur="2000" fill="hold"/>
                                        <p:tgtEl>
                                          <p:spTgt spid="1197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2000" fill="hold"/>
                                        <p:tgtEl>
                                          <p:spTgt spid="11970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3" dur="2000" fill="hold"/>
                                        <p:tgtEl>
                                          <p:spTgt spid="11970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2000" fill="hold"/>
                                        <p:tgtEl>
                                          <p:spTgt spid="11970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5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7059" grpId="0" build="p"/>
      <p:bldP spid="1197068" grpId="0" animBg="1"/>
      <p:bldP spid="1197069" grpId="0" animBg="1"/>
      <p:bldP spid="1197070" grpId="0" animBg="1"/>
      <p:bldP spid="1197071" grpId="0" animBg="1"/>
      <p:bldP spid="1197072" grpId="0" animBg="1"/>
      <p:bldP spid="1197073" grpId="0" animBg="1"/>
      <p:bldP spid="1197074" grpId="0" animBg="1"/>
      <p:bldP spid="1197075" grpId="0" animBg="1"/>
      <p:bldP spid="1197076" grpId="0" animBg="1"/>
      <p:bldP spid="1197076" grpId="1" animBg="1"/>
      <p:bldP spid="1197076" grpId="2" animBg="1"/>
      <p:bldP spid="1197076" grpId="3" animBg="1"/>
      <p:bldP spid="1197076" grpId="4" animBg="1"/>
      <p:bldP spid="1197076" grpId="5" animBg="1"/>
      <p:bldP spid="1197077" grpId="0" animBg="1"/>
      <p:bldP spid="1197077" grpId="1" animBg="1"/>
      <p:bldP spid="1197077" grpId="2" animBg="1"/>
      <p:bldP spid="1197081" grpId="0" animBg="1"/>
      <p:bldP spid="1197081" grpId="1" animBg="1"/>
      <p:bldP spid="1197081" grpId="2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Spend Time on Scheduling?</a:t>
            </a:r>
            <a:endParaRPr lang="en-US" sz="2800"/>
          </a:p>
        </p:txBody>
      </p:sp>
      <p:sp>
        <p:nvSpPr>
          <p:cNvPr id="1201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617882"/>
            <a:ext cx="8950325" cy="846418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z="2000" dirty="0"/>
              <a:t>Bursts of CPU usage alternate with periods of I/O </a:t>
            </a:r>
            <a:r>
              <a:rPr lang="en-US" sz="2000" dirty="0" smtClean="0"/>
              <a:t>wait</a:t>
            </a:r>
            <a:endParaRPr lang="en-US" sz="2000" dirty="0"/>
          </a:p>
        </p:txBody>
      </p:sp>
      <p:pic>
        <p:nvPicPr>
          <p:cNvPr id="1201156" name="Picture 4" descr="2-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613" y="2422525"/>
            <a:ext cx="7435850" cy="2987675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01157" name="Rectangle 5"/>
          <p:cNvSpPr>
            <a:spLocks noChangeArrowheads="1"/>
          </p:cNvSpPr>
          <p:nvPr/>
        </p:nvSpPr>
        <p:spPr bwMode="auto">
          <a:xfrm>
            <a:off x="395288" y="944563"/>
            <a:ext cx="8458200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FF6600"/>
              </a:buClr>
              <a:buSzPct val="120000"/>
              <a:buFont typeface="Wingdings" pitchFamily="2" charset="2"/>
              <a:buChar char="§"/>
            </a:pPr>
            <a:r>
              <a:rPr lang="en-US" sz="2400" b="0"/>
              <a:t>Optimize the system to the given goals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rgbClr val="FF6600"/>
              </a:buClr>
              <a:buFont typeface="Tahoma" pitchFamily="34" charset="0"/>
              <a:buChar char="−"/>
            </a:pPr>
            <a:r>
              <a:rPr lang="en-US" sz="1800" b="0"/>
              <a:t>e.g., CPU utilization, throughput, response time, waiting time, fairness, …</a:t>
            </a:r>
          </a:p>
        </p:txBody>
      </p:sp>
      <p:sp>
        <p:nvSpPr>
          <p:cNvPr id="1201158" name="Rectangle 6"/>
          <p:cNvSpPr>
            <a:spLocks noChangeArrowheads="1"/>
          </p:cNvSpPr>
          <p:nvPr/>
        </p:nvSpPr>
        <p:spPr bwMode="auto">
          <a:xfrm>
            <a:off x="395288" y="1881188"/>
            <a:ext cx="84582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FF6600"/>
              </a:buClr>
              <a:buSzPct val="120000"/>
              <a:buFont typeface="Wingdings" pitchFamily="2" charset="2"/>
              <a:buChar char="§"/>
            </a:pPr>
            <a:r>
              <a:rPr lang="en-US" sz="2400" b="0"/>
              <a:t>Example: CPU-Bound vs. I/O-Bound Processes: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1155" grpId="0" build="p"/>
      <p:bldP spid="1201157" grpId="0"/>
      <p:bldP spid="120115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3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44563"/>
            <a:ext cx="8893175" cy="54435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Example: CPU-Bound vs. I/O-Bound Processes (cont.) – observations:</a:t>
            </a:r>
            <a:br>
              <a:rPr lang="en-US" sz="2000"/>
            </a:br>
            <a:endParaRPr lang="en-US" sz="2000"/>
          </a:p>
          <a:p>
            <a:pPr lvl="1">
              <a:lnSpc>
                <a:spcPct val="90000"/>
              </a:lnSpc>
            </a:pPr>
            <a:r>
              <a:rPr lang="en-US" sz="1800"/>
              <a:t>schedule all </a:t>
            </a:r>
            <a:r>
              <a:rPr lang="en-US" sz="1800">
                <a:solidFill>
                  <a:srgbClr val="66CCFF"/>
                </a:solidFill>
              </a:rPr>
              <a:t>CPU-bound</a:t>
            </a:r>
            <a:r>
              <a:rPr lang="en-US" sz="1800"/>
              <a:t> processes first, then </a:t>
            </a:r>
            <a:r>
              <a:rPr lang="en-US" sz="1800">
                <a:solidFill>
                  <a:srgbClr val="FF5050"/>
                </a:solidFill>
              </a:rPr>
              <a:t>I/O-bound</a:t>
            </a:r>
            <a:br>
              <a:rPr lang="en-US" sz="1800">
                <a:solidFill>
                  <a:srgbClr val="FF5050"/>
                </a:solidFill>
              </a:rPr>
            </a:br>
            <a:r>
              <a:rPr lang="en-US" sz="1800"/>
              <a:t/>
            </a:r>
            <a:br>
              <a:rPr lang="en-US" sz="1800"/>
            </a:br>
            <a:r>
              <a:rPr lang="en-US" sz="1800"/>
              <a:t/>
            </a:r>
            <a:br>
              <a:rPr lang="en-US" sz="1800"/>
            </a:br>
            <a:r>
              <a:rPr lang="en-US" sz="1800"/>
              <a:t/>
            </a:r>
            <a:br>
              <a:rPr lang="en-US" sz="1800"/>
            </a:br>
            <a:r>
              <a:rPr lang="en-US" sz="1800"/>
              <a:t/>
            </a:r>
            <a:br>
              <a:rPr lang="en-US" sz="1800"/>
            </a:br>
            <a:r>
              <a:rPr lang="en-US" sz="1800"/>
              <a:t/>
            </a:r>
            <a:br>
              <a:rPr lang="en-US" sz="1800"/>
            </a:br>
            <a:r>
              <a:rPr lang="en-US" sz="1800"/>
              <a:t/>
            </a:r>
            <a:br>
              <a:rPr lang="en-US" sz="1800"/>
            </a:br>
            <a:r>
              <a:rPr lang="en-US" sz="1800"/>
              <a:t/>
            </a:r>
            <a:br>
              <a:rPr lang="en-US" sz="1800"/>
            </a:br>
            <a:r>
              <a:rPr lang="en-US" sz="1800"/>
              <a:t/>
            </a:r>
            <a:br>
              <a:rPr lang="en-US" sz="1800"/>
            </a:br>
            <a:r>
              <a:rPr lang="en-US" sz="1800"/>
              <a:t/>
            </a:r>
            <a:br>
              <a:rPr lang="en-US" sz="1800"/>
            </a:br>
            <a:r>
              <a:rPr lang="en-US" sz="1800"/>
              <a:t/>
            </a:r>
            <a:br>
              <a:rPr lang="en-US" sz="1800"/>
            </a:br>
            <a:endParaRPr lang="en-US" sz="1800"/>
          </a:p>
          <a:p>
            <a:pPr lvl="1">
              <a:lnSpc>
                <a:spcPct val="90000"/>
              </a:lnSpc>
            </a:pPr>
            <a:r>
              <a:rPr lang="en-US" sz="1800"/>
              <a:t>schedule all I/O-bound processes first, then CPU-bound?</a:t>
            </a:r>
            <a:br>
              <a:rPr lang="en-US" sz="1800"/>
            </a:br>
            <a:r>
              <a:rPr lang="en-US" sz="1800"/>
              <a:t/>
            </a:r>
            <a:br>
              <a:rPr lang="en-US" sz="1800"/>
            </a:br>
            <a:endParaRPr lang="en-US" sz="1800"/>
          </a:p>
          <a:p>
            <a:pPr lvl="1"/>
            <a:r>
              <a:rPr lang="en-US" sz="1800"/>
              <a:t>possible solution: </a:t>
            </a:r>
            <a:br>
              <a:rPr lang="en-US" sz="1800"/>
            </a:br>
            <a:r>
              <a:rPr lang="en-US" sz="1800"/>
              <a:t>mix of CPU-bound and I/O-bound: overlap slow I/O devices with fast CPU</a:t>
            </a:r>
          </a:p>
        </p:txBody>
      </p:sp>
      <p:grpSp>
        <p:nvGrpSpPr>
          <p:cNvPr id="1203204" name="Group 4"/>
          <p:cNvGrpSpPr>
            <a:grpSpLocks/>
          </p:cNvGrpSpPr>
          <p:nvPr/>
        </p:nvGrpSpPr>
        <p:grpSpPr bwMode="auto">
          <a:xfrm>
            <a:off x="1981200" y="3968750"/>
            <a:ext cx="1439863" cy="576263"/>
            <a:chOff x="930" y="1253"/>
            <a:chExt cx="907" cy="363"/>
          </a:xfrm>
        </p:grpSpPr>
        <p:sp>
          <p:nvSpPr>
            <p:cNvPr id="1203205" name="AutoShape 5"/>
            <p:cNvSpPr>
              <a:spLocks noChangeArrowheads="1"/>
            </p:cNvSpPr>
            <p:nvPr/>
          </p:nvSpPr>
          <p:spPr bwMode="auto">
            <a:xfrm>
              <a:off x="930" y="1253"/>
              <a:ext cx="907" cy="363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med"/>
            </a:ln>
            <a:effectLst/>
            <a:extLst>
              <a:ext uri="{AF507438-7753-43E0-B8FC-AC1667EBCBE1}">
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nb-NO"/>
            </a:p>
          </p:txBody>
        </p:sp>
        <p:sp>
          <p:nvSpPr>
            <p:cNvPr id="1203206" name="Text Box 6"/>
            <p:cNvSpPr txBox="1">
              <a:spLocks noChangeArrowheads="1"/>
            </p:cNvSpPr>
            <p:nvPr/>
          </p:nvSpPr>
          <p:spPr bwMode="auto">
            <a:xfrm>
              <a:off x="1210" y="1323"/>
              <a:ext cx="34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med"/>
                </a14:hiddenLine>
              </a:ext>
              <a:ext uri="{AF507438-7753-43E0-B8FC-AC1667EBCBE1}">
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 b="0"/>
                <a:t>CPU</a:t>
              </a:r>
            </a:p>
          </p:txBody>
        </p:sp>
      </p:grpSp>
      <p:grpSp>
        <p:nvGrpSpPr>
          <p:cNvPr id="1203207" name="Group 7"/>
          <p:cNvGrpSpPr>
            <a:grpSpLocks/>
          </p:cNvGrpSpPr>
          <p:nvPr/>
        </p:nvGrpSpPr>
        <p:grpSpPr bwMode="auto">
          <a:xfrm>
            <a:off x="5508625" y="3968750"/>
            <a:ext cx="1439863" cy="576263"/>
            <a:chOff x="930" y="1253"/>
            <a:chExt cx="907" cy="363"/>
          </a:xfrm>
        </p:grpSpPr>
        <p:sp>
          <p:nvSpPr>
            <p:cNvPr id="1203208" name="AutoShape 8"/>
            <p:cNvSpPr>
              <a:spLocks noChangeArrowheads="1"/>
            </p:cNvSpPr>
            <p:nvPr/>
          </p:nvSpPr>
          <p:spPr bwMode="auto">
            <a:xfrm>
              <a:off x="930" y="1253"/>
              <a:ext cx="907" cy="363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med"/>
            </a:ln>
            <a:effectLst/>
            <a:extLst>
              <a:ext uri="{AF507438-7753-43E0-B8FC-AC1667EBCBE1}">
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nb-NO"/>
            </a:p>
          </p:txBody>
        </p:sp>
        <p:sp>
          <p:nvSpPr>
            <p:cNvPr id="1203209" name="Text Box 9"/>
            <p:cNvSpPr txBox="1">
              <a:spLocks noChangeArrowheads="1"/>
            </p:cNvSpPr>
            <p:nvPr/>
          </p:nvSpPr>
          <p:spPr bwMode="auto">
            <a:xfrm>
              <a:off x="1186" y="1323"/>
              <a:ext cx="39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med"/>
                </a14:hiddenLine>
              </a:ext>
              <a:ext uri="{AF507438-7753-43E0-B8FC-AC1667EBCBE1}">
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 b="0"/>
                <a:t>DISK</a:t>
              </a:r>
            </a:p>
          </p:txBody>
        </p:sp>
      </p:grpSp>
      <p:sp>
        <p:nvSpPr>
          <p:cNvPr id="1203210" name="Rectangle 10"/>
          <p:cNvSpPr>
            <a:spLocks noChangeArrowheads="1"/>
          </p:cNvSpPr>
          <p:nvPr/>
        </p:nvSpPr>
        <p:spPr bwMode="auto">
          <a:xfrm>
            <a:off x="3708400" y="2600325"/>
            <a:ext cx="142875" cy="144463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med"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nb-NO"/>
          </a:p>
        </p:txBody>
      </p:sp>
      <p:sp>
        <p:nvSpPr>
          <p:cNvPr id="1203211" name="Rectangle 11"/>
          <p:cNvSpPr>
            <a:spLocks noChangeArrowheads="1"/>
          </p:cNvSpPr>
          <p:nvPr/>
        </p:nvSpPr>
        <p:spPr bwMode="auto">
          <a:xfrm>
            <a:off x="3851275" y="2673350"/>
            <a:ext cx="142875" cy="144463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med"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nb-NO"/>
          </a:p>
        </p:txBody>
      </p:sp>
      <p:sp>
        <p:nvSpPr>
          <p:cNvPr id="1203212" name="Rectangle 12"/>
          <p:cNvSpPr>
            <a:spLocks noChangeArrowheads="1"/>
          </p:cNvSpPr>
          <p:nvPr/>
        </p:nvSpPr>
        <p:spPr bwMode="auto">
          <a:xfrm>
            <a:off x="3708400" y="2744788"/>
            <a:ext cx="142875" cy="144462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med"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nb-NO"/>
          </a:p>
        </p:txBody>
      </p:sp>
      <p:sp>
        <p:nvSpPr>
          <p:cNvPr id="1203213" name="Rectangle 13"/>
          <p:cNvSpPr>
            <a:spLocks noChangeArrowheads="1"/>
          </p:cNvSpPr>
          <p:nvPr/>
        </p:nvSpPr>
        <p:spPr bwMode="auto">
          <a:xfrm>
            <a:off x="3924300" y="2744788"/>
            <a:ext cx="142875" cy="144462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med"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nb-NO"/>
          </a:p>
        </p:txBody>
      </p:sp>
      <p:sp>
        <p:nvSpPr>
          <p:cNvPr id="1203214" name="Rectangle 14"/>
          <p:cNvSpPr>
            <a:spLocks noChangeArrowheads="1"/>
          </p:cNvSpPr>
          <p:nvPr/>
        </p:nvSpPr>
        <p:spPr bwMode="auto">
          <a:xfrm>
            <a:off x="3851275" y="2528888"/>
            <a:ext cx="142875" cy="144462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med"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nb-NO"/>
          </a:p>
        </p:txBody>
      </p:sp>
      <p:sp>
        <p:nvSpPr>
          <p:cNvPr id="1203215" name="Rectangle 15"/>
          <p:cNvSpPr>
            <a:spLocks noChangeArrowheads="1"/>
          </p:cNvSpPr>
          <p:nvPr/>
        </p:nvSpPr>
        <p:spPr bwMode="auto">
          <a:xfrm>
            <a:off x="3779838" y="2816225"/>
            <a:ext cx="142875" cy="144463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med"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nb-NO"/>
          </a:p>
        </p:txBody>
      </p:sp>
      <p:sp>
        <p:nvSpPr>
          <p:cNvPr id="1203216" name="Rectangle 16"/>
          <p:cNvSpPr>
            <a:spLocks noChangeArrowheads="1"/>
          </p:cNvSpPr>
          <p:nvPr/>
        </p:nvSpPr>
        <p:spPr bwMode="auto">
          <a:xfrm>
            <a:off x="3922713" y="2889250"/>
            <a:ext cx="142875" cy="144463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med"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nb-NO"/>
          </a:p>
        </p:txBody>
      </p:sp>
      <p:sp>
        <p:nvSpPr>
          <p:cNvPr id="1203217" name="Rectangle 17"/>
          <p:cNvSpPr>
            <a:spLocks noChangeArrowheads="1"/>
          </p:cNvSpPr>
          <p:nvPr/>
        </p:nvSpPr>
        <p:spPr bwMode="auto">
          <a:xfrm>
            <a:off x="3779838" y="2960688"/>
            <a:ext cx="142875" cy="144462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med"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nb-NO"/>
          </a:p>
        </p:txBody>
      </p:sp>
      <p:sp>
        <p:nvSpPr>
          <p:cNvPr id="1203218" name="Rectangle 18"/>
          <p:cNvSpPr>
            <a:spLocks noChangeArrowheads="1"/>
          </p:cNvSpPr>
          <p:nvPr/>
        </p:nvSpPr>
        <p:spPr bwMode="auto">
          <a:xfrm>
            <a:off x="3995738" y="2960688"/>
            <a:ext cx="142875" cy="144462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med"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nb-NO"/>
          </a:p>
        </p:txBody>
      </p:sp>
      <p:sp>
        <p:nvSpPr>
          <p:cNvPr id="1203219" name="Rectangle 19"/>
          <p:cNvSpPr>
            <a:spLocks noChangeArrowheads="1"/>
          </p:cNvSpPr>
          <p:nvPr/>
        </p:nvSpPr>
        <p:spPr bwMode="auto">
          <a:xfrm>
            <a:off x="3922713" y="2744788"/>
            <a:ext cx="142875" cy="144462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med"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nb-NO"/>
          </a:p>
        </p:txBody>
      </p:sp>
      <p:sp>
        <p:nvSpPr>
          <p:cNvPr id="1203220" name="Rectangle 20"/>
          <p:cNvSpPr>
            <a:spLocks noChangeArrowheads="1"/>
          </p:cNvSpPr>
          <p:nvPr/>
        </p:nvSpPr>
        <p:spPr bwMode="auto">
          <a:xfrm>
            <a:off x="4502150" y="2600325"/>
            <a:ext cx="142875" cy="144463"/>
          </a:xfrm>
          <a:prstGeom prst="rect">
            <a:avLst/>
          </a:prstGeom>
          <a:solidFill>
            <a:srgbClr val="FF505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med"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nb-NO"/>
          </a:p>
        </p:txBody>
      </p:sp>
      <p:sp>
        <p:nvSpPr>
          <p:cNvPr id="1203221" name="Rectangle 21"/>
          <p:cNvSpPr>
            <a:spLocks noChangeArrowheads="1"/>
          </p:cNvSpPr>
          <p:nvPr/>
        </p:nvSpPr>
        <p:spPr bwMode="auto">
          <a:xfrm>
            <a:off x="4645025" y="2673350"/>
            <a:ext cx="142875" cy="144463"/>
          </a:xfrm>
          <a:prstGeom prst="rect">
            <a:avLst/>
          </a:prstGeom>
          <a:solidFill>
            <a:srgbClr val="FF505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med"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nb-NO"/>
          </a:p>
        </p:txBody>
      </p:sp>
      <p:sp>
        <p:nvSpPr>
          <p:cNvPr id="1203222" name="Rectangle 22"/>
          <p:cNvSpPr>
            <a:spLocks noChangeArrowheads="1"/>
          </p:cNvSpPr>
          <p:nvPr/>
        </p:nvSpPr>
        <p:spPr bwMode="auto">
          <a:xfrm>
            <a:off x="4502150" y="2744788"/>
            <a:ext cx="142875" cy="144462"/>
          </a:xfrm>
          <a:prstGeom prst="rect">
            <a:avLst/>
          </a:prstGeom>
          <a:solidFill>
            <a:srgbClr val="FF505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med"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nb-NO"/>
          </a:p>
        </p:txBody>
      </p:sp>
      <p:sp>
        <p:nvSpPr>
          <p:cNvPr id="1203223" name="Rectangle 23"/>
          <p:cNvSpPr>
            <a:spLocks noChangeArrowheads="1"/>
          </p:cNvSpPr>
          <p:nvPr/>
        </p:nvSpPr>
        <p:spPr bwMode="auto">
          <a:xfrm>
            <a:off x="4718050" y="2744788"/>
            <a:ext cx="142875" cy="144462"/>
          </a:xfrm>
          <a:prstGeom prst="rect">
            <a:avLst/>
          </a:prstGeom>
          <a:solidFill>
            <a:srgbClr val="FF505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med"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nb-NO"/>
          </a:p>
        </p:txBody>
      </p:sp>
      <p:sp>
        <p:nvSpPr>
          <p:cNvPr id="1203224" name="Rectangle 24"/>
          <p:cNvSpPr>
            <a:spLocks noChangeArrowheads="1"/>
          </p:cNvSpPr>
          <p:nvPr/>
        </p:nvSpPr>
        <p:spPr bwMode="auto">
          <a:xfrm>
            <a:off x="4645025" y="2528888"/>
            <a:ext cx="142875" cy="144462"/>
          </a:xfrm>
          <a:prstGeom prst="rect">
            <a:avLst/>
          </a:prstGeom>
          <a:solidFill>
            <a:srgbClr val="FF505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med"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nb-NO"/>
          </a:p>
        </p:txBody>
      </p:sp>
      <p:sp>
        <p:nvSpPr>
          <p:cNvPr id="1203225" name="Rectangle 25"/>
          <p:cNvSpPr>
            <a:spLocks noChangeArrowheads="1"/>
          </p:cNvSpPr>
          <p:nvPr/>
        </p:nvSpPr>
        <p:spPr bwMode="auto">
          <a:xfrm>
            <a:off x="4573588" y="2816225"/>
            <a:ext cx="142875" cy="144463"/>
          </a:xfrm>
          <a:prstGeom prst="rect">
            <a:avLst/>
          </a:prstGeom>
          <a:solidFill>
            <a:srgbClr val="FF505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med"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nb-NO"/>
          </a:p>
        </p:txBody>
      </p:sp>
      <p:sp>
        <p:nvSpPr>
          <p:cNvPr id="1203226" name="Rectangle 26"/>
          <p:cNvSpPr>
            <a:spLocks noChangeArrowheads="1"/>
          </p:cNvSpPr>
          <p:nvPr/>
        </p:nvSpPr>
        <p:spPr bwMode="auto">
          <a:xfrm>
            <a:off x="4716463" y="2889250"/>
            <a:ext cx="142875" cy="144463"/>
          </a:xfrm>
          <a:prstGeom prst="rect">
            <a:avLst/>
          </a:prstGeom>
          <a:solidFill>
            <a:srgbClr val="FF505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med"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nb-NO"/>
          </a:p>
        </p:txBody>
      </p:sp>
      <p:sp>
        <p:nvSpPr>
          <p:cNvPr id="1203227" name="Rectangle 27"/>
          <p:cNvSpPr>
            <a:spLocks noChangeArrowheads="1"/>
          </p:cNvSpPr>
          <p:nvPr/>
        </p:nvSpPr>
        <p:spPr bwMode="auto">
          <a:xfrm>
            <a:off x="4573588" y="2960688"/>
            <a:ext cx="142875" cy="144462"/>
          </a:xfrm>
          <a:prstGeom prst="rect">
            <a:avLst/>
          </a:prstGeom>
          <a:solidFill>
            <a:srgbClr val="FF505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med"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nb-NO"/>
          </a:p>
        </p:txBody>
      </p:sp>
      <p:sp>
        <p:nvSpPr>
          <p:cNvPr id="1203228" name="Rectangle 28"/>
          <p:cNvSpPr>
            <a:spLocks noChangeArrowheads="1"/>
          </p:cNvSpPr>
          <p:nvPr/>
        </p:nvSpPr>
        <p:spPr bwMode="auto">
          <a:xfrm>
            <a:off x="4789488" y="2960688"/>
            <a:ext cx="142875" cy="144462"/>
          </a:xfrm>
          <a:prstGeom prst="rect">
            <a:avLst/>
          </a:prstGeom>
          <a:solidFill>
            <a:srgbClr val="FF505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med"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nb-NO"/>
          </a:p>
        </p:txBody>
      </p:sp>
      <p:sp>
        <p:nvSpPr>
          <p:cNvPr id="1203229" name="Rectangle 29"/>
          <p:cNvSpPr>
            <a:spLocks noChangeArrowheads="1"/>
          </p:cNvSpPr>
          <p:nvPr/>
        </p:nvSpPr>
        <p:spPr bwMode="auto">
          <a:xfrm>
            <a:off x="4716463" y="2744788"/>
            <a:ext cx="142875" cy="144462"/>
          </a:xfrm>
          <a:prstGeom prst="rect">
            <a:avLst/>
          </a:prstGeom>
          <a:solidFill>
            <a:srgbClr val="FF505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med"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nb-NO"/>
          </a:p>
        </p:txBody>
      </p:sp>
      <p:pic>
        <p:nvPicPr>
          <p:cNvPr id="1203230" name="Picture 30" descr="kireclet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001838"/>
            <a:ext cx="1936750" cy="1427162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03231" name="Picture 31" descr="kireclet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51038" y="2001838"/>
            <a:ext cx="1936750" cy="1427162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03232" name="Picture 32" descr="j017813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5263" y="2276475"/>
            <a:ext cx="1143000" cy="1314450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03233" name="Picture 33" descr="j017813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8863" y="2276475"/>
            <a:ext cx="1143000" cy="1314450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03235" name="Rectangle 3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Why Spend Time on Scheduling?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712 0.07471 0.01423 0.14966 -0.00243 0.18621 C -0.0191 0.22276 -0.05955 0.22137 -0.1 0.21998 " pathEditMode="relative" ptsTypes="aaA">
                                      <p:cBhvr>
                                        <p:cTn id="56" dur="1000" fill="hold"/>
                                        <p:tgtEl>
                                          <p:spTgt spid="1203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203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03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1203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712 0.07471 0.01423 0.14966 -0.00243 0.18621 C -0.0191 0.22276 -0.05955 0.22137 -0.1 0.21998 " pathEditMode="relative" ptsTypes="aaA">
                                      <p:cBhvr>
                                        <p:cTn id="69" dur="1000" fill="hold"/>
                                        <p:tgtEl>
                                          <p:spTgt spid="1203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1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1203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712 0.07471 0.01423 0.14966 -0.00243 0.18621 C -0.0191 0.22276 -0.05955 0.22137 -0.1 0.21998 " pathEditMode="relative" ptsTypes="aaA">
                                      <p:cBhvr>
                                        <p:cTn id="76" dur="1000" fill="hold"/>
                                        <p:tgtEl>
                                          <p:spTgt spid="1203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8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203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712 0.07471 0.01423 0.14966 -0.00243 0.18621 C -0.0191 0.22276 -0.05955 0.22137 -0.1 0.21998 " pathEditMode="relative" ptsTypes="aaA">
                                      <p:cBhvr>
                                        <p:cTn id="83" dur="1000" fill="hold"/>
                                        <p:tgtEl>
                                          <p:spTgt spid="1203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5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1203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712 0.07471 0.01423 0.14966 -0.00243 0.18621 C -0.0191 0.22276 -0.05955 0.22137 -0.1 0.21998 " pathEditMode="relative" ptsTypes="aaA">
                                      <p:cBhvr>
                                        <p:cTn id="90" dur="1000" fill="hold"/>
                                        <p:tgtEl>
                                          <p:spTgt spid="12032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2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1203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9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712 0.07471 0.01423 0.14966 -0.00243 0.18621 C -0.0191 0.22276 -0.05955 0.22137 -0.1 0.21998 " pathEditMode="relative" ptsTypes="aaA">
                                      <p:cBhvr>
                                        <p:cTn id="97" dur="1000" fill="hold"/>
                                        <p:tgtEl>
                                          <p:spTgt spid="1203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99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1203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0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712 0.07471 0.01423 0.14966 -0.00243 0.18621 C -0.0191 0.22276 -0.05955 0.22137 -0.1 0.21998 " pathEditMode="relative" ptsTypes="aaA">
                                      <p:cBhvr>
                                        <p:cTn id="104" dur="1000" fill="hold"/>
                                        <p:tgtEl>
                                          <p:spTgt spid="1203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06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1203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1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712 0.07471 0.01423 0.14966 -0.00243 0.18621 C -0.0191 0.22276 -0.05955 0.22137 -0.1 0.21998 " pathEditMode="relative" ptsTypes="aaA">
                                      <p:cBhvr>
                                        <p:cTn id="111" dur="1000" fill="hold"/>
                                        <p:tgtEl>
                                          <p:spTgt spid="1203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1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1203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1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712 0.07471 0.01423 0.14966 -0.00243 0.18621 C -0.0191 0.22276 -0.05955 0.22137 -0.1 0.21998 " pathEditMode="relative" ptsTypes="aaA">
                                      <p:cBhvr>
                                        <p:cTn id="118" dur="1000" fill="hold"/>
                                        <p:tgtEl>
                                          <p:spTgt spid="1203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120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1203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2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712 0.07471 0.01423 0.14966 -0.00243 0.18621 C -0.0191 0.22276 -0.05955 0.22137 -0.1 0.21998 " pathEditMode="relative" ptsTypes="aaA">
                                      <p:cBhvr>
                                        <p:cTn id="125" dur="1000" fill="hold"/>
                                        <p:tgtEl>
                                          <p:spTgt spid="1203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27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1203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203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6" dur="500"/>
                                        <p:tgtEl>
                                          <p:spTgt spid="1203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3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1203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087 0.04904 0.00191 0.09831 -0.03125 0.12376 C -0.06441 0.1492 -0.16666 0.13717 -0.19878 0.15267 C -0.2309 0.16817 -0.28454 0.20749 -0.22395 0.21675 C -0.16336 0.226 0.00087 0.21744 0.16511 0.20888 " pathEditMode="relative" ptsTypes="aaaaA">
                                      <p:cBhvr>
                                        <p:cTn id="145" dur="500" fill="hold"/>
                                        <p:tgtEl>
                                          <p:spTgt spid="1203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7" presetID="10" presetClass="exit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1203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087 0.04904 0.00191 0.09831 -0.03125 0.12376 C -0.06441 0.1492 -0.16666 0.13717 -0.19878 0.15267 C -0.2309 0.16817 -0.28454 0.20749 -0.22395 0.21675 C -0.16336 0.226 0.00087 0.21744 0.16511 0.20888 " pathEditMode="relative" ptsTypes="aaaaA">
                                      <p:cBhvr>
                                        <p:cTn id="152" dur="500" fill="hold"/>
                                        <p:tgtEl>
                                          <p:spTgt spid="1203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4" presetID="10" presetClass="exit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1203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087 0.04904 0.00191 0.09831 -0.03125 0.12376 C -0.06441 0.1492 -0.16666 0.13717 -0.19878 0.15267 C -0.2309 0.16817 -0.28454 0.20749 -0.22395 0.21675 C -0.16336 0.226 0.00087 0.21744 0.16511 0.20888 " pathEditMode="relative" ptsTypes="aaaaA">
                                      <p:cBhvr>
                                        <p:cTn id="159" dur="500" fill="hold"/>
                                        <p:tgtEl>
                                          <p:spTgt spid="1203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61" presetID="10" presetClass="exit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1203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6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087 0.04904 0.00191 0.09831 -0.03125 0.12376 C -0.06441 0.1492 -0.16666 0.13717 -0.19878 0.15267 C -0.2309 0.16817 -0.28454 0.20749 -0.22395 0.21675 C -0.16336 0.226 0.00087 0.21744 0.16511 0.20888 " pathEditMode="relative" ptsTypes="aaaaA">
                                      <p:cBhvr>
                                        <p:cTn id="166" dur="500" fill="hold"/>
                                        <p:tgtEl>
                                          <p:spTgt spid="1203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68" presetID="10" presetClass="exit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1203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7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087 0.04904 0.00191 0.09831 -0.03125 0.12376 C -0.06441 0.1492 -0.16666 0.13717 -0.19878 0.15267 C -0.2309 0.16817 -0.28454 0.20749 -0.22395 0.21675 C -0.16336 0.226 0.00087 0.21744 0.16511 0.20888 " pathEditMode="relative" ptsTypes="aaaaA">
                                      <p:cBhvr>
                                        <p:cTn id="173" dur="500" fill="hold"/>
                                        <p:tgtEl>
                                          <p:spTgt spid="1203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75" presetID="10" presetClass="exit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1203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7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087 0.04904 0.00191 0.09831 -0.03125 0.12376 C -0.06441 0.1492 -0.16666 0.13717 -0.19878 0.15267 C -0.2309 0.16817 -0.28454 0.20749 -0.22395 0.21675 C -0.16336 0.226 0.00087 0.21744 0.16511 0.20888 " pathEditMode="relative" ptsTypes="aaaaA">
                                      <p:cBhvr>
                                        <p:cTn id="180" dur="500" fill="hold"/>
                                        <p:tgtEl>
                                          <p:spTgt spid="12032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0" presetClass="exit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1203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8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087 0.04904 0.00191 0.09831 -0.03125 0.12376 C -0.06441 0.1492 -0.16666 0.13717 -0.19878 0.15267 C -0.2309 0.16817 -0.28454 0.20749 -0.22395 0.21675 C -0.16336 0.226 0.00087 0.21744 0.16511 0.20888 " pathEditMode="relative" ptsTypes="aaaaA">
                                      <p:cBhvr>
                                        <p:cTn id="187" dur="500" fill="hold"/>
                                        <p:tgtEl>
                                          <p:spTgt spid="1203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89" presetID="10" presetClass="exit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1203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9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087 0.04904 0.00191 0.09831 -0.03125 0.12376 C -0.06441 0.1492 -0.16666 0.13717 -0.19878 0.15267 C -0.2309 0.16817 -0.28454 0.20749 -0.22395 0.21675 C -0.16336 0.226 0.00087 0.21744 0.16511 0.20888 " pathEditMode="relative" ptsTypes="aaaaA">
                                      <p:cBhvr>
                                        <p:cTn id="194" dur="500" fill="hold"/>
                                        <p:tgtEl>
                                          <p:spTgt spid="1203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96" presetID="10" presetClass="exit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/>
                                        <p:tgtEl>
                                          <p:spTgt spid="1203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0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087 0.04904 0.00191 0.09831 -0.03125 0.12376 C -0.06441 0.1492 -0.16666 0.13717 -0.19878 0.15267 C -0.2309 0.16817 -0.28454 0.20749 -0.22395 0.21675 C -0.16336 0.226 0.00087 0.21744 0.16511 0.20888 " pathEditMode="relative" ptsTypes="aaaaA">
                                      <p:cBhvr>
                                        <p:cTn id="201" dur="500" fill="hold"/>
                                        <p:tgtEl>
                                          <p:spTgt spid="1203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203" presetID="10" presetClass="exit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1203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3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20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087 0.04904 0.00191 0.09831 -0.03125 0.12376 C -0.06441 0.1492 -0.16666 0.13717 -0.19878 0.15267 C -0.2309 0.16817 -0.28454 0.20749 -0.22395 0.21675 C -0.16336 0.226 0.00087 0.21744 0.16511 0.20888 " pathEditMode="relative" ptsTypes="aaaaA">
                                      <p:cBhvr>
                                        <p:cTn id="208" dur="500" fill="hold"/>
                                        <p:tgtEl>
                                          <p:spTgt spid="1203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210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1203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3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8" dur="500"/>
                                        <p:tgtEl>
                                          <p:spTgt spid="1203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3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3203" grpId="0" build="p" bldLvl="2"/>
      <p:bldP spid="1203210" grpId="0" animBg="1"/>
      <p:bldP spid="1203210" grpId="1" animBg="1"/>
      <p:bldP spid="1203210" grpId="2" animBg="1"/>
      <p:bldP spid="1203211" grpId="0" animBg="1"/>
      <p:bldP spid="1203211" grpId="1" animBg="1"/>
      <p:bldP spid="1203211" grpId="2" animBg="1"/>
      <p:bldP spid="1203212" grpId="0" animBg="1"/>
      <p:bldP spid="1203212" grpId="1" animBg="1"/>
      <p:bldP spid="1203212" grpId="2" animBg="1"/>
      <p:bldP spid="1203213" grpId="0" animBg="1"/>
      <p:bldP spid="1203213" grpId="1" animBg="1"/>
      <p:bldP spid="1203213" grpId="2" animBg="1"/>
      <p:bldP spid="1203214" grpId="0" animBg="1"/>
      <p:bldP spid="1203214" grpId="1" animBg="1"/>
      <p:bldP spid="1203214" grpId="2" animBg="1"/>
      <p:bldP spid="1203215" grpId="0" animBg="1"/>
      <p:bldP spid="1203215" grpId="1" animBg="1"/>
      <p:bldP spid="1203215" grpId="2" animBg="1"/>
      <p:bldP spid="1203216" grpId="0" animBg="1"/>
      <p:bldP spid="1203216" grpId="1" animBg="1"/>
      <p:bldP spid="1203216" grpId="2" animBg="1"/>
      <p:bldP spid="1203217" grpId="0" animBg="1"/>
      <p:bldP spid="1203217" grpId="1" animBg="1"/>
      <p:bldP spid="1203217" grpId="2" animBg="1"/>
      <p:bldP spid="1203218" grpId="0" animBg="1"/>
      <p:bldP spid="1203218" grpId="1" animBg="1"/>
      <p:bldP spid="1203218" grpId="2" animBg="1"/>
      <p:bldP spid="1203219" grpId="0" animBg="1"/>
      <p:bldP spid="1203219" grpId="1" animBg="1"/>
      <p:bldP spid="1203219" grpId="2" animBg="1"/>
      <p:bldP spid="1203220" grpId="0" animBg="1"/>
      <p:bldP spid="1203220" grpId="1" animBg="1"/>
      <p:bldP spid="1203220" grpId="2" animBg="1"/>
      <p:bldP spid="1203221" grpId="0" animBg="1"/>
      <p:bldP spid="1203221" grpId="1" animBg="1"/>
      <p:bldP spid="1203221" grpId="2" animBg="1"/>
      <p:bldP spid="1203222" grpId="0" animBg="1"/>
      <p:bldP spid="1203222" grpId="1" animBg="1"/>
      <p:bldP spid="1203222" grpId="2" animBg="1"/>
      <p:bldP spid="1203223" grpId="0" animBg="1"/>
      <p:bldP spid="1203223" grpId="1" animBg="1"/>
      <p:bldP spid="1203223" grpId="2" animBg="1"/>
      <p:bldP spid="1203224" grpId="0" animBg="1"/>
      <p:bldP spid="1203224" grpId="1" animBg="1"/>
      <p:bldP spid="1203224" grpId="2" animBg="1"/>
      <p:bldP spid="1203225" grpId="0" animBg="1"/>
      <p:bldP spid="1203225" grpId="1" animBg="1"/>
      <p:bldP spid="1203225" grpId="2" animBg="1"/>
      <p:bldP spid="1203226" grpId="0" animBg="1"/>
      <p:bldP spid="1203226" grpId="1" animBg="1"/>
      <p:bldP spid="1203226" grpId="2" animBg="1"/>
      <p:bldP spid="1203227" grpId="0" animBg="1"/>
      <p:bldP spid="1203227" grpId="1" animBg="1"/>
      <p:bldP spid="1203227" grpId="2" animBg="1"/>
      <p:bldP spid="1203228" grpId="0" animBg="1"/>
      <p:bldP spid="1203228" grpId="1" animBg="1"/>
      <p:bldP spid="1203228" grpId="2" animBg="1"/>
      <p:bldP spid="1203229" grpId="0" animBg="1"/>
      <p:bldP spid="1203229" grpId="1" animBg="1"/>
      <p:bldP spid="1203229" grpId="2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7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FIFO and Round Robin</a:t>
            </a:r>
          </a:p>
        </p:txBody>
      </p:sp>
      <p:sp>
        <p:nvSpPr>
          <p:cNvPr id="1207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66775"/>
            <a:ext cx="4608513" cy="56483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>
                <a:solidFill>
                  <a:schemeClr val="folHlink"/>
                </a:solidFill>
              </a:rPr>
              <a:t>FIFO</a:t>
            </a:r>
            <a:r>
              <a:rPr lang="en-US" sz="2400" dirty="0"/>
              <a:t>: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Run to </a:t>
            </a:r>
          </a:p>
          <a:p>
            <a:pPr lvl="1"/>
            <a:r>
              <a:rPr lang="en-US" sz="2000" dirty="0"/>
              <a:t>to completion (old days)</a:t>
            </a:r>
          </a:p>
          <a:p>
            <a:pPr lvl="1"/>
            <a:r>
              <a:rPr lang="en-US" sz="2000" dirty="0"/>
              <a:t>until blocked, </a:t>
            </a:r>
            <a:r>
              <a:rPr lang="en-US" sz="2000" dirty="0" smtClean="0"/>
              <a:t>yield </a:t>
            </a:r>
            <a:r>
              <a:rPr lang="en-US" sz="2000" dirty="0"/>
              <a:t>or exit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r>
              <a:rPr lang="en-US" sz="2400" dirty="0"/>
              <a:t>Advantages</a:t>
            </a:r>
          </a:p>
          <a:p>
            <a:pPr lvl="1"/>
            <a:r>
              <a:rPr lang="en-US" sz="2000" dirty="0"/>
              <a:t>simple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r>
              <a:rPr lang="en-US" sz="2400" dirty="0"/>
              <a:t>Disadvantage</a:t>
            </a:r>
          </a:p>
          <a:p>
            <a:pPr lvl="1"/>
            <a:r>
              <a:rPr lang="en-US" sz="2000" dirty="0"/>
              <a:t>when short jobs get behind long</a:t>
            </a:r>
          </a:p>
          <a:p>
            <a:endParaRPr lang="en-US" sz="2400" dirty="0"/>
          </a:p>
        </p:txBody>
      </p:sp>
      <p:sp>
        <p:nvSpPr>
          <p:cNvPr id="12073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64050" y="866775"/>
            <a:ext cx="4679950" cy="56483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>
                <a:solidFill>
                  <a:schemeClr val="folHlink"/>
                </a:solidFill>
              </a:rPr>
              <a:t>Round-Robin (RR)</a:t>
            </a:r>
            <a:r>
              <a:rPr lang="en-US" sz="2400" dirty="0"/>
              <a:t>: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FIFO queue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Each process runs a time slice </a:t>
            </a:r>
          </a:p>
          <a:p>
            <a:pPr lvl="1"/>
            <a:r>
              <a:rPr lang="en-US" sz="2000" dirty="0"/>
              <a:t>each process gets 1/n of the CPU in max </a:t>
            </a:r>
            <a:r>
              <a:rPr lang="en-US" sz="2000" dirty="0" err="1"/>
              <a:t>t</a:t>
            </a:r>
            <a:r>
              <a:rPr lang="en-US" sz="2000" dirty="0"/>
              <a:t> time units at a time</a:t>
            </a:r>
          </a:p>
          <a:p>
            <a:pPr lvl="1"/>
            <a:r>
              <a:rPr lang="en-US" sz="2000" dirty="0"/>
              <a:t>the</a:t>
            </a:r>
            <a:r>
              <a:rPr lang="en-US" sz="2000" dirty="0" smtClean="0"/>
              <a:t> preempted </a:t>
            </a:r>
            <a:r>
              <a:rPr lang="en-US" sz="2000" dirty="0"/>
              <a:t>process is put back in the queue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9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12738" y="187325"/>
            <a:ext cx="8797925" cy="468313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FIFO and Round Robin</a:t>
            </a:r>
          </a:p>
        </p:txBody>
      </p:sp>
      <p:sp>
        <p:nvSpPr>
          <p:cNvPr id="1209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762765"/>
            <a:ext cx="8605837" cy="5741844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000" dirty="0"/>
              <a:t>Example: 10 jobs and each takes 100 seconds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FIFO – the process runs until finished and no overhead (!!??)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chemeClr val="folHlink"/>
                </a:solidFill>
              </a:rPr>
              <a:t>start</a:t>
            </a:r>
            <a:r>
              <a:rPr lang="en-US" sz="1800" dirty="0"/>
              <a:t>:</a:t>
            </a:r>
            <a:r>
              <a:rPr lang="en-US" sz="1800" dirty="0" smtClean="0"/>
              <a:t> 	job1</a:t>
            </a:r>
            <a:r>
              <a:rPr lang="en-US" sz="1800" dirty="0"/>
              <a:t>:</a:t>
            </a:r>
            <a:r>
              <a:rPr lang="en-US" sz="1800" dirty="0" smtClean="0"/>
              <a:t>    0s</a:t>
            </a:r>
            <a:r>
              <a:rPr lang="en-US" sz="1800" dirty="0"/>
              <a:t>, </a:t>
            </a:r>
            <a:r>
              <a:rPr lang="en-US" sz="1800" u="sng" dirty="0"/>
              <a:t>job2: 100s</a:t>
            </a:r>
            <a:r>
              <a:rPr lang="en-US" sz="1800" dirty="0"/>
              <a:t>, ... , </a:t>
            </a:r>
            <a:r>
              <a:rPr lang="en-US" sz="1800" u="sng" dirty="0"/>
              <a:t>job10: 900s</a:t>
            </a:r>
            <a:r>
              <a:rPr lang="en-US" sz="1800" dirty="0" smtClean="0"/>
              <a:t>   </a:t>
            </a:r>
            <a:r>
              <a:rPr lang="en-US" sz="1800" dirty="0" err="1" smtClean="0">
                <a:sym typeface="Wingdings" pitchFamily="2" charset="2"/>
              </a:rPr>
              <a:t></a:t>
            </a:r>
            <a:r>
              <a:rPr lang="en-US" sz="1800" dirty="0" smtClean="0"/>
              <a:t> </a:t>
            </a:r>
            <a:r>
              <a:rPr lang="en-US" sz="1800" b="1" dirty="0"/>
              <a:t>average</a:t>
            </a:r>
            <a:r>
              <a:rPr lang="en-US" sz="1800" dirty="0"/>
              <a:t> 450s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chemeClr val="folHlink"/>
                </a:solidFill>
              </a:rPr>
              <a:t>finished</a:t>
            </a:r>
            <a:r>
              <a:rPr lang="en-US" sz="1800" dirty="0"/>
              <a:t>:</a:t>
            </a:r>
            <a:r>
              <a:rPr lang="en-US" sz="1800" dirty="0" smtClean="0"/>
              <a:t> 	job1</a:t>
            </a:r>
            <a:r>
              <a:rPr lang="en-US" sz="1800" dirty="0"/>
              <a:t>: 100s, </a:t>
            </a:r>
            <a:r>
              <a:rPr lang="en-US" sz="1800" u="sng" dirty="0"/>
              <a:t>job2: 200s</a:t>
            </a:r>
            <a:r>
              <a:rPr lang="en-US" sz="1800" dirty="0"/>
              <a:t>, ... , </a:t>
            </a:r>
            <a:r>
              <a:rPr lang="en-US" sz="1800" u="sng" dirty="0"/>
              <a:t>job10: 1000s</a:t>
            </a:r>
            <a:r>
              <a:rPr lang="en-US" sz="1800" dirty="0"/>
              <a:t> </a:t>
            </a:r>
            <a:r>
              <a:rPr lang="en-US" sz="1800" dirty="0" err="1">
                <a:sym typeface="Wingdings" pitchFamily="2" charset="2"/>
              </a:rPr>
              <a:t></a:t>
            </a:r>
            <a:r>
              <a:rPr lang="en-US" sz="1800" dirty="0"/>
              <a:t> </a:t>
            </a:r>
            <a:r>
              <a:rPr lang="en-US" sz="1800" b="1" dirty="0"/>
              <a:t>average</a:t>
            </a:r>
            <a:r>
              <a:rPr lang="en-US" sz="1800" dirty="0"/>
              <a:t> 550s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unfair, but some are lucky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n-US" sz="2000" dirty="0"/>
              <a:t>RR - time slice of 1s and no overhead (!!??)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chemeClr val="folHlink"/>
                </a:solidFill>
              </a:rPr>
              <a:t>start</a:t>
            </a:r>
            <a:r>
              <a:rPr lang="en-US" sz="1800" dirty="0"/>
              <a:t>:</a:t>
            </a:r>
            <a:r>
              <a:rPr lang="en-US" sz="1800" dirty="0" smtClean="0"/>
              <a:t> 	job1</a:t>
            </a:r>
            <a:r>
              <a:rPr lang="en-US" sz="1800" dirty="0"/>
              <a:t>:</a:t>
            </a:r>
            <a:r>
              <a:rPr lang="en-US" sz="1800" dirty="0" smtClean="0"/>
              <a:t>    0s</a:t>
            </a:r>
            <a:r>
              <a:rPr lang="en-US" sz="1800" dirty="0"/>
              <a:t>, </a:t>
            </a:r>
            <a:r>
              <a:rPr lang="en-US" sz="1800" u="sng" dirty="0"/>
              <a:t>job2: 1s</a:t>
            </a:r>
            <a:r>
              <a:rPr lang="en-US" sz="1800" dirty="0"/>
              <a:t>, ... , </a:t>
            </a:r>
            <a:r>
              <a:rPr lang="en-US" sz="1800" u="sng" dirty="0"/>
              <a:t>job10: 9s</a:t>
            </a:r>
            <a:r>
              <a:rPr lang="en-US" sz="1800" dirty="0" smtClean="0"/>
              <a:t>          </a:t>
            </a:r>
            <a:r>
              <a:rPr lang="en-US" sz="1800" dirty="0" err="1" smtClean="0">
                <a:sym typeface="Wingdings" pitchFamily="2" charset="2"/>
              </a:rPr>
              <a:t></a:t>
            </a:r>
            <a:r>
              <a:rPr lang="en-US" sz="1800" dirty="0" smtClean="0"/>
              <a:t> </a:t>
            </a:r>
            <a:r>
              <a:rPr lang="en-US" sz="1800" b="1" dirty="0"/>
              <a:t>average</a:t>
            </a:r>
            <a:r>
              <a:rPr lang="en-US" sz="1800" dirty="0"/>
              <a:t> 4.5s</a:t>
            </a:r>
            <a:endParaRPr lang="en-US" sz="1800" dirty="0">
              <a:solidFill>
                <a:schemeClr val="folHlink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chemeClr val="folHlink"/>
                </a:solidFill>
              </a:rPr>
              <a:t>finished</a:t>
            </a:r>
            <a:r>
              <a:rPr lang="en-US" sz="1800" dirty="0"/>
              <a:t>:</a:t>
            </a:r>
            <a:r>
              <a:rPr lang="en-US" sz="1800" dirty="0" smtClean="0"/>
              <a:t> 	job1</a:t>
            </a:r>
            <a:r>
              <a:rPr lang="en-US" sz="1800" dirty="0"/>
              <a:t>: 991s, </a:t>
            </a:r>
            <a:r>
              <a:rPr lang="en-US" sz="1800" u="sng" dirty="0"/>
              <a:t>job2: 992s</a:t>
            </a:r>
            <a:r>
              <a:rPr lang="en-US" sz="1800" dirty="0"/>
              <a:t>, ... , </a:t>
            </a:r>
            <a:r>
              <a:rPr lang="en-US" sz="1800" u="sng" dirty="0"/>
              <a:t>job10: 1000s</a:t>
            </a:r>
            <a:r>
              <a:rPr lang="en-US" sz="1800" dirty="0"/>
              <a:t> </a:t>
            </a:r>
            <a:r>
              <a:rPr lang="en-US" sz="1800" dirty="0" err="1">
                <a:sym typeface="Wingdings" pitchFamily="2" charset="2"/>
              </a:rPr>
              <a:t></a:t>
            </a:r>
            <a:r>
              <a:rPr lang="en-US" sz="1800" dirty="0"/>
              <a:t> </a:t>
            </a:r>
            <a:r>
              <a:rPr lang="en-US" sz="1800" b="1" dirty="0"/>
              <a:t>average</a:t>
            </a:r>
            <a:r>
              <a:rPr lang="en-US" sz="1800" dirty="0"/>
              <a:t> 995.5s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fair, but no one are </a:t>
            </a:r>
            <a:r>
              <a:rPr lang="en-US" sz="1800" dirty="0" smtClean="0"/>
              <a:t>lucky</a:t>
            </a:r>
            <a:br>
              <a:rPr lang="en-US" sz="1800" dirty="0" smtClean="0"/>
            </a:b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000" dirty="0"/>
              <a:t>Comparisons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FIFO better for long CPU-intensive jobs (there is overhead in switching!!)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but RR much better for interactivity</a:t>
            </a:r>
            <a:r>
              <a:rPr lang="en-US" sz="1800" dirty="0" smtClean="0"/>
              <a:t>!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CC0000"/>
                </a:solidFill>
              </a:rPr>
              <a:t>But, how to choose the right time slice??</a:t>
            </a:r>
            <a:endParaRPr lang="en-US" sz="2000" b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934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3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Case: Time Slice Size</a:t>
            </a:r>
          </a:p>
        </p:txBody>
      </p:sp>
      <p:sp>
        <p:nvSpPr>
          <p:cNvPr id="1211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400" dirty="0"/>
              <a:t>Resource utilization example</a:t>
            </a:r>
          </a:p>
          <a:p>
            <a:pPr lvl="1">
              <a:lnSpc>
                <a:spcPct val="90000"/>
              </a:lnSpc>
            </a:pPr>
            <a:r>
              <a:rPr lang="en-US" sz="2000" b="1" dirty="0"/>
              <a:t>A</a:t>
            </a:r>
            <a:r>
              <a:rPr lang="en-US" sz="2000" dirty="0"/>
              <a:t> and </a:t>
            </a:r>
            <a:r>
              <a:rPr lang="en-US" sz="2000" b="1" dirty="0"/>
              <a:t>B</a:t>
            </a:r>
            <a:r>
              <a:rPr lang="en-US" sz="2000" dirty="0"/>
              <a:t> run forever, and each uses 100% CPU</a:t>
            </a:r>
          </a:p>
          <a:p>
            <a:pPr lvl="1">
              <a:lnSpc>
                <a:spcPct val="90000"/>
              </a:lnSpc>
            </a:pPr>
            <a:r>
              <a:rPr lang="en-US" sz="2000" b="1" dirty="0"/>
              <a:t>C</a:t>
            </a:r>
            <a:r>
              <a:rPr lang="en-US" sz="2000" dirty="0"/>
              <a:t> loops forever (</a:t>
            </a:r>
            <a:r>
              <a:rPr lang="en-US" sz="2000" dirty="0" smtClean="0"/>
              <a:t>1 ms </a:t>
            </a:r>
            <a:r>
              <a:rPr lang="en-US" sz="2000" dirty="0"/>
              <a:t>CPU and </a:t>
            </a:r>
            <a:r>
              <a:rPr lang="en-US" sz="2000" dirty="0" smtClean="0"/>
              <a:t>10 ms </a:t>
            </a:r>
            <a:r>
              <a:rPr lang="en-US" sz="2000" dirty="0"/>
              <a:t>disk)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assume no switching overhead</a:t>
            </a:r>
            <a:br>
              <a:rPr lang="en-US" sz="2000" dirty="0"/>
            </a:b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/>
              <a:t>Large or small time slices?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nearly 100% of CPU utilization regardless of size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folHlink"/>
                </a:solidFill>
              </a:rPr>
              <a:t>Time slice 100 ms</a:t>
            </a:r>
            <a:r>
              <a:rPr lang="en-US" sz="2000" dirty="0"/>
              <a:t>: nearly 5% of disk utilization with RR</a:t>
            </a:r>
            <a:br>
              <a:rPr lang="en-US" sz="2000" dirty="0"/>
            </a:br>
            <a:r>
              <a:rPr lang="en-US" sz="1600" dirty="0"/>
              <a:t>[ A:100 + B:100 + C:1 </a:t>
            </a:r>
            <a:r>
              <a:rPr lang="en-US" sz="1600" dirty="0" err="1">
                <a:sym typeface="Wingdings" pitchFamily="2" charset="2"/>
              </a:rPr>
              <a:t></a:t>
            </a:r>
            <a:r>
              <a:rPr lang="en-US" sz="1600" dirty="0">
                <a:sym typeface="Wingdings" pitchFamily="2" charset="2"/>
              </a:rPr>
              <a:t> 201 ms CPU  vs. 10 ms disk ]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folHlink"/>
                </a:solidFill>
              </a:rPr>
              <a:t>Time slice 1 ms</a:t>
            </a:r>
            <a:r>
              <a:rPr lang="en-US" sz="2000" dirty="0"/>
              <a:t>: nearly 91% of disk utilization with RR</a:t>
            </a:r>
            <a:br>
              <a:rPr lang="en-US" sz="2000" dirty="0"/>
            </a:br>
            <a:r>
              <a:rPr lang="en-US" sz="1600" dirty="0"/>
              <a:t>[ 5x (A:1 + B:1) + C:1 </a:t>
            </a:r>
            <a:r>
              <a:rPr lang="en-US" sz="1600" dirty="0" err="1">
                <a:sym typeface="Wingdings" pitchFamily="2" charset="2"/>
              </a:rPr>
              <a:t></a:t>
            </a:r>
            <a:r>
              <a:rPr lang="en-US" sz="1600" dirty="0">
                <a:sym typeface="Wingdings" pitchFamily="2" charset="2"/>
              </a:rPr>
              <a:t> 11 ms CPU vs. 10 ms disk ]</a:t>
            </a:r>
            <a:r>
              <a:rPr lang="en-US" sz="1600" dirty="0"/>
              <a:t> </a:t>
            </a:r>
            <a:br>
              <a:rPr lang="en-US" sz="1600" dirty="0"/>
            </a:b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2400" dirty="0"/>
              <a:t>What do we learn from this example?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right time slice (in </a:t>
            </a:r>
            <a:r>
              <a:rPr lang="en-US" sz="2000" dirty="0" smtClean="0"/>
              <a:t>this </a:t>
            </a:r>
            <a:r>
              <a:rPr lang="en-US" sz="2000" dirty="0"/>
              <a:t>case shorter) can improve overall utilization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CPU bound: benefits from having longer time slices (&gt;100 ms)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I/O bound: benefits from having shorter time slices (</a:t>
            </a:r>
            <a:r>
              <a:rPr lang="en-US" sz="2000" dirty="0">
                <a:sym typeface="Symbol" pitchFamily="18" charset="2"/>
              </a:rPr>
              <a:t></a:t>
            </a:r>
            <a:r>
              <a:rPr lang="en-US" sz="2000" dirty="0"/>
              <a:t>10 ms)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Many Algorithms Exist</a:t>
            </a:r>
          </a:p>
        </p:txBody>
      </p:sp>
      <p:sp>
        <p:nvSpPr>
          <p:cNvPr id="121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First In First Out (FIFO)</a:t>
            </a:r>
          </a:p>
          <a:p>
            <a:r>
              <a:rPr lang="en-US" sz="2000"/>
              <a:t>Round-Robin (RR)</a:t>
            </a:r>
          </a:p>
          <a:p>
            <a:r>
              <a:rPr lang="en-US" sz="2000"/>
              <a:t>Shortest Job First</a:t>
            </a:r>
          </a:p>
          <a:p>
            <a:r>
              <a:rPr lang="en-US" sz="2000"/>
              <a:t>Shortest Time to Completion First </a:t>
            </a:r>
          </a:p>
          <a:p>
            <a:r>
              <a:rPr lang="en-US" sz="2000"/>
              <a:t>Shortest Remaining Time to Completion First </a:t>
            </a:r>
            <a:br>
              <a:rPr lang="en-US" sz="2000"/>
            </a:br>
            <a:r>
              <a:rPr lang="en-US" sz="2000"/>
              <a:t>(a.k.a. Shortest Remaining Time First)</a:t>
            </a:r>
          </a:p>
          <a:p>
            <a:r>
              <a:rPr lang="en-US" sz="2000"/>
              <a:t>Lottery</a:t>
            </a:r>
          </a:p>
          <a:p>
            <a:r>
              <a:rPr lang="en-US" sz="2000"/>
              <a:t>Fair Queuing</a:t>
            </a:r>
          </a:p>
          <a:p>
            <a:r>
              <a:rPr lang="en-US" sz="2000"/>
              <a:t>…</a:t>
            </a:r>
            <a:br>
              <a:rPr lang="en-US" sz="2000"/>
            </a:br>
            <a:endParaRPr lang="en-US" sz="2000"/>
          </a:p>
          <a:p>
            <a:r>
              <a:rPr lang="en-US" sz="2000"/>
              <a:t>Earliest Deadline First (EDF)</a:t>
            </a:r>
          </a:p>
          <a:p>
            <a:r>
              <a:rPr lang="en-US" sz="2000"/>
              <a:t>Rate Monotonic (RM)</a:t>
            </a:r>
          </a:p>
          <a:p>
            <a:r>
              <a:rPr lang="en-US" sz="2000"/>
              <a:t>…</a:t>
            </a:r>
            <a:br>
              <a:rPr lang="en-US" sz="2000"/>
            </a:br>
            <a:endParaRPr lang="en-US" sz="2000"/>
          </a:p>
          <a:p>
            <a:r>
              <a:rPr lang="en-US" sz="2000"/>
              <a:t>Most systems use some kind of </a:t>
            </a:r>
            <a:r>
              <a:rPr lang="en-US" sz="2000" i="1">
                <a:solidFill>
                  <a:schemeClr val="folHlink"/>
                </a:solidFill>
              </a:rPr>
              <a:t>priority scheduling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3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3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3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3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13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13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13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13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13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13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13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13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13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13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13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908050"/>
            <a:ext cx="8458200" cy="57610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Assign each process a priority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Run the process with highest priority in the ready queue first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/>
              <a:t>Multiple queues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/>
              <a:t>Advantage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(Fairness)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Different priorities according </a:t>
            </a:r>
            <a:br>
              <a:rPr lang="en-US" sz="1800" dirty="0"/>
            </a:br>
            <a:r>
              <a:rPr lang="en-US" sz="1800" dirty="0"/>
              <a:t>to importance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000" dirty="0"/>
              <a:t>Disadvantage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Users can hit keyboard frequently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Starvation: so should use dynamic priorities</a:t>
            </a:r>
            <a:br>
              <a:rPr lang="en-US" sz="1800" dirty="0"/>
            </a:br>
            <a:endParaRPr lang="en-US" sz="1800" dirty="0"/>
          </a:p>
        </p:txBody>
      </p:sp>
      <p:pic>
        <p:nvPicPr>
          <p:cNvPr id="1215492" name="Picture 4" descr="2-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9125" y="1763713"/>
            <a:ext cx="4679950" cy="2457450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15493" name="Rectangle 5"/>
          <p:cNvSpPr>
            <a:spLocks noChangeArrowheads="1"/>
          </p:cNvSpPr>
          <p:nvPr/>
        </p:nvSpPr>
        <p:spPr bwMode="auto">
          <a:xfrm>
            <a:off x="312738" y="127000"/>
            <a:ext cx="8797925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36000" anchor="b"/>
          <a:lstStyle/>
          <a:p>
            <a:pPr eaLnBrk="1" hangingPunct="1">
              <a:lnSpc>
                <a:spcPct val="80000"/>
              </a:lnSpc>
            </a:pPr>
            <a:r>
              <a:rPr lang="en-US" sz="3600" b="0"/>
              <a:t>Priority Scheduling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75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00563" y="849313"/>
            <a:ext cx="4284662" cy="441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17539" name="Rectangle 3"/>
          <p:cNvSpPr>
            <a:spLocks noGrp="1" noChangeArrowheads="1"/>
          </p:cNvSpPr>
          <p:nvPr>
            <p:ph type="title"/>
          </p:nvPr>
        </p:nvSpPr>
        <p:spPr>
          <a:xfrm>
            <a:off x="312738" y="160338"/>
            <a:ext cx="8797925" cy="528637"/>
          </a:xfrm>
        </p:spPr>
        <p:txBody>
          <a:bodyPr/>
          <a:lstStyle/>
          <a:p>
            <a:r>
              <a:rPr lang="en-US" dirty="0" smtClean="0"/>
              <a:t>Traditional scheduling </a:t>
            </a:r>
            <a:r>
              <a:rPr lang="en-US" dirty="0"/>
              <a:t>in UNIX</a:t>
            </a:r>
          </a:p>
        </p:txBody>
      </p:sp>
      <p:sp>
        <p:nvSpPr>
          <p:cNvPr id="12175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7950" y="908050"/>
            <a:ext cx="5903913" cy="5761038"/>
          </a:xfrm>
        </p:spPr>
        <p:txBody>
          <a:bodyPr/>
          <a:lstStyle/>
          <a:p>
            <a:r>
              <a:rPr lang="en-US" sz="2000"/>
              <a:t>Many versions </a:t>
            </a:r>
            <a:br>
              <a:rPr lang="en-US" sz="2000"/>
            </a:br>
            <a:r>
              <a:rPr lang="en-US" sz="2000"/>
              <a:t/>
            </a:r>
            <a:br>
              <a:rPr lang="en-US" sz="2000"/>
            </a:br>
            <a:endParaRPr lang="en-US" sz="2000"/>
          </a:p>
          <a:p>
            <a:r>
              <a:rPr lang="en-US" sz="2000"/>
              <a:t>User processes have positive </a:t>
            </a:r>
            <a:br>
              <a:rPr lang="en-US" sz="2000"/>
            </a:br>
            <a:r>
              <a:rPr lang="en-US" sz="2000"/>
              <a:t>priorities, kernel negative</a:t>
            </a:r>
          </a:p>
          <a:p>
            <a:r>
              <a:rPr lang="en-US" sz="2000"/>
              <a:t>Schedule lowest priority first</a:t>
            </a:r>
          </a:p>
          <a:p>
            <a:r>
              <a:rPr lang="en-US" sz="2000"/>
              <a:t>If a process uses the whole time </a:t>
            </a:r>
            <a:br>
              <a:rPr lang="en-US" sz="2000"/>
            </a:br>
            <a:r>
              <a:rPr lang="en-US" sz="2000"/>
              <a:t>slice, it is put back at the end of </a:t>
            </a:r>
            <a:br>
              <a:rPr lang="en-US" sz="2000"/>
            </a:br>
            <a:r>
              <a:rPr lang="en-US" sz="2000"/>
              <a:t>the queue (RR)</a:t>
            </a:r>
            <a:br>
              <a:rPr lang="en-US" sz="2000"/>
            </a:br>
            <a:r>
              <a:rPr lang="en-US" sz="2000"/>
              <a:t/>
            </a:r>
            <a:br>
              <a:rPr lang="en-US" sz="2000"/>
            </a:br>
            <a:endParaRPr lang="en-US" sz="2000"/>
          </a:p>
          <a:p>
            <a:r>
              <a:rPr lang="en-US" sz="2000"/>
              <a:t>Each second the priorities are </a:t>
            </a:r>
            <a:br>
              <a:rPr lang="en-US" sz="2000"/>
            </a:br>
            <a:r>
              <a:rPr lang="en-US" sz="2000"/>
              <a:t>recalculated:</a:t>
            </a:r>
            <a:br>
              <a:rPr lang="en-US" sz="2000"/>
            </a:br>
            <a:r>
              <a:rPr lang="en-US" sz="2000">
                <a:solidFill>
                  <a:srgbClr val="0066FF"/>
                </a:solidFill>
              </a:rPr>
              <a:t>priority</a:t>
            </a:r>
            <a:r>
              <a:rPr lang="en-US" sz="2000"/>
              <a:t> = </a:t>
            </a:r>
          </a:p>
          <a:p>
            <a:pPr lvl="1">
              <a:buFont typeface="Tahoma" pitchFamily="34" charset="0"/>
              <a:buNone/>
            </a:pPr>
            <a:r>
              <a:rPr lang="en-US" sz="1800"/>
              <a:t>	CPU_usage (average #ticks)</a:t>
            </a:r>
          </a:p>
          <a:p>
            <a:pPr lvl="1">
              <a:buClr>
                <a:schemeClr val="tx1"/>
              </a:buClr>
              <a:buFont typeface="Times New Roman" pitchFamily="18" charset="0"/>
              <a:buChar char="+"/>
            </a:pPr>
            <a:r>
              <a:rPr lang="en-US" sz="1800"/>
              <a:t>nice (</a:t>
            </a:r>
            <a:r>
              <a:rPr lang="en-US" sz="1800">
                <a:latin typeface="Comic Sans MS" pitchFamily="66" charset="0"/>
                <a:sym typeface="Symbol" pitchFamily="18" charset="2"/>
              </a:rPr>
              <a:t>±</a:t>
            </a:r>
            <a:r>
              <a:rPr lang="en-US" sz="1800">
                <a:cs typeface="Tahoma" pitchFamily="34" charset="0"/>
              </a:rPr>
              <a:t> </a:t>
            </a:r>
            <a:r>
              <a:rPr lang="en-US" sz="1800"/>
              <a:t>20)</a:t>
            </a:r>
            <a:endParaRPr lang="en-US" sz="1800">
              <a:latin typeface="Comic Sans MS" pitchFamily="66" charset="0"/>
              <a:sym typeface="Symbol" pitchFamily="18" charset="2"/>
            </a:endParaRPr>
          </a:p>
          <a:p>
            <a:pPr lvl="1">
              <a:buClr>
                <a:schemeClr val="tx1"/>
              </a:buClr>
              <a:buFont typeface="Times New Roman" pitchFamily="18" charset="0"/>
              <a:buChar char="+"/>
            </a:pPr>
            <a:r>
              <a:rPr lang="en-US" sz="1800"/>
              <a:t>base </a:t>
            </a:r>
            <a:r>
              <a:rPr lang="en-US" sz="1600"/>
              <a:t>(priority of last corresponding kernel process)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5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5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5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5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7540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in Windows </a:t>
            </a:r>
            <a:r>
              <a:rPr lang="en-US" dirty="0" smtClean="0"/>
              <a:t>2000, XP, …</a:t>
            </a:r>
            <a:endParaRPr lang="en-US" dirty="0"/>
          </a:p>
        </p:txBody>
      </p:sp>
      <p:sp>
        <p:nvSpPr>
          <p:cNvPr id="121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tabLst>
                <a:tab pos="2954338" algn="l"/>
              </a:tabLst>
            </a:pPr>
            <a:r>
              <a:rPr lang="en-US" sz="2400" dirty="0"/>
              <a:t>Preemptive kernel</a:t>
            </a:r>
          </a:p>
          <a:p>
            <a:pPr>
              <a:lnSpc>
                <a:spcPct val="80000"/>
              </a:lnSpc>
              <a:tabLst>
                <a:tab pos="2954338" algn="l"/>
              </a:tabLst>
            </a:pPr>
            <a:r>
              <a:rPr lang="en-US" sz="2400" dirty="0"/>
              <a:t>Schedules threads </a:t>
            </a:r>
            <a:r>
              <a:rPr lang="en-US" sz="2400" dirty="0" smtClean="0"/>
              <a:t>individually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>
              <a:lnSpc>
                <a:spcPct val="80000"/>
              </a:lnSpc>
              <a:spcAft>
                <a:spcPct val="30000"/>
              </a:spcAft>
              <a:tabLst>
                <a:tab pos="2954338" algn="l"/>
              </a:tabLst>
            </a:pPr>
            <a:r>
              <a:rPr lang="en-US" sz="2400" dirty="0" smtClean="0"/>
              <a:t>Time </a:t>
            </a:r>
            <a:r>
              <a:rPr lang="en-US" sz="2400" dirty="0"/>
              <a:t>slices given in </a:t>
            </a:r>
            <a:r>
              <a:rPr lang="en-US" sz="2400" dirty="0" err="1"/>
              <a:t>quantums</a:t>
            </a:r>
            <a:endParaRPr lang="en-US" sz="2400" dirty="0"/>
          </a:p>
          <a:p>
            <a:pPr lvl="1">
              <a:lnSpc>
                <a:spcPct val="80000"/>
              </a:lnSpc>
              <a:spcAft>
                <a:spcPct val="30000"/>
              </a:spcAft>
              <a:tabLst>
                <a:tab pos="2954338" algn="l"/>
              </a:tabLst>
            </a:pPr>
            <a:r>
              <a:rPr lang="en-US" sz="2000" dirty="0"/>
              <a:t>3 </a:t>
            </a:r>
            <a:r>
              <a:rPr lang="en-US" sz="2000" dirty="0" err="1"/>
              <a:t>quantums</a:t>
            </a:r>
            <a:r>
              <a:rPr lang="en-US" sz="2000" dirty="0"/>
              <a:t> = 1 clock interval (length of interval may vary)</a:t>
            </a:r>
            <a:br>
              <a:rPr lang="en-US" sz="2000" dirty="0"/>
            </a:br>
            <a:endParaRPr lang="en-US" sz="2000" dirty="0"/>
          </a:p>
          <a:p>
            <a:pPr lvl="1">
              <a:lnSpc>
                <a:spcPct val="80000"/>
              </a:lnSpc>
              <a:spcAft>
                <a:spcPct val="30000"/>
              </a:spcAft>
              <a:tabLst>
                <a:tab pos="2954338" algn="l"/>
              </a:tabLst>
            </a:pPr>
            <a:r>
              <a:rPr lang="en-US" sz="2000" dirty="0"/>
              <a:t>defaults:</a:t>
            </a:r>
          </a:p>
          <a:p>
            <a:pPr lvl="2">
              <a:lnSpc>
                <a:spcPct val="80000"/>
              </a:lnSpc>
              <a:spcAft>
                <a:spcPct val="30000"/>
              </a:spcAft>
              <a:tabLst>
                <a:tab pos="2954338" algn="l"/>
              </a:tabLst>
            </a:pPr>
            <a:r>
              <a:rPr lang="en-US" sz="1800" dirty="0"/>
              <a:t>Win2000 server: 		36 </a:t>
            </a:r>
            <a:r>
              <a:rPr lang="en-US" sz="1800" dirty="0" err="1"/>
              <a:t>quantums</a:t>
            </a:r>
            <a:r>
              <a:rPr lang="en-US" sz="1800" dirty="0"/>
              <a:t> </a:t>
            </a:r>
          </a:p>
          <a:p>
            <a:pPr lvl="2">
              <a:lnSpc>
                <a:spcPct val="80000"/>
              </a:lnSpc>
              <a:spcAft>
                <a:spcPct val="30000"/>
              </a:spcAft>
              <a:tabLst>
                <a:tab pos="2954338" algn="l"/>
              </a:tabLst>
            </a:pPr>
            <a:r>
              <a:rPr lang="en-US" sz="1800" dirty="0"/>
              <a:t>Win2000 workstation: 	6 </a:t>
            </a:r>
            <a:r>
              <a:rPr lang="en-US" sz="1800" dirty="0" err="1"/>
              <a:t>quantums</a:t>
            </a:r>
            <a:r>
              <a:rPr lang="en-US" sz="1800" dirty="0"/>
              <a:t> (professional)</a:t>
            </a:r>
            <a:br>
              <a:rPr lang="en-US" sz="1800" dirty="0"/>
            </a:br>
            <a:endParaRPr lang="en-US" sz="1800" dirty="0"/>
          </a:p>
          <a:p>
            <a:pPr lvl="1">
              <a:lnSpc>
                <a:spcPct val="80000"/>
              </a:lnSpc>
              <a:spcAft>
                <a:spcPct val="30000"/>
              </a:spcAft>
              <a:tabLst>
                <a:tab pos="2954338" algn="l"/>
              </a:tabLst>
            </a:pPr>
            <a:r>
              <a:rPr lang="en-US" sz="2000" dirty="0"/>
              <a:t>may manually be increased between threads (1x, 2x, 4x, 6x)</a:t>
            </a:r>
            <a:br>
              <a:rPr lang="en-US" sz="2000" dirty="0"/>
            </a:br>
            <a:endParaRPr lang="en-US" sz="2000" dirty="0"/>
          </a:p>
          <a:p>
            <a:pPr lvl="1">
              <a:lnSpc>
                <a:spcPct val="80000"/>
              </a:lnSpc>
              <a:spcAft>
                <a:spcPct val="30000"/>
              </a:spcAft>
              <a:tabLst>
                <a:tab pos="2954338" algn="l"/>
              </a:tabLst>
            </a:pPr>
            <a:r>
              <a:rPr lang="en-US" sz="2000" dirty="0"/>
              <a:t>foreground quantum boost (add 0x, 1x, 2x): </a:t>
            </a:r>
            <a:br>
              <a:rPr lang="en-US" sz="2000" dirty="0"/>
            </a:br>
            <a:r>
              <a:rPr lang="en-US" sz="2000" dirty="0"/>
              <a:t>an active window can get longer time slices (assumed need of fast response)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4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8175" y="1704975"/>
            <a:ext cx="7361238" cy="1462088"/>
          </a:xfrm>
        </p:spPr>
        <p:txBody>
          <a:bodyPr/>
          <a:lstStyle/>
          <a:p>
            <a:r>
              <a:rPr lang="en-US" sz="4800"/>
              <a:t>Processes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in Windows </a:t>
            </a:r>
            <a:r>
              <a:rPr lang="en-US" dirty="0" smtClean="0"/>
              <a:t>2000, XP, …</a:t>
            </a:r>
            <a:endParaRPr lang="en-US" dirty="0"/>
          </a:p>
        </p:txBody>
      </p:sp>
      <p:sp>
        <p:nvSpPr>
          <p:cNvPr id="122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58850"/>
            <a:ext cx="6686550" cy="5511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32 priority levels: </a:t>
            </a:r>
            <a:br>
              <a:rPr lang="en-US" sz="2400"/>
            </a:br>
            <a:r>
              <a:rPr lang="en-US" sz="2400"/>
              <a:t>Round Robin (RR) within each level </a:t>
            </a:r>
            <a:br>
              <a:rPr lang="en-US" sz="2400"/>
            </a:b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Interactive and throughput-oriented: 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sz="2000">
                <a:solidFill>
                  <a:schemeClr val="folHlink"/>
                </a:solidFill>
              </a:rPr>
              <a:t>“Real time” – 16 system levels 	</a:t>
            </a:r>
          </a:p>
          <a:p>
            <a:pPr lvl="2">
              <a:lnSpc>
                <a:spcPct val="90000"/>
              </a:lnSpc>
              <a:spcAft>
                <a:spcPct val="10000"/>
              </a:spcAft>
            </a:pPr>
            <a:r>
              <a:rPr lang="en-US" sz="1800"/>
              <a:t>fixed priority</a:t>
            </a:r>
          </a:p>
          <a:p>
            <a:pPr lvl="2">
              <a:lnSpc>
                <a:spcPct val="90000"/>
              </a:lnSpc>
              <a:spcAft>
                <a:spcPct val="10000"/>
              </a:spcAft>
            </a:pPr>
            <a:r>
              <a:rPr lang="en-US" sz="1800"/>
              <a:t>may run forever</a:t>
            </a:r>
            <a:br>
              <a:rPr lang="en-US" sz="1800"/>
            </a:br>
            <a:endParaRPr lang="en-US" sz="1800"/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sz="2000">
                <a:solidFill>
                  <a:schemeClr val="hlink"/>
                </a:solidFill>
              </a:rPr>
              <a:t>Variable – 15 user levels</a:t>
            </a:r>
          </a:p>
          <a:p>
            <a:pPr lvl="2">
              <a:lnSpc>
                <a:spcPct val="90000"/>
              </a:lnSpc>
              <a:spcAft>
                <a:spcPct val="10000"/>
              </a:spcAft>
            </a:pPr>
            <a:r>
              <a:rPr lang="en-US" sz="1800"/>
              <a:t>priority may change:</a:t>
            </a:r>
            <a:br>
              <a:rPr lang="en-US" sz="1800"/>
            </a:br>
            <a:r>
              <a:rPr lang="en-US" sz="1800" i="1"/>
              <a:t>thread priority</a:t>
            </a:r>
            <a:r>
              <a:rPr lang="en-US" sz="1800"/>
              <a:t> = process priority ± 2</a:t>
            </a:r>
          </a:p>
          <a:p>
            <a:pPr lvl="2">
              <a:lnSpc>
                <a:spcPct val="90000"/>
              </a:lnSpc>
              <a:spcAft>
                <a:spcPct val="10000"/>
              </a:spcAft>
            </a:pPr>
            <a:r>
              <a:rPr lang="en-US" sz="1800"/>
              <a:t>uses much </a:t>
            </a:r>
            <a:r>
              <a:rPr lang="en-US" sz="1800">
                <a:sym typeface="Wingdings" pitchFamily="2" charset="2"/>
              </a:rPr>
              <a:t> drops</a:t>
            </a:r>
          </a:p>
          <a:p>
            <a:pPr lvl="2">
              <a:lnSpc>
                <a:spcPct val="90000"/>
              </a:lnSpc>
              <a:spcAft>
                <a:spcPct val="10000"/>
              </a:spcAft>
            </a:pPr>
            <a:r>
              <a:rPr lang="en-US" sz="1800">
                <a:sym typeface="Wingdings" pitchFamily="2" charset="2"/>
              </a:rPr>
              <a:t>user interactions, I/O completions  increase</a:t>
            </a:r>
            <a:br>
              <a:rPr lang="en-US" sz="1800">
                <a:sym typeface="Wingdings" pitchFamily="2" charset="2"/>
              </a:rPr>
            </a:br>
            <a:endParaRPr lang="en-US" sz="1800">
              <a:sym typeface="Wingdings" pitchFamily="2" charset="2"/>
            </a:endParaRP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sz="2000"/>
              <a:t>Idle/zero-page thread – 1 system level</a:t>
            </a:r>
          </a:p>
          <a:p>
            <a:pPr lvl="2">
              <a:lnSpc>
                <a:spcPct val="90000"/>
              </a:lnSpc>
              <a:spcAft>
                <a:spcPct val="10000"/>
              </a:spcAft>
            </a:pPr>
            <a:r>
              <a:rPr lang="en-US" sz="1800"/>
              <a:t>runs whenever there are no other processes to run</a:t>
            </a:r>
          </a:p>
          <a:p>
            <a:pPr lvl="2">
              <a:lnSpc>
                <a:spcPct val="90000"/>
              </a:lnSpc>
              <a:spcAft>
                <a:spcPct val="10000"/>
              </a:spcAft>
            </a:pPr>
            <a:r>
              <a:rPr lang="en-US" sz="1800"/>
              <a:t>clears memory pages for memory manager</a:t>
            </a:r>
          </a:p>
        </p:txBody>
      </p:sp>
      <p:graphicFrame>
        <p:nvGraphicFramePr>
          <p:cNvPr id="1221636" name="Group 4"/>
          <p:cNvGraphicFramePr>
            <a:graphicFrameLocks noGrp="1"/>
          </p:cNvGraphicFramePr>
          <p:nvPr/>
        </p:nvGraphicFramePr>
        <p:xfrm>
          <a:off x="7016750" y="1249363"/>
          <a:ext cx="1935163" cy="1892301"/>
        </p:xfrm>
        <a:graphic>
          <a:graphicData uri="http://schemas.openxmlformats.org/drawingml/2006/table">
            <a:tbl>
              <a:tblPr/>
              <a:tblGrid>
                <a:gridCol w="1935163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...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21654" name="Group 22"/>
          <p:cNvGraphicFramePr>
            <a:graphicFrameLocks noGrp="1"/>
          </p:cNvGraphicFramePr>
          <p:nvPr/>
        </p:nvGraphicFramePr>
        <p:xfrm>
          <a:off x="7016750" y="3563938"/>
          <a:ext cx="1935163" cy="1890713"/>
        </p:xfrm>
        <a:graphic>
          <a:graphicData uri="http://schemas.openxmlformats.org/drawingml/2006/table">
            <a:tbl>
              <a:tblPr/>
              <a:tblGrid>
                <a:gridCol w="1935163"/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...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21672" name="Group 40"/>
          <p:cNvGraphicFramePr>
            <a:graphicFrameLocks noGrp="1"/>
          </p:cNvGraphicFramePr>
          <p:nvPr/>
        </p:nvGraphicFramePr>
        <p:xfrm>
          <a:off x="7016750" y="5886450"/>
          <a:ext cx="1935163" cy="377825"/>
        </p:xfrm>
        <a:graphic>
          <a:graphicData uri="http://schemas.openxmlformats.org/drawingml/2006/table">
            <a:tbl>
              <a:tblPr/>
              <a:tblGrid>
                <a:gridCol w="1935163"/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21678" name="Text Box 46"/>
          <p:cNvSpPr txBox="1">
            <a:spLocks noChangeArrowheads="1"/>
          </p:cNvSpPr>
          <p:nvPr/>
        </p:nvSpPr>
        <p:spPr bwMode="auto">
          <a:xfrm>
            <a:off x="6416675" y="931863"/>
            <a:ext cx="256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0">
                <a:solidFill>
                  <a:schemeClr val="folHlink"/>
                </a:solidFill>
              </a:rPr>
              <a:t>Real Time (system thread)</a:t>
            </a:r>
          </a:p>
        </p:txBody>
      </p:sp>
      <p:sp>
        <p:nvSpPr>
          <p:cNvPr id="1221679" name="Text Box 47"/>
          <p:cNvSpPr txBox="1">
            <a:spLocks noChangeArrowheads="1"/>
          </p:cNvSpPr>
          <p:nvPr/>
        </p:nvSpPr>
        <p:spPr bwMode="auto">
          <a:xfrm>
            <a:off x="6416675" y="3249613"/>
            <a:ext cx="2146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0" dirty="0">
                <a:solidFill>
                  <a:schemeClr val="hlink"/>
                </a:solidFill>
              </a:rPr>
              <a:t>Variable (user thread)</a:t>
            </a:r>
          </a:p>
        </p:txBody>
      </p:sp>
      <p:sp>
        <p:nvSpPr>
          <p:cNvPr id="1221680" name="Text Box 48"/>
          <p:cNvSpPr txBox="1">
            <a:spLocks noChangeArrowheads="1"/>
          </p:cNvSpPr>
          <p:nvPr/>
        </p:nvSpPr>
        <p:spPr bwMode="auto">
          <a:xfrm>
            <a:off x="6430963" y="5567363"/>
            <a:ext cx="2016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0" dirty="0"/>
              <a:t>Idle (system thread)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1635" grpId="0" build="p"/>
      <p:bldP spid="1221678" grpId="0"/>
      <p:bldP spid="1221679" grpId="0"/>
      <p:bldP spid="122168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in </a:t>
            </a:r>
            <a:r>
              <a:rPr lang="en-US" dirty="0" smtClean="0"/>
              <a:t>Windows 8 (…7)</a:t>
            </a:r>
            <a:endParaRPr lang="en-US" dirty="0"/>
          </a:p>
        </p:txBody>
      </p:sp>
      <p:sp>
        <p:nvSpPr>
          <p:cNvPr id="122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958850"/>
            <a:ext cx="6849973" cy="5511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Still 32 </a:t>
            </a:r>
            <a:r>
              <a:rPr lang="en-US" sz="1800" dirty="0"/>
              <a:t>priority </a:t>
            </a:r>
            <a:r>
              <a:rPr lang="en-US" sz="1800" dirty="0" smtClean="0"/>
              <a:t>levels, with </a:t>
            </a:r>
            <a:r>
              <a:rPr lang="en-US" sz="1800" dirty="0" smtClean="0">
                <a:solidFill>
                  <a:srgbClr val="FF0000"/>
                </a:solidFill>
              </a:rPr>
              <a:t>6 classes </a:t>
            </a:r>
            <a:r>
              <a:rPr lang="en-US" sz="1800" dirty="0" smtClean="0"/>
              <a:t>- RR within each: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>
                <a:solidFill>
                  <a:srgbClr val="0000FF"/>
                </a:solidFill>
              </a:rPr>
              <a:t>REALTIME_PRIORITY_CLASS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>
                <a:solidFill>
                  <a:srgbClr val="FF0000"/>
                </a:solidFill>
              </a:rPr>
              <a:t>HIGH_PRIORITY_CLASS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>
                <a:solidFill>
                  <a:srgbClr val="FF0000"/>
                </a:solidFill>
              </a:rPr>
              <a:t>ABOVE_NORMAL_PRIORITY_CLASS</a:t>
            </a:r>
          </a:p>
          <a:p>
            <a:pPr lvl="1">
              <a:lnSpc>
                <a:spcPct val="80000"/>
              </a:lnSpc>
            </a:pPr>
            <a:r>
              <a:rPr lang="en-US" sz="1400" b="1" i="1" dirty="0" smtClean="0">
                <a:solidFill>
                  <a:srgbClr val="FF0000"/>
                </a:solidFill>
              </a:rPr>
              <a:t>NORMAL_PRIORITY_CLASS </a:t>
            </a:r>
            <a:r>
              <a:rPr lang="en-US" sz="1400" dirty="0" smtClean="0"/>
              <a:t>(default)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>
                <a:solidFill>
                  <a:srgbClr val="FF0000"/>
                </a:solidFill>
              </a:rPr>
              <a:t>BELOW_NORMAL_PRIORITY_CLASS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IDLE_PRIORITY_CLASS</a:t>
            </a:r>
            <a:br>
              <a:rPr lang="en-US" sz="1400" dirty="0" smtClean="0"/>
            </a:br>
            <a:endParaRPr lang="en-US" sz="1400" dirty="0" smtClean="0"/>
          </a:p>
          <a:p>
            <a:pPr lvl="1">
              <a:lnSpc>
                <a:spcPct val="80000"/>
              </a:lnSpc>
              <a:buClr>
                <a:srgbClr val="FF0000"/>
              </a:buClr>
              <a:buFont typeface="Tahoma"/>
              <a:buChar char="➥"/>
            </a:pPr>
            <a:r>
              <a:rPr lang="en-US" sz="1400" dirty="0" smtClean="0"/>
              <a:t>each class has </a:t>
            </a:r>
            <a:r>
              <a:rPr lang="en-US" sz="1400" dirty="0" smtClean="0">
                <a:solidFill>
                  <a:srgbClr val="FF0000"/>
                </a:solidFill>
              </a:rPr>
              <a:t>7 priorities levels </a:t>
            </a:r>
            <a:r>
              <a:rPr lang="en-US" sz="1400" dirty="0" smtClean="0"/>
              <a:t>with different base priorities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Dynamic priority (can be disabled):</a:t>
            </a:r>
          </a:p>
          <a:p>
            <a:pPr lvl="1">
              <a:lnSpc>
                <a:spcPct val="80000"/>
              </a:lnSpc>
              <a:buClr>
                <a:srgbClr val="008000"/>
              </a:buClr>
              <a:buFont typeface="Lucida Grande"/>
              <a:buChar char="+"/>
            </a:pPr>
            <a:r>
              <a:rPr lang="en-US" sz="1400" dirty="0" smtClean="0"/>
              <a:t>foreground</a:t>
            </a:r>
          </a:p>
          <a:p>
            <a:pPr lvl="1">
              <a:lnSpc>
                <a:spcPct val="80000"/>
              </a:lnSpc>
              <a:buClr>
                <a:srgbClr val="008000"/>
              </a:buClr>
              <a:buFont typeface="Lucida Grande"/>
              <a:buChar char="+"/>
            </a:pPr>
            <a:r>
              <a:rPr lang="en-US" sz="1400" dirty="0" smtClean="0"/>
              <a:t>window receives </a:t>
            </a:r>
            <a:r>
              <a:rPr lang="en-US" sz="1400" dirty="0" smtClean="0"/>
              <a:t>input (mouse, keyboard, timers, …)</a:t>
            </a:r>
          </a:p>
          <a:p>
            <a:pPr lvl="1">
              <a:lnSpc>
                <a:spcPct val="80000"/>
              </a:lnSpc>
              <a:buClr>
                <a:srgbClr val="008000"/>
              </a:buClr>
              <a:buFont typeface="Lucida Grande"/>
              <a:buChar char="+"/>
            </a:pPr>
            <a:r>
              <a:rPr lang="en-US" sz="1400" dirty="0" smtClean="0"/>
              <a:t>unblocks</a:t>
            </a:r>
          </a:p>
          <a:p>
            <a:pPr lvl="1">
              <a:lnSpc>
                <a:spcPct val="80000"/>
              </a:lnSpc>
              <a:buClr>
                <a:srgbClr val="FF0000"/>
              </a:buClr>
            </a:pPr>
            <a:r>
              <a:rPr lang="en-US" sz="1400" dirty="0" smtClean="0"/>
              <a:t>if increased, drop by one level every </a:t>
            </a:r>
            <a:r>
              <a:rPr lang="en-US" sz="1400" dirty="0" err="1" smtClean="0"/>
              <a:t>timeslice</a:t>
            </a:r>
            <a:r>
              <a:rPr lang="en-US" sz="1400" dirty="0" smtClean="0"/>
              <a:t> until back to default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Support for user </a:t>
            </a:r>
            <a:r>
              <a:rPr lang="en-US" sz="1800" dirty="0" smtClean="0">
                <a:solidFill>
                  <a:srgbClr val="0000FF"/>
                </a:solidFill>
              </a:rPr>
              <a:t>mode scheduling (UMS)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each application schedule own threads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application must implement a scheduler component</a:t>
            </a:r>
            <a:endParaRPr lang="en-US" sz="1400" dirty="0"/>
          </a:p>
        </p:txBody>
      </p:sp>
      <p:graphicFrame>
        <p:nvGraphicFramePr>
          <p:cNvPr id="1221636" name="Group 4"/>
          <p:cNvGraphicFramePr>
            <a:graphicFrameLocks noGrp="1"/>
          </p:cNvGraphicFramePr>
          <p:nvPr/>
        </p:nvGraphicFramePr>
        <p:xfrm>
          <a:off x="7016750" y="1249363"/>
          <a:ext cx="1935163" cy="1892301"/>
        </p:xfrm>
        <a:graphic>
          <a:graphicData uri="http://schemas.openxmlformats.org/drawingml/2006/table">
            <a:tbl>
              <a:tblPr/>
              <a:tblGrid>
                <a:gridCol w="1935163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...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21654" name="Group 22"/>
          <p:cNvGraphicFramePr>
            <a:graphicFrameLocks noGrp="1"/>
          </p:cNvGraphicFramePr>
          <p:nvPr/>
        </p:nvGraphicFramePr>
        <p:xfrm>
          <a:off x="7016750" y="3563938"/>
          <a:ext cx="1935163" cy="1890713"/>
        </p:xfrm>
        <a:graphic>
          <a:graphicData uri="http://schemas.openxmlformats.org/drawingml/2006/table">
            <a:tbl>
              <a:tblPr/>
              <a:tblGrid>
                <a:gridCol w="1935163"/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...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21672" name="Group 40"/>
          <p:cNvGraphicFramePr>
            <a:graphicFrameLocks noGrp="1"/>
          </p:cNvGraphicFramePr>
          <p:nvPr/>
        </p:nvGraphicFramePr>
        <p:xfrm>
          <a:off x="7016750" y="5886450"/>
          <a:ext cx="1935163" cy="377825"/>
        </p:xfrm>
        <a:graphic>
          <a:graphicData uri="http://schemas.openxmlformats.org/drawingml/2006/table">
            <a:tbl>
              <a:tblPr/>
              <a:tblGrid>
                <a:gridCol w="1935163"/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46"/>
          <p:cNvSpPr txBox="1">
            <a:spLocks noChangeArrowheads="1"/>
          </p:cNvSpPr>
          <p:nvPr/>
        </p:nvSpPr>
        <p:spPr bwMode="auto">
          <a:xfrm>
            <a:off x="6416675" y="931863"/>
            <a:ext cx="256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0" dirty="0">
                <a:solidFill>
                  <a:schemeClr val="folHlink"/>
                </a:solidFill>
              </a:rPr>
              <a:t>Real Time (system thread)</a:t>
            </a:r>
          </a:p>
        </p:txBody>
      </p:sp>
      <p:sp>
        <p:nvSpPr>
          <p:cNvPr id="11" name="Text Box 47"/>
          <p:cNvSpPr txBox="1">
            <a:spLocks noChangeArrowheads="1"/>
          </p:cNvSpPr>
          <p:nvPr/>
        </p:nvSpPr>
        <p:spPr bwMode="auto">
          <a:xfrm>
            <a:off x="6416675" y="3249613"/>
            <a:ext cx="2146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0" dirty="0">
                <a:solidFill>
                  <a:schemeClr val="hlink"/>
                </a:solidFill>
              </a:rPr>
              <a:t>Variable (user thread)</a:t>
            </a:r>
          </a:p>
        </p:txBody>
      </p:sp>
      <p:sp>
        <p:nvSpPr>
          <p:cNvPr id="12" name="Text Box 48"/>
          <p:cNvSpPr txBox="1">
            <a:spLocks noChangeArrowheads="1"/>
          </p:cNvSpPr>
          <p:nvPr/>
        </p:nvSpPr>
        <p:spPr bwMode="auto">
          <a:xfrm>
            <a:off x="6430963" y="5567363"/>
            <a:ext cx="2016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0" dirty="0"/>
              <a:t>Idle (system thread)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6746113" y="0"/>
            <a:ext cx="246944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dirty="0" smtClean="0"/>
              <a:t>http://</a:t>
            </a:r>
            <a:r>
              <a:rPr lang="en-US" sz="1000" dirty="0" err="1" smtClean="0"/>
              <a:t>msdn.microsoft.com</a:t>
            </a:r>
            <a:r>
              <a:rPr lang="en-US" sz="1000" dirty="0" smtClean="0"/>
              <a:t>/en-us</a:t>
            </a:r>
            <a:r>
              <a:rPr lang="en-US" sz="1000" dirty="0" smtClean="0"/>
              <a:t>/</a:t>
            </a:r>
          </a:p>
          <a:p>
            <a:r>
              <a:rPr lang="en-US" sz="1000" dirty="0" smtClean="0"/>
              <a:t>library/windows</a:t>
            </a:r>
            <a:r>
              <a:rPr lang="en-US" sz="1000" dirty="0" smtClean="0"/>
              <a:t>/desktop</a:t>
            </a:r>
            <a:r>
              <a:rPr lang="en-US" sz="1000" dirty="0" smtClean="0"/>
              <a:t>/</a:t>
            </a:r>
          </a:p>
          <a:p>
            <a:r>
              <a:rPr lang="en-US" sz="1000" dirty="0" smtClean="0"/>
              <a:t>ms681917</a:t>
            </a:r>
            <a:r>
              <a:rPr lang="en-US" sz="1000" dirty="0" smtClean="0"/>
              <a:t>(v=vs.85).aspx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6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6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6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63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163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in Linux</a:t>
            </a:r>
          </a:p>
        </p:txBody>
      </p:sp>
      <p:sp>
        <p:nvSpPr>
          <p:cNvPr id="1223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66775"/>
            <a:ext cx="5067300" cy="56483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dirty="0"/>
              <a:t>Preemptive kernel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Threads and processes used to be equal, </a:t>
            </a:r>
            <a:br>
              <a:rPr lang="en-US" sz="1600" dirty="0"/>
            </a:br>
            <a:r>
              <a:rPr lang="en-US" sz="1600" dirty="0"/>
              <a:t>but Linux uses</a:t>
            </a:r>
            <a:r>
              <a:rPr lang="en-US" sz="1600" dirty="0" smtClean="0"/>
              <a:t> (from 2.6</a:t>
            </a:r>
            <a:r>
              <a:rPr lang="en-US" sz="1600" dirty="0"/>
              <a:t>) thread scheduling</a:t>
            </a:r>
            <a:br>
              <a:rPr lang="en-US" sz="1600" dirty="0"/>
            </a:b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1600" dirty="0" smtClean="0">
                <a:solidFill>
                  <a:schemeClr val="folHlink"/>
                </a:solidFill>
              </a:rPr>
              <a:t>SCHED_FIFO</a:t>
            </a:r>
            <a:endParaRPr lang="en-US" sz="1600" dirty="0">
              <a:solidFill>
                <a:schemeClr val="folHlink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400" dirty="0"/>
              <a:t>may run forever, no </a:t>
            </a:r>
            <a:r>
              <a:rPr lang="en-US" sz="1400" dirty="0" err="1"/>
              <a:t>timeslices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/>
              <a:t>may use it’s own scheduling algorithm</a:t>
            </a:r>
          </a:p>
          <a:p>
            <a:pPr>
              <a:lnSpc>
                <a:spcPct val="80000"/>
              </a:lnSpc>
            </a:pPr>
            <a:r>
              <a:rPr lang="en-US" sz="1600" dirty="0" smtClean="0">
                <a:solidFill>
                  <a:schemeClr val="hlink"/>
                </a:solidFill>
              </a:rPr>
              <a:t>SCHED_RR</a:t>
            </a:r>
            <a:endParaRPr lang="en-US" sz="1600" dirty="0">
              <a:solidFill>
                <a:schemeClr val="hlink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400" dirty="0"/>
              <a:t>each priority in RR</a:t>
            </a:r>
          </a:p>
          <a:p>
            <a:pPr lvl="1">
              <a:lnSpc>
                <a:spcPct val="80000"/>
              </a:lnSpc>
            </a:pPr>
            <a:r>
              <a:rPr lang="en-US" sz="1400" dirty="0" err="1"/>
              <a:t>timeslices</a:t>
            </a:r>
            <a:r>
              <a:rPr lang="en-US" sz="1400" dirty="0"/>
              <a:t> of 10 ms (</a:t>
            </a:r>
            <a:r>
              <a:rPr lang="en-US" sz="1400" dirty="0" err="1"/>
              <a:t>quantums</a:t>
            </a:r>
            <a:r>
              <a:rPr lang="en-US" sz="1400" dirty="0"/>
              <a:t>)</a:t>
            </a:r>
          </a:p>
          <a:p>
            <a:pPr>
              <a:lnSpc>
                <a:spcPct val="80000"/>
              </a:lnSpc>
            </a:pPr>
            <a:r>
              <a:rPr lang="en-US" sz="1600" dirty="0" smtClean="0">
                <a:solidFill>
                  <a:srgbClr val="009900"/>
                </a:solidFill>
              </a:rPr>
              <a:t>SCHED_OTHER</a:t>
            </a:r>
            <a:endParaRPr lang="en-US" sz="1600" dirty="0">
              <a:solidFill>
                <a:srgbClr val="0099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400" dirty="0"/>
              <a:t>ordinary user processes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uses “nice”-values: 1≤ priority≤40 </a:t>
            </a:r>
          </a:p>
          <a:p>
            <a:pPr lvl="1">
              <a:lnSpc>
                <a:spcPct val="80000"/>
              </a:lnSpc>
            </a:pPr>
            <a:r>
              <a:rPr lang="en-US" sz="1400" dirty="0" err="1"/>
              <a:t>timeslices</a:t>
            </a:r>
            <a:r>
              <a:rPr lang="en-US" sz="1400" dirty="0"/>
              <a:t> of 10 ms (</a:t>
            </a:r>
            <a:r>
              <a:rPr lang="en-US" sz="1400" dirty="0" err="1"/>
              <a:t>quantums</a:t>
            </a:r>
            <a:r>
              <a:rPr lang="en-US" sz="1400" dirty="0"/>
              <a:t>)</a:t>
            </a:r>
            <a:br>
              <a:rPr lang="en-US" sz="1400" dirty="0"/>
            </a:br>
            <a:endParaRPr lang="en-US" sz="1400" dirty="0"/>
          </a:p>
          <a:p>
            <a:pPr>
              <a:lnSpc>
                <a:spcPct val="80000"/>
              </a:lnSpc>
            </a:pPr>
            <a:endParaRPr lang="en-US" sz="1600" i="1" dirty="0"/>
          </a:p>
          <a:p>
            <a:pPr>
              <a:lnSpc>
                <a:spcPct val="80000"/>
              </a:lnSpc>
            </a:pPr>
            <a:r>
              <a:rPr lang="en-US" sz="1600" dirty="0"/>
              <a:t>Threads with highest</a:t>
            </a:r>
            <a:r>
              <a:rPr lang="en-US" sz="1600" i="1" dirty="0"/>
              <a:t> goodness</a:t>
            </a:r>
            <a:r>
              <a:rPr lang="en-US" sz="1600" dirty="0"/>
              <a:t> are selected first:</a:t>
            </a:r>
          </a:p>
          <a:p>
            <a:pPr lvl="1">
              <a:lnSpc>
                <a:spcPct val="80000"/>
              </a:lnSpc>
            </a:pPr>
            <a:r>
              <a:rPr lang="en-US" sz="1400" dirty="0" err="1"/>
              <a:t>realtime</a:t>
            </a:r>
            <a:r>
              <a:rPr lang="en-US" sz="1400" dirty="0"/>
              <a:t> (</a:t>
            </a:r>
            <a:r>
              <a:rPr lang="en-US" sz="1400" dirty="0">
                <a:solidFill>
                  <a:schemeClr val="folHlink"/>
                </a:solidFill>
              </a:rPr>
              <a:t>FIFO </a:t>
            </a:r>
            <a:r>
              <a:rPr lang="en-US" sz="1400" dirty="0"/>
              <a:t>and</a:t>
            </a:r>
            <a:r>
              <a:rPr lang="en-US" sz="1400" dirty="0">
                <a:solidFill>
                  <a:schemeClr val="folHlink"/>
                </a:solidFill>
              </a:rPr>
              <a:t> </a:t>
            </a:r>
            <a:r>
              <a:rPr lang="en-US" sz="1400" dirty="0">
                <a:solidFill>
                  <a:schemeClr val="hlink"/>
                </a:solidFill>
              </a:rPr>
              <a:t>RR</a:t>
            </a:r>
            <a:r>
              <a:rPr lang="en-US" sz="1400" dirty="0"/>
              <a:t>):</a:t>
            </a:r>
            <a:br>
              <a:rPr lang="en-US" sz="1400" dirty="0"/>
            </a:br>
            <a:r>
              <a:rPr lang="en-US" sz="1400" dirty="0"/>
              <a:t>goodness = 1000 + priority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timesharing (</a:t>
            </a:r>
            <a:r>
              <a:rPr lang="en-US" sz="1400" dirty="0">
                <a:solidFill>
                  <a:srgbClr val="009900"/>
                </a:solidFill>
              </a:rPr>
              <a:t>OTHER</a:t>
            </a:r>
            <a:r>
              <a:rPr lang="en-US" sz="1400" dirty="0"/>
              <a:t>): </a:t>
            </a:r>
            <a:br>
              <a:rPr lang="en-US" sz="1400" dirty="0"/>
            </a:br>
            <a:r>
              <a:rPr lang="en-US" sz="1400" dirty="0"/>
              <a:t>goodness = (quantum &gt; 0 ? quantum + priority : 0)</a:t>
            </a:r>
          </a:p>
          <a:p>
            <a:pPr lvl="1"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600" i="1" dirty="0" err="1"/>
              <a:t>Quantums</a:t>
            </a:r>
            <a:r>
              <a:rPr lang="en-US" sz="1600" dirty="0"/>
              <a:t> are reset when no </a:t>
            </a:r>
            <a:r>
              <a:rPr lang="en-US" sz="1600" i="1" dirty="0"/>
              <a:t>ready</a:t>
            </a:r>
            <a:r>
              <a:rPr lang="en-US" sz="1600" dirty="0"/>
              <a:t> </a:t>
            </a:r>
            <a:br>
              <a:rPr lang="en-US" sz="1600" dirty="0"/>
            </a:br>
            <a:r>
              <a:rPr lang="en-US" sz="1600" dirty="0"/>
              <a:t>process has </a:t>
            </a:r>
            <a:r>
              <a:rPr lang="en-US" sz="1600" dirty="0" err="1"/>
              <a:t>quantums</a:t>
            </a:r>
            <a:r>
              <a:rPr lang="en-US" sz="1600" dirty="0"/>
              <a:t> left (end of </a:t>
            </a:r>
            <a:r>
              <a:rPr lang="en-US" sz="1600" i="1" dirty="0"/>
              <a:t>epoch</a:t>
            </a:r>
            <a:r>
              <a:rPr lang="en-US" sz="1600" dirty="0"/>
              <a:t>):</a:t>
            </a:r>
            <a:br>
              <a:rPr lang="en-US" sz="1600" dirty="0"/>
            </a:br>
            <a:r>
              <a:rPr lang="en-US" sz="1600" dirty="0"/>
              <a:t>quantum = (quantum/2) + priority</a:t>
            </a:r>
          </a:p>
        </p:txBody>
      </p:sp>
      <p:graphicFrame>
        <p:nvGraphicFramePr>
          <p:cNvPr id="1223684" name="Group 4"/>
          <p:cNvGraphicFramePr>
            <a:graphicFrameLocks noGrp="1"/>
          </p:cNvGraphicFramePr>
          <p:nvPr/>
        </p:nvGraphicFramePr>
        <p:xfrm>
          <a:off x="5067300" y="1222375"/>
          <a:ext cx="1935163" cy="1892301"/>
        </p:xfrm>
        <a:graphic>
          <a:graphicData uri="http://schemas.openxmlformats.org/drawingml/2006/table">
            <a:tbl>
              <a:tblPr/>
              <a:tblGrid>
                <a:gridCol w="1935163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...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99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23702" name="Group 22"/>
          <p:cNvGraphicFramePr>
            <a:graphicFrameLocks noGrp="1"/>
          </p:cNvGraphicFramePr>
          <p:nvPr/>
        </p:nvGraphicFramePr>
        <p:xfrm>
          <a:off x="5067300" y="3644900"/>
          <a:ext cx="1935163" cy="1890713"/>
        </p:xfrm>
        <a:graphic>
          <a:graphicData uri="http://schemas.openxmlformats.org/drawingml/2006/table">
            <a:tbl>
              <a:tblPr/>
              <a:tblGrid>
                <a:gridCol w="1935163"/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...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99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23720" name="Group 40"/>
          <p:cNvGraphicFramePr>
            <a:graphicFrameLocks noGrp="1"/>
          </p:cNvGraphicFramePr>
          <p:nvPr/>
        </p:nvGraphicFramePr>
        <p:xfrm>
          <a:off x="5067300" y="6065838"/>
          <a:ext cx="1935163" cy="377825"/>
        </p:xfrm>
        <a:graphic>
          <a:graphicData uri="http://schemas.openxmlformats.org/drawingml/2006/table">
            <a:tbl>
              <a:tblPr/>
              <a:tblGrid>
                <a:gridCol w="1935163"/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</a:rPr>
                        <a:t>default (20)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23726" name="Group 46"/>
          <p:cNvGraphicFramePr>
            <a:graphicFrameLocks noGrp="1"/>
          </p:cNvGraphicFramePr>
          <p:nvPr/>
        </p:nvGraphicFramePr>
        <p:xfrm>
          <a:off x="8307388" y="4552950"/>
          <a:ext cx="720725" cy="1890713"/>
        </p:xfrm>
        <a:graphic>
          <a:graphicData uri="http://schemas.openxmlformats.org/drawingml/2006/table">
            <a:tbl>
              <a:tblPr/>
              <a:tblGrid>
                <a:gridCol w="720725"/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...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23744" name="Text Box 64"/>
          <p:cNvSpPr txBox="1">
            <a:spLocks noChangeArrowheads="1"/>
          </p:cNvSpPr>
          <p:nvPr/>
        </p:nvSpPr>
        <p:spPr bwMode="auto">
          <a:xfrm>
            <a:off x="4527550" y="908050"/>
            <a:ext cx="13773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0" dirty="0" smtClean="0">
                <a:solidFill>
                  <a:schemeClr val="folHlink"/>
                </a:solidFill>
              </a:rPr>
              <a:t>SCHED_FIFO</a:t>
            </a:r>
            <a:endParaRPr lang="en-US" sz="1600" b="0" dirty="0">
              <a:solidFill>
                <a:schemeClr val="folHlink"/>
              </a:solidFill>
            </a:endParaRPr>
          </a:p>
        </p:txBody>
      </p:sp>
      <p:sp>
        <p:nvSpPr>
          <p:cNvPr id="1223745" name="Text Box 65"/>
          <p:cNvSpPr txBox="1">
            <a:spLocks noChangeArrowheads="1"/>
          </p:cNvSpPr>
          <p:nvPr/>
        </p:nvSpPr>
        <p:spPr bwMode="auto">
          <a:xfrm>
            <a:off x="4527550" y="3338513"/>
            <a:ext cx="118173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0" dirty="0" smtClean="0">
                <a:solidFill>
                  <a:schemeClr val="hlink"/>
                </a:solidFill>
              </a:rPr>
              <a:t>SCHED_RR</a:t>
            </a:r>
            <a:endParaRPr lang="en-US" sz="1600" b="0" dirty="0">
              <a:solidFill>
                <a:schemeClr val="hlink"/>
              </a:solidFill>
            </a:endParaRPr>
          </a:p>
        </p:txBody>
      </p:sp>
      <p:sp>
        <p:nvSpPr>
          <p:cNvPr id="1223746" name="Text Box 66"/>
          <p:cNvSpPr txBox="1">
            <a:spLocks noChangeArrowheads="1"/>
          </p:cNvSpPr>
          <p:nvPr/>
        </p:nvSpPr>
        <p:spPr bwMode="auto">
          <a:xfrm>
            <a:off x="4527550" y="5767388"/>
            <a:ext cx="156835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0" dirty="0" smtClean="0">
                <a:solidFill>
                  <a:srgbClr val="009900"/>
                </a:solidFill>
              </a:rPr>
              <a:t>SCHED_OTHER</a:t>
            </a:r>
            <a:endParaRPr lang="en-US" sz="1600" b="0" dirty="0">
              <a:solidFill>
                <a:srgbClr val="009900"/>
              </a:solidFill>
            </a:endParaRPr>
          </a:p>
        </p:txBody>
      </p:sp>
      <p:sp>
        <p:nvSpPr>
          <p:cNvPr id="1223747" name="Line 67"/>
          <p:cNvSpPr>
            <a:spLocks noChangeShapeType="1"/>
          </p:cNvSpPr>
          <p:nvPr/>
        </p:nvSpPr>
        <p:spPr bwMode="auto">
          <a:xfrm flipV="1">
            <a:off x="7002463" y="4552950"/>
            <a:ext cx="1304925" cy="1530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223748" name="Line 68"/>
          <p:cNvSpPr>
            <a:spLocks noChangeShapeType="1"/>
          </p:cNvSpPr>
          <p:nvPr/>
        </p:nvSpPr>
        <p:spPr bwMode="auto">
          <a:xfrm>
            <a:off x="7002463" y="6443663"/>
            <a:ext cx="1349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223749" name="Text Box 69"/>
          <p:cNvSpPr txBox="1">
            <a:spLocks noChangeArrowheads="1"/>
          </p:cNvSpPr>
          <p:nvPr/>
        </p:nvSpPr>
        <p:spPr bwMode="auto">
          <a:xfrm>
            <a:off x="8347075" y="4202113"/>
            <a:ext cx="63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0"/>
              <a:t>nice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3683" grpId="0" build="p"/>
      <p:bldP spid="1223747" grpId="0" animBg="1"/>
      <p:bldP spid="122374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in Linux</a:t>
            </a:r>
          </a:p>
        </p:txBody>
      </p:sp>
      <p:sp>
        <p:nvSpPr>
          <p:cNvPr id="1230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24335"/>
            <a:ext cx="9144000" cy="5911099"/>
          </a:xfrm>
        </p:spPr>
        <p:txBody>
          <a:bodyPr/>
          <a:lstStyle/>
          <a:p>
            <a:r>
              <a:rPr lang="en-US" sz="2000" dirty="0"/>
              <a:t>The</a:t>
            </a:r>
            <a:r>
              <a:rPr lang="en-US" sz="2000" dirty="0" smtClean="0"/>
              <a:t> current kernels use </a:t>
            </a:r>
            <a:r>
              <a:rPr lang="en-US" sz="2000" dirty="0"/>
              <a:t>the</a:t>
            </a:r>
            <a:r>
              <a:rPr lang="en-US" sz="2000" dirty="0" smtClean="0"/>
              <a:t> </a:t>
            </a:r>
            <a:r>
              <a:rPr lang="en-US" sz="2000" b="1" i="1" dirty="0" smtClean="0"/>
              <a:t>Completely </a:t>
            </a:r>
            <a:r>
              <a:rPr lang="en-US" sz="2000" b="1" i="1" dirty="0"/>
              <a:t>Fair Scheduler </a:t>
            </a:r>
            <a:r>
              <a:rPr lang="en-US" sz="2000" i="1" dirty="0"/>
              <a:t>(CFS</a:t>
            </a:r>
            <a:r>
              <a:rPr lang="en-US" sz="2000" i="1" dirty="0" smtClean="0"/>
              <a:t>)</a:t>
            </a:r>
          </a:p>
          <a:p>
            <a:pPr lvl="1"/>
            <a:r>
              <a:rPr lang="en-US" sz="1800" dirty="0" smtClean="0"/>
              <a:t>addresses </a:t>
            </a:r>
            <a:r>
              <a:rPr lang="en-US" sz="1800" dirty="0"/>
              <a:t>unfairness in desktop and server workloads</a:t>
            </a:r>
            <a:br>
              <a:rPr lang="en-US" sz="1800" dirty="0"/>
            </a:br>
            <a:endParaRPr lang="en-US" sz="1800" dirty="0"/>
          </a:p>
          <a:p>
            <a:pPr lvl="1"/>
            <a:r>
              <a:rPr lang="en-US" sz="1800" dirty="0"/>
              <a:t>uses ns granularity, does not rely on jiffies or HZ details</a:t>
            </a:r>
            <a:br>
              <a:rPr lang="en-US" sz="1800" dirty="0"/>
            </a:br>
            <a:endParaRPr lang="en-US" sz="1800" dirty="0"/>
          </a:p>
          <a:p>
            <a:pPr lvl="1"/>
            <a:r>
              <a:rPr lang="en-US" sz="1800" dirty="0"/>
              <a:t>uses an extensible hierarchical scheduling classes</a:t>
            </a:r>
            <a:br>
              <a:rPr lang="en-US" sz="1800" dirty="0"/>
            </a:br>
            <a:endParaRPr lang="en-US" sz="1800" dirty="0" smtClean="0"/>
          </a:p>
          <a:p>
            <a:pPr lvl="2"/>
            <a:r>
              <a:rPr lang="en-US" sz="1600" dirty="0" smtClean="0">
                <a:solidFill>
                  <a:schemeClr val="folHlink"/>
                </a:solidFill>
              </a:rPr>
              <a:t>SCHED_NORMAL</a:t>
            </a:r>
            <a:r>
              <a:rPr lang="en-US" sz="1600" dirty="0" smtClean="0"/>
              <a:t> – </a:t>
            </a:r>
            <a:r>
              <a:rPr lang="en-US" sz="1600" dirty="0"/>
              <a:t>the CFS desktop scheduler – replace </a:t>
            </a:r>
            <a:r>
              <a:rPr lang="en-US" sz="1600" dirty="0" smtClean="0">
                <a:solidFill>
                  <a:schemeClr val="folHlink"/>
                </a:solidFill>
              </a:rPr>
              <a:t>SCHED_OTHER</a:t>
            </a:r>
            <a:br>
              <a:rPr lang="en-US" sz="1600" dirty="0" smtClean="0">
                <a:solidFill>
                  <a:schemeClr val="folHlink"/>
                </a:solidFill>
              </a:rPr>
            </a:br>
            <a:endParaRPr lang="en-US" sz="1600" dirty="0" smtClean="0">
              <a:solidFill>
                <a:schemeClr val="folHlink"/>
              </a:solidFill>
            </a:endParaRPr>
          </a:p>
          <a:p>
            <a:pPr lvl="2"/>
            <a:r>
              <a:rPr lang="en-US" sz="1600" dirty="0" smtClean="0">
                <a:solidFill>
                  <a:schemeClr val="folHlink"/>
                </a:solidFill>
              </a:rPr>
              <a:t>SCHED_BATCH</a:t>
            </a:r>
            <a:r>
              <a:rPr lang="en-US" sz="1600" dirty="0" smtClean="0"/>
              <a:t> </a:t>
            </a:r>
            <a:r>
              <a:rPr lang="en-US" sz="1600" dirty="0"/>
              <a:t>– similar to SCHED_OTHER, but</a:t>
            </a:r>
            <a:r>
              <a:rPr lang="en-US" sz="1600" dirty="0" smtClean="0"/>
              <a:t> assumes </a:t>
            </a:r>
            <a:r>
              <a:rPr lang="en-US" sz="1600" dirty="0"/>
              <a:t>CPU intensive </a:t>
            </a:r>
            <a:r>
              <a:rPr lang="en-US" sz="1600" dirty="0" smtClean="0"/>
              <a:t>workloads</a:t>
            </a:r>
          </a:p>
          <a:p>
            <a:pPr lvl="2"/>
            <a:endParaRPr lang="en-US" sz="1600" dirty="0" smtClean="0"/>
          </a:p>
          <a:p>
            <a:pPr lvl="2"/>
            <a:r>
              <a:rPr lang="en-US" sz="1600" dirty="0" smtClean="0">
                <a:solidFill>
                  <a:schemeClr val="folHlink"/>
                </a:solidFill>
              </a:rPr>
              <a:t>SCHED_RR</a:t>
            </a:r>
            <a:r>
              <a:rPr lang="en-US" sz="1600" dirty="0" smtClean="0"/>
              <a:t> </a:t>
            </a:r>
            <a:r>
              <a:rPr lang="en-US" sz="1600" dirty="0"/>
              <a:t>and </a:t>
            </a:r>
            <a:r>
              <a:rPr lang="en-US" sz="1600" dirty="0" smtClean="0">
                <a:solidFill>
                  <a:schemeClr val="folHlink"/>
                </a:solidFill>
              </a:rPr>
              <a:t>SCHED_FIFO (SCHED_RT)</a:t>
            </a:r>
          </a:p>
          <a:p>
            <a:pPr lvl="3"/>
            <a:r>
              <a:rPr lang="en-US" sz="1600" dirty="0"/>
              <a:t>uses 100</a:t>
            </a:r>
            <a:r>
              <a:rPr lang="en-US" sz="1600" dirty="0" smtClean="0"/>
              <a:t> priorities	</a:t>
            </a:r>
            <a:br>
              <a:rPr lang="en-US" sz="1600" dirty="0" smtClean="0"/>
            </a:br>
            <a:endParaRPr lang="en-US" sz="1600" dirty="0" smtClean="0"/>
          </a:p>
          <a:p>
            <a:pPr lvl="1"/>
            <a:r>
              <a:rPr lang="en-US" sz="1800" dirty="0" smtClean="0"/>
              <a:t>no run-queues, a red-black tree-based timeline </a:t>
            </a:r>
            <a:br>
              <a:rPr lang="en-US" sz="1800" dirty="0" smtClean="0"/>
            </a:br>
            <a:r>
              <a:rPr lang="en-US" sz="1800" dirty="0" smtClean="0"/>
              <a:t>of future tasks based on virtual time</a:t>
            </a:r>
            <a:br>
              <a:rPr lang="en-US" sz="1800" dirty="0" smtClean="0"/>
            </a:br>
            <a:endParaRPr lang="en-US" sz="1800" dirty="0" smtClean="0"/>
          </a:p>
          <a:p>
            <a:pPr lvl="1"/>
            <a:r>
              <a:rPr lang="en-US" sz="1800" dirty="0" smtClean="0"/>
              <a:t>does not directly use priorities, but instead uses them as a decay factor for the time a task is permitted to execute</a:t>
            </a:r>
            <a:endParaRPr lang="en-US" sz="1800" dirty="0"/>
          </a:p>
        </p:txBody>
      </p:sp>
      <p:sp>
        <p:nvSpPr>
          <p:cNvPr id="1230852" name="Text Box 4"/>
          <p:cNvSpPr txBox="1">
            <a:spLocks noChangeArrowheads="1"/>
          </p:cNvSpPr>
          <p:nvPr/>
        </p:nvSpPr>
        <p:spPr bwMode="auto">
          <a:xfrm>
            <a:off x="6799263" y="0"/>
            <a:ext cx="2344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dirty="0"/>
              <a:t>http://kerneltrap.org/node/8059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2816" y="4352531"/>
            <a:ext cx="2630254" cy="12677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Invoke the Scheduler?</a:t>
            </a:r>
          </a:p>
        </p:txBody>
      </p:sp>
      <p:sp>
        <p:nvSpPr>
          <p:cNvPr id="1205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23938"/>
            <a:ext cx="9144000" cy="5335587"/>
          </a:xfrm>
        </p:spPr>
        <p:txBody>
          <a:bodyPr/>
          <a:lstStyle/>
          <a:p>
            <a:pPr>
              <a:spcAft>
                <a:spcPct val="45000"/>
              </a:spcAft>
            </a:pPr>
            <a:r>
              <a:rPr lang="en-US" dirty="0"/>
              <a:t>Process creation</a:t>
            </a:r>
            <a:br>
              <a:rPr lang="en-US" dirty="0"/>
            </a:br>
            <a:endParaRPr lang="en-US" dirty="0"/>
          </a:p>
          <a:p>
            <a:pPr>
              <a:spcAft>
                <a:spcPct val="45000"/>
              </a:spcAft>
            </a:pPr>
            <a:r>
              <a:rPr lang="en-US" dirty="0"/>
              <a:t>Process termination</a:t>
            </a:r>
            <a:br>
              <a:rPr lang="en-US" dirty="0"/>
            </a:br>
            <a:endParaRPr lang="en-US" dirty="0"/>
          </a:p>
          <a:p>
            <a:pPr>
              <a:spcAft>
                <a:spcPct val="45000"/>
              </a:spcAft>
            </a:pPr>
            <a:r>
              <a:rPr lang="en-US" dirty="0"/>
              <a:t>Process blocks</a:t>
            </a:r>
            <a:br>
              <a:rPr lang="en-US" dirty="0"/>
            </a:br>
            <a:endParaRPr lang="en-US" dirty="0"/>
          </a:p>
          <a:p>
            <a:pPr>
              <a:spcAft>
                <a:spcPct val="45000"/>
              </a:spcAft>
            </a:pPr>
            <a:r>
              <a:rPr lang="en-US" dirty="0"/>
              <a:t>Interrupts occur</a:t>
            </a:r>
            <a:br>
              <a:rPr lang="en-US" dirty="0"/>
            </a:br>
            <a:endParaRPr lang="en-US" dirty="0"/>
          </a:p>
          <a:p>
            <a:pPr>
              <a:spcAft>
                <a:spcPct val="45000"/>
              </a:spcAft>
            </a:pPr>
            <a:r>
              <a:rPr lang="en-US" dirty="0"/>
              <a:t>Clock interrupts in the case of preemptive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Chips</a:t>
            </a:r>
            <a:r>
              <a:rPr lang="en-US" smtClean="0"/>
              <a:t>: Something </a:t>
            </a:r>
            <a:r>
              <a:rPr lang="en-US" dirty="0" smtClean="0"/>
              <a:t>to think about!?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66775"/>
            <a:ext cx="2948609" cy="5648325"/>
          </a:xfrm>
        </p:spPr>
        <p:txBody>
          <a:bodyPr/>
          <a:lstStyle/>
          <a:p>
            <a:r>
              <a:rPr lang="en-US" sz="2000" dirty="0" smtClean="0"/>
              <a:t>Future Chips: </a:t>
            </a:r>
            <a:br>
              <a:rPr lang="en-US" sz="2000" dirty="0" smtClean="0"/>
            </a:br>
            <a:r>
              <a:rPr lang="en-US" sz="2000" dirty="0" smtClean="0"/>
              <a:t>Intel’s Single-chip Cloud Computer (SCC)</a:t>
            </a:r>
            <a:r>
              <a:rPr lang="en-US" sz="700" dirty="0" smtClean="0"/>
              <a:t/>
            </a:r>
            <a:br>
              <a:rPr lang="en-US" sz="700" dirty="0" smtClean="0"/>
            </a:br>
            <a:r>
              <a:rPr lang="en-US" sz="700" dirty="0" smtClean="0"/>
              <a:t>http://</a:t>
            </a:r>
            <a:r>
              <a:rPr lang="en-US" sz="700" dirty="0" err="1" smtClean="0"/>
              <a:t>techresearch.intel.com/ProjectDetails.aspx?Id</a:t>
            </a:r>
            <a:r>
              <a:rPr lang="en-US" sz="700" dirty="0" smtClean="0"/>
              <a:t>=1</a:t>
            </a:r>
            <a:br>
              <a:rPr lang="en-US" sz="7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What does introduction of such processors mean in terms of scheduling?</a:t>
            </a:r>
          </a:p>
          <a:p>
            <a:pPr lvl="1"/>
            <a:r>
              <a:rPr lang="en-US" sz="1600" dirty="0" smtClean="0"/>
              <a:t>many cores</a:t>
            </a:r>
          </a:p>
          <a:p>
            <a:pPr lvl="1"/>
            <a:r>
              <a:rPr lang="en-US" sz="1600" dirty="0" smtClean="0"/>
              <a:t>different memory access latencies</a:t>
            </a:r>
          </a:p>
          <a:p>
            <a:pPr lvl="1"/>
            <a:r>
              <a:rPr lang="en-US" sz="1600" dirty="0" smtClean="0"/>
              <a:t>different connectivity</a:t>
            </a:r>
          </a:p>
          <a:p>
            <a:pPr lvl="1"/>
            <a:r>
              <a:rPr lang="en-US" sz="1600" dirty="0" smtClean="0"/>
              <a:t>…</a:t>
            </a:r>
            <a:endParaRPr lang="en-US" sz="1600" dirty="0"/>
          </a:p>
        </p:txBody>
      </p:sp>
      <p:pic>
        <p:nvPicPr>
          <p:cNvPr id="6" name="Picture 4" descr="MCj031090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01688" y="1048633"/>
            <a:ext cx="385472" cy="300839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MCj031090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68736" y="1048633"/>
            <a:ext cx="385472" cy="300839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MCj031090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34679" y="1048633"/>
            <a:ext cx="385472" cy="300839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MCj031090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00622" y="1048633"/>
            <a:ext cx="385472" cy="300839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MCj031090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66565" y="1048633"/>
            <a:ext cx="385472" cy="300839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MCj031090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2510" y="1048633"/>
            <a:ext cx="385472" cy="300839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17"/>
          <p:cNvGrpSpPr/>
          <p:nvPr/>
        </p:nvGrpSpPr>
        <p:grpSpPr>
          <a:xfrm>
            <a:off x="3901688" y="1782568"/>
            <a:ext cx="3715189" cy="300839"/>
            <a:chOff x="4665126" y="1934909"/>
            <a:chExt cx="3715189" cy="300839"/>
          </a:xfrm>
        </p:grpSpPr>
        <p:pic>
          <p:nvPicPr>
            <p:cNvPr id="12" name="Picture 4" descr="MCj0310902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5126" y="1934909"/>
              <a:ext cx="385472" cy="300839"/>
            </a:xfrm>
            <a:prstGeom prst="rect">
              <a:avLst/>
            </a:prstGeom>
            <a:noFill/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4" descr="MCj0310902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1069" y="1934909"/>
              <a:ext cx="385472" cy="300839"/>
            </a:xfrm>
            <a:prstGeom prst="rect">
              <a:avLst/>
            </a:prstGeom>
            <a:noFill/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4" descr="MCj0310902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97012" y="1934909"/>
              <a:ext cx="385472" cy="300839"/>
            </a:xfrm>
            <a:prstGeom prst="rect">
              <a:avLst/>
            </a:prstGeom>
            <a:noFill/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4" descr="MCj0310902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2955" y="1934909"/>
              <a:ext cx="385472" cy="300839"/>
            </a:xfrm>
            <a:prstGeom prst="rect">
              <a:avLst/>
            </a:prstGeom>
            <a:noFill/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4" descr="MCj0310902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28898" y="1934909"/>
              <a:ext cx="385472" cy="300839"/>
            </a:xfrm>
            <a:prstGeom prst="rect">
              <a:avLst/>
            </a:prstGeom>
            <a:noFill/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4" descr="MCj0310902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4843" y="1934909"/>
              <a:ext cx="385472" cy="300839"/>
            </a:xfrm>
            <a:prstGeom prst="rect">
              <a:avLst/>
            </a:prstGeom>
            <a:noFill/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" name="Group 18"/>
          <p:cNvGrpSpPr/>
          <p:nvPr/>
        </p:nvGrpSpPr>
        <p:grpSpPr>
          <a:xfrm>
            <a:off x="3901688" y="2516503"/>
            <a:ext cx="3715189" cy="300839"/>
            <a:chOff x="4665126" y="1934909"/>
            <a:chExt cx="3715189" cy="300839"/>
          </a:xfrm>
        </p:grpSpPr>
        <p:pic>
          <p:nvPicPr>
            <p:cNvPr id="20" name="Picture 4" descr="MCj0310902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5126" y="1934909"/>
              <a:ext cx="385472" cy="300839"/>
            </a:xfrm>
            <a:prstGeom prst="rect">
              <a:avLst/>
            </a:prstGeom>
            <a:noFill/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4" descr="MCj0310902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1069" y="1934909"/>
              <a:ext cx="385472" cy="300839"/>
            </a:xfrm>
            <a:prstGeom prst="rect">
              <a:avLst/>
            </a:prstGeom>
            <a:noFill/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4" descr="MCj0310902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97012" y="1934909"/>
              <a:ext cx="385472" cy="300839"/>
            </a:xfrm>
            <a:prstGeom prst="rect">
              <a:avLst/>
            </a:prstGeom>
            <a:noFill/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4" descr="MCj0310902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2955" y="1934909"/>
              <a:ext cx="385472" cy="300839"/>
            </a:xfrm>
            <a:prstGeom prst="rect">
              <a:avLst/>
            </a:prstGeom>
            <a:noFill/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4" descr="MCj0310902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28898" y="1934909"/>
              <a:ext cx="385472" cy="300839"/>
            </a:xfrm>
            <a:prstGeom prst="rect">
              <a:avLst/>
            </a:prstGeom>
            <a:noFill/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4" descr="MCj0310902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4843" y="1934909"/>
              <a:ext cx="385472" cy="300839"/>
            </a:xfrm>
            <a:prstGeom prst="rect">
              <a:avLst/>
            </a:prstGeom>
            <a:noFill/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" name="Group 25"/>
          <p:cNvGrpSpPr/>
          <p:nvPr/>
        </p:nvGrpSpPr>
        <p:grpSpPr>
          <a:xfrm>
            <a:off x="3901688" y="3250437"/>
            <a:ext cx="3715189" cy="300839"/>
            <a:chOff x="4665126" y="1934909"/>
            <a:chExt cx="3715189" cy="300839"/>
          </a:xfrm>
        </p:grpSpPr>
        <p:pic>
          <p:nvPicPr>
            <p:cNvPr id="27" name="Picture 4" descr="MCj0310902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5126" y="1934909"/>
              <a:ext cx="385472" cy="300839"/>
            </a:xfrm>
            <a:prstGeom prst="rect">
              <a:avLst/>
            </a:prstGeom>
            <a:noFill/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4" descr="MCj0310902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1069" y="1934909"/>
              <a:ext cx="385472" cy="300839"/>
            </a:xfrm>
            <a:prstGeom prst="rect">
              <a:avLst/>
            </a:prstGeom>
            <a:noFill/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4" descr="MCj0310902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97012" y="1934909"/>
              <a:ext cx="385472" cy="300839"/>
            </a:xfrm>
            <a:prstGeom prst="rect">
              <a:avLst/>
            </a:prstGeom>
            <a:noFill/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4" descr="MCj0310902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2955" y="1934909"/>
              <a:ext cx="385472" cy="300839"/>
            </a:xfrm>
            <a:prstGeom prst="rect">
              <a:avLst/>
            </a:prstGeom>
            <a:noFill/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4" descr="MCj0310902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28898" y="1934909"/>
              <a:ext cx="385472" cy="300839"/>
            </a:xfrm>
            <a:prstGeom prst="rect">
              <a:avLst/>
            </a:prstGeom>
            <a:noFill/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4" descr="MCj0310902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4843" y="1934909"/>
              <a:ext cx="385472" cy="300839"/>
            </a:xfrm>
            <a:prstGeom prst="rect">
              <a:avLst/>
            </a:prstGeom>
            <a:noFill/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9" name="Group 46"/>
          <p:cNvGrpSpPr/>
          <p:nvPr/>
        </p:nvGrpSpPr>
        <p:grpSpPr>
          <a:xfrm>
            <a:off x="3654768" y="857204"/>
            <a:ext cx="4214403" cy="2903005"/>
            <a:chOff x="2938978" y="1535243"/>
            <a:chExt cx="4214403" cy="2903005"/>
          </a:xfrm>
        </p:grpSpPr>
        <p:cxnSp>
          <p:nvCxnSpPr>
            <p:cNvPr id="34" name="Straight Connector 33"/>
            <p:cNvCxnSpPr/>
            <p:nvPr/>
          </p:nvCxnSpPr>
          <p:spPr bwMode="auto">
            <a:xfrm rot="5400000">
              <a:off x="1793031" y="2979768"/>
              <a:ext cx="2903005" cy="1395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:a="http://schemas.openxmlformats.org/drawingml/2006/main" xmlns="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Straight Connector 34"/>
            <p:cNvCxnSpPr/>
            <p:nvPr/>
          </p:nvCxnSpPr>
          <p:spPr bwMode="auto">
            <a:xfrm rot="5400000">
              <a:off x="2461765" y="2979768"/>
              <a:ext cx="2903005" cy="1395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:a="http://schemas.openxmlformats.org/drawingml/2006/main" xmlns="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Straight Connector 35"/>
            <p:cNvCxnSpPr/>
            <p:nvPr/>
          </p:nvCxnSpPr>
          <p:spPr bwMode="auto">
            <a:xfrm rot="5400000">
              <a:off x="3130499" y="2979768"/>
              <a:ext cx="2903005" cy="1395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:a="http://schemas.openxmlformats.org/drawingml/2006/main" xmlns="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Straight Connector 36"/>
            <p:cNvCxnSpPr/>
            <p:nvPr/>
          </p:nvCxnSpPr>
          <p:spPr bwMode="auto">
            <a:xfrm rot="5400000">
              <a:off x="3799233" y="2979768"/>
              <a:ext cx="2903005" cy="1395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:a="http://schemas.openxmlformats.org/drawingml/2006/main" xmlns="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>
              <a:off x="4467967" y="2979768"/>
              <a:ext cx="2903005" cy="1395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:a="http://schemas.openxmlformats.org/drawingml/2006/main" xmlns="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Straight Connector 38"/>
            <p:cNvCxnSpPr/>
            <p:nvPr/>
          </p:nvCxnSpPr>
          <p:spPr bwMode="auto">
            <a:xfrm rot="5400000">
              <a:off x="5136702" y="2979768"/>
              <a:ext cx="2903005" cy="1395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:a="http://schemas.openxmlformats.org/drawingml/2006/main" xmlns="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2938978" y="1939989"/>
              <a:ext cx="4214403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:a="http://schemas.openxmlformats.org/drawingml/2006/main" xmlns="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2938978" y="2677823"/>
              <a:ext cx="4214403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:a="http://schemas.openxmlformats.org/drawingml/2006/main" xmlns="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2938978" y="3415657"/>
              <a:ext cx="4214403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:a="http://schemas.openxmlformats.org/drawingml/2006/main" xmlns="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2938978" y="4153490"/>
              <a:ext cx="4214403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:a="http://schemas.openxmlformats.org/drawingml/2006/main" xmlns="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6" name="Group 77"/>
          <p:cNvGrpSpPr/>
          <p:nvPr/>
        </p:nvGrpSpPr>
        <p:grpSpPr>
          <a:xfrm>
            <a:off x="3352553" y="4132182"/>
            <a:ext cx="5486400" cy="2249714"/>
            <a:chOff x="2636763" y="4293812"/>
            <a:chExt cx="5486400" cy="2249714"/>
          </a:xfrm>
        </p:grpSpPr>
        <p:sp>
          <p:nvSpPr>
            <p:cNvPr id="77" name="Rounded Rectangle 76"/>
            <p:cNvSpPr/>
            <p:nvPr/>
          </p:nvSpPr>
          <p:spPr bwMode="auto">
            <a:xfrm>
              <a:off x="2636763" y="4293812"/>
              <a:ext cx="4136572" cy="2249714"/>
            </a:xfrm>
            <a:prstGeom prst="roundRect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:a="http://schemas.openxmlformats.org/drawingml/2006/main" xmlns="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cxnSp>
          <p:nvCxnSpPr>
            <p:cNvPr id="73" name="Straight Connector 72"/>
            <p:cNvCxnSpPr/>
            <p:nvPr/>
          </p:nvCxnSpPr>
          <p:spPr bwMode="auto">
            <a:xfrm rot="5400000">
              <a:off x="5993410" y="5780888"/>
              <a:ext cx="259200" cy="79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:a="http://schemas.openxmlformats.org/drawingml/2006/main" xmlns="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8" name="Rounded Rectangle 47"/>
            <p:cNvSpPr/>
            <p:nvPr/>
          </p:nvSpPr>
          <p:spPr bwMode="auto">
            <a:xfrm>
              <a:off x="2781686" y="4503384"/>
              <a:ext cx="1088488" cy="673379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:a="http://schemas.openxmlformats.org/drawingml/2006/main" xmlns="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P54C core</a:t>
              </a:r>
            </a:p>
          </p:txBody>
        </p:sp>
        <p:sp>
          <p:nvSpPr>
            <p:cNvPr id="49" name="Rounded Rectangle 48"/>
            <p:cNvSpPr/>
            <p:nvPr/>
          </p:nvSpPr>
          <p:spPr bwMode="auto">
            <a:xfrm>
              <a:off x="2909896" y="4873494"/>
              <a:ext cx="863821" cy="242789"/>
            </a:xfrm>
            <a:prstGeom prst="roundRect">
              <a:avLst/>
            </a:prstGeom>
            <a:solidFill>
              <a:srgbClr val="FFCF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:a="http://schemas.openxmlformats.org/drawingml/2006/main" xmlns="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L1 cache</a:t>
              </a:r>
            </a:p>
          </p:txBody>
        </p:sp>
        <p:sp>
          <p:nvSpPr>
            <p:cNvPr id="51" name="Rounded Rectangle 50"/>
            <p:cNvSpPr/>
            <p:nvPr/>
          </p:nvSpPr>
          <p:spPr bwMode="auto">
            <a:xfrm>
              <a:off x="2788946" y="5526624"/>
              <a:ext cx="1088488" cy="673379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:a="http://schemas.openxmlformats.org/drawingml/2006/main" xmlns="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P54C core</a:t>
              </a:r>
            </a:p>
          </p:txBody>
        </p:sp>
        <p:sp>
          <p:nvSpPr>
            <p:cNvPr id="52" name="Rounded Rectangle 51"/>
            <p:cNvSpPr/>
            <p:nvPr/>
          </p:nvSpPr>
          <p:spPr bwMode="auto">
            <a:xfrm>
              <a:off x="2917156" y="5896734"/>
              <a:ext cx="863821" cy="242789"/>
            </a:xfrm>
            <a:prstGeom prst="roundRect">
              <a:avLst/>
            </a:prstGeom>
            <a:solidFill>
              <a:srgbClr val="FFCF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:a="http://schemas.openxmlformats.org/drawingml/2006/main" xmlns="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L1 cache</a:t>
              </a:r>
            </a:p>
          </p:txBody>
        </p:sp>
        <p:sp>
          <p:nvSpPr>
            <p:cNvPr id="57" name="Rounded Rectangle 56"/>
            <p:cNvSpPr/>
            <p:nvPr/>
          </p:nvSpPr>
          <p:spPr bwMode="auto">
            <a:xfrm>
              <a:off x="5536985" y="5879800"/>
              <a:ext cx="1127492" cy="421820"/>
            </a:xfrm>
            <a:prstGeom prst="roundRect">
              <a:avLst/>
            </a:prstGeom>
            <a:solidFill>
              <a:srgbClr val="FFCF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:a="http://schemas.openxmlformats.org/drawingml/2006/main" xmlns="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message passing buffer</a:t>
              </a:r>
            </a:p>
          </p:txBody>
        </p:sp>
        <p:cxnSp>
          <p:nvCxnSpPr>
            <p:cNvPr id="59" name="Elbow Connector 58"/>
            <p:cNvCxnSpPr>
              <a:stCxn id="48" idx="2"/>
            </p:cNvCxnSpPr>
            <p:nvPr/>
          </p:nvCxnSpPr>
          <p:spPr bwMode="auto">
            <a:xfrm rot="16200000" flipH="1">
              <a:off x="4420680" y="4082013"/>
              <a:ext cx="108856" cy="2298356"/>
            </a:xfrm>
            <a:prstGeom prst="bent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:a="http://schemas.openxmlformats.org/drawingml/2006/main" xmlns="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Elbow Connector 61"/>
            <p:cNvCxnSpPr>
              <a:stCxn id="51" idx="0"/>
              <a:endCxn id="54" idx="1"/>
            </p:cNvCxnSpPr>
            <p:nvPr/>
          </p:nvCxnSpPr>
          <p:spPr bwMode="auto">
            <a:xfrm rot="5400000" flipH="1" flipV="1">
              <a:off x="4385721" y="4358439"/>
              <a:ext cx="115654" cy="2220717"/>
            </a:xfrm>
            <a:prstGeom prst="bent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:a="http://schemas.openxmlformats.org/drawingml/2006/main" xmlns="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Straight Connector 67"/>
            <p:cNvCxnSpPr/>
            <p:nvPr/>
          </p:nvCxnSpPr>
          <p:spPr bwMode="auto">
            <a:xfrm rot="5400000">
              <a:off x="4442797" y="5161615"/>
              <a:ext cx="259200" cy="79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:a="http://schemas.openxmlformats.org/drawingml/2006/main" xmlns="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" name="Straight Connector 71"/>
            <p:cNvCxnSpPr/>
            <p:nvPr/>
          </p:nvCxnSpPr>
          <p:spPr bwMode="auto">
            <a:xfrm rot="5400000">
              <a:off x="4437962" y="5543820"/>
              <a:ext cx="259200" cy="79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:a="http://schemas.openxmlformats.org/drawingml/2006/main" xmlns="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0" name="Rounded Rectangle 49"/>
            <p:cNvSpPr/>
            <p:nvPr/>
          </p:nvSpPr>
          <p:spPr bwMode="auto">
            <a:xfrm>
              <a:off x="4034752" y="4510641"/>
              <a:ext cx="1088488" cy="673379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:a="http://schemas.openxmlformats.org/drawingml/2006/main" xmlns="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L2 cache</a:t>
              </a:r>
            </a:p>
          </p:txBody>
        </p:sp>
        <p:sp>
          <p:nvSpPr>
            <p:cNvPr id="53" name="Rounded Rectangle 52"/>
            <p:cNvSpPr/>
            <p:nvPr/>
          </p:nvSpPr>
          <p:spPr bwMode="auto">
            <a:xfrm>
              <a:off x="4042012" y="5533881"/>
              <a:ext cx="1088488" cy="673379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:a="http://schemas.openxmlformats.org/drawingml/2006/main" xmlns="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L2 cache</a:t>
              </a:r>
            </a:p>
          </p:txBody>
        </p:sp>
        <p:sp>
          <p:nvSpPr>
            <p:cNvPr id="54" name="Rounded Rectangle 53"/>
            <p:cNvSpPr/>
            <p:nvPr/>
          </p:nvSpPr>
          <p:spPr bwMode="auto">
            <a:xfrm>
              <a:off x="5553907" y="5074280"/>
              <a:ext cx="1088488" cy="673379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:a="http://schemas.openxmlformats.org/drawingml/2006/main" xmlns="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mesh interface unit</a:t>
              </a:r>
            </a:p>
          </p:txBody>
        </p:sp>
        <p:cxnSp>
          <p:nvCxnSpPr>
            <p:cNvPr id="75" name="Straight Connector 74"/>
            <p:cNvCxnSpPr>
              <a:stCxn id="54" idx="3"/>
            </p:cNvCxnSpPr>
            <p:nvPr/>
          </p:nvCxnSpPr>
          <p:spPr bwMode="auto">
            <a:xfrm flipV="1">
              <a:off x="6642395" y="5406571"/>
              <a:ext cx="675224" cy="439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:a="http://schemas.openxmlformats.org/drawingml/2006/main" xmlns="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6" name="Rounded Rectangle 75"/>
            <p:cNvSpPr/>
            <p:nvPr/>
          </p:nvSpPr>
          <p:spPr bwMode="auto">
            <a:xfrm>
              <a:off x="6995671" y="5161343"/>
              <a:ext cx="1127492" cy="421820"/>
            </a:xfrm>
            <a:prstGeom prst="round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:a="http://schemas.openxmlformats.org/drawingml/2006/main" xmlns="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router</a:t>
              </a:r>
            </a:p>
          </p:txBody>
        </p:sp>
      </p:grpSp>
      <p:sp>
        <p:nvSpPr>
          <p:cNvPr id="79" name="Trapezoid 78"/>
          <p:cNvSpPr/>
          <p:nvPr/>
        </p:nvSpPr>
        <p:spPr bwMode="auto">
          <a:xfrm>
            <a:off x="3195314" y="2777514"/>
            <a:ext cx="5769428" cy="1270012"/>
          </a:xfrm>
          <a:prstGeom prst="trapezoid">
            <a:avLst>
              <a:gd name="adj" fmla="val 285760"/>
            </a:avLst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FFFFFF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:a="http://schemas.openxmlformats.org/drawingml/2006/main" xmlns="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grpSp>
        <p:nvGrpSpPr>
          <p:cNvPr id="33" name="Group 83"/>
          <p:cNvGrpSpPr/>
          <p:nvPr/>
        </p:nvGrpSpPr>
        <p:grpSpPr>
          <a:xfrm>
            <a:off x="2566143" y="1046993"/>
            <a:ext cx="6342935" cy="1897411"/>
            <a:chOff x="1850353" y="1208623"/>
            <a:chExt cx="6342935" cy="1897411"/>
          </a:xfrm>
        </p:grpSpPr>
        <p:sp>
          <p:nvSpPr>
            <p:cNvPr id="80" name="Rounded Rectangle 79"/>
            <p:cNvSpPr/>
            <p:nvPr/>
          </p:nvSpPr>
          <p:spPr bwMode="auto">
            <a:xfrm>
              <a:off x="1850353" y="1249744"/>
              <a:ext cx="1127492" cy="421820"/>
            </a:xfrm>
            <a:prstGeom prst="round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:a="http://schemas.openxmlformats.org/drawingml/2006/main" xmlns="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memory controller</a:t>
              </a:r>
            </a:p>
          </p:txBody>
        </p:sp>
        <p:sp>
          <p:nvSpPr>
            <p:cNvPr id="81" name="Rounded Rectangle 80"/>
            <p:cNvSpPr/>
            <p:nvPr/>
          </p:nvSpPr>
          <p:spPr bwMode="auto">
            <a:xfrm>
              <a:off x="1857613" y="2684214"/>
              <a:ext cx="1127492" cy="421820"/>
            </a:xfrm>
            <a:prstGeom prst="round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:a="http://schemas.openxmlformats.org/drawingml/2006/main" xmlns="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memory controller</a:t>
              </a:r>
            </a:p>
          </p:txBody>
        </p:sp>
        <p:sp>
          <p:nvSpPr>
            <p:cNvPr id="82" name="Rounded Rectangle 81"/>
            <p:cNvSpPr/>
            <p:nvPr/>
          </p:nvSpPr>
          <p:spPr bwMode="auto">
            <a:xfrm>
              <a:off x="7058536" y="1208623"/>
              <a:ext cx="1127492" cy="421820"/>
            </a:xfrm>
            <a:prstGeom prst="round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:a="http://schemas.openxmlformats.org/drawingml/2006/main" xmlns="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memory controller</a:t>
              </a:r>
            </a:p>
          </p:txBody>
        </p:sp>
        <p:sp>
          <p:nvSpPr>
            <p:cNvPr id="83" name="Rounded Rectangle 82"/>
            <p:cNvSpPr/>
            <p:nvPr/>
          </p:nvSpPr>
          <p:spPr bwMode="auto">
            <a:xfrm>
              <a:off x="7065796" y="2643093"/>
              <a:ext cx="1127492" cy="421820"/>
            </a:xfrm>
            <a:prstGeom prst="round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:a="http://schemas.openxmlformats.org/drawingml/2006/main" xmlns="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memory controller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22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Processes are programs under execution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/>
              <a:t>Scheduling performance criteria and goals are </a:t>
            </a:r>
            <a:br>
              <a:rPr lang="en-US" sz="2400" dirty="0"/>
            </a:br>
            <a:r>
              <a:rPr lang="en-US" sz="2400" dirty="0"/>
              <a:t>dependent on environment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The right </a:t>
            </a:r>
            <a:r>
              <a:rPr lang="en-US" sz="2400" dirty="0" err="1" smtClean="0"/>
              <a:t>timeslice</a:t>
            </a:r>
            <a:r>
              <a:rPr lang="en-US" sz="2400" dirty="0" smtClean="0"/>
              <a:t> can improve overall utilization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There </a:t>
            </a:r>
            <a:r>
              <a:rPr lang="en-US" sz="2400" dirty="0"/>
              <a:t>exists several different algorithms targeted for various systems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/>
              <a:t>Traditional </a:t>
            </a:r>
            <a:r>
              <a:rPr lang="en-US" sz="2400" dirty="0" err="1" smtClean="0"/>
              <a:t>OSes</a:t>
            </a:r>
            <a:r>
              <a:rPr lang="en-US" sz="2400" dirty="0" smtClean="0"/>
              <a:t> </a:t>
            </a:r>
            <a:r>
              <a:rPr lang="en-US" sz="2400" dirty="0"/>
              <a:t>like Windows, </a:t>
            </a:r>
            <a:r>
              <a:rPr lang="en-US" sz="2400" dirty="0" err="1"/>
              <a:t>UniX</a:t>
            </a:r>
            <a:r>
              <a:rPr lang="en-US" sz="2400" dirty="0"/>
              <a:t>, Linux, ... usually uses a priority-based algorithm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656958"/>
            <a:ext cx="9144000" cy="5648325"/>
          </a:xfrm>
        </p:spPr>
        <p:txBody>
          <a:bodyPr/>
          <a:lstStyle/>
          <a:p>
            <a:r>
              <a:rPr lang="en-US" dirty="0"/>
              <a:t>What is a process?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The execution of a program is called a process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Process table entry (process control block, PCB):</a:t>
            </a:r>
          </a:p>
        </p:txBody>
      </p:sp>
      <p:pic>
        <p:nvPicPr>
          <p:cNvPr id="116633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53480" y="3861908"/>
            <a:ext cx="4880941" cy="2721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66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Processes</a:t>
            </a:r>
          </a:p>
        </p:txBody>
      </p:sp>
      <p:pic>
        <p:nvPicPr>
          <p:cNvPr id="1166341" name="Picture 5" descr="j0199284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22559" y="2051537"/>
            <a:ext cx="1116012" cy="1012825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66342" name="Picture 6" descr="j0356720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75309" y="2051537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1190456" y="1875181"/>
            <a:ext cx="5457717" cy="1477328"/>
            <a:chOff x="1190456" y="1875181"/>
            <a:chExt cx="5457717" cy="1477328"/>
          </a:xfrm>
        </p:grpSpPr>
        <p:sp>
          <p:nvSpPr>
            <p:cNvPr id="8" name="TextBox 7"/>
            <p:cNvSpPr txBox="1"/>
            <p:nvPr/>
          </p:nvSpPr>
          <p:spPr>
            <a:xfrm>
              <a:off x="1190456" y="1875181"/>
              <a:ext cx="5457717" cy="14773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b="0" dirty="0" smtClean="0"/>
                <a:t>Process</a:t>
              </a:r>
              <a:br>
                <a:rPr lang="en-US" sz="1800" b="0" dirty="0" smtClean="0"/>
              </a:br>
              <a:r>
                <a:rPr lang="en-US" sz="1800" b="0" dirty="0" smtClean="0"/>
                <a:t/>
              </a:r>
              <a:br>
                <a:rPr lang="en-US" sz="1800" b="0" dirty="0" smtClean="0"/>
              </a:br>
              <a:r>
                <a:rPr lang="en-US" sz="1800" b="0" dirty="0" smtClean="0"/>
                <a:t/>
              </a:r>
              <a:br>
                <a:rPr lang="en-US" sz="1800" b="0" dirty="0" smtClean="0"/>
              </a:br>
              <a:endParaRPr lang="en-US" sz="1800" b="0" dirty="0" smtClean="0"/>
            </a:p>
            <a:p>
              <a:pPr algn="r"/>
              <a:endParaRPr lang="en-US" sz="1800" b="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58940" y="2020956"/>
              <a:ext cx="2142443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b="0" dirty="0" smtClean="0"/>
                <a:t>Program</a:t>
              </a:r>
              <a:br>
                <a:rPr lang="en-US" sz="1800" b="0" dirty="0" smtClean="0"/>
              </a:br>
              <a:r>
                <a:rPr lang="en-US" sz="1800" b="0" dirty="0" smtClean="0"/>
                <a:t/>
              </a:r>
              <a:br>
                <a:rPr lang="en-US" sz="1800" b="0" dirty="0" smtClean="0"/>
              </a:br>
              <a:r>
                <a:rPr lang="en-US" sz="1800" b="0" dirty="0" smtClean="0"/>
                <a:t/>
              </a:r>
              <a:br>
                <a:rPr lang="en-US" sz="1800" b="0" dirty="0" smtClean="0"/>
              </a:br>
              <a:endParaRPr lang="en-US" sz="1800" b="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 process can create another process using the </a:t>
            </a:r>
            <a:br>
              <a:rPr lang="en-US" sz="2400" dirty="0"/>
            </a:br>
            <a:r>
              <a:rPr lang="en-US" sz="2400" dirty="0" err="1">
                <a:latin typeface="Courier New" pitchFamily="49" charset="0"/>
              </a:rPr>
              <a:t>pid_t</a:t>
            </a:r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b="1" dirty="0" err="1">
                <a:solidFill>
                  <a:schemeClr val="folHlink"/>
                </a:solidFill>
                <a:latin typeface="Courier New" pitchFamily="49" charset="0"/>
              </a:rPr>
              <a:t>fork</a:t>
            </a:r>
            <a:r>
              <a:rPr lang="en-US" sz="2400" dirty="0" err="1">
                <a:latin typeface="Courier New" pitchFamily="49" charset="0"/>
              </a:rPr>
              <a:t>(void</a:t>
            </a:r>
            <a:r>
              <a:rPr lang="en-US" sz="2400" dirty="0">
                <a:latin typeface="Courier New" pitchFamily="49" charset="0"/>
              </a:rPr>
              <a:t>) </a:t>
            </a:r>
            <a:r>
              <a:rPr lang="en-US" sz="2400" dirty="0"/>
              <a:t>system call </a:t>
            </a:r>
            <a:r>
              <a:rPr lang="en-US" sz="1600" dirty="0"/>
              <a:t>(see</a:t>
            </a:r>
            <a:r>
              <a:rPr lang="en-US" sz="1600" dirty="0">
                <a:latin typeface="Courier New" pitchFamily="49" charset="0"/>
              </a:rPr>
              <a:t> man 2 fork</a:t>
            </a:r>
            <a:r>
              <a:rPr lang="en-US" sz="1600" dirty="0"/>
              <a:t>)</a:t>
            </a:r>
            <a:r>
              <a:rPr lang="en-US" sz="2400" dirty="0"/>
              <a:t> </a:t>
            </a:r>
            <a:r>
              <a:rPr lang="en-US" sz="2400" dirty="0">
                <a:latin typeface="Courier New" pitchFamily="49" charset="0"/>
              </a:rPr>
              <a:t>:</a:t>
            </a:r>
            <a:br>
              <a:rPr lang="en-US" sz="2400" dirty="0">
                <a:latin typeface="Courier New" pitchFamily="49" charset="0"/>
              </a:rPr>
            </a:br>
            <a:endParaRPr lang="en-US" sz="2400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/>
              <a:t>makes a </a:t>
            </a:r>
            <a:r>
              <a:rPr lang="en-US" sz="2000" b="1" dirty="0"/>
              <a:t>duplicate</a:t>
            </a:r>
            <a:r>
              <a:rPr lang="en-US" sz="2000" dirty="0"/>
              <a:t> of the calling process including a </a:t>
            </a:r>
            <a:r>
              <a:rPr lang="en-US" sz="2000" u="sng" dirty="0"/>
              <a:t>copy</a:t>
            </a:r>
            <a:r>
              <a:rPr lang="en-US" sz="2000" dirty="0"/>
              <a:t> of virtual address space, open file descriptors, etc…</a:t>
            </a:r>
            <a:br>
              <a:rPr lang="en-US" sz="2000" dirty="0"/>
            </a:br>
            <a:r>
              <a:rPr lang="en-US" sz="2000" dirty="0"/>
              <a:t>(only </a:t>
            </a:r>
            <a:r>
              <a:rPr lang="en-US" sz="2000" dirty="0" err="1" smtClean="0"/>
              <a:t>PIDs</a:t>
            </a:r>
            <a:r>
              <a:rPr lang="en-US" sz="2000" dirty="0" smtClean="0"/>
              <a:t> are </a:t>
            </a:r>
            <a:r>
              <a:rPr lang="en-US" sz="2000" dirty="0"/>
              <a:t>different – locks and signals are not inherited)</a:t>
            </a:r>
            <a:br>
              <a:rPr lang="en-US" sz="2000" dirty="0"/>
            </a:b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return value if … 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…parent: child </a:t>
            </a:r>
            <a:r>
              <a:rPr lang="en-US" sz="1800" dirty="0"/>
              <a:t>process’ PID when successful, -1 otherwise</a:t>
            </a:r>
            <a:endParaRPr lang="en-US" sz="1800" dirty="0" smtClean="0"/>
          </a:p>
          <a:p>
            <a:pPr lvl="2">
              <a:lnSpc>
                <a:spcPct val="90000"/>
              </a:lnSpc>
            </a:pPr>
            <a:r>
              <a:rPr lang="en-US" sz="1800" dirty="0" smtClean="0"/>
              <a:t>…child:    0  (if </a:t>
            </a:r>
            <a:r>
              <a:rPr lang="en-US" sz="1800" dirty="0" smtClean="0"/>
              <a:t>successful - if not, there will not be a child)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 lvl="1">
              <a:lnSpc>
                <a:spcPct val="90000"/>
              </a:lnSpc>
            </a:pPr>
            <a:r>
              <a:rPr lang="en-US" sz="2000" dirty="0"/>
              <a:t>both processes continue in parallel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/>
              <a:t>Other possibilities include </a:t>
            </a:r>
          </a:p>
          <a:p>
            <a:pPr lvl="1">
              <a:lnSpc>
                <a:spcPct val="90000"/>
              </a:lnSpc>
            </a:pP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clone(…)</a:t>
            </a:r>
            <a:r>
              <a:rPr lang="en-US" sz="2000" dirty="0"/>
              <a:t> – shares memory, descriptors, signals </a:t>
            </a:r>
            <a:r>
              <a:rPr lang="en-US" sz="1400" dirty="0"/>
              <a:t>(see</a:t>
            </a:r>
            <a:r>
              <a:rPr lang="en-US" sz="1400" dirty="0">
                <a:latin typeface="Courier New" pitchFamily="49" charset="0"/>
              </a:rPr>
              <a:t> man 2 clone</a:t>
            </a:r>
            <a:r>
              <a:rPr lang="en-US" sz="14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000" dirty="0" err="1">
                <a:latin typeface="Courier New" pitchFamily="49" charset="0"/>
              </a:rPr>
              <a:t>pid_t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vfork(void</a:t>
            </a:r>
            <a:r>
              <a:rPr lang="en-US" sz="2000" dirty="0">
                <a:latin typeface="Courier New" pitchFamily="49" charset="0"/>
              </a:rPr>
              <a:t>) </a:t>
            </a:r>
            <a:r>
              <a:rPr lang="en-US" sz="2000" dirty="0"/>
              <a:t>– suspends parent in </a:t>
            </a:r>
            <a:r>
              <a:rPr lang="en-US" sz="2000" dirty="0">
                <a:latin typeface="Courier New" pitchFamily="49" charset="0"/>
              </a:rPr>
              <a:t>clone() </a:t>
            </a:r>
            <a:r>
              <a:rPr lang="en-US" sz="1400" dirty="0"/>
              <a:t>(see</a:t>
            </a:r>
            <a:r>
              <a:rPr lang="en-US" sz="1400" dirty="0">
                <a:latin typeface="Courier New" pitchFamily="49" charset="0"/>
              </a:rPr>
              <a:t> man 2 </a:t>
            </a:r>
            <a:r>
              <a:rPr lang="en-US" sz="1400" dirty="0" err="1">
                <a:latin typeface="Courier New" pitchFamily="49" charset="0"/>
              </a:rPr>
              <a:t>vfork</a:t>
            </a:r>
            <a:r>
              <a:rPr lang="en-US" sz="1400" dirty="0"/>
              <a:t>)</a:t>
            </a:r>
            <a:r>
              <a:rPr lang="en-US" sz="2000" dirty="0">
                <a:latin typeface="Courier New" pitchFamily="49" charset="0"/>
              </a:rPr>
              <a:t> </a:t>
            </a:r>
          </a:p>
        </p:txBody>
      </p:sp>
      <p:sp>
        <p:nvSpPr>
          <p:cNvPr id="1168388" name="Rectangle 4"/>
          <p:cNvSpPr>
            <a:spLocks noChangeArrowheads="1"/>
          </p:cNvSpPr>
          <p:nvPr/>
        </p:nvSpPr>
        <p:spPr bwMode="auto">
          <a:xfrm>
            <a:off x="312738" y="127000"/>
            <a:ext cx="8797925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36000" anchor="b"/>
          <a:lstStyle/>
          <a:p>
            <a:pPr eaLnBrk="1" hangingPunct="1">
              <a:lnSpc>
                <a:spcPct val="80000"/>
              </a:lnSpc>
            </a:pPr>
            <a:r>
              <a:rPr lang="en-US" sz="3600" b="0"/>
              <a:t>Process Creation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434" name="Text Box 2"/>
          <p:cNvSpPr txBox="1">
            <a:spLocks noChangeArrowheads="1"/>
          </p:cNvSpPr>
          <p:nvPr/>
        </p:nvSpPr>
        <p:spPr bwMode="auto">
          <a:xfrm>
            <a:off x="827088" y="1665288"/>
            <a:ext cx="1655762" cy="452913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900"/>
              <a:t>Prosess 1</a:t>
            </a:r>
          </a:p>
          <a:p>
            <a:pPr>
              <a:spcBef>
                <a:spcPct val="50000"/>
              </a:spcBef>
            </a:pPr>
            <a:endParaRPr lang="nb-NO" sz="900"/>
          </a:p>
          <a:p>
            <a:pPr>
              <a:spcBef>
                <a:spcPct val="50000"/>
              </a:spcBef>
            </a:pPr>
            <a:endParaRPr lang="nb-NO" sz="900"/>
          </a:p>
          <a:p>
            <a:pPr>
              <a:spcBef>
                <a:spcPct val="50000"/>
              </a:spcBef>
            </a:pPr>
            <a:endParaRPr lang="nb-NO" sz="900"/>
          </a:p>
          <a:p>
            <a:pPr>
              <a:spcBef>
                <a:spcPct val="50000"/>
              </a:spcBef>
            </a:pPr>
            <a:endParaRPr lang="nb-NO" sz="900"/>
          </a:p>
          <a:p>
            <a:pPr>
              <a:spcBef>
                <a:spcPct val="50000"/>
              </a:spcBef>
            </a:pPr>
            <a:endParaRPr lang="nb-NO" sz="900" b="0"/>
          </a:p>
          <a:p>
            <a:pPr>
              <a:spcBef>
                <a:spcPct val="50000"/>
              </a:spcBef>
            </a:pPr>
            <a:endParaRPr lang="nb-NO" sz="900" b="0"/>
          </a:p>
          <a:p>
            <a:pPr>
              <a:spcBef>
                <a:spcPct val="50000"/>
              </a:spcBef>
            </a:pPr>
            <a:endParaRPr lang="nb-NO" sz="900" b="0"/>
          </a:p>
          <a:p>
            <a:pPr>
              <a:spcBef>
                <a:spcPct val="50000"/>
              </a:spcBef>
            </a:pPr>
            <a:endParaRPr lang="nb-NO" sz="900" b="0"/>
          </a:p>
          <a:p>
            <a:pPr>
              <a:spcBef>
                <a:spcPct val="50000"/>
              </a:spcBef>
            </a:pPr>
            <a:endParaRPr lang="nb-NO" sz="900" b="0"/>
          </a:p>
          <a:p>
            <a:pPr>
              <a:spcBef>
                <a:spcPct val="50000"/>
              </a:spcBef>
            </a:pPr>
            <a:endParaRPr lang="nb-NO" sz="900" b="0"/>
          </a:p>
          <a:p>
            <a:pPr>
              <a:spcBef>
                <a:spcPct val="50000"/>
              </a:spcBef>
            </a:pPr>
            <a:endParaRPr lang="nb-NO" sz="900" b="0"/>
          </a:p>
          <a:p>
            <a:pPr>
              <a:spcBef>
                <a:spcPct val="50000"/>
              </a:spcBef>
            </a:pPr>
            <a:endParaRPr lang="nb-NO" sz="900" b="0"/>
          </a:p>
          <a:p>
            <a:pPr>
              <a:spcBef>
                <a:spcPct val="50000"/>
              </a:spcBef>
            </a:pPr>
            <a:endParaRPr lang="nb-NO" sz="900" b="0"/>
          </a:p>
          <a:p>
            <a:pPr>
              <a:spcBef>
                <a:spcPct val="50000"/>
              </a:spcBef>
            </a:pPr>
            <a:endParaRPr lang="nb-NO" sz="900" b="0"/>
          </a:p>
          <a:p>
            <a:pPr>
              <a:spcBef>
                <a:spcPct val="50000"/>
              </a:spcBef>
            </a:pPr>
            <a:endParaRPr lang="nb-NO" sz="900" b="0"/>
          </a:p>
          <a:p>
            <a:pPr>
              <a:spcBef>
                <a:spcPct val="50000"/>
              </a:spcBef>
            </a:pPr>
            <a:endParaRPr lang="nb-NO" sz="900" b="0"/>
          </a:p>
          <a:p>
            <a:pPr>
              <a:spcBef>
                <a:spcPct val="50000"/>
              </a:spcBef>
            </a:pPr>
            <a:endParaRPr lang="nb-NO" sz="900" b="0"/>
          </a:p>
          <a:p>
            <a:pPr>
              <a:spcBef>
                <a:spcPct val="50000"/>
              </a:spcBef>
            </a:pPr>
            <a:endParaRPr lang="nb-NO" sz="900" b="0"/>
          </a:p>
          <a:p>
            <a:pPr>
              <a:spcBef>
                <a:spcPct val="50000"/>
              </a:spcBef>
            </a:pPr>
            <a:endParaRPr lang="nb-NO" sz="900" b="0"/>
          </a:p>
          <a:p>
            <a:pPr>
              <a:spcBef>
                <a:spcPct val="50000"/>
              </a:spcBef>
            </a:pPr>
            <a:endParaRPr lang="nb-NO" sz="900" b="0"/>
          </a:p>
          <a:p>
            <a:pPr>
              <a:spcBef>
                <a:spcPct val="50000"/>
              </a:spcBef>
            </a:pPr>
            <a:endParaRPr lang="en-US" sz="900" b="0"/>
          </a:p>
        </p:txBody>
      </p:sp>
      <p:grpSp>
        <p:nvGrpSpPr>
          <p:cNvPr id="1170435" name="Group 3"/>
          <p:cNvGrpSpPr>
            <a:grpSpLocks/>
          </p:cNvGrpSpPr>
          <p:nvPr/>
        </p:nvGrpSpPr>
        <p:grpSpPr bwMode="auto">
          <a:xfrm>
            <a:off x="1692275" y="4149725"/>
            <a:ext cx="3527425" cy="860425"/>
            <a:chOff x="-1792" y="960"/>
            <a:chExt cx="2223" cy="542"/>
          </a:xfrm>
        </p:grpSpPr>
        <p:sp>
          <p:nvSpPr>
            <p:cNvPr id="1170436" name="Rectangle 4"/>
            <p:cNvSpPr>
              <a:spLocks noChangeArrowheads="1"/>
            </p:cNvSpPr>
            <p:nvPr/>
          </p:nvSpPr>
          <p:spPr bwMode="auto">
            <a:xfrm flipH="1">
              <a:off x="-1015" y="963"/>
              <a:ext cx="1446" cy="539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342900" indent="-342900"/>
              <a:r>
                <a:rPr lang="en-US" sz="900" b="0">
                  <a:latin typeface="TimesNewRoman" charset="0"/>
                </a:rPr>
                <a:t>Process control block (process descriptor)</a:t>
              </a:r>
            </a:p>
            <a:p>
              <a:pPr marL="342900" indent="-342900">
                <a:buFontTx/>
                <a:buChar char="•"/>
              </a:pPr>
              <a:r>
                <a:rPr lang="en-US" sz="900" b="0">
                  <a:latin typeface="TimesNewRoman" charset="0"/>
                </a:rPr>
                <a:t>PID</a:t>
              </a:r>
            </a:p>
            <a:p>
              <a:pPr marL="342900" indent="-342900">
                <a:buFontTx/>
                <a:buChar char="•"/>
              </a:pPr>
              <a:r>
                <a:rPr lang="en-US" sz="900" b="0">
                  <a:latin typeface="TimesNewRoman" charset="0"/>
                </a:rPr>
                <a:t>address space (text, data, stack)</a:t>
              </a:r>
            </a:p>
            <a:p>
              <a:pPr marL="342900" indent="-342900">
                <a:buFontTx/>
                <a:buChar char="•"/>
              </a:pPr>
              <a:r>
                <a:rPr lang="en-US" sz="900" b="0">
                  <a:latin typeface="TimesNewRoman" charset="0"/>
                </a:rPr>
                <a:t>state</a:t>
              </a:r>
            </a:p>
            <a:p>
              <a:pPr marL="342900" indent="-342900">
                <a:buFontTx/>
                <a:buChar char="•"/>
              </a:pPr>
              <a:r>
                <a:rPr lang="en-US" sz="900" b="0">
                  <a:latin typeface="TimesNewRoman" charset="0"/>
                </a:rPr>
                <a:t>allocated resources</a:t>
              </a:r>
            </a:p>
            <a:p>
              <a:pPr marL="342900" indent="-342900">
                <a:buFontTx/>
                <a:buChar char="•"/>
              </a:pPr>
              <a:r>
                <a:rPr lang="en-US" sz="900" b="0">
                  <a:latin typeface="TimesNewRoman" charset="0"/>
                </a:rPr>
                <a:t>…</a:t>
              </a:r>
            </a:p>
          </p:txBody>
        </p:sp>
        <p:sp>
          <p:nvSpPr>
            <p:cNvPr id="1170437" name="AutoShape 5"/>
            <p:cNvSpPr>
              <a:spLocks noChangeArrowheads="1"/>
            </p:cNvSpPr>
            <p:nvPr/>
          </p:nvSpPr>
          <p:spPr bwMode="auto">
            <a:xfrm rot="5400000" flipH="1">
              <a:off x="-1669" y="837"/>
              <a:ext cx="542" cy="787"/>
            </a:xfrm>
            <a:custGeom>
              <a:avLst/>
              <a:gdLst>
                <a:gd name="G0" fmla="+- 8355 0 0"/>
                <a:gd name="G1" fmla="+- 21600 0 8355"/>
                <a:gd name="G2" fmla="*/ 8355 1 2"/>
                <a:gd name="G3" fmla="+- 21600 0 G2"/>
                <a:gd name="G4" fmla="+/ 8355 21600 2"/>
                <a:gd name="G5" fmla="+/ G1 0 2"/>
                <a:gd name="G6" fmla="*/ 21600 21600 8355"/>
                <a:gd name="G7" fmla="*/ G6 1 2"/>
                <a:gd name="G8" fmla="+- 21600 0 G7"/>
                <a:gd name="G9" fmla="*/ 21600 1 2"/>
                <a:gd name="G10" fmla="+- 8355 0 G9"/>
                <a:gd name="G11" fmla="?: G10 G8 0"/>
                <a:gd name="G12" fmla="?: G10 G7 21600"/>
                <a:gd name="T0" fmla="*/ 17422 w 21600"/>
                <a:gd name="T1" fmla="*/ 10800 h 21600"/>
                <a:gd name="T2" fmla="*/ 10800 w 21600"/>
                <a:gd name="T3" fmla="*/ 21600 h 21600"/>
                <a:gd name="T4" fmla="*/ 4178 w 21600"/>
                <a:gd name="T5" fmla="*/ 10800 h 21600"/>
                <a:gd name="T6" fmla="*/ 10800 w 21600"/>
                <a:gd name="T7" fmla="*/ 0 h 21600"/>
                <a:gd name="T8" fmla="*/ 5978 w 21600"/>
                <a:gd name="T9" fmla="*/ 5978 h 21600"/>
                <a:gd name="T10" fmla="*/ 15622 w 21600"/>
                <a:gd name="T11" fmla="*/ 1562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8355" y="21600"/>
                  </a:lnTo>
                  <a:lnTo>
                    <a:pt x="13245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1170438" name="Rectangle 6"/>
          <p:cNvSpPr>
            <a:spLocks noGrp="1" noChangeArrowheads="1"/>
          </p:cNvSpPr>
          <p:nvPr>
            <p:ph type="title"/>
          </p:nvPr>
        </p:nvSpPr>
        <p:spPr>
          <a:xfrm>
            <a:off x="312738" y="131386"/>
            <a:ext cx="8797925" cy="561975"/>
          </a:xfrm>
        </p:spPr>
        <p:txBody>
          <a:bodyPr/>
          <a:lstStyle/>
          <a:p>
            <a:r>
              <a:rPr lang="en-US" dirty="0"/>
              <a:t>Process Creation – </a:t>
            </a:r>
            <a:r>
              <a:rPr lang="en-US" dirty="0">
                <a:latin typeface="Courier New" pitchFamily="49" charset="0"/>
              </a:rPr>
              <a:t>fork()</a:t>
            </a:r>
          </a:p>
        </p:txBody>
      </p:sp>
      <p:pic>
        <p:nvPicPr>
          <p:cNvPr id="1170439" name="Picture 7" descr="j0199284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9500" y="5080000"/>
            <a:ext cx="1116013" cy="1012825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70440" name="Picture 8" descr="j0356720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43013" y="4060825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70441" name="Picture 9" descr="MCj0237641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8688" y="2001838"/>
            <a:ext cx="690562" cy="635000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70442" name="Picture 10" descr="MCj02376330000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6950" y="2901950"/>
            <a:ext cx="514350" cy="887413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70443" name="Picture 11" descr="MCj02381630000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5300" y="3028950"/>
            <a:ext cx="430213" cy="760413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70444" name="Picture 12" descr="MCj02376030000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27200" y="2228850"/>
            <a:ext cx="550863" cy="479425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70445" name="Line 13"/>
          <p:cNvSpPr>
            <a:spLocks noChangeShapeType="1"/>
          </p:cNvSpPr>
          <p:nvPr/>
        </p:nvSpPr>
        <p:spPr bwMode="auto">
          <a:xfrm>
            <a:off x="936625" y="3933825"/>
            <a:ext cx="1403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70446" name="Text Box 14"/>
          <p:cNvSpPr txBox="1">
            <a:spLocks noChangeArrowheads="1"/>
          </p:cNvSpPr>
          <p:nvPr/>
        </p:nvSpPr>
        <p:spPr bwMode="auto">
          <a:xfrm>
            <a:off x="5903913" y="1671638"/>
            <a:ext cx="1655762" cy="452913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900"/>
              <a:t>Prosess 2</a:t>
            </a:r>
          </a:p>
          <a:p>
            <a:pPr>
              <a:spcBef>
                <a:spcPct val="50000"/>
              </a:spcBef>
            </a:pPr>
            <a:endParaRPr lang="nb-NO" sz="900"/>
          </a:p>
          <a:p>
            <a:pPr>
              <a:spcBef>
                <a:spcPct val="50000"/>
              </a:spcBef>
            </a:pPr>
            <a:endParaRPr lang="nb-NO" sz="900"/>
          </a:p>
          <a:p>
            <a:pPr>
              <a:spcBef>
                <a:spcPct val="50000"/>
              </a:spcBef>
            </a:pPr>
            <a:endParaRPr lang="nb-NO" sz="900"/>
          </a:p>
          <a:p>
            <a:pPr>
              <a:spcBef>
                <a:spcPct val="50000"/>
              </a:spcBef>
            </a:pPr>
            <a:endParaRPr lang="nb-NO" sz="900"/>
          </a:p>
          <a:p>
            <a:pPr>
              <a:spcBef>
                <a:spcPct val="50000"/>
              </a:spcBef>
            </a:pPr>
            <a:endParaRPr lang="nb-NO" sz="900" b="0"/>
          </a:p>
          <a:p>
            <a:pPr>
              <a:spcBef>
                <a:spcPct val="50000"/>
              </a:spcBef>
            </a:pPr>
            <a:endParaRPr lang="nb-NO" sz="900" b="0"/>
          </a:p>
          <a:p>
            <a:pPr>
              <a:spcBef>
                <a:spcPct val="50000"/>
              </a:spcBef>
            </a:pPr>
            <a:endParaRPr lang="nb-NO" sz="900" b="0"/>
          </a:p>
          <a:p>
            <a:pPr>
              <a:spcBef>
                <a:spcPct val="50000"/>
              </a:spcBef>
            </a:pPr>
            <a:endParaRPr lang="nb-NO" sz="900" b="0"/>
          </a:p>
          <a:p>
            <a:pPr>
              <a:spcBef>
                <a:spcPct val="50000"/>
              </a:spcBef>
            </a:pPr>
            <a:endParaRPr lang="nb-NO" sz="900" b="0"/>
          </a:p>
          <a:p>
            <a:pPr>
              <a:spcBef>
                <a:spcPct val="50000"/>
              </a:spcBef>
            </a:pPr>
            <a:endParaRPr lang="nb-NO" sz="900" b="0"/>
          </a:p>
          <a:p>
            <a:pPr>
              <a:spcBef>
                <a:spcPct val="50000"/>
              </a:spcBef>
            </a:pPr>
            <a:endParaRPr lang="nb-NO" sz="900" b="0"/>
          </a:p>
          <a:p>
            <a:pPr>
              <a:spcBef>
                <a:spcPct val="50000"/>
              </a:spcBef>
            </a:pPr>
            <a:endParaRPr lang="nb-NO" sz="900" b="0"/>
          </a:p>
          <a:p>
            <a:pPr>
              <a:spcBef>
                <a:spcPct val="50000"/>
              </a:spcBef>
            </a:pPr>
            <a:endParaRPr lang="nb-NO" sz="900" b="0"/>
          </a:p>
          <a:p>
            <a:pPr>
              <a:spcBef>
                <a:spcPct val="50000"/>
              </a:spcBef>
            </a:pPr>
            <a:endParaRPr lang="nb-NO" sz="900" b="0"/>
          </a:p>
          <a:p>
            <a:pPr>
              <a:spcBef>
                <a:spcPct val="50000"/>
              </a:spcBef>
            </a:pPr>
            <a:endParaRPr lang="nb-NO" sz="900" b="0"/>
          </a:p>
          <a:p>
            <a:pPr>
              <a:spcBef>
                <a:spcPct val="50000"/>
              </a:spcBef>
            </a:pPr>
            <a:endParaRPr lang="nb-NO" sz="900" b="0"/>
          </a:p>
          <a:p>
            <a:pPr>
              <a:spcBef>
                <a:spcPct val="50000"/>
              </a:spcBef>
            </a:pPr>
            <a:endParaRPr lang="nb-NO" sz="900" b="0"/>
          </a:p>
          <a:p>
            <a:pPr>
              <a:spcBef>
                <a:spcPct val="50000"/>
              </a:spcBef>
            </a:pPr>
            <a:endParaRPr lang="nb-NO" sz="900" b="0"/>
          </a:p>
          <a:p>
            <a:pPr>
              <a:spcBef>
                <a:spcPct val="50000"/>
              </a:spcBef>
            </a:pPr>
            <a:endParaRPr lang="nb-NO" sz="900" b="0"/>
          </a:p>
          <a:p>
            <a:pPr>
              <a:spcBef>
                <a:spcPct val="50000"/>
              </a:spcBef>
            </a:pPr>
            <a:endParaRPr lang="nb-NO" sz="900" b="0"/>
          </a:p>
          <a:p>
            <a:pPr>
              <a:spcBef>
                <a:spcPct val="50000"/>
              </a:spcBef>
            </a:pPr>
            <a:endParaRPr lang="en-US" sz="900" b="0"/>
          </a:p>
        </p:txBody>
      </p:sp>
      <p:pic>
        <p:nvPicPr>
          <p:cNvPr id="1170447" name="Picture 15" descr="j0199284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325" y="5086350"/>
            <a:ext cx="1116013" cy="1012825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70448" name="Picture 16" descr="j0356720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19838" y="4067175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70449" name="Picture 17" descr="MCj0237641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05513" y="2008188"/>
            <a:ext cx="690562" cy="635000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70450" name="Picture 18" descr="MCj02376030000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025" y="2235200"/>
            <a:ext cx="550863" cy="479425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70451" name="Line 19"/>
          <p:cNvSpPr>
            <a:spLocks noChangeShapeType="1"/>
          </p:cNvSpPr>
          <p:nvPr/>
        </p:nvSpPr>
        <p:spPr bwMode="auto">
          <a:xfrm>
            <a:off x="6013450" y="3940175"/>
            <a:ext cx="1403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pic>
        <p:nvPicPr>
          <p:cNvPr id="1170452" name="Picture 20" descr="MCj02507590000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105150"/>
            <a:ext cx="465137" cy="681038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70453" name="Picture 21" descr="MCj02376140000[1]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3300" y="3348038"/>
            <a:ext cx="596900" cy="549275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70454" name="Text Box 22"/>
          <p:cNvSpPr txBox="1">
            <a:spLocks noChangeArrowheads="1"/>
          </p:cNvSpPr>
          <p:nvPr/>
        </p:nvSpPr>
        <p:spPr bwMode="auto">
          <a:xfrm rot="-634024">
            <a:off x="2274888" y="5156200"/>
            <a:ext cx="1460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sz="2800">
                <a:solidFill>
                  <a:schemeClr val="hlink"/>
                </a:solidFill>
                <a:latin typeface="Courier New" pitchFamily="49" charset="0"/>
              </a:rPr>
              <a:t>fork()</a:t>
            </a:r>
            <a:endParaRPr lang="en-US" sz="2800">
              <a:solidFill>
                <a:schemeClr val="hlink"/>
              </a:solidFill>
              <a:latin typeface="Courier New" pitchFamily="49" charset="0"/>
            </a:endParaRPr>
          </a:p>
        </p:txBody>
      </p:sp>
      <p:sp>
        <p:nvSpPr>
          <p:cNvPr id="1170455" name="Text Box 23"/>
          <p:cNvSpPr txBox="1">
            <a:spLocks noChangeArrowheads="1"/>
          </p:cNvSpPr>
          <p:nvPr/>
        </p:nvSpPr>
        <p:spPr bwMode="auto">
          <a:xfrm rot="-634024">
            <a:off x="2252663" y="4724400"/>
            <a:ext cx="2139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sz="1600">
                <a:solidFill>
                  <a:schemeClr val="folHlink"/>
                </a:solidFill>
                <a:latin typeface="Courier New" pitchFamily="49" charset="0"/>
              </a:rPr>
              <a:t>make_sandwitch()</a:t>
            </a:r>
            <a:endParaRPr lang="en-US" sz="1600">
              <a:solidFill>
                <a:schemeClr val="folHlink"/>
              </a:solidFill>
              <a:latin typeface="Courier New" pitchFamily="49" charset="0"/>
            </a:endParaRPr>
          </a:p>
        </p:txBody>
      </p:sp>
      <p:sp>
        <p:nvSpPr>
          <p:cNvPr id="1170456" name="Text Box 24"/>
          <p:cNvSpPr txBox="1">
            <a:spLocks noChangeArrowheads="1"/>
          </p:cNvSpPr>
          <p:nvPr/>
        </p:nvSpPr>
        <p:spPr bwMode="auto">
          <a:xfrm rot="-634024">
            <a:off x="2254250" y="4954588"/>
            <a:ext cx="1773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sz="1600">
                <a:solidFill>
                  <a:schemeClr val="folHlink"/>
                </a:solidFill>
                <a:latin typeface="Courier New" pitchFamily="49" charset="0"/>
              </a:rPr>
              <a:t>make_burger()</a:t>
            </a:r>
            <a:endParaRPr lang="en-US" sz="1600">
              <a:solidFill>
                <a:schemeClr val="folHlink"/>
              </a:solidFill>
              <a:latin typeface="Courier New" pitchFamily="49" charset="0"/>
            </a:endParaRPr>
          </a:p>
        </p:txBody>
      </p:sp>
      <p:sp>
        <p:nvSpPr>
          <p:cNvPr id="1170457" name="Text Box 25"/>
          <p:cNvSpPr txBox="1">
            <a:spLocks noChangeArrowheads="1"/>
          </p:cNvSpPr>
          <p:nvPr/>
        </p:nvSpPr>
        <p:spPr bwMode="auto">
          <a:xfrm rot="-634024">
            <a:off x="2252663" y="5492750"/>
            <a:ext cx="20177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sz="1600">
                <a:solidFill>
                  <a:schemeClr val="folHlink"/>
                </a:solidFill>
                <a:latin typeface="Courier New" pitchFamily="49" charset="0"/>
              </a:rPr>
              <a:t>make_big_cake()</a:t>
            </a:r>
            <a:endParaRPr lang="en-US" sz="1600">
              <a:solidFill>
                <a:schemeClr val="folHlink"/>
              </a:solidFill>
              <a:latin typeface="Courier New" pitchFamily="49" charset="0"/>
            </a:endParaRPr>
          </a:p>
        </p:txBody>
      </p:sp>
      <p:sp>
        <p:nvSpPr>
          <p:cNvPr id="1170458" name="Text Box 26"/>
          <p:cNvSpPr txBox="1">
            <a:spLocks noChangeArrowheads="1"/>
          </p:cNvSpPr>
          <p:nvPr/>
        </p:nvSpPr>
        <p:spPr bwMode="auto">
          <a:xfrm rot="-634024">
            <a:off x="2252663" y="5732463"/>
            <a:ext cx="20177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sz="1600">
                <a:solidFill>
                  <a:schemeClr val="folHlink"/>
                </a:solidFill>
                <a:latin typeface="Courier New" pitchFamily="49" charset="0"/>
              </a:rPr>
              <a:t>buy_champagne()</a:t>
            </a:r>
            <a:endParaRPr lang="en-US" sz="1600">
              <a:solidFill>
                <a:schemeClr val="folHlink"/>
              </a:solidFill>
              <a:latin typeface="Courier New" pitchFamily="49" charset="0"/>
            </a:endParaRPr>
          </a:p>
        </p:txBody>
      </p:sp>
      <p:sp>
        <p:nvSpPr>
          <p:cNvPr id="1170459" name="Text Box 27"/>
          <p:cNvSpPr txBox="1">
            <a:spLocks noChangeArrowheads="1"/>
          </p:cNvSpPr>
          <p:nvPr/>
        </p:nvSpPr>
        <p:spPr bwMode="auto">
          <a:xfrm rot="-634024">
            <a:off x="6985000" y="4905375"/>
            <a:ext cx="2262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sz="1600">
                <a:solidFill>
                  <a:schemeClr val="folHlink"/>
                </a:solidFill>
                <a:latin typeface="Courier New" pitchFamily="49" charset="0"/>
              </a:rPr>
              <a:t>make_small_cake()</a:t>
            </a:r>
            <a:endParaRPr lang="en-US" sz="1600">
              <a:solidFill>
                <a:schemeClr val="folHlink"/>
              </a:solidFill>
              <a:latin typeface="Courier New" pitchFamily="49" charset="0"/>
            </a:endParaRPr>
          </a:p>
        </p:txBody>
      </p:sp>
      <p:sp>
        <p:nvSpPr>
          <p:cNvPr id="1170460" name="Text Box 28"/>
          <p:cNvSpPr txBox="1">
            <a:spLocks noChangeArrowheads="1"/>
          </p:cNvSpPr>
          <p:nvPr/>
        </p:nvSpPr>
        <p:spPr bwMode="auto">
          <a:xfrm rot="-634024">
            <a:off x="7262813" y="5337175"/>
            <a:ext cx="1773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sz="1600">
                <a:solidFill>
                  <a:schemeClr val="folHlink"/>
                </a:solidFill>
                <a:latin typeface="Courier New" pitchFamily="49" charset="0"/>
              </a:rPr>
              <a:t>make_coffee()</a:t>
            </a:r>
            <a:endParaRPr lang="en-US" sz="1600">
              <a:solidFill>
                <a:schemeClr val="folHlink"/>
              </a:solidFill>
              <a:latin typeface="Courier New" pitchFamily="49" charset="0"/>
            </a:endParaRPr>
          </a:p>
        </p:txBody>
      </p:sp>
      <p:pic>
        <p:nvPicPr>
          <p:cNvPr id="1170461" name="Picture 29" descr="MCj02800740000[1]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60588" y="3824288"/>
            <a:ext cx="354012" cy="592137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70462" name="Rectangle 30"/>
          <p:cNvSpPr>
            <a:spLocks noChangeArrowheads="1"/>
          </p:cNvSpPr>
          <p:nvPr/>
        </p:nvSpPr>
        <p:spPr bwMode="auto">
          <a:xfrm>
            <a:off x="468313" y="1916113"/>
            <a:ext cx="7488237" cy="936625"/>
          </a:xfrm>
          <a:prstGeom prst="rect">
            <a:avLst/>
          </a:prstGeom>
          <a:gradFill rotWithShape="1">
            <a:gsLst>
              <a:gs pos="0">
                <a:srgbClr val="CC0000">
                  <a:alpha val="39999"/>
                </a:srgbClr>
              </a:gs>
              <a:gs pos="100000">
                <a:schemeClr val="hlink">
                  <a:alpha val="39999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b-NO" sz="2800" b="0"/>
              <a:t>right after </a:t>
            </a:r>
            <a:r>
              <a:rPr lang="nb-NO" sz="2800" b="0">
                <a:latin typeface="Courier New" pitchFamily="49" charset="0"/>
              </a:rPr>
              <a:t>fork()</a:t>
            </a:r>
            <a:endParaRPr lang="en-US" sz="2800" b="0">
              <a:latin typeface="Courier New" pitchFamily="49" charset="0"/>
            </a:endParaRPr>
          </a:p>
        </p:txBody>
      </p:sp>
      <p:sp>
        <p:nvSpPr>
          <p:cNvPr id="1170463" name="Rectangle 31"/>
          <p:cNvSpPr>
            <a:spLocks noChangeArrowheads="1"/>
          </p:cNvSpPr>
          <p:nvPr/>
        </p:nvSpPr>
        <p:spPr bwMode="auto">
          <a:xfrm>
            <a:off x="468313" y="2889250"/>
            <a:ext cx="7488237" cy="1008063"/>
          </a:xfrm>
          <a:prstGeom prst="rect">
            <a:avLst/>
          </a:prstGeom>
          <a:gradFill rotWithShape="1">
            <a:gsLst>
              <a:gs pos="0">
                <a:srgbClr val="FF9933">
                  <a:alpha val="39999"/>
                </a:srgbClr>
              </a:gs>
              <a:gs pos="100000">
                <a:srgbClr val="FF9933">
                  <a:alpha val="39999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b-NO" sz="2800" b="0"/>
              <a:t>after termination</a:t>
            </a:r>
          </a:p>
          <a:p>
            <a:pPr algn="ctr"/>
            <a:r>
              <a:rPr lang="nb-NO" sz="2800" b="0"/>
              <a:t>(or any later time)</a:t>
            </a:r>
            <a:endParaRPr lang="en-US" sz="2800" b="0">
              <a:latin typeface="Courier New" pitchFamily="49" charset="0"/>
            </a:endParaRPr>
          </a:p>
        </p:txBody>
      </p:sp>
      <p:sp>
        <p:nvSpPr>
          <p:cNvPr id="1170464" name="Rectangle 32"/>
          <p:cNvSpPr>
            <a:spLocks noChangeArrowheads="1"/>
          </p:cNvSpPr>
          <p:nvPr/>
        </p:nvSpPr>
        <p:spPr bwMode="auto">
          <a:xfrm>
            <a:off x="468313" y="3968750"/>
            <a:ext cx="7488237" cy="2160588"/>
          </a:xfrm>
          <a:prstGeom prst="rect">
            <a:avLst/>
          </a:prstGeom>
          <a:gradFill rotWithShape="1">
            <a:gsLst>
              <a:gs pos="0">
                <a:srgbClr val="CC0000">
                  <a:alpha val="39999"/>
                </a:srgbClr>
              </a:gs>
              <a:gs pos="100000">
                <a:schemeClr val="hlink">
                  <a:alpha val="39999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b-NO" sz="2800" b="0"/>
              <a:t>right after </a:t>
            </a:r>
            <a:r>
              <a:rPr lang="nb-NO" sz="2800" b="0">
                <a:latin typeface="Courier New" pitchFamily="49" charset="0"/>
              </a:rPr>
              <a:t>fork()</a:t>
            </a:r>
            <a:endParaRPr lang="en-US" sz="2800" b="0">
              <a:latin typeface="Courier New" pitchFamily="49" charset="0"/>
            </a:endParaRPr>
          </a:p>
        </p:txBody>
      </p:sp>
      <p:pic>
        <p:nvPicPr>
          <p:cNvPr id="1170466" name="Picture 34" descr="MCj02420870000[1]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775" y="908050"/>
            <a:ext cx="976313" cy="720725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70467" name="Text Box 35"/>
          <p:cNvSpPr txBox="1">
            <a:spLocks noChangeArrowheads="1"/>
          </p:cNvSpPr>
          <p:nvPr/>
        </p:nvSpPr>
        <p:spPr bwMode="auto">
          <a:xfrm rot="-1186143">
            <a:off x="172332" y="2569716"/>
            <a:ext cx="8997776" cy="1077218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How is it possible to get different results?</a:t>
            </a:r>
          </a:p>
          <a:p>
            <a:r>
              <a:rPr lang="en-US" dirty="0"/>
              <a:t>(the</a:t>
            </a:r>
            <a:r>
              <a:rPr lang="en-US" dirty="0" smtClean="0"/>
              <a:t> programs do contain the same code</a:t>
            </a:r>
            <a:r>
              <a:rPr lang="en-US" dirty="0"/>
              <a:t>!!)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70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5" dur="500"/>
                                        <p:tgtEl>
                                          <p:spTgt spid="1170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7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23303E-6 L -0.17534 -2.23303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1704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70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70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70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70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60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22222E-6 -0.00023 C 0.02205 0.06417 0.05677 0.15219 0.08472 0.13598 C 0.12604 0.11443 0.03819 -0.19504 0.08715 -0.22168 C 0.13107 -0.24508 0.1868 0.0366 0.22916 0.01321 C 0.27326 -0.00996 0.19201 -0.19249 0.23958 -0.21751 C 0.28212 -0.23975 0.29705 -0.09567 0.33489 -0.11536 C 0.37135 -0.13481 0.32309 -0.22539 0.3559 -0.24253 C 0.37482 -0.25249 0.38437 -0.22585 0.39253 -0.2057 " pathEditMode="relative" rAng="0" ptsTypes="ffffffff">
                                      <p:cBhvr>
                                        <p:cTn id="57" dur="5000" fill="hold"/>
                                        <p:tgtEl>
                                          <p:spTgt spid="11704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88" y="-100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170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170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170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170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170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170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1170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1170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534 -2.23303E-6 L 0.36407 0.00533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11704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62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170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407 0.00533 L -0.17534 -2.23303E-6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11704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79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1170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1170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534 -2.23303E-6 L 0.36806 0.00533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11704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70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1170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1170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1170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8" dur="500"/>
                                        <p:tgtEl>
                                          <p:spTgt spid="1170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1" dur="500"/>
                                        <p:tgtEl>
                                          <p:spTgt spid="1170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1170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3000"/>
                                        <p:tgtEl>
                                          <p:spTgt spid="11704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3000" fill="hold"/>
                                        <p:tgtEl>
                                          <p:spTgt spid="11704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000" fill="hold"/>
                                        <p:tgtEl>
                                          <p:spTgt spid="1170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000" fill="hold"/>
                                        <p:tgtEl>
                                          <p:spTgt spid="1170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0446" grpId="0" animBg="1"/>
      <p:bldP spid="1170451" grpId="0" animBg="1"/>
      <p:bldP spid="1170454" grpId="0"/>
      <p:bldP spid="1170454" grpId="1"/>
      <p:bldP spid="1170455" grpId="0"/>
      <p:bldP spid="1170455" grpId="1"/>
      <p:bldP spid="1170456" grpId="0"/>
      <p:bldP spid="1170456" grpId="1"/>
      <p:bldP spid="1170457" grpId="0"/>
      <p:bldP spid="1170457" grpId="1"/>
      <p:bldP spid="1170458" grpId="0"/>
      <p:bldP spid="1170458" grpId="1"/>
      <p:bldP spid="1170459" grpId="0"/>
      <p:bldP spid="1170459" grpId="1"/>
      <p:bldP spid="1170460" grpId="0"/>
      <p:bldP spid="1170460" grpId="1"/>
      <p:bldP spid="1170462" grpId="0" animBg="1"/>
      <p:bldP spid="1170463" grpId="0" animBg="1"/>
      <p:bldP spid="1170464" grpId="0" animBg="1"/>
      <p:bldP spid="117046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 Execution</a:t>
            </a:r>
          </a:p>
        </p:txBody>
      </p:sp>
      <p:sp>
        <p:nvSpPr>
          <p:cNvPr id="117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To make a process execute a program, one might use the </a:t>
            </a:r>
            <a:br>
              <a:rPr lang="en-US" sz="2400" dirty="0"/>
            </a:b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chemeClr val="folHlink"/>
                </a:solidFill>
                <a:latin typeface="Courier New" pitchFamily="49" charset="0"/>
              </a:rPr>
              <a:t>execve</a:t>
            </a:r>
            <a:r>
              <a:rPr lang="en-US" sz="2000" dirty="0" err="1">
                <a:latin typeface="Courier New" pitchFamily="49" charset="0"/>
              </a:rPr>
              <a:t>(char</a:t>
            </a:r>
            <a:r>
              <a:rPr lang="en-US" sz="2000" dirty="0">
                <a:latin typeface="Courier New" pitchFamily="49" charset="0"/>
              </a:rPr>
              <a:t> *filename, char *</a:t>
            </a:r>
            <a:r>
              <a:rPr lang="en-US" sz="2000" dirty="0" err="1">
                <a:latin typeface="Courier New" pitchFamily="49" charset="0"/>
              </a:rPr>
              <a:t>params</a:t>
            </a:r>
            <a:r>
              <a:rPr lang="en-US" sz="2000" dirty="0">
                <a:latin typeface="Courier New" pitchFamily="49" charset="0"/>
              </a:rPr>
              <a:t>[], char *</a:t>
            </a:r>
            <a:r>
              <a:rPr lang="en-US" sz="2000" dirty="0" err="1">
                <a:latin typeface="Courier New" pitchFamily="49" charset="0"/>
              </a:rPr>
              <a:t>envp</a:t>
            </a:r>
            <a:r>
              <a:rPr lang="en-US" sz="2000" dirty="0">
                <a:latin typeface="Courier New" pitchFamily="49" charset="0"/>
              </a:rPr>
              <a:t>[])</a:t>
            </a:r>
            <a:r>
              <a:rPr lang="en-US" sz="2400" dirty="0"/>
              <a:t> system call </a:t>
            </a:r>
            <a:r>
              <a:rPr lang="en-US" sz="2000" dirty="0"/>
              <a:t>(see </a:t>
            </a:r>
            <a:r>
              <a:rPr lang="en-US" sz="2000" dirty="0">
                <a:latin typeface="Courier New" pitchFamily="49" charset="0"/>
              </a:rPr>
              <a:t>man 2 </a:t>
            </a:r>
            <a:r>
              <a:rPr lang="en-US" sz="2000" dirty="0" err="1">
                <a:latin typeface="Courier New" pitchFamily="49" charset="0"/>
              </a:rPr>
              <a:t>execve</a:t>
            </a:r>
            <a:r>
              <a:rPr lang="en-US" sz="2000" dirty="0"/>
              <a:t>)</a:t>
            </a:r>
            <a:r>
              <a:rPr lang="en-US" sz="2400" dirty="0"/>
              <a:t>:</a:t>
            </a:r>
            <a:br>
              <a:rPr lang="en-US" sz="2400" dirty="0"/>
            </a:br>
            <a:endParaRPr lang="en-US" sz="2400" dirty="0"/>
          </a:p>
          <a:p>
            <a:pPr lvl="1"/>
            <a:r>
              <a:rPr lang="en-US" sz="2000" dirty="0"/>
              <a:t>executes the program pointed to by </a:t>
            </a:r>
            <a:r>
              <a:rPr lang="en-US" sz="2000" dirty="0">
                <a:latin typeface="Courier New" pitchFamily="49" charset="0"/>
              </a:rPr>
              <a:t>filename</a:t>
            </a:r>
            <a:r>
              <a:rPr lang="en-US" sz="2000" dirty="0"/>
              <a:t> (binary or script) using the parameters given in </a:t>
            </a:r>
            <a:r>
              <a:rPr lang="en-US" sz="2000" dirty="0" err="1">
                <a:latin typeface="Courier New" pitchFamily="49" charset="0"/>
              </a:rPr>
              <a:t>params</a:t>
            </a:r>
            <a:r>
              <a:rPr lang="en-US" sz="2000" dirty="0"/>
              <a:t> and in the environment given by </a:t>
            </a:r>
            <a:r>
              <a:rPr lang="en-US" sz="2000" dirty="0" err="1">
                <a:latin typeface="Courier New" pitchFamily="49" charset="0"/>
              </a:rPr>
              <a:t>envp</a:t>
            </a:r>
            <a:r>
              <a:rPr lang="en-US" sz="2000" dirty="0">
                <a:latin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</a:rPr>
            </a:br>
            <a:endParaRPr lang="en-US" sz="2000" dirty="0">
              <a:latin typeface="Courier New" pitchFamily="49" charset="0"/>
            </a:endParaRPr>
          </a:p>
          <a:p>
            <a:pPr lvl="1"/>
            <a:r>
              <a:rPr lang="en-US" sz="2000" dirty="0"/>
              <a:t>return value</a:t>
            </a:r>
          </a:p>
          <a:p>
            <a:pPr lvl="2"/>
            <a:r>
              <a:rPr lang="en-US" sz="1800" dirty="0"/>
              <a:t>no return value on success, actually no process to return to </a:t>
            </a:r>
          </a:p>
          <a:p>
            <a:pPr lvl="2"/>
            <a:r>
              <a:rPr lang="en-US" sz="1800" dirty="0"/>
              <a:t>-1 is returned on failure (and </a:t>
            </a:r>
            <a:r>
              <a:rPr lang="en-US" sz="1800" dirty="0" err="1">
                <a:latin typeface="Courier New" pitchFamily="49" charset="0"/>
              </a:rPr>
              <a:t>errno</a:t>
            </a:r>
            <a:r>
              <a:rPr lang="en-US" sz="1800" dirty="0"/>
              <a:t> set)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  <a:p>
            <a:r>
              <a:rPr lang="en-US" sz="2400" dirty="0"/>
              <a:t>Many other versions</a:t>
            </a:r>
            <a:r>
              <a:rPr lang="en-US" sz="2400" dirty="0" smtClean="0"/>
              <a:t> (frontends to </a:t>
            </a:r>
            <a:r>
              <a:rPr lang="en-US" sz="2400" b="1" dirty="0" err="1" smtClean="0">
                <a:solidFill>
                  <a:schemeClr val="folHlink"/>
                </a:solidFill>
                <a:latin typeface="Courier New" pitchFamily="49" charset="0"/>
              </a:rPr>
              <a:t>execve</a:t>
            </a:r>
            <a:r>
              <a:rPr lang="en-US" sz="2400" dirty="0" smtClean="0"/>
              <a:t>) exist</a:t>
            </a:r>
            <a:r>
              <a:rPr lang="en-US" sz="2400" dirty="0"/>
              <a:t>, e.g., </a:t>
            </a:r>
            <a:br>
              <a:rPr lang="en-US" sz="2400" dirty="0"/>
            </a:br>
            <a:r>
              <a:rPr lang="en-US" sz="2400" dirty="0" err="1">
                <a:latin typeface="Courier New" pitchFamily="49" charset="0"/>
              </a:rPr>
              <a:t>execl</a:t>
            </a:r>
            <a:r>
              <a:rPr lang="en-US" sz="2400" dirty="0"/>
              <a:t>, </a:t>
            </a:r>
            <a:r>
              <a:rPr lang="en-US" sz="2400" dirty="0" err="1">
                <a:latin typeface="Courier New" pitchFamily="49" charset="0"/>
              </a:rPr>
              <a:t>execlp</a:t>
            </a:r>
            <a:r>
              <a:rPr lang="en-US" sz="2400" dirty="0"/>
              <a:t>, </a:t>
            </a:r>
            <a:r>
              <a:rPr lang="en-US" sz="2400" dirty="0" err="1">
                <a:latin typeface="Courier New" pitchFamily="49" charset="0"/>
              </a:rPr>
              <a:t>execle</a:t>
            </a:r>
            <a:r>
              <a:rPr lang="en-US" sz="2400" dirty="0"/>
              <a:t>, </a:t>
            </a:r>
            <a:r>
              <a:rPr lang="en-US" sz="2400" dirty="0" err="1">
                <a:latin typeface="Courier New" pitchFamily="49" charset="0"/>
              </a:rPr>
              <a:t>execv</a:t>
            </a:r>
            <a:r>
              <a:rPr lang="en-US" sz="2400" dirty="0"/>
              <a:t> and </a:t>
            </a:r>
            <a:r>
              <a:rPr lang="en-US" sz="2400" dirty="0" err="1">
                <a:latin typeface="Courier New" pitchFamily="49" charset="0"/>
              </a:rPr>
              <a:t>execvp</a:t>
            </a:r>
            <a:r>
              <a:rPr lang="en-US" sz="2400" dirty="0"/>
              <a:t> </a:t>
            </a:r>
            <a:r>
              <a:rPr lang="en-US" sz="1800" dirty="0"/>
              <a:t>(see </a:t>
            </a:r>
            <a:r>
              <a:rPr lang="en-US" sz="1800" dirty="0">
                <a:latin typeface="Courier New" pitchFamily="49" charset="0"/>
              </a:rPr>
              <a:t>man 3 exec</a:t>
            </a:r>
            <a:r>
              <a:rPr lang="en-US" sz="18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Waiting</a:t>
            </a:r>
          </a:p>
        </p:txBody>
      </p:sp>
      <p:sp>
        <p:nvSpPr>
          <p:cNvPr id="1176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66775"/>
            <a:ext cx="9144000" cy="5648325"/>
          </a:xfrm>
        </p:spPr>
        <p:txBody>
          <a:bodyPr/>
          <a:lstStyle/>
          <a:p>
            <a:r>
              <a:rPr lang="en-US" sz="2400" dirty="0"/>
              <a:t>To make a process wait for another process, one </a:t>
            </a:r>
            <a:br>
              <a:rPr lang="en-US" sz="2400" dirty="0"/>
            </a:br>
            <a:r>
              <a:rPr lang="en-US" sz="2400" dirty="0"/>
              <a:t>can use the </a:t>
            </a:r>
            <a:r>
              <a:rPr lang="en-US" sz="2400" dirty="0" err="1">
                <a:latin typeface="Courier New" pitchFamily="49" charset="0"/>
              </a:rPr>
              <a:t>pid_t</a:t>
            </a:r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b="1" dirty="0" err="1">
                <a:solidFill>
                  <a:schemeClr val="folHlink"/>
                </a:solidFill>
                <a:latin typeface="Courier New" pitchFamily="49" charset="0"/>
              </a:rPr>
              <a:t>wait</a:t>
            </a:r>
            <a:r>
              <a:rPr lang="en-US" sz="2400" dirty="0" err="1">
                <a:latin typeface="Courier New" pitchFamily="49" charset="0"/>
              </a:rPr>
              <a:t>(int</a:t>
            </a:r>
            <a:r>
              <a:rPr lang="en-US" sz="2400" dirty="0">
                <a:latin typeface="Courier New" pitchFamily="49" charset="0"/>
              </a:rPr>
              <a:t> *status)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system </a:t>
            </a:r>
            <a:r>
              <a:rPr lang="en-US" sz="2400" dirty="0"/>
              <a:t>call </a:t>
            </a:r>
            <a:r>
              <a:rPr lang="en-US" sz="1600" dirty="0"/>
              <a:t>(see </a:t>
            </a:r>
            <a:r>
              <a:rPr lang="en-US" sz="1600" dirty="0">
                <a:latin typeface="Courier New" pitchFamily="49" charset="0"/>
              </a:rPr>
              <a:t>man 2 wait</a:t>
            </a:r>
            <a:r>
              <a:rPr lang="en-US" sz="1600" dirty="0"/>
              <a:t>)</a:t>
            </a:r>
            <a:r>
              <a:rPr lang="en-US" sz="2400" dirty="0"/>
              <a:t>:</a:t>
            </a:r>
            <a:br>
              <a:rPr lang="en-US" sz="2400" dirty="0"/>
            </a:br>
            <a:endParaRPr lang="en-US" sz="2400" dirty="0" smtClean="0"/>
          </a:p>
          <a:p>
            <a:pPr lvl="1"/>
            <a:r>
              <a:rPr lang="en-US" sz="2000" dirty="0" smtClean="0"/>
              <a:t>waits until </a:t>
            </a:r>
            <a:r>
              <a:rPr lang="en-US" sz="2000" i="1" dirty="0" smtClean="0"/>
              <a:t>any</a:t>
            </a:r>
            <a:r>
              <a:rPr lang="en-US" sz="2000" dirty="0" smtClean="0"/>
              <a:t> of the child processes terminates </a:t>
            </a:r>
            <a:br>
              <a:rPr lang="en-US" sz="2000" dirty="0" smtClean="0"/>
            </a:br>
            <a:r>
              <a:rPr lang="en-US" sz="2000" dirty="0" smtClean="0"/>
              <a:t>(if there are running child processes)</a:t>
            </a:r>
            <a:br>
              <a:rPr lang="en-US" sz="2000" dirty="0" smtClean="0"/>
            </a:br>
            <a:endParaRPr lang="en-US" sz="2000" dirty="0" smtClean="0"/>
          </a:p>
          <a:p>
            <a:pPr lvl="1"/>
            <a:r>
              <a:rPr lang="en-US" sz="2000" dirty="0" smtClean="0"/>
              <a:t>returns </a:t>
            </a:r>
          </a:p>
          <a:p>
            <a:pPr lvl="2"/>
            <a:r>
              <a:rPr lang="en-US" sz="1600" dirty="0" smtClean="0"/>
              <a:t>-</a:t>
            </a:r>
            <a:r>
              <a:rPr lang="en-US" sz="1600" dirty="0"/>
              <a:t>1 if no child processes exist</a:t>
            </a:r>
            <a:br>
              <a:rPr lang="en-US" sz="1600" dirty="0"/>
            </a:br>
            <a:endParaRPr lang="en-US" sz="1600" dirty="0" smtClean="0"/>
          </a:p>
          <a:p>
            <a:pPr lvl="2"/>
            <a:r>
              <a:rPr lang="en-US" sz="1600" dirty="0" smtClean="0"/>
              <a:t>PID </a:t>
            </a:r>
            <a:r>
              <a:rPr lang="en-US" sz="1600" dirty="0"/>
              <a:t>of the terminated child process </a:t>
            </a:r>
            <a:r>
              <a:rPr lang="en-US" sz="1600" dirty="0" smtClean="0"/>
              <a:t>and</a:t>
            </a:r>
            <a:br>
              <a:rPr lang="en-US" sz="1600" dirty="0" smtClean="0"/>
            </a:br>
            <a:r>
              <a:rPr lang="en-US" sz="1600" dirty="0" smtClean="0"/>
              <a:t>puts </a:t>
            </a:r>
            <a:r>
              <a:rPr lang="en-US" sz="1600" dirty="0"/>
              <a:t>the status of the process in location pointed to by </a:t>
            </a:r>
            <a:r>
              <a:rPr lang="en-US" sz="1600" dirty="0">
                <a:latin typeface="Courier New" pitchFamily="49" charset="0"/>
              </a:rPr>
              <a:t>status</a:t>
            </a:r>
            <a:r>
              <a:rPr lang="en-US" sz="1600" dirty="0" smtClean="0">
                <a:latin typeface="Courier New" pitchFamily="49" charset="0"/>
              </a:rPr>
              <a:t/>
            </a:r>
            <a:br>
              <a:rPr lang="en-US" sz="1600" dirty="0" smtClean="0">
                <a:latin typeface="Courier New" pitchFamily="49" charset="0"/>
              </a:rPr>
            </a:br>
            <a:r>
              <a:rPr lang="en-US" sz="1600" dirty="0" smtClean="0">
                <a:latin typeface="Courier New" pitchFamily="49" charset="0"/>
              </a:rPr>
              <a:t/>
            </a:r>
            <a:br>
              <a:rPr lang="en-US" sz="1600" dirty="0" smtClean="0">
                <a:latin typeface="Courier New" pitchFamily="49" charset="0"/>
              </a:rPr>
            </a:br>
            <a:endParaRPr lang="en-US" sz="1600" dirty="0" smtClean="0">
              <a:latin typeface="Courier New" pitchFamily="49" charset="0"/>
            </a:endParaRPr>
          </a:p>
          <a:p>
            <a:pPr lvl="1"/>
            <a:r>
              <a:rPr lang="en-US" sz="2000" dirty="0"/>
              <a:t>see also </a:t>
            </a:r>
            <a:r>
              <a:rPr lang="en-US" sz="2000" dirty="0">
                <a:latin typeface="Courier New" pitchFamily="49" charset="0"/>
              </a:rPr>
              <a:t>wait4, </a:t>
            </a:r>
            <a:r>
              <a:rPr lang="en-US" sz="2000" dirty="0" err="1">
                <a:latin typeface="Courier New" pitchFamily="49" charset="0"/>
              </a:rPr>
              <a:t>waitpid</a:t>
            </a:r>
            <a:endParaRPr lang="en-US" sz="20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Termination</a:t>
            </a:r>
          </a:p>
        </p:txBody>
      </p:sp>
      <p:sp>
        <p:nvSpPr>
          <p:cNvPr id="117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A process can terminate in several different ways:</a:t>
            </a:r>
            <a:br>
              <a:rPr lang="en-US" sz="2400" dirty="0"/>
            </a:br>
            <a:endParaRPr lang="en-US" sz="1600" dirty="0"/>
          </a:p>
          <a:p>
            <a:pPr lvl="1"/>
            <a:r>
              <a:rPr lang="en-US" sz="2000" dirty="0"/>
              <a:t>no more instructions to execute in the program –  </a:t>
            </a:r>
            <a:br>
              <a:rPr lang="en-US" sz="2000" dirty="0"/>
            </a:br>
            <a:r>
              <a:rPr lang="en-US" sz="2000" dirty="0"/>
              <a:t>unknown status value </a:t>
            </a:r>
            <a:br>
              <a:rPr lang="en-US" sz="2000" dirty="0"/>
            </a:br>
            <a:endParaRPr lang="en-US" sz="2000" dirty="0"/>
          </a:p>
          <a:p>
            <a:pPr lvl="1"/>
            <a:r>
              <a:rPr lang="en-US" sz="2000" dirty="0"/>
              <a:t>a function in a program finishes with a </a:t>
            </a: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return</a:t>
            </a:r>
            <a:r>
              <a:rPr lang="en-US" sz="2000" dirty="0"/>
              <a:t> –</a:t>
            </a:r>
            <a:br>
              <a:rPr lang="en-US" sz="2000" dirty="0"/>
            </a:br>
            <a:r>
              <a:rPr lang="en-US" sz="2000" dirty="0"/>
              <a:t>parameter to return the status value </a:t>
            </a:r>
            <a:br>
              <a:rPr lang="en-US" sz="2000" dirty="0"/>
            </a:br>
            <a:endParaRPr lang="en-US" sz="2000" dirty="0"/>
          </a:p>
          <a:p>
            <a:pPr lvl="1"/>
            <a:r>
              <a:rPr lang="en-US" sz="2000" dirty="0"/>
              <a:t>the system call </a:t>
            </a:r>
            <a:r>
              <a:rPr lang="en-US" sz="2000" dirty="0">
                <a:latin typeface="Courier New" pitchFamily="49" charset="0"/>
              </a:rPr>
              <a:t>void </a:t>
            </a:r>
            <a:r>
              <a:rPr lang="en-US" sz="2000" b="1" dirty="0" err="1">
                <a:solidFill>
                  <a:schemeClr val="folHlink"/>
                </a:solidFill>
                <a:latin typeface="Courier New" pitchFamily="49" charset="0"/>
              </a:rPr>
              <a:t>exit</a:t>
            </a:r>
            <a:r>
              <a:rPr lang="en-US" sz="2000" dirty="0" err="1">
                <a:latin typeface="Courier New" pitchFamily="49" charset="0"/>
              </a:rPr>
              <a:t>(int</a:t>
            </a:r>
            <a:r>
              <a:rPr lang="en-US" sz="2000" dirty="0">
                <a:latin typeface="Courier New" pitchFamily="49" charset="0"/>
              </a:rPr>
              <a:t> status)</a:t>
            </a:r>
            <a:r>
              <a:rPr lang="en-US" sz="2000" dirty="0"/>
              <a:t> terminates a process and returns the status value  </a:t>
            </a:r>
            <a:r>
              <a:rPr lang="en-US" sz="1600" dirty="0"/>
              <a:t>(see </a:t>
            </a:r>
            <a:r>
              <a:rPr lang="en-US" sz="1600" dirty="0">
                <a:latin typeface="Courier New" pitchFamily="49" charset="0"/>
              </a:rPr>
              <a:t>man 3 exit</a:t>
            </a:r>
            <a:r>
              <a:rPr lang="en-US" sz="1600" dirty="0"/>
              <a:t>)</a:t>
            </a:r>
            <a:r>
              <a:rPr lang="en-US" sz="2000" dirty="0"/>
              <a:t> </a:t>
            </a:r>
            <a:br>
              <a:rPr lang="en-US" sz="2000" dirty="0"/>
            </a:br>
            <a:endParaRPr lang="en-US" sz="2000" dirty="0"/>
          </a:p>
          <a:p>
            <a:pPr lvl="1"/>
            <a:r>
              <a:rPr lang="en-US" sz="2000" dirty="0"/>
              <a:t>the system call </a:t>
            </a: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chemeClr val="folHlink"/>
                </a:solidFill>
                <a:latin typeface="Courier New" pitchFamily="49" charset="0"/>
              </a:rPr>
              <a:t>kill</a:t>
            </a:r>
            <a:r>
              <a:rPr lang="en-US" sz="2000" dirty="0" err="1">
                <a:latin typeface="Courier New" pitchFamily="49" charset="0"/>
              </a:rPr>
              <a:t>(pid_t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pid</a:t>
            </a:r>
            <a:r>
              <a:rPr lang="en-US" sz="2000" dirty="0">
                <a:latin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sig)</a:t>
            </a:r>
            <a:r>
              <a:rPr lang="en-US" sz="2000" dirty="0"/>
              <a:t> sends a signal to a process to terminate it </a:t>
            </a:r>
            <a:r>
              <a:rPr lang="en-US" sz="1600" dirty="0"/>
              <a:t>(see </a:t>
            </a:r>
            <a:r>
              <a:rPr lang="en-US" sz="1600" dirty="0">
                <a:latin typeface="Courier New" pitchFamily="49" charset="0"/>
              </a:rPr>
              <a:t>man 2 kill, man 7 signal</a:t>
            </a:r>
            <a:r>
              <a:rPr lang="en-US" sz="1600" dirty="0"/>
              <a:t>)</a:t>
            </a:r>
            <a:r>
              <a:rPr lang="en-US" sz="2000" dirty="0"/>
              <a:t> </a:t>
            </a:r>
            <a:br>
              <a:rPr lang="en-US" sz="2000" dirty="0"/>
            </a:br>
            <a:endParaRPr lang="en-US" sz="2000" dirty="0"/>
          </a:p>
          <a:p>
            <a:r>
              <a:rPr lang="en-US" sz="2400" dirty="0"/>
              <a:t>A status value of</a:t>
            </a:r>
            <a:r>
              <a:rPr lang="en-US" sz="2400" dirty="0" smtClean="0"/>
              <a:t> 0 </a:t>
            </a:r>
            <a:r>
              <a:rPr lang="en-US" sz="2400" dirty="0"/>
              <a:t>indicates success,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other </a:t>
            </a:r>
            <a:r>
              <a:rPr lang="en-US" sz="2400" dirty="0"/>
              <a:t>values indicate errors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aalh">
  <a:themeElements>
    <a:clrScheme name="1_paalh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paalh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paalh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aalh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aalh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aalh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aalh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aalh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40661</TotalTime>
  <Words>4973</Words>
  <Application>Microsoft Macintosh PowerPoint</Application>
  <PresentationFormat>On-screen Show (4:3)</PresentationFormat>
  <Paragraphs>721</Paragraphs>
  <Slides>36</Slides>
  <Notes>34</Notes>
  <HiddenSlides>1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1_paalh</vt:lpstr>
      <vt:lpstr>Operating Systems:   Processes &amp;  CPU Scheduling </vt:lpstr>
      <vt:lpstr>Overview</vt:lpstr>
      <vt:lpstr>Processes</vt:lpstr>
      <vt:lpstr>Processes</vt:lpstr>
      <vt:lpstr>Slide 5</vt:lpstr>
      <vt:lpstr>Process Creation – fork()</vt:lpstr>
      <vt:lpstr>Program Execution</vt:lpstr>
      <vt:lpstr>Process Waiting</vt:lpstr>
      <vt:lpstr>Process Termination</vt:lpstr>
      <vt:lpstr>Process States</vt:lpstr>
      <vt:lpstr>Context Switches</vt:lpstr>
      <vt:lpstr>Processes vs. Threads</vt:lpstr>
      <vt:lpstr>Example</vt:lpstr>
      <vt:lpstr>CPU Scheduling</vt:lpstr>
      <vt:lpstr>Scheduling  </vt:lpstr>
      <vt:lpstr>Scheduling</vt:lpstr>
      <vt:lpstr>Scheduling</vt:lpstr>
      <vt:lpstr>Scheduling</vt:lpstr>
      <vt:lpstr>Scheduling  </vt:lpstr>
      <vt:lpstr>Preemption </vt:lpstr>
      <vt:lpstr>Why Spend Time on Scheduling?</vt:lpstr>
      <vt:lpstr>Why Spend Time on Scheduling?</vt:lpstr>
      <vt:lpstr>FIFO and Round Robin</vt:lpstr>
      <vt:lpstr>FIFO and Round Robin</vt:lpstr>
      <vt:lpstr>Case: Time Slice Size</vt:lpstr>
      <vt:lpstr>Many Algorithms Exist</vt:lpstr>
      <vt:lpstr>Slide 27</vt:lpstr>
      <vt:lpstr>Traditional scheduling in UNIX</vt:lpstr>
      <vt:lpstr>Scheduling in Windows 2000, XP, …</vt:lpstr>
      <vt:lpstr>Scheduling in Windows 2000, XP, …</vt:lpstr>
      <vt:lpstr>Scheduling in Windows 8 (…7)</vt:lpstr>
      <vt:lpstr>Scheduling in Linux</vt:lpstr>
      <vt:lpstr>Scheduling in Linux</vt:lpstr>
      <vt:lpstr>When to Invoke the Scheduler?</vt:lpstr>
      <vt:lpstr>Future Chips: Something to think about!?</vt:lpstr>
      <vt:lpstr>Summary</vt:lpstr>
    </vt:vector>
  </TitlesOfParts>
  <Company>ifi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paalh</dc:creator>
  <cp:lastModifiedBy>Pål Halvorsen</cp:lastModifiedBy>
  <cp:revision>1720</cp:revision>
  <cp:lastPrinted>2011-09-21T05:24:00Z</cp:lastPrinted>
  <dcterms:created xsi:type="dcterms:W3CDTF">2012-09-18T15:15:20Z</dcterms:created>
  <dcterms:modified xsi:type="dcterms:W3CDTF">2012-09-18T22:06:06Z</dcterms:modified>
</cp:coreProperties>
</file>