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Default Extension="gif" ContentType="image/gi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1" r:id="rId1"/>
  </p:sldMasterIdLst>
  <p:notesMasterIdLst>
    <p:notesMasterId r:id="rId22"/>
  </p:notesMasterIdLst>
  <p:handoutMasterIdLst>
    <p:handoutMasterId r:id="rId23"/>
  </p:handoutMasterIdLst>
  <p:sldIdLst>
    <p:sldId id="433" r:id="rId2"/>
    <p:sldId id="434" r:id="rId3"/>
    <p:sldId id="435" r:id="rId4"/>
    <p:sldId id="436" r:id="rId5"/>
    <p:sldId id="437" r:id="rId6"/>
    <p:sldId id="438" r:id="rId7"/>
    <p:sldId id="439" r:id="rId8"/>
    <p:sldId id="449" r:id="rId9"/>
    <p:sldId id="450" r:id="rId10"/>
    <p:sldId id="451" r:id="rId11"/>
    <p:sldId id="440" r:id="rId12"/>
    <p:sldId id="441" r:id="rId13"/>
    <p:sldId id="442" r:id="rId14"/>
    <p:sldId id="443" r:id="rId15"/>
    <p:sldId id="444" r:id="rId16"/>
    <p:sldId id="445" r:id="rId17"/>
    <p:sldId id="452" r:id="rId18"/>
    <p:sldId id="446" r:id="rId19"/>
    <p:sldId id="447" r:id="rId20"/>
    <p:sldId id="448" r:id="rId21"/>
  </p:sldIdLst>
  <p:sldSz cx="9144000" cy="6858000" type="screen4x3"/>
  <p:notesSz cx="6845300" cy="9131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CCECFF"/>
    <a:srgbClr val="66CCFF"/>
    <a:srgbClr val="C0C0C0"/>
    <a:srgbClr val="DDDDDD"/>
    <a:srgbClr val="CC0000"/>
    <a:srgbClr val="FF9933"/>
    <a:srgbClr val="808080"/>
    <a:srgbClr val="292929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385" autoAdjust="0"/>
    <p:restoredTop sz="77808" autoAdjust="0"/>
  </p:normalViewPr>
  <p:slideViewPr>
    <p:cSldViewPr snapToGrid="0">
      <p:cViewPr varScale="1">
        <p:scale>
          <a:sx n="100" d="100"/>
          <a:sy n="100" d="100"/>
        </p:scale>
        <p:origin x="-1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FC696C38-89FA-4971-B3CC-6A9CE4113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2699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85800"/>
            <a:ext cx="4565650" cy="3424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37050"/>
            <a:ext cx="54768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219AB1B0-C214-452E-AB7C-FF54DA040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9083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0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075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075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075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048EDCC-3636-48EB-AE2F-A5F3DF7603D9}" type="slidenum">
              <a:rPr lang="en-US" sz="1200" b="0" smtClean="0">
                <a:latin typeface="Arial" charset="0"/>
              </a:rPr>
              <a:pPr/>
              <a:t>1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0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075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075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075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D4D3851-7008-44E0-A7C5-0CED784A62EE}" type="slidenum">
              <a:rPr lang="en-US" sz="1200" b="0" smtClean="0">
                <a:latin typeface="Arial" charset="0"/>
              </a:rPr>
              <a:pPr/>
              <a:t>3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3100"/>
            <a:ext cx="4583113" cy="3436938"/>
          </a:xfrm>
          <a:ln w="12700" cap="flat">
            <a:solidFill>
              <a:schemeClr val="tx1"/>
            </a:solidFill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340225"/>
            <a:ext cx="4959350" cy="4124325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9" tIns="45725" rIns="91449" bIns="45725"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FLAGS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IPC_CREATE</a:t>
            </a:r>
          </a:p>
          <a:p>
            <a:endParaRPr lang="en-US" dirty="0" smtClean="0"/>
          </a:p>
          <a:p>
            <a:r>
              <a:rPr lang="en-US" dirty="0" smtClean="0"/>
              <a:t>SND/RCV</a:t>
            </a:r>
            <a:r>
              <a:rPr lang="en-US" baseline="0" dirty="0" smtClean="0"/>
              <a:t> </a:t>
            </a:r>
            <a:r>
              <a:rPr lang="en-US" dirty="0" smtClean="0"/>
              <a:t>FLAGS</a:t>
            </a:r>
            <a:r>
              <a:rPr lang="en-US" baseline="0" dirty="0" smtClean="0"/>
              <a:t>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 </a:t>
            </a:r>
            <a:endParaRPr lang="en-US" dirty="0" smtClean="0"/>
          </a:p>
          <a:p>
            <a:r>
              <a:rPr lang="en-US" dirty="0" smtClean="0"/>
              <a:t>IPC_NOWAIT</a:t>
            </a:r>
            <a:r>
              <a:rPr lang="en-US" baseline="0" dirty="0" smtClean="0"/>
              <a:t>       </a:t>
            </a:r>
          </a:p>
          <a:p>
            <a:r>
              <a:rPr lang="en-US" baseline="0" dirty="0" smtClean="0"/>
              <a:t>	 - </a:t>
            </a:r>
            <a:r>
              <a:rPr lang="en-US" dirty="0" smtClean="0"/>
              <a:t>Return immediately if no message of the requested type is in the</a:t>
            </a:r>
            <a:r>
              <a:rPr lang="en-US" baseline="0" dirty="0" smtClean="0"/>
              <a:t> </a:t>
            </a:r>
            <a:r>
              <a:rPr lang="en-US" dirty="0" err="1" smtClean="0"/>
              <a:t>qu</a:t>
            </a:r>
            <a:r>
              <a:rPr lang="en-US" dirty="0" smtClean="0"/>
              <a:t> </a:t>
            </a:r>
            <a:r>
              <a:rPr lang="en-US" dirty="0" err="1" smtClean="0"/>
              <a:t>eue</a:t>
            </a:r>
            <a:r>
              <a:rPr lang="en-US" dirty="0" smtClean="0"/>
              <a:t>.  The system call fails with </a:t>
            </a:r>
            <a:r>
              <a:rPr lang="en-US" dirty="0" err="1" smtClean="0"/>
              <a:t>errno</a:t>
            </a:r>
            <a:r>
              <a:rPr lang="en-US" dirty="0" smtClean="0"/>
              <a:t> set to ENOMSG.</a:t>
            </a:r>
          </a:p>
          <a:p>
            <a:r>
              <a:rPr lang="en-US" dirty="0" smtClean="0"/>
              <a:t>MSG_EXCEPT</a:t>
            </a:r>
            <a:r>
              <a:rPr lang="en-US" baseline="0" dirty="0" smtClean="0"/>
              <a:t>    </a:t>
            </a:r>
          </a:p>
          <a:p>
            <a:r>
              <a:rPr lang="en-US" baseline="0" dirty="0" smtClean="0"/>
              <a:t>	 - </a:t>
            </a:r>
            <a:r>
              <a:rPr lang="en-US" dirty="0" smtClean="0"/>
              <a:t>Used with </a:t>
            </a:r>
            <a:r>
              <a:rPr lang="en-US" dirty="0" err="1" smtClean="0"/>
              <a:t>msgtyp</a:t>
            </a:r>
            <a:r>
              <a:rPr lang="en-US" dirty="0" smtClean="0"/>
              <a:t> greater than 0 to read the first message in the</a:t>
            </a:r>
            <a:r>
              <a:rPr lang="en-US" baseline="0" dirty="0" smtClean="0"/>
              <a:t> </a:t>
            </a:r>
            <a:r>
              <a:rPr lang="en-US" dirty="0" smtClean="0"/>
              <a:t>queue with message type that differs from </a:t>
            </a:r>
            <a:r>
              <a:rPr lang="en-US" dirty="0" err="1" smtClean="0"/>
              <a:t>msgtyp</a:t>
            </a:r>
            <a:r>
              <a:rPr lang="en-US" dirty="0" smtClean="0"/>
              <a:t>.</a:t>
            </a:r>
          </a:p>
          <a:p>
            <a:r>
              <a:rPr lang="en-US" dirty="0" smtClean="0"/>
              <a:t>MSG_NOERROR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	- T</a:t>
            </a:r>
            <a:r>
              <a:rPr lang="en-US" dirty="0" smtClean="0"/>
              <a:t>o truncate the message text if longer than </a:t>
            </a:r>
            <a:r>
              <a:rPr lang="en-US" dirty="0" err="1" smtClean="0"/>
              <a:t>msgsz</a:t>
            </a:r>
            <a:r>
              <a:rPr lang="en-US" dirty="0" smtClean="0"/>
              <a:t> bytes.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9AB1B0-C214-452E-AB7C-FF54DA040DE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least significant bits of the argument FLAGS in </a:t>
            </a:r>
            <a:r>
              <a:rPr lang="en-US" dirty="0" err="1" smtClean="0"/>
              <a:t>msgget</a:t>
            </a:r>
            <a:r>
              <a:rPr lang="en-US" dirty="0" smtClean="0"/>
              <a:t> define </a:t>
            </a:r>
          </a:p>
          <a:p>
            <a:r>
              <a:rPr lang="en-US" dirty="0" smtClean="0"/>
              <a:t>the  permissions  of the message queue </a:t>
            </a:r>
            <a:r>
              <a:rPr lang="en-US" dirty="0" smtClean="0">
                <a:sym typeface="Wingdings"/>
              </a:rPr>
              <a:t>--&gt; </a:t>
            </a:r>
            <a:r>
              <a:rPr lang="en-US" dirty="0" smtClean="0"/>
              <a:t>0666 = </a:t>
            </a:r>
            <a:r>
              <a:rPr lang="en-US" dirty="0" err="1" smtClean="0"/>
              <a:t>rw-rw-rw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9AB1B0-C214-452E-AB7C-FF54DA040DE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msqid_ds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ipc_perm</a:t>
            </a:r>
            <a:r>
              <a:rPr lang="en-US" dirty="0" smtClean="0"/>
              <a:t> 	</a:t>
            </a:r>
            <a:r>
              <a:rPr lang="en-US" dirty="0" err="1" smtClean="0"/>
              <a:t>msg_perm</a:t>
            </a:r>
            <a:r>
              <a:rPr lang="en-US" dirty="0" smtClean="0"/>
              <a:t>;     /* Ownership and permissions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time_t</a:t>
            </a:r>
            <a:r>
              <a:rPr lang="en-US" dirty="0" smtClean="0"/>
              <a:t>         	</a:t>
            </a:r>
            <a:r>
              <a:rPr lang="en-US" dirty="0" err="1" smtClean="0"/>
              <a:t>msg_stime</a:t>
            </a:r>
            <a:r>
              <a:rPr lang="en-US" dirty="0" smtClean="0"/>
              <a:t>;    /* Time of last </a:t>
            </a:r>
            <a:r>
              <a:rPr lang="en-US" dirty="0" err="1" smtClean="0"/>
              <a:t>msgsnd</a:t>
            </a:r>
            <a:r>
              <a:rPr lang="en-US" dirty="0" smtClean="0"/>
              <a:t>() */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time_t</a:t>
            </a:r>
            <a:r>
              <a:rPr lang="en-US" dirty="0" smtClean="0"/>
              <a:t>         	</a:t>
            </a:r>
            <a:r>
              <a:rPr lang="en-US" dirty="0" err="1" smtClean="0"/>
              <a:t>msg_rtime</a:t>
            </a:r>
            <a:r>
              <a:rPr lang="en-US" dirty="0" smtClean="0"/>
              <a:t>;    /* Time of last </a:t>
            </a:r>
            <a:r>
              <a:rPr lang="en-US" dirty="0" err="1" smtClean="0"/>
              <a:t>msgrcv</a:t>
            </a:r>
            <a:r>
              <a:rPr lang="en-US" dirty="0" smtClean="0"/>
              <a:t>() */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time_t</a:t>
            </a:r>
            <a:r>
              <a:rPr lang="en-US" dirty="0" smtClean="0"/>
              <a:t>        	</a:t>
            </a:r>
            <a:r>
              <a:rPr lang="en-US" dirty="0" err="1" smtClean="0"/>
              <a:t>msg_ctime</a:t>
            </a:r>
            <a:r>
              <a:rPr lang="en-US" dirty="0" smtClean="0"/>
              <a:t>;    /* Time of last change */</a:t>
            </a:r>
          </a:p>
          <a:p>
            <a:r>
              <a:rPr lang="en-US" dirty="0" smtClean="0"/>
              <a:t>               unsigned long  	__</a:t>
            </a:r>
            <a:r>
              <a:rPr lang="en-US" dirty="0" err="1" smtClean="0"/>
              <a:t>msg_cbytes</a:t>
            </a:r>
            <a:r>
              <a:rPr lang="en-US" dirty="0" smtClean="0"/>
              <a:t>; /* Current number of bytes in</a:t>
            </a:r>
            <a:r>
              <a:rPr lang="en-US" baseline="0" dirty="0" smtClean="0"/>
              <a:t> </a:t>
            </a:r>
            <a:r>
              <a:rPr lang="en-US" dirty="0" smtClean="0"/>
              <a:t>queue (non-standard) */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msgqnum_t</a:t>
            </a:r>
            <a:r>
              <a:rPr lang="en-US" dirty="0" smtClean="0"/>
              <a:t>      	</a:t>
            </a:r>
            <a:r>
              <a:rPr lang="en-US" dirty="0" err="1" smtClean="0"/>
              <a:t>msg_qnum</a:t>
            </a:r>
            <a:r>
              <a:rPr lang="en-US" dirty="0" smtClean="0"/>
              <a:t>;     /* Current number of messages in queue */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msglen_t</a:t>
            </a:r>
            <a:r>
              <a:rPr lang="en-US" dirty="0" smtClean="0"/>
              <a:t>      	</a:t>
            </a:r>
            <a:r>
              <a:rPr lang="en-US" dirty="0" err="1" smtClean="0"/>
              <a:t>msg_qbytes</a:t>
            </a:r>
            <a:r>
              <a:rPr lang="en-US" dirty="0" smtClean="0"/>
              <a:t>;   /* Maximum number of bytes</a:t>
            </a:r>
            <a:r>
              <a:rPr lang="en-US" baseline="0" dirty="0" smtClean="0"/>
              <a:t> </a:t>
            </a:r>
            <a:r>
              <a:rPr lang="en-US" dirty="0" smtClean="0"/>
              <a:t>allowed in queue */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pid_t</a:t>
            </a:r>
            <a:r>
              <a:rPr lang="en-US" dirty="0" smtClean="0"/>
              <a:t>          	</a:t>
            </a:r>
            <a:r>
              <a:rPr lang="en-US" dirty="0" err="1" smtClean="0"/>
              <a:t>msg_lspid</a:t>
            </a:r>
            <a:r>
              <a:rPr lang="en-US" dirty="0" smtClean="0"/>
              <a:t>;    /* PID of last </a:t>
            </a:r>
            <a:r>
              <a:rPr lang="en-US" dirty="0" err="1" smtClean="0"/>
              <a:t>msgsnd</a:t>
            </a:r>
            <a:r>
              <a:rPr lang="en-US" dirty="0" smtClean="0"/>
              <a:t>() */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pid_t</a:t>
            </a:r>
            <a:r>
              <a:rPr lang="en-US" dirty="0" smtClean="0"/>
              <a:t>          	</a:t>
            </a:r>
            <a:r>
              <a:rPr lang="en-US" dirty="0" err="1" smtClean="0"/>
              <a:t>msg_lrpid</a:t>
            </a:r>
            <a:r>
              <a:rPr lang="en-US" dirty="0" smtClean="0"/>
              <a:t>;    /* PID of last </a:t>
            </a:r>
            <a:r>
              <a:rPr lang="en-US" dirty="0" err="1" smtClean="0"/>
              <a:t>msgrcv</a:t>
            </a:r>
            <a:r>
              <a:rPr lang="en-US" dirty="0" smtClean="0"/>
              <a:t>() */</a:t>
            </a:r>
          </a:p>
          <a:p>
            <a:r>
              <a:rPr lang="en-US" dirty="0" smtClean="0"/>
              <a:t>           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9AB1B0-C214-452E-AB7C-FF54DA040DE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– flags = IPC_CREATE, PRIVATE, 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ctl</a:t>
            </a:r>
            <a:r>
              <a:rPr lang="en-US" dirty="0" smtClean="0"/>
              <a:t> – </a:t>
            </a:r>
            <a:r>
              <a:rPr lang="en-US" dirty="0" err="1" smtClean="0"/>
              <a:t>cmd</a:t>
            </a:r>
            <a:r>
              <a:rPr lang="en-US" dirty="0" smtClean="0"/>
              <a:t> = 	IPC_STAT ,</a:t>
            </a:r>
          </a:p>
          <a:p>
            <a:r>
              <a:rPr lang="en-US" baseline="0" dirty="0" smtClean="0"/>
              <a:t>	IPC_SET (e.g., user privileges), </a:t>
            </a:r>
          </a:p>
          <a:p>
            <a:r>
              <a:rPr lang="en-US" baseline="0" dirty="0" smtClean="0"/>
              <a:t>	IPC_RMID (remove segment)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9AB1B0-C214-452E-AB7C-FF54DA040DE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dirty="0" err="1" smtClean="0">
                <a:latin typeface="Courier New" pitchFamily="49" charset="0"/>
              </a:rPr>
              <a:t>shmat</a:t>
            </a:r>
            <a:r>
              <a:rPr lang="en-US" sz="1200" dirty="0" err="1" smtClean="0">
                <a:latin typeface="Courier New" pitchFamily="49" charset="0"/>
              </a:rPr>
              <a:t>(shmid</a:t>
            </a:r>
            <a:r>
              <a:rPr lang="en-US" sz="1200" dirty="0" smtClean="0">
                <a:latin typeface="Courier New" pitchFamily="49" charset="0"/>
              </a:rPr>
              <a:t>, NULL, 0))  :: NULL = any usable/unused space in address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9AB1B0-C214-452E-AB7C-FF54DA040DE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800" baseline="0" dirty="0" smtClean="0"/>
              <a:t>       </a:t>
            </a:r>
            <a:r>
              <a:rPr lang="en-US" sz="800" dirty="0" smtClean="0"/>
              <a:t>SIGHUP        1       Term    </a:t>
            </a:r>
            <a:r>
              <a:rPr lang="en-US" sz="800" dirty="0" err="1" smtClean="0"/>
              <a:t>Hangup</a:t>
            </a:r>
            <a:r>
              <a:rPr lang="en-US" sz="800" dirty="0" smtClean="0"/>
              <a:t> detected on controlling terminal or death of controlling process</a:t>
            </a:r>
          </a:p>
          <a:p>
            <a:r>
              <a:rPr lang="en-US" sz="800" dirty="0" smtClean="0"/>
              <a:t>       SIGINT        2       Term    Interrupt from keyboard</a:t>
            </a:r>
          </a:p>
          <a:p>
            <a:r>
              <a:rPr lang="en-US" sz="800" dirty="0" smtClean="0"/>
              <a:t>       SIGQUIT       3       Core    Quit from keyboard</a:t>
            </a:r>
          </a:p>
          <a:p>
            <a:r>
              <a:rPr lang="en-US" sz="800" dirty="0" smtClean="0"/>
              <a:t>       SIGILL        4       Core    Illegal Instruction</a:t>
            </a:r>
          </a:p>
          <a:p>
            <a:r>
              <a:rPr lang="en-US" sz="800" dirty="0" smtClean="0"/>
              <a:t>       SIGABRT       6       Core    Abort signal from abort(3)</a:t>
            </a:r>
          </a:p>
          <a:p>
            <a:r>
              <a:rPr lang="en-US" sz="800" dirty="0" smtClean="0"/>
              <a:t>       SIGFPE        8       Core    Floating point exception</a:t>
            </a:r>
          </a:p>
          <a:p>
            <a:r>
              <a:rPr lang="en-US" sz="800" dirty="0" smtClean="0"/>
              <a:t>       SIGKILL       9       Term    Kill signal</a:t>
            </a:r>
          </a:p>
          <a:p>
            <a:r>
              <a:rPr lang="en-US" sz="800" dirty="0" smtClean="0"/>
              <a:t>       SIGSEGV      11       Core    Invalid memory reference</a:t>
            </a:r>
          </a:p>
          <a:p>
            <a:r>
              <a:rPr lang="en-US" sz="800" dirty="0" smtClean="0"/>
              <a:t>       SIGPIPE      13       Term    Broken pipe: write to pipe with no readers</a:t>
            </a:r>
          </a:p>
          <a:p>
            <a:r>
              <a:rPr lang="en-US" sz="800" dirty="0" smtClean="0"/>
              <a:t>       SIGALRM      14       Term    Timer signal from alarm(2)</a:t>
            </a:r>
          </a:p>
          <a:p>
            <a:r>
              <a:rPr lang="en-US" sz="800" dirty="0" smtClean="0"/>
              <a:t>       SIGTERM      15       Term    Termination signal</a:t>
            </a:r>
          </a:p>
          <a:p>
            <a:r>
              <a:rPr lang="en-US" sz="800" dirty="0" smtClean="0"/>
              <a:t>       SIGUSR1   30,10,16    Term    User-defined signal 1</a:t>
            </a:r>
          </a:p>
          <a:p>
            <a:r>
              <a:rPr lang="en-US" sz="800" dirty="0" smtClean="0"/>
              <a:t>       SIGUSR2   31,12,17    Term    User-defined signal 2</a:t>
            </a:r>
          </a:p>
          <a:p>
            <a:r>
              <a:rPr lang="en-US" sz="800" dirty="0" smtClean="0"/>
              <a:t>       SIGCHLD   20,17,18    </a:t>
            </a:r>
            <a:r>
              <a:rPr lang="en-US" sz="800" dirty="0" err="1" smtClean="0"/>
              <a:t>Ign</a:t>
            </a:r>
            <a:r>
              <a:rPr lang="en-US" sz="800" dirty="0" smtClean="0"/>
              <a:t>     Child stopped or terminated</a:t>
            </a:r>
          </a:p>
          <a:p>
            <a:r>
              <a:rPr lang="en-US" sz="800" dirty="0" smtClean="0"/>
              <a:t>       SIGCONT   19,18,25    Cont    Continue if stopped</a:t>
            </a:r>
          </a:p>
          <a:p>
            <a:r>
              <a:rPr lang="en-US" sz="800" dirty="0" smtClean="0"/>
              <a:t>       SIGSTOP   17,19,23    Stop    Stop process</a:t>
            </a:r>
          </a:p>
          <a:p>
            <a:r>
              <a:rPr lang="en-US" sz="800" dirty="0" smtClean="0"/>
              <a:t>       SIGTSTP   18,20,24    Stop    Stop typed at </a:t>
            </a:r>
            <a:r>
              <a:rPr lang="en-US" sz="800" dirty="0" err="1" smtClean="0"/>
              <a:t>tty</a:t>
            </a:r>
            <a:endParaRPr lang="en-US" sz="800" dirty="0" smtClean="0"/>
          </a:p>
          <a:p>
            <a:r>
              <a:rPr lang="en-US" sz="800" dirty="0" smtClean="0"/>
              <a:t>       SIGTTIN   21,21,26    Stop    </a:t>
            </a:r>
            <a:r>
              <a:rPr lang="en-US" sz="800" dirty="0" err="1" smtClean="0"/>
              <a:t>tty</a:t>
            </a:r>
            <a:r>
              <a:rPr lang="en-US" sz="800" dirty="0" smtClean="0"/>
              <a:t> input for background process</a:t>
            </a:r>
          </a:p>
          <a:p>
            <a:r>
              <a:rPr lang="en-US" sz="800" dirty="0" smtClean="0"/>
              <a:t>       SIGTTOU   22,22,27    Stop    </a:t>
            </a:r>
            <a:r>
              <a:rPr lang="en-US" sz="800" dirty="0" err="1" smtClean="0"/>
              <a:t>tty</a:t>
            </a:r>
            <a:r>
              <a:rPr lang="en-US" sz="800" dirty="0" smtClean="0"/>
              <a:t> output for background process</a:t>
            </a:r>
          </a:p>
          <a:p>
            <a:endParaRPr lang="en-US" sz="800" dirty="0" smtClean="0"/>
          </a:p>
          <a:p>
            <a:r>
              <a:rPr lang="en-US" sz="800" dirty="0" smtClean="0"/>
              <a:t>       The signals SIGKILL and SIGSTOP  cannot  be  caught,  blocked,  or</a:t>
            </a:r>
          </a:p>
          <a:p>
            <a:r>
              <a:rPr lang="en-US" sz="800" dirty="0" smtClean="0"/>
              <a:t>       ignored.</a:t>
            </a:r>
          </a:p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9AB1B0-C214-452E-AB7C-FF54DA040DE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aseline="0" dirty="0" smtClean="0"/>
              <a:t>     Signals allow the manipulation of a process from outside its domain, as</a:t>
            </a:r>
          </a:p>
          <a:p>
            <a:r>
              <a:rPr lang="en-US" baseline="0" dirty="0" smtClean="0"/>
              <a:t>     well as allowing the process to manipulate itself or copies of itself</a:t>
            </a:r>
          </a:p>
          <a:p>
            <a:r>
              <a:rPr lang="en-US" baseline="0" dirty="0" smtClean="0"/>
              <a:t>     (children).  There are two general types of signals: those that cause</a:t>
            </a:r>
          </a:p>
          <a:p>
            <a:r>
              <a:rPr lang="en-US" baseline="0" dirty="0" smtClean="0"/>
              <a:t>     termination of a process and those that do not.  Signals which cause </a:t>
            </a:r>
            <a:r>
              <a:rPr lang="en-US" baseline="0" dirty="0" err="1" smtClean="0"/>
              <a:t>ter</a:t>
            </a:r>
            <a:r>
              <a:rPr lang="en-US" baseline="0" dirty="0" smtClean="0"/>
              <a:t>-</a:t>
            </a:r>
          </a:p>
          <a:p>
            <a:r>
              <a:rPr lang="en-US" baseline="0" dirty="0" smtClean="0"/>
              <a:t>     </a:t>
            </a:r>
            <a:r>
              <a:rPr lang="en-US" baseline="0" dirty="0" err="1" smtClean="0"/>
              <a:t>mination</a:t>
            </a:r>
            <a:r>
              <a:rPr lang="en-US" baseline="0" dirty="0" smtClean="0"/>
              <a:t> of a program might result from an irrecoverable error or might</a:t>
            </a:r>
          </a:p>
          <a:p>
            <a:r>
              <a:rPr lang="en-US" baseline="0" dirty="0" smtClean="0"/>
              <a:t>     be the result of a user at a terminal typing the `interrupt' character.</a:t>
            </a:r>
          </a:p>
          <a:p>
            <a:r>
              <a:rPr lang="en-US" baseline="0" dirty="0" smtClean="0"/>
              <a:t>     Signals are used when a process is stopped because it wishes to access</a:t>
            </a:r>
          </a:p>
          <a:p>
            <a:r>
              <a:rPr lang="en-US" baseline="0" dirty="0" smtClean="0"/>
              <a:t>     its control terminal while in the background (see tty(4)).  Signals are</a:t>
            </a:r>
          </a:p>
          <a:p>
            <a:r>
              <a:rPr lang="en-US" baseline="0" dirty="0" smtClean="0"/>
              <a:t>     optionally generated when a process resumes after being stopped, when the</a:t>
            </a:r>
          </a:p>
          <a:p>
            <a:r>
              <a:rPr lang="en-US" baseline="0" dirty="0" smtClean="0"/>
              <a:t>     status of child processes changes, or when input is ready at the control</a:t>
            </a:r>
          </a:p>
          <a:p>
            <a:r>
              <a:rPr lang="en-US" baseline="0" dirty="0" smtClean="0"/>
              <a:t>     terminal.  Most signals result in the termination of the process </a:t>
            </a:r>
            <a:r>
              <a:rPr lang="en-US" baseline="0" dirty="0" err="1" smtClean="0"/>
              <a:t>receiv</a:t>
            </a:r>
            <a:r>
              <a:rPr lang="en-US" baseline="0" dirty="0" smtClean="0"/>
              <a:t>-</a:t>
            </a:r>
          </a:p>
          <a:p>
            <a:r>
              <a:rPr lang="en-US" baseline="0" dirty="0" smtClean="0"/>
              <a:t>     </a:t>
            </a:r>
            <a:r>
              <a:rPr lang="en-US" baseline="0" dirty="0" err="1" smtClean="0"/>
              <a:t>ing</a:t>
            </a:r>
            <a:r>
              <a:rPr lang="en-US" baseline="0" dirty="0" smtClean="0"/>
              <a:t> them, if no action is taken; some signals instead cause the process</a:t>
            </a:r>
          </a:p>
          <a:p>
            <a:r>
              <a:rPr lang="en-US" baseline="0" dirty="0" smtClean="0"/>
              <a:t>     receiving them to be stopped, or are simply discarded if the process has</a:t>
            </a:r>
          </a:p>
          <a:p>
            <a:r>
              <a:rPr lang="en-US" baseline="0" dirty="0" smtClean="0"/>
              <a:t>     not requested otherwise.  Except for the SIGKILL and SIGSTOP signals, the</a:t>
            </a:r>
          </a:p>
          <a:p>
            <a:r>
              <a:rPr lang="en-US" baseline="0" dirty="0" smtClean="0"/>
              <a:t>     signal() function allows for a signal to be caught, to be ignored, or to</a:t>
            </a:r>
          </a:p>
          <a:p>
            <a:r>
              <a:rPr lang="en-US" baseline="0" dirty="0" smtClean="0"/>
              <a:t>     generate an interrupt.  These signals are defined in the file &lt;</a:t>
            </a:r>
            <a:r>
              <a:rPr lang="en-US" baseline="0" dirty="0" err="1" smtClean="0"/>
              <a:t>signal.h</a:t>
            </a:r>
            <a:r>
              <a:rPr lang="en-US" baseline="0" dirty="0" smtClean="0"/>
              <a:t>&gt;: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</a:t>
            </a:r>
            <a:r>
              <a:rPr lang="en-US" dirty="0" smtClean="0"/>
              <a:t>SIGHUP        1       Term    </a:t>
            </a:r>
            <a:r>
              <a:rPr lang="en-US" dirty="0" err="1" smtClean="0"/>
              <a:t>Hangup</a:t>
            </a:r>
            <a:r>
              <a:rPr lang="en-US" dirty="0" smtClean="0"/>
              <a:t> detected on controlling terminal or death of controlling process</a:t>
            </a:r>
          </a:p>
          <a:p>
            <a:r>
              <a:rPr lang="en-US" dirty="0" smtClean="0"/>
              <a:t>       SIGINT        2       Term    Interrupt from keyboard</a:t>
            </a:r>
          </a:p>
          <a:p>
            <a:r>
              <a:rPr lang="en-US" dirty="0" smtClean="0"/>
              <a:t>       SIGQUIT       3       Core    Quit from keyboard</a:t>
            </a:r>
          </a:p>
          <a:p>
            <a:r>
              <a:rPr lang="en-US" dirty="0" smtClean="0"/>
              <a:t>       SIGILL        4       Core    Illegal Instruction</a:t>
            </a:r>
          </a:p>
          <a:p>
            <a:r>
              <a:rPr lang="en-US" dirty="0" smtClean="0"/>
              <a:t>       SIGABRT       6       Core    Abort signal from abort(3)</a:t>
            </a:r>
          </a:p>
          <a:p>
            <a:r>
              <a:rPr lang="en-US" dirty="0" smtClean="0"/>
              <a:t>       SIGFPE        8       Core    Floating point exception</a:t>
            </a:r>
          </a:p>
          <a:p>
            <a:r>
              <a:rPr lang="en-US" dirty="0" smtClean="0"/>
              <a:t>       SIGKILL       9       Term    Kill signal</a:t>
            </a:r>
          </a:p>
          <a:p>
            <a:r>
              <a:rPr lang="en-US" dirty="0" smtClean="0"/>
              <a:t>       SIGSEGV      11       Core    Invalid memory reference</a:t>
            </a:r>
          </a:p>
          <a:p>
            <a:r>
              <a:rPr lang="en-US" dirty="0" smtClean="0"/>
              <a:t>       SIGPIPE      13       Term    Broken pipe: write to pipe with no readers</a:t>
            </a:r>
          </a:p>
          <a:p>
            <a:r>
              <a:rPr lang="en-US" dirty="0" smtClean="0"/>
              <a:t>       SIGALRM      14       Term    Timer signal from alarm(2)</a:t>
            </a:r>
          </a:p>
          <a:p>
            <a:r>
              <a:rPr lang="en-US" dirty="0" smtClean="0"/>
              <a:t>       SIGTERM      15       Term    Termination signal</a:t>
            </a:r>
          </a:p>
          <a:p>
            <a:r>
              <a:rPr lang="en-US" dirty="0" smtClean="0"/>
              <a:t>       SIGUSR1   30,10,16    Term    User-defined signal 1</a:t>
            </a:r>
          </a:p>
          <a:p>
            <a:r>
              <a:rPr lang="en-US" dirty="0" smtClean="0"/>
              <a:t>       SIGUSR2   31,12,17    Term    User-defined signal 2</a:t>
            </a:r>
          </a:p>
          <a:p>
            <a:r>
              <a:rPr lang="en-US" dirty="0" smtClean="0"/>
              <a:t>       SIGCHLD   20,17,18    </a:t>
            </a:r>
            <a:r>
              <a:rPr lang="en-US" dirty="0" err="1" smtClean="0"/>
              <a:t>Ign</a:t>
            </a:r>
            <a:r>
              <a:rPr lang="en-US" dirty="0" smtClean="0"/>
              <a:t>     Child stopped or terminated</a:t>
            </a:r>
          </a:p>
          <a:p>
            <a:r>
              <a:rPr lang="en-US" dirty="0" smtClean="0"/>
              <a:t>       SIGCONT   19,18,25    Cont    Continue if stopped</a:t>
            </a:r>
          </a:p>
          <a:p>
            <a:r>
              <a:rPr lang="en-US" dirty="0" smtClean="0"/>
              <a:t>       SIGSTOP   17,19,23    Stop    Stop process</a:t>
            </a:r>
          </a:p>
          <a:p>
            <a:r>
              <a:rPr lang="en-US" dirty="0" smtClean="0"/>
              <a:t>       SIGTSTP   18,20,24    Stop    Stop typed at </a:t>
            </a:r>
            <a:r>
              <a:rPr lang="en-US" dirty="0" err="1" smtClean="0"/>
              <a:t>tty</a:t>
            </a:r>
            <a:endParaRPr lang="en-US" dirty="0" smtClean="0"/>
          </a:p>
          <a:p>
            <a:r>
              <a:rPr lang="en-US" dirty="0" smtClean="0"/>
              <a:t>       SIGTTIN   21,21,26    Stop    </a:t>
            </a:r>
            <a:r>
              <a:rPr lang="en-US" dirty="0" err="1" smtClean="0"/>
              <a:t>tty</a:t>
            </a:r>
            <a:r>
              <a:rPr lang="en-US" dirty="0" smtClean="0"/>
              <a:t> input for background process</a:t>
            </a:r>
          </a:p>
          <a:p>
            <a:r>
              <a:rPr lang="en-US" dirty="0" smtClean="0"/>
              <a:t>       SIGTTOU   22,22,27    Stop    </a:t>
            </a:r>
            <a:r>
              <a:rPr lang="en-US" dirty="0" err="1" smtClean="0"/>
              <a:t>tty</a:t>
            </a:r>
            <a:r>
              <a:rPr lang="en-US" dirty="0" smtClean="0"/>
              <a:t> output for background process</a:t>
            </a:r>
          </a:p>
          <a:p>
            <a:endParaRPr lang="en-US" dirty="0" smtClean="0"/>
          </a:p>
          <a:p>
            <a:r>
              <a:rPr lang="en-US" dirty="0" smtClean="0"/>
              <a:t>       The signals SIGKILL and SIGSTOP  cannot  be  caught,  blocked,  or</a:t>
            </a:r>
          </a:p>
          <a:p>
            <a:r>
              <a:rPr lang="en-US" dirty="0" smtClean="0"/>
              <a:t>       ignored.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9AB1B0-C214-452E-AB7C-FF54DA040DE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171450" y="2155825"/>
            <a:ext cx="1397000" cy="1276350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5" name="Rectangle 21"/>
          <p:cNvSpPr>
            <a:spLocks noChangeArrowheads="1"/>
          </p:cNvSpPr>
          <p:nvPr userDrawn="1"/>
        </p:nvSpPr>
        <p:spPr bwMode="gray">
          <a:xfrm>
            <a:off x="36513" y="3336925"/>
            <a:ext cx="8985250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nb-NO" sz="2400" b="0"/>
          </a:p>
        </p:txBody>
      </p:sp>
      <p:sp>
        <p:nvSpPr>
          <p:cNvPr id="6" name="Rectangle 22"/>
          <p:cNvSpPr>
            <a:spLocks noChangeArrowheads="1"/>
          </p:cNvSpPr>
          <p:nvPr userDrawn="1"/>
        </p:nvSpPr>
        <p:spPr bwMode="auto">
          <a:xfrm rot="16200000">
            <a:off x="-517525" y="2586038"/>
            <a:ext cx="1685925" cy="92075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1C1C1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515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38175" y="1708150"/>
            <a:ext cx="7772400" cy="1462088"/>
          </a:xfrm>
        </p:spPr>
        <p:txBody>
          <a:bodyPr rIns="9144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5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Ins="9144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250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587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27000"/>
            <a:ext cx="2286000" cy="6388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27000"/>
            <a:ext cx="6705600" cy="6388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008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886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174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503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75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102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506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084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938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82" name="Rectangle 34"/>
          <p:cNvSpPr>
            <a:spLocks noChangeArrowheads="1"/>
          </p:cNvSpPr>
          <p:nvPr userDrawn="1"/>
        </p:nvSpPr>
        <p:spPr bwMode="auto">
          <a:xfrm>
            <a:off x="107950" y="131763"/>
            <a:ext cx="928688" cy="598487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12738" y="127000"/>
            <a:ext cx="87979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36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66775"/>
            <a:ext cx="91440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059" name="Text Box 11"/>
          <p:cNvSpPr txBox="1">
            <a:spLocks noChangeArrowheads="1"/>
          </p:cNvSpPr>
          <p:nvPr/>
        </p:nvSpPr>
        <p:spPr bwMode="auto">
          <a:xfrm>
            <a:off x="1725613" y="6654800"/>
            <a:ext cx="5113337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00" b="0" dirty="0">
                <a:latin typeface="Arial" charset="0"/>
              </a:rPr>
              <a:t>INF1060,  </a:t>
            </a:r>
            <a:r>
              <a:rPr lang="en-US" sz="900" b="0" dirty="0" err="1">
                <a:latin typeface="Arial" charset="0"/>
              </a:rPr>
              <a:t>Pål</a:t>
            </a:r>
            <a:r>
              <a:rPr lang="en-US" sz="900" b="0" dirty="0">
                <a:latin typeface="Arial" charset="0"/>
              </a:rPr>
              <a:t> </a:t>
            </a:r>
            <a:r>
              <a:rPr lang="en-US" sz="900" b="0" dirty="0" err="1">
                <a:latin typeface="Arial" charset="0"/>
              </a:rPr>
              <a:t>Halvorsen</a:t>
            </a:r>
            <a:endParaRPr lang="en-US" sz="900" b="0" dirty="0">
              <a:latin typeface="Arial" charset="0"/>
            </a:endParaRPr>
          </a:p>
        </p:txBody>
      </p:sp>
      <p:sp>
        <p:nvSpPr>
          <p:cNvPr id="514060" name="Rectangle 12"/>
          <p:cNvSpPr>
            <a:spLocks noChangeArrowheads="1"/>
          </p:cNvSpPr>
          <p:nvPr/>
        </p:nvSpPr>
        <p:spPr bwMode="gray">
          <a:xfrm>
            <a:off x="9525" y="638175"/>
            <a:ext cx="9123363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nb-NO" sz="2400" b="0"/>
          </a:p>
        </p:txBody>
      </p:sp>
      <p:pic>
        <p:nvPicPr>
          <p:cNvPr id="1031" name="Picture 3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2163" y="6665913"/>
            <a:ext cx="19669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4083" name="Rectangle 35"/>
          <p:cNvSpPr>
            <a:spLocks noChangeArrowheads="1"/>
          </p:cNvSpPr>
          <p:nvPr userDrawn="1"/>
        </p:nvSpPr>
        <p:spPr bwMode="auto">
          <a:xfrm rot="-5400000">
            <a:off x="-165894" y="378619"/>
            <a:ext cx="731838" cy="635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80808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pic>
        <p:nvPicPr>
          <p:cNvPr id="1033" name="Picture 38" descr="Picture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65948"/>
          <a:stretch>
            <a:fillRect/>
          </a:stretch>
        </p:blipFill>
        <p:spPr bwMode="auto">
          <a:xfrm>
            <a:off x="28575" y="6572250"/>
            <a:ext cx="30862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069" name="Rectangle 21"/>
          <p:cNvSpPr>
            <a:spLocks noChangeArrowheads="1"/>
          </p:cNvSpPr>
          <p:nvPr/>
        </p:nvSpPr>
        <p:spPr bwMode="gray">
          <a:xfrm flipV="1">
            <a:off x="311150" y="6588125"/>
            <a:ext cx="8821738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nb-NO" sz="2400" b="0"/>
          </a:p>
        </p:txBody>
      </p:sp>
      <p:sp>
        <p:nvSpPr>
          <p:cNvPr id="514087" name="Text Box 39"/>
          <p:cNvSpPr txBox="1">
            <a:spLocks noChangeArrowheads="1"/>
          </p:cNvSpPr>
          <p:nvPr userDrawn="1"/>
        </p:nvSpPr>
        <p:spPr bwMode="auto">
          <a:xfrm>
            <a:off x="246063" y="6630988"/>
            <a:ext cx="149225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/>
              <a:t>University of Oslo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7" r:id="rId2"/>
    <p:sldLayoutId id="2147483716" r:id="rId3"/>
    <p:sldLayoutId id="2147483715" r:id="rId4"/>
    <p:sldLayoutId id="2147483714" r:id="rId5"/>
    <p:sldLayoutId id="2147483713" r:id="rId6"/>
    <p:sldLayoutId id="2147483712" r:id="rId7"/>
    <p:sldLayoutId id="2147483711" r:id="rId8"/>
    <p:sldLayoutId id="2147483710" r:id="rId9"/>
    <p:sldLayoutId id="2147483709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2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Tahoma" pitchFamily="34" charset="0"/>
        <a:buChar char="−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51013"/>
            <a:ext cx="8316913" cy="146208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Operating Systems:</a:t>
            </a:r>
            <a:b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Inter-Process Communication</a:t>
            </a:r>
            <a:r>
              <a:rPr lang="en-US" sz="4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351088"/>
          </a:xfrm>
        </p:spPr>
        <p:txBody>
          <a:bodyPr/>
          <a:lstStyle/>
          <a:p>
            <a:pPr eaLnBrk="1" hangingPunct="1"/>
            <a:r>
              <a:rPr lang="nb-NO" dirty="0" smtClean="0">
                <a:latin typeface="Comic Sans MS" pitchFamily="66" charset="0"/>
              </a:rPr>
              <a:t/>
            </a:r>
            <a:br>
              <a:rPr lang="nb-NO" dirty="0" smtClean="0">
                <a:latin typeface="Comic Sans MS" pitchFamily="66" charset="0"/>
              </a:rPr>
            </a:br>
            <a:r>
              <a:rPr lang="nb-NO" dirty="0" smtClean="0">
                <a:latin typeface="Comic Sans MS" pitchFamily="66" charset="0"/>
              </a:rPr>
              <a:t>Pål Halvorsen</a:t>
            </a:r>
            <a:endParaRPr lang="en-US" dirty="0" smtClean="0">
              <a:latin typeface="Comic Sans MS" pitchFamily="66" charset="0"/>
            </a:endParaRP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fld id="{CFCF6F56-5483-EA46-9785-A4FAB5385608}" type="datetime2">
              <a:rPr lang="en-US" smtClean="0">
                <a:latin typeface="Comic Sans MS" pitchFamily="66" charset="0"/>
              </a:rPr>
              <a:pPr eaLnBrk="1" hangingPunct="1"/>
              <a:t>Wednesday, October 10, 2012</a:t>
            </a:fld>
            <a:endParaRPr lang="en-US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7916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>
                <a:solidFill>
                  <a:schemeClr val="tx2"/>
                </a:solidFill>
              </a:rPr>
              <a:t>INF1060: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Introduction to Operating Systems and Data Communication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5" name="Rectangle 5"/>
          <p:cNvSpPr>
            <a:spLocks noChangeArrowheads="1"/>
          </p:cNvSpPr>
          <p:nvPr/>
        </p:nvSpPr>
        <p:spPr bwMode="auto">
          <a:xfrm>
            <a:off x="254000" y="3395914"/>
            <a:ext cx="7769225" cy="2428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Mailboxes Example – command line </a:t>
            </a:r>
            <a:r>
              <a:rPr lang="en-US" b="1" smtClean="0">
                <a:solidFill>
                  <a:schemeClr val="hlink"/>
                </a:solidFill>
              </a:rPr>
              <a:t>ctl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25500"/>
            <a:ext cx="9144000" cy="41227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#include &lt;stdio.h&gt;  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… /* More includes in the real example files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int main(int argc, char *argv[])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{ key_t mkey;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int msqID;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struct msqid_ds mstatus;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if (argc != 2) { printf("Usage: show_Q_stat &lt;key&gt;\n"); exit(1); 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/* access existing queue */</a:t>
            </a:r>
            <a:r>
              <a:rPr lang="en-US" sz="12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mkey = (key_t) atoi(argv[1]);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if ((msqID = </a:t>
            </a:r>
            <a:r>
              <a:rPr lang="en-US" sz="1200" b="1" smtClean="0">
                <a:solidFill>
                  <a:schemeClr val="hlink"/>
                </a:solidFill>
                <a:latin typeface="Courier New" pitchFamily="49" charset="0"/>
              </a:rPr>
              <a:t>msgget</a:t>
            </a:r>
            <a:r>
              <a:rPr lang="en-US" sz="1200" smtClean="0">
                <a:latin typeface="Courier New" pitchFamily="49" charset="0"/>
              </a:rPr>
              <a:t>(mkey, 0)) == -1){ perror("msgget"); exit(2); 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/* get status information */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if (</a:t>
            </a:r>
            <a:r>
              <a:rPr lang="en-US" sz="1200" b="1" smtClean="0">
                <a:solidFill>
                  <a:schemeClr val="hlink"/>
                </a:solidFill>
                <a:latin typeface="Courier New" pitchFamily="49" charset="0"/>
              </a:rPr>
              <a:t>msgctl</a:t>
            </a:r>
            <a:r>
              <a:rPr lang="en-US" sz="1200" smtClean="0">
                <a:latin typeface="Courier New" pitchFamily="49" charset="0"/>
              </a:rPr>
              <a:t>(msqID, </a:t>
            </a:r>
            <a:r>
              <a:rPr lang="en-US" sz="1200" b="1" smtClean="0">
                <a:latin typeface="Courier New" pitchFamily="49" charset="0"/>
              </a:rPr>
              <a:t>IPC_STAT</a:t>
            </a:r>
            <a:r>
              <a:rPr lang="en-US" sz="1200" smtClean="0">
                <a:latin typeface="Courier New" pitchFamily="49" charset="0"/>
              </a:rPr>
              <a:t>, &amp;mstatus) == -1) { perror("msgctl"); exit(3); 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/* print status info */</a:t>
            </a:r>
            <a:r>
              <a:rPr lang="en-US" sz="12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printf("\nKey %ld, queue ID %d, ", (long int) mkey, msqID);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printf("%d msgs on queue\n\n", mstatus.msg_qnum);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printf("Last send by pid %d at %s\n", mstatus.msg_lspid, ctime(&amp;(mstatus.msg_stime)));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printf("Last rcv by pid %d at %s\n",  mstatus.msg_lrpid, ctime(&amp;(mstatus.msg_rtime)));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} </a:t>
            </a:r>
          </a:p>
        </p:txBody>
      </p:sp>
      <p:sp>
        <p:nvSpPr>
          <p:cNvPr id="1182724" name="Text Box 4"/>
          <p:cNvSpPr txBox="1">
            <a:spLocks noChangeArrowheads="1"/>
          </p:cNvSpPr>
          <p:nvPr/>
        </p:nvSpPr>
        <p:spPr bwMode="auto">
          <a:xfrm>
            <a:off x="217488" y="5030788"/>
            <a:ext cx="4273325" cy="1384995"/>
          </a:xfrm>
          <a:prstGeom prst="rect">
            <a:avLst/>
          </a:prstGeom>
          <a:solidFill>
            <a:srgbClr val="DDDDDD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b="0" dirty="0"/>
              <a:t>&gt;./</a:t>
            </a:r>
            <a:r>
              <a:rPr lang="en-US" sz="1400" b="0" dirty="0" err="1"/>
              <a:t>show_Q_stat</a:t>
            </a:r>
            <a:r>
              <a:rPr lang="en-US" sz="1400" b="0" dirty="0"/>
              <a:t>  100</a:t>
            </a:r>
          </a:p>
          <a:p>
            <a:endParaRPr lang="en-US" sz="1400" b="0" dirty="0"/>
          </a:p>
          <a:p>
            <a:r>
              <a:rPr lang="en-US" sz="1400" b="0" dirty="0"/>
              <a:t>Key 100, queue ID 0, 2 </a:t>
            </a:r>
            <a:r>
              <a:rPr lang="en-US" sz="1400" b="0" dirty="0" err="1"/>
              <a:t>msgs</a:t>
            </a:r>
            <a:r>
              <a:rPr lang="en-US" sz="1400" b="0" dirty="0"/>
              <a:t> on queue</a:t>
            </a:r>
          </a:p>
          <a:p>
            <a:endParaRPr lang="en-US" sz="1400" b="0" dirty="0"/>
          </a:p>
          <a:p>
            <a:r>
              <a:rPr lang="en-US" sz="1400" b="0" dirty="0"/>
              <a:t>Last send by </a:t>
            </a:r>
            <a:r>
              <a:rPr lang="en-US" sz="1400" b="0" dirty="0" err="1"/>
              <a:t>pid</a:t>
            </a:r>
            <a:r>
              <a:rPr lang="en-US" sz="1400" b="0" dirty="0"/>
              <a:t> 17345 at</a:t>
            </a:r>
            <a:r>
              <a:rPr lang="en-US" sz="1400" b="0" dirty="0" smtClean="0"/>
              <a:t> Tue Oct</a:t>
            </a:r>
            <a:r>
              <a:rPr lang="en-US" sz="1400" b="0" dirty="0" smtClean="0"/>
              <a:t> 9 </a:t>
            </a:r>
            <a:r>
              <a:rPr lang="en-US" sz="1400" b="0" dirty="0"/>
              <a:t>10:37:56 </a:t>
            </a:r>
            <a:r>
              <a:rPr lang="en-US" sz="1400" b="0" dirty="0" smtClean="0"/>
              <a:t>2012</a:t>
            </a:r>
          </a:p>
          <a:p>
            <a:r>
              <a:rPr lang="en-US" sz="1400" b="0" dirty="0"/>
              <a:t>Last </a:t>
            </a:r>
            <a:r>
              <a:rPr lang="en-US" sz="1400" b="0" dirty="0" err="1"/>
              <a:t>rcv</a:t>
            </a:r>
            <a:r>
              <a:rPr lang="en-US" sz="1400" b="0" dirty="0"/>
              <a:t> by </a:t>
            </a:r>
            <a:r>
              <a:rPr lang="en-US" sz="1400" b="0" dirty="0" err="1"/>
              <a:t>pid</a:t>
            </a:r>
            <a:r>
              <a:rPr lang="en-US" sz="1400" b="0" dirty="0"/>
              <a:t> 17402 at</a:t>
            </a:r>
            <a:r>
              <a:rPr lang="en-US" sz="1400" b="0" dirty="0" smtClean="0"/>
              <a:t> Tue </a:t>
            </a:r>
            <a:r>
              <a:rPr lang="en-US" sz="1400" b="0" dirty="0"/>
              <a:t>Oct</a:t>
            </a:r>
            <a:r>
              <a:rPr lang="en-US" sz="1400" b="0" dirty="0" smtClean="0"/>
              <a:t> </a:t>
            </a:r>
            <a:r>
              <a:rPr lang="en-US" sz="1400" b="0" dirty="0" smtClean="0"/>
              <a:t>9</a:t>
            </a:r>
            <a:r>
              <a:rPr lang="en-US" sz="1400" b="0" dirty="0" smtClean="0"/>
              <a:t> </a:t>
            </a:r>
            <a:r>
              <a:rPr lang="en-US" sz="1400" b="0" dirty="0"/>
              <a:t>10:39:45 </a:t>
            </a:r>
            <a:r>
              <a:rPr lang="en-US" sz="1400" b="0" dirty="0" smtClean="0"/>
              <a:t>2012</a:t>
            </a:r>
            <a:endParaRPr lang="en-US" sz="1400" b="0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962525" y="5670550"/>
            <a:ext cx="3768725" cy="774700"/>
            <a:chOff x="3126" y="3572"/>
            <a:chExt cx="2374" cy="488"/>
          </a:xfrm>
        </p:grpSpPr>
        <p:sp>
          <p:nvSpPr>
            <p:cNvPr id="12295" name="Rectangle 6"/>
            <p:cNvSpPr>
              <a:spLocks noChangeArrowheads="1"/>
            </p:cNvSpPr>
            <p:nvPr/>
          </p:nvSpPr>
          <p:spPr bwMode="auto">
            <a:xfrm>
              <a:off x="3126" y="3572"/>
              <a:ext cx="373" cy="48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0"/>
                <a:t>100</a:t>
              </a:r>
            </a:p>
          </p:txBody>
        </p:sp>
        <p:sp>
          <p:nvSpPr>
            <p:cNvPr id="12296" name="Text Box 9"/>
            <p:cNvSpPr txBox="1">
              <a:spLocks noChangeArrowheads="1"/>
            </p:cNvSpPr>
            <p:nvPr/>
          </p:nvSpPr>
          <p:spPr bwMode="auto">
            <a:xfrm>
              <a:off x="3714" y="3694"/>
              <a:ext cx="682" cy="3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/>
                <a:t>1</a:t>
              </a:r>
              <a:br>
                <a:rPr lang="en-US" sz="1600" b="0"/>
              </a:br>
              <a:r>
                <a:rPr lang="en-US" sz="1600" b="0"/>
                <a:t>Going home</a:t>
              </a:r>
            </a:p>
          </p:txBody>
        </p:sp>
        <p:sp>
          <p:nvSpPr>
            <p:cNvPr id="12297" name="Text Box 11"/>
            <p:cNvSpPr txBox="1">
              <a:spLocks noChangeArrowheads="1"/>
            </p:cNvSpPr>
            <p:nvPr/>
          </p:nvSpPr>
          <p:spPr bwMode="auto">
            <a:xfrm>
              <a:off x="4599" y="3694"/>
              <a:ext cx="728" cy="3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/>
                <a:t>1</a:t>
              </a:r>
              <a:br>
                <a:rPr lang="en-US" sz="1600" b="0"/>
              </a:br>
              <a:r>
                <a:rPr lang="en-US" sz="1600" b="0"/>
                <a:t>Going to bed</a:t>
              </a:r>
            </a:p>
          </p:txBody>
        </p:sp>
        <p:sp>
          <p:nvSpPr>
            <p:cNvPr id="12298" name="Line 12"/>
            <p:cNvSpPr>
              <a:spLocks noChangeShapeType="1"/>
            </p:cNvSpPr>
            <p:nvPr/>
          </p:nvSpPr>
          <p:spPr bwMode="auto">
            <a:xfrm>
              <a:off x="3520" y="3816"/>
              <a:ext cx="1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2299" name="Line 15"/>
            <p:cNvSpPr>
              <a:spLocks noChangeShapeType="1"/>
            </p:cNvSpPr>
            <p:nvPr/>
          </p:nvSpPr>
          <p:spPr bwMode="auto">
            <a:xfrm>
              <a:off x="4418" y="3816"/>
              <a:ext cx="1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2300" name="Line 17"/>
            <p:cNvSpPr>
              <a:spLocks noChangeShapeType="1"/>
            </p:cNvSpPr>
            <p:nvPr/>
          </p:nvSpPr>
          <p:spPr bwMode="auto">
            <a:xfrm>
              <a:off x="5349" y="3816"/>
              <a:ext cx="1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182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2725" grpId="0" animBg="1"/>
      <p:bldP spid="1182725" grpId="1" animBg="1"/>
      <p:bldP spid="11827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9410" name="Picture 2" descr="kireclet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5157788"/>
            <a:ext cx="1936750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360045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Classic IPC method under UNIX: 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&gt; </a:t>
            </a:r>
            <a:r>
              <a:rPr lang="en-US" sz="2000" dirty="0" err="1" smtClean="0">
                <a:latin typeface="Courier New" pitchFamily="49" charset="0"/>
              </a:rPr>
              <a:t>ls</a:t>
            </a:r>
            <a:r>
              <a:rPr lang="en-US" sz="2000" dirty="0" smtClean="0">
                <a:latin typeface="Courier New" pitchFamily="49" charset="0"/>
              </a:rPr>
              <a:t> -</a:t>
            </a:r>
            <a:r>
              <a:rPr lang="en-US" sz="2000" dirty="0" err="1" smtClean="0">
                <a:latin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</a:rPr>
              <a:t> | more</a:t>
            </a:r>
            <a:r>
              <a:rPr lang="en-US" sz="2000" dirty="0" smtClean="0"/>
              <a:t> </a:t>
            </a:r>
          </a:p>
          <a:p>
            <a:pPr lvl="1" eaLnBrk="1" hangingPunct="1"/>
            <a:r>
              <a:rPr lang="en-US" sz="1800" dirty="0" smtClean="0"/>
              <a:t>shell runs two processes </a:t>
            </a:r>
            <a:r>
              <a:rPr lang="en-US" sz="1800" dirty="0" err="1" smtClean="0">
                <a:latin typeface="Courier New" pitchFamily="49" charset="0"/>
              </a:rPr>
              <a:t>ls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/>
              <a:t>and </a:t>
            </a:r>
            <a:r>
              <a:rPr lang="en-US" sz="1800" dirty="0" smtClean="0">
                <a:latin typeface="Courier New" pitchFamily="49" charset="0"/>
              </a:rPr>
              <a:t>more</a:t>
            </a:r>
            <a:r>
              <a:rPr lang="en-US" sz="1800" dirty="0" smtClean="0"/>
              <a:t> which are linked via a pipe</a:t>
            </a:r>
          </a:p>
          <a:p>
            <a:pPr lvl="1" eaLnBrk="1" hangingPunct="1"/>
            <a:r>
              <a:rPr lang="en-US" sz="1800" dirty="0" smtClean="0"/>
              <a:t>the first process (</a:t>
            </a:r>
            <a:r>
              <a:rPr lang="en-US" sz="1800" dirty="0" err="1" smtClean="0">
                <a:latin typeface="Courier New" pitchFamily="49" charset="0"/>
              </a:rPr>
              <a:t>ls</a:t>
            </a:r>
            <a:r>
              <a:rPr lang="en-US" sz="1800" dirty="0" smtClean="0"/>
              <a:t>) writes data (e.g., using </a:t>
            </a:r>
            <a:r>
              <a:rPr lang="en-US" sz="1800" dirty="0" smtClean="0">
                <a:latin typeface="Courier New" pitchFamily="49" charset="0"/>
              </a:rPr>
              <a:t>write</a:t>
            </a:r>
            <a:r>
              <a:rPr lang="en-US" sz="1800" dirty="0" smtClean="0"/>
              <a:t>) to the pipe and </a:t>
            </a:r>
            <a:br>
              <a:rPr lang="en-US" sz="1800" dirty="0" smtClean="0"/>
            </a:br>
            <a:r>
              <a:rPr lang="en-US" sz="1800" dirty="0" smtClean="0"/>
              <a:t>the second (</a:t>
            </a:r>
            <a:r>
              <a:rPr lang="en-US" sz="1800" dirty="0" smtClean="0">
                <a:latin typeface="Courier New" pitchFamily="49" charset="0"/>
              </a:rPr>
              <a:t>more</a:t>
            </a:r>
            <a:r>
              <a:rPr lang="en-US" sz="1800" dirty="0" smtClean="0"/>
              <a:t>) reads data (e.g., using </a:t>
            </a:r>
            <a:r>
              <a:rPr lang="en-US" sz="1800" dirty="0" smtClean="0">
                <a:latin typeface="Courier New" pitchFamily="49" charset="0"/>
              </a:rPr>
              <a:t>read</a:t>
            </a:r>
            <a:r>
              <a:rPr lang="en-US" sz="1800" dirty="0" smtClean="0"/>
              <a:t>) from the pipe</a:t>
            </a:r>
            <a:br>
              <a:rPr lang="en-US" sz="1800" dirty="0" smtClean="0"/>
            </a:br>
            <a:endParaRPr lang="en-US" sz="1800" dirty="0" smtClean="0"/>
          </a:p>
          <a:p>
            <a:pPr eaLnBrk="1" hangingPunct="1"/>
            <a:r>
              <a:rPr lang="en-US" sz="2000" dirty="0" smtClean="0"/>
              <a:t>the system call 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pipe</a:t>
            </a:r>
            <a:r>
              <a:rPr lang="en-US" sz="2000" dirty="0" smtClean="0">
                <a:latin typeface="Courier New" pitchFamily="49" charset="0"/>
              </a:rPr>
              <a:t>( fd[2] )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creates one file descriptor for </a:t>
            </a:r>
            <a:r>
              <a:rPr lang="en-US" sz="2000" i="1" dirty="0" smtClean="0"/>
              <a:t>reading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 smtClean="0">
                <a:latin typeface="Courier New" pitchFamily="49" charset="0"/>
              </a:rPr>
              <a:t>fd[0]</a:t>
            </a:r>
            <a:r>
              <a:rPr lang="en-US" sz="2000" dirty="0" smtClean="0"/>
              <a:t>) and one for </a:t>
            </a:r>
            <a:r>
              <a:rPr lang="en-US" sz="2000" i="1" dirty="0" smtClean="0"/>
              <a:t>writing</a:t>
            </a:r>
            <a:r>
              <a:rPr lang="en-US" sz="2000" dirty="0" smtClean="0"/>
              <a:t> (</a:t>
            </a:r>
            <a:r>
              <a:rPr lang="en-US" sz="2000" dirty="0" smtClean="0">
                <a:latin typeface="Courier New" pitchFamily="49" charset="0"/>
              </a:rPr>
              <a:t>fd[1]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- allocates a temporary file with an </a:t>
            </a:r>
            <a:br>
              <a:rPr lang="en-US" sz="2000" dirty="0" smtClean="0"/>
            </a:br>
            <a:r>
              <a:rPr lang="en-US" sz="2000" dirty="0" err="1" smtClean="0"/>
              <a:t>inode</a:t>
            </a:r>
            <a:r>
              <a:rPr lang="en-US" sz="2000" dirty="0" smtClean="0"/>
              <a:t> and </a:t>
            </a:r>
            <a:r>
              <a:rPr lang="en-US" sz="2000" smtClean="0"/>
              <a:t>a memory </a:t>
            </a:r>
            <a:r>
              <a:rPr lang="en-US" sz="2000" dirty="0" smtClean="0"/>
              <a:t>page to hold data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graphicFrame>
        <p:nvGraphicFramePr>
          <p:cNvPr id="1169412" name="Group 4"/>
          <p:cNvGraphicFramePr>
            <a:graphicFrameLocks noGrp="1"/>
          </p:cNvGraphicFramePr>
          <p:nvPr/>
        </p:nvGraphicFramePr>
        <p:xfrm>
          <a:off x="3995738" y="4581525"/>
          <a:ext cx="671512" cy="2036764"/>
        </p:xfrm>
        <a:graphic>
          <a:graphicData uri="http://schemas.openxmlformats.org/drawingml/2006/table">
            <a:tbl>
              <a:tblPr/>
              <a:tblGrid>
                <a:gridCol w="671512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nb-NO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nb-NO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nb-NO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nb-NO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nb-NO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Pipes</a:t>
            </a:r>
          </a:p>
        </p:txBody>
      </p:sp>
      <p:pic>
        <p:nvPicPr>
          <p:cNvPr id="1169427" name="Picture 19" descr="AG00280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5463" y="5476875"/>
            <a:ext cx="1223962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9428" name="Picture 20" descr="AG00280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476875"/>
            <a:ext cx="1223962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9429" name="Picture 21" descr="AG00275_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734050"/>
            <a:ext cx="5556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9430" name="Picture 22" descr="AG00275_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734050"/>
            <a:ext cx="5556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9431" name="Text Box 23"/>
          <p:cNvSpPr txBox="1">
            <a:spLocks noChangeArrowheads="1"/>
          </p:cNvSpPr>
          <p:nvPr/>
        </p:nvSpPr>
        <p:spPr bwMode="auto">
          <a:xfrm>
            <a:off x="1187450" y="5059363"/>
            <a:ext cx="54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400" b="0">
                <a:latin typeface="Courier New" pitchFamily="49" charset="0"/>
              </a:rPr>
              <a:t>ls</a:t>
            </a:r>
          </a:p>
        </p:txBody>
      </p:sp>
      <p:sp>
        <p:nvSpPr>
          <p:cNvPr id="1169432" name="Text Box 24"/>
          <p:cNvSpPr txBox="1">
            <a:spLocks noChangeArrowheads="1"/>
          </p:cNvSpPr>
          <p:nvPr/>
        </p:nvSpPr>
        <p:spPr bwMode="auto">
          <a:xfrm>
            <a:off x="7164388" y="508476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400" b="0">
                <a:latin typeface="Courier New" pitchFamily="49" charset="0"/>
              </a:rPr>
              <a:t>more</a:t>
            </a:r>
          </a:p>
        </p:txBody>
      </p:sp>
      <p:sp>
        <p:nvSpPr>
          <p:cNvPr id="1169433" name="Text Box 25"/>
          <p:cNvSpPr txBox="1">
            <a:spLocks noChangeArrowheads="1"/>
          </p:cNvSpPr>
          <p:nvPr/>
        </p:nvSpPr>
        <p:spPr bwMode="auto">
          <a:xfrm>
            <a:off x="5003800" y="2924175"/>
            <a:ext cx="39624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73050" algn="l"/>
              </a:tabLst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273050" algn="l"/>
              </a:tabLs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273050" algn="l"/>
              </a:tabLs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273050" algn="l"/>
              </a:tabLs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273050" algn="l"/>
              </a:tabLs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</a:tabLs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</a:tabLs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</a:tabLs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</a:tabLs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000" b="0">
                <a:latin typeface="Courier New" pitchFamily="49" charset="0"/>
              </a:rPr>
              <a:t>struct pipe_inode_info {</a:t>
            </a:r>
            <a:br>
              <a:rPr lang="en-US" sz="1000" b="0">
                <a:latin typeface="Courier New" pitchFamily="49" charset="0"/>
              </a:rPr>
            </a:br>
            <a:r>
              <a:rPr lang="en-US" sz="1000" b="0">
                <a:latin typeface="Courier New" pitchFamily="49" charset="0"/>
              </a:rPr>
              <a:t>	wait_queue_head_t wait;</a:t>
            </a:r>
          </a:p>
          <a:p>
            <a:r>
              <a:rPr lang="en-US" sz="1000" b="0">
                <a:latin typeface="Courier New" pitchFamily="49" charset="0"/>
              </a:rPr>
              <a:t>	char *base;</a:t>
            </a:r>
          </a:p>
          <a:p>
            <a:r>
              <a:rPr lang="en-US" sz="1000" b="0">
                <a:latin typeface="Courier New" pitchFamily="49" charset="0"/>
              </a:rPr>
              <a:t>	unsigned int </a:t>
            </a:r>
            <a:r>
              <a:rPr lang="en-US" sz="1000">
                <a:solidFill>
                  <a:schemeClr val="folHlink"/>
                </a:solidFill>
                <a:latin typeface="Courier New" pitchFamily="49" charset="0"/>
              </a:rPr>
              <a:t>len</a:t>
            </a:r>
            <a:r>
              <a:rPr lang="en-US" sz="1000" b="0">
                <a:latin typeface="Courier New" pitchFamily="49" charset="0"/>
              </a:rPr>
              <a:t>;</a:t>
            </a:r>
          </a:p>
          <a:p>
            <a:r>
              <a:rPr lang="en-US" sz="1000" b="0">
                <a:latin typeface="Courier New" pitchFamily="49" charset="0"/>
              </a:rPr>
              <a:t>	unsigned int </a:t>
            </a:r>
            <a:r>
              <a:rPr lang="en-US" sz="1000">
                <a:solidFill>
                  <a:srgbClr val="FF0000"/>
                </a:solidFill>
                <a:latin typeface="Courier New" pitchFamily="49" charset="0"/>
              </a:rPr>
              <a:t>start</a:t>
            </a:r>
            <a:r>
              <a:rPr lang="en-US" sz="1000" b="0">
                <a:latin typeface="Courier New" pitchFamily="49" charset="0"/>
              </a:rPr>
              <a:t>;</a:t>
            </a:r>
          </a:p>
          <a:p>
            <a:r>
              <a:rPr lang="en-US" sz="1000" b="0">
                <a:latin typeface="Courier New" pitchFamily="49" charset="0"/>
              </a:rPr>
              <a:t>	unsigned int readers, writers;</a:t>
            </a:r>
          </a:p>
          <a:p>
            <a:r>
              <a:rPr lang="en-US" sz="1000" b="0">
                <a:latin typeface="Courier New" pitchFamily="49" charset="0"/>
              </a:rPr>
              <a:t>	unsigned int waiting_readers, waiting_writers;</a:t>
            </a:r>
          </a:p>
          <a:p>
            <a:r>
              <a:rPr lang="en-US" sz="1000" b="0">
                <a:latin typeface="Courier New" pitchFamily="49" charset="0"/>
              </a:rPr>
              <a:t>	unsigned int r_counter, w_counter;	</a:t>
            </a:r>
          </a:p>
          <a:p>
            <a:r>
              <a:rPr lang="en-US" sz="1000" b="0">
                <a:latin typeface="Courier New" pitchFamily="49" charset="0"/>
              </a:rPr>
              <a:t>}</a:t>
            </a:r>
          </a:p>
        </p:txBody>
      </p:sp>
      <p:sp>
        <p:nvSpPr>
          <p:cNvPr id="1169434" name="AutoShape 26"/>
          <p:cNvSpPr>
            <a:spLocks noChangeArrowheads="1"/>
          </p:cNvSpPr>
          <p:nvPr/>
        </p:nvSpPr>
        <p:spPr bwMode="auto">
          <a:xfrm>
            <a:off x="4211638" y="5065713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69435" name="AutoShape 27"/>
          <p:cNvSpPr>
            <a:spLocks noChangeArrowheads="1"/>
          </p:cNvSpPr>
          <p:nvPr/>
        </p:nvSpPr>
        <p:spPr bwMode="auto">
          <a:xfrm>
            <a:off x="4211638" y="6308725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69436" name="Line 28"/>
          <p:cNvSpPr>
            <a:spLocks noChangeShapeType="1"/>
          </p:cNvSpPr>
          <p:nvPr/>
        </p:nvSpPr>
        <p:spPr bwMode="auto">
          <a:xfrm>
            <a:off x="3781425" y="6381750"/>
            <a:ext cx="1428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69437" name="Freeform 29"/>
          <p:cNvSpPr>
            <a:spLocks/>
          </p:cNvSpPr>
          <p:nvPr/>
        </p:nvSpPr>
        <p:spPr bwMode="auto">
          <a:xfrm>
            <a:off x="4716463" y="3357563"/>
            <a:ext cx="647700" cy="1247775"/>
          </a:xfrm>
          <a:custGeom>
            <a:avLst/>
            <a:gdLst>
              <a:gd name="T0" fmla="*/ 1028223839 w 408"/>
              <a:gd name="T1" fmla="*/ 0 h 786"/>
              <a:gd name="T2" fmla="*/ 572074702 w 408"/>
              <a:gd name="T3" fmla="*/ 342741243 h 786"/>
              <a:gd name="T4" fmla="*/ 342741247 w 408"/>
              <a:gd name="T5" fmla="*/ 1713706511 h 786"/>
              <a:gd name="T6" fmla="*/ 0 w 408"/>
              <a:gd name="T7" fmla="*/ 1943041453 h 786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786"/>
              <a:gd name="T14" fmla="*/ 408 w 408"/>
              <a:gd name="T15" fmla="*/ 786 h 7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786">
                <a:moveTo>
                  <a:pt x="408" y="0"/>
                </a:moveTo>
                <a:cubicBezTo>
                  <a:pt x="340" y="11"/>
                  <a:pt x="272" y="23"/>
                  <a:pt x="227" y="136"/>
                </a:cubicBezTo>
                <a:cubicBezTo>
                  <a:pt x="182" y="249"/>
                  <a:pt x="174" y="574"/>
                  <a:pt x="136" y="680"/>
                </a:cubicBezTo>
                <a:cubicBezTo>
                  <a:pt x="98" y="786"/>
                  <a:pt x="49" y="778"/>
                  <a:pt x="0" y="771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69438" name="Line 30"/>
          <p:cNvSpPr>
            <a:spLocks noChangeShapeType="1"/>
          </p:cNvSpPr>
          <p:nvPr/>
        </p:nvSpPr>
        <p:spPr bwMode="auto">
          <a:xfrm flipV="1">
            <a:off x="6659563" y="3357563"/>
            <a:ext cx="865187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69439" name="Text Box 31"/>
          <p:cNvSpPr txBox="1">
            <a:spLocks noChangeArrowheads="1"/>
          </p:cNvSpPr>
          <p:nvPr/>
        </p:nvSpPr>
        <p:spPr bwMode="auto">
          <a:xfrm>
            <a:off x="7451725" y="3055938"/>
            <a:ext cx="377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169440" name="AutoShape 32"/>
          <p:cNvSpPr>
            <a:spLocks noChangeArrowheads="1"/>
          </p:cNvSpPr>
          <p:nvPr/>
        </p:nvSpPr>
        <p:spPr bwMode="auto">
          <a:xfrm>
            <a:off x="4211638" y="5480050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69441" name="AutoShape 33"/>
          <p:cNvSpPr>
            <a:spLocks noChangeArrowheads="1"/>
          </p:cNvSpPr>
          <p:nvPr/>
        </p:nvSpPr>
        <p:spPr bwMode="auto">
          <a:xfrm>
            <a:off x="4211638" y="5894388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69442" name="AutoShape 34"/>
          <p:cNvSpPr>
            <a:spLocks noChangeArrowheads="1"/>
          </p:cNvSpPr>
          <p:nvPr/>
        </p:nvSpPr>
        <p:spPr bwMode="auto">
          <a:xfrm>
            <a:off x="4211638" y="4652963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69443" name="Text Box 35"/>
          <p:cNvSpPr txBox="1">
            <a:spLocks noChangeArrowheads="1"/>
          </p:cNvSpPr>
          <p:nvPr/>
        </p:nvSpPr>
        <p:spPr bwMode="auto">
          <a:xfrm>
            <a:off x="7434263" y="3054350"/>
            <a:ext cx="377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1169444" name="Text Box 36"/>
          <p:cNvSpPr txBox="1">
            <a:spLocks noChangeArrowheads="1"/>
          </p:cNvSpPr>
          <p:nvPr/>
        </p:nvSpPr>
        <p:spPr bwMode="auto">
          <a:xfrm>
            <a:off x="7451725" y="3054350"/>
            <a:ext cx="377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1169445" name="AutoShape 37"/>
          <p:cNvSpPr>
            <a:spLocks noChangeArrowheads="1"/>
          </p:cNvSpPr>
          <p:nvPr/>
        </p:nvSpPr>
        <p:spPr bwMode="auto">
          <a:xfrm>
            <a:off x="4211638" y="6308725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6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50359E-7 L 0.12726 -1.50359E-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69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6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6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50359E-7 L 0.12726 -1.50359E-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169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6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6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6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6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169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16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50359E-7 L 0.12726 -1.50359E-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169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1169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16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566E-6 L 0.08159 -0.03655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169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-1827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10363E-6 L 0.08159 0.02383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169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118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6.36132E-7 L 0.08159 0.0842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169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421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6241E-6 L 0.08159 0.14458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169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7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50359E-7 L 0.17431 -1.50359E-7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169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2.15128E-7 L -0.00017 -0.23086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1169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543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1169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16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1169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16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16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1169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16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411" grpId="0" build="p"/>
      <p:bldP spid="1169431" grpId="0"/>
      <p:bldP spid="1169432" grpId="0"/>
      <p:bldP spid="1169433" grpId="0"/>
      <p:bldP spid="1169434" grpId="0" animBg="1"/>
      <p:bldP spid="1169434" grpId="1" animBg="1"/>
      <p:bldP spid="1169434" grpId="2" animBg="1"/>
      <p:bldP spid="1169435" grpId="0" animBg="1"/>
      <p:bldP spid="1169435" grpId="1" animBg="1"/>
      <p:bldP spid="1169435" grpId="2" animBg="1"/>
      <p:bldP spid="1169436" grpId="0" animBg="1"/>
      <p:bldP spid="1169436" grpId="1" animBg="1"/>
      <p:bldP spid="1169437" grpId="0" animBg="1"/>
      <p:bldP spid="1169438" grpId="0" animBg="1"/>
      <p:bldP spid="1169439" grpId="0"/>
      <p:bldP spid="1169439" grpId="1"/>
      <p:bldP spid="1169439" grpId="2"/>
      <p:bldP spid="1169439" grpId="3"/>
      <p:bldP spid="1169440" grpId="0" animBg="1"/>
      <p:bldP spid="1169440" grpId="1" animBg="1"/>
      <p:bldP spid="1169440" grpId="2" animBg="1"/>
      <p:bldP spid="1169441" grpId="0" animBg="1"/>
      <p:bldP spid="1169441" grpId="1" animBg="1"/>
      <p:bldP spid="1169441" grpId="2" animBg="1"/>
      <p:bldP spid="1169442" grpId="0" animBg="1"/>
      <p:bldP spid="1169443" grpId="0"/>
      <p:bldP spid="1169443" grpId="1"/>
      <p:bldP spid="1169444" grpId="0"/>
      <p:bldP spid="11694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434" name="Rectangle 2"/>
          <p:cNvSpPr>
            <a:spLocks noChangeArrowheads="1"/>
          </p:cNvSpPr>
          <p:nvPr/>
        </p:nvSpPr>
        <p:spPr bwMode="auto">
          <a:xfrm>
            <a:off x="287338" y="3451476"/>
            <a:ext cx="6424612" cy="2159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0435" name="Rectangle 3"/>
          <p:cNvSpPr>
            <a:spLocks noChangeArrowheads="1"/>
          </p:cNvSpPr>
          <p:nvPr/>
        </p:nvSpPr>
        <p:spPr bwMode="auto">
          <a:xfrm>
            <a:off x="287338" y="3797551"/>
            <a:ext cx="6424612" cy="3603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0436" name="Rectangle 4"/>
          <p:cNvSpPr>
            <a:spLocks noChangeArrowheads="1"/>
          </p:cNvSpPr>
          <p:nvPr/>
        </p:nvSpPr>
        <p:spPr bwMode="auto">
          <a:xfrm>
            <a:off x="287338" y="4340476"/>
            <a:ext cx="6424612" cy="7397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0437" name="Rectangle 5"/>
          <p:cNvSpPr>
            <a:spLocks noChangeArrowheads="1"/>
          </p:cNvSpPr>
          <p:nvPr/>
        </p:nvSpPr>
        <p:spPr bwMode="auto">
          <a:xfrm>
            <a:off x="287338" y="5215189"/>
            <a:ext cx="6424612" cy="749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0438" name="Rectangle 6"/>
          <p:cNvSpPr>
            <a:spLocks noChangeArrowheads="1"/>
          </p:cNvSpPr>
          <p:nvPr/>
        </p:nvSpPr>
        <p:spPr bwMode="auto">
          <a:xfrm>
            <a:off x="287338" y="2875214"/>
            <a:ext cx="6424612" cy="4683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 Example – fork,child writing to parent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1035050"/>
            <a:ext cx="9144000" cy="5707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</a:rPr>
              <a:t>unistd.h</a:t>
            </a:r>
            <a:r>
              <a:rPr lang="en-US" sz="1200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6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char *</a:t>
            </a:r>
            <a:r>
              <a:rPr lang="en-US" sz="1200" dirty="0" err="1" smtClean="0">
                <a:latin typeface="Courier New" pitchFamily="49" charset="0"/>
              </a:rPr>
              <a:t>msg</a:t>
            </a:r>
            <a:r>
              <a:rPr lang="en-US" sz="1200" dirty="0" smtClean="0">
                <a:latin typeface="Courier New" pitchFamily="49" charset="0"/>
              </a:rPr>
              <a:t> = "hello";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{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   char </a:t>
            </a:r>
            <a:r>
              <a:rPr lang="en-US" sz="1200" dirty="0" err="1" smtClean="0">
                <a:latin typeface="Courier New" pitchFamily="49" charset="0"/>
              </a:rPr>
              <a:t>inbuf[MSGSIZE</a:t>
            </a:r>
            <a:r>
              <a:rPr lang="en-US" sz="1200" dirty="0" smtClean="0">
                <a:latin typeface="Courier New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</a:rPr>
              <a:t> p[2];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</a:rPr>
              <a:t>pid_t</a:t>
            </a:r>
            <a:r>
              <a:rPr lang="en-US" sz="1200" dirty="0" smtClean="0">
                <a:latin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</a:rPr>
              <a:t>pid</a:t>
            </a:r>
            <a:r>
              <a:rPr lang="en-US" sz="12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   /* open pipe */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   if (</a:t>
            </a:r>
            <a:r>
              <a:rPr lang="en-US" sz="1200" b="1" dirty="0" err="1" smtClean="0">
                <a:latin typeface="Courier New" pitchFamily="49" charset="0"/>
              </a:rPr>
              <a:t>pipe</a:t>
            </a:r>
            <a:r>
              <a:rPr lang="en-US" sz="1200" dirty="0" err="1" smtClean="0">
                <a:latin typeface="Courier New" pitchFamily="49" charset="0"/>
              </a:rPr>
              <a:t>(p</a:t>
            </a:r>
            <a:r>
              <a:rPr lang="en-US" sz="1200" dirty="0" smtClean="0">
                <a:latin typeface="Courier New" pitchFamily="49" charset="0"/>
              </a:rPr>
              <a:t>) == -1) { </a:t>
            </a:r>
            <a:r>
              <a:rPr lang="en-US" sz="1200" dirty="0" err="1" smtClean="0">
                <a:latin typeface="Courier New" pitchFamily="49" charset="0"/>
              </a:rPr>
              <a:t>perror("pipe</a:t>
            </a:r>
            <a:r>
              <a:rPr lang="en-US" sz="1200" dirty="0" smtClean="0">
                <a:latin typeface="Courier New" pitchFamily="49" charset="0"/>
              </a:rPr>
              <a:t> call error"); exit(1);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   switch( </a:t>
            </a:r>
            <a:r>
              <a:rPr lang="en-US" sz="1200" dirty="0" err="1" smtClean="0">
                <a:latin typeface="Courier New" pitchFamily="49" charset="0"/>
              </a:rPr>
              <a:t>pid</a:t>
            </a:r>
            <a:r>
              <a:rPr lang="en-US" sz="1200" dirty="0" smtClean="0">
                <a:latin typeface="Courier New" pitchFamily="49" charset="0"/>
              </a:rPr>
              <a:t> = fork() ) {</a:t>
            </a:r>
            <a:br>
              <a:rPr lang="en-US" sz="1200" dirty="0" smtClean="0">
                <a:latin typeface="Courier New" pitchFamily="49" charset="0"/>
              </a:rPr>
            </a:br>
            <a:endParaRPr lang="en-US" sz="12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   case -1: </a:t>
            </a:r>
            <a:r>
              <a:rPr lang="en-US" sz="1200" dirty="0" err="1" smtClean="0">
                <a:latin typeface="Courier New" pitchFamily="49" charset="0"/>
              </a:rPr>
              <a:t>perror("error</a:t>
            </a:r>
            <a:r>
              <a:rPr lang="en-US" sz="1200" dirty="0" smtClean="0">
                <a:latin typeface="Courier New" pitchFamily="49" charset="0"/>
              </a:rPr>
              <a:t>: fork call");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            exit(2);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   </a:t>
            </a:r>
            <a: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  <a:t>case 0:  close(p[0]);  /* </a:t>
            </a:r>
            <a:r>
              <a:rPr lang="en-US" sz="1200" b="1" dirty="0" smtClean="0">
                <a:solidFill>
                  <a:schemeClr val="folHlink"/>
                </a:solidFill>
                <a:latin typeface="Courier New" pitchFamily="49" charset="0"/>
              </a:rPr>
              <a:t>CHILD</a:t>
            </a:r>
            <a: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  <a:t>: close the </a:t>
            </a:r>
            <a:r>
              <a:rPr lang="en-US" sz="1200" u="sng" dirty="0" smtClean="0">
                <a:solidFill>
                  <a:schemeClr val="folHlink"/>
                </a:solidFill>
                <a:latin typeface="Courier New" pitchFamily="49" charset="0"/>
              </a:rPr>
              <a:t>read</a:t>
            </a:r>
            <a: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  <a:t> end of the pipe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  <a:t>	    	  write(p[1], </a:t>
            </a:r>
            <a:r>
              <a:rPr lang="en-US" sz="1200" dirty="0" err="1" smtClean="0">
                <a:solidFill>
                  <a:schemeClr val="folHlink"/>
                </a:solidFill>
                <a:latin typeface="Courier New" pitchFamily="49" charset="0"/>
              </a:rPr>
              <a:t>msg</a:t>
            </a:r>
            <a: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  <a:t>, MSGSIZE);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  <a:t>		  </a:t>
            </a:r>
            <a:r>
              <a:rPr lang="en-US" sz="1200" dirty="0" err="1" smtClean="0">
                <a:solidFill>
                  <a:schemeClr val="folHlink"/>
                </a:solidFill>
                <a:latin typeface="Courier New" pitchFamily="49" charset="0"/>
              </a:rPr>
              <a:t>printf(“Child</a:t>
            </a:r>
            <a: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  <a:t>: %</a:t>
            </a:r>
            <a:r>
              <a:rPr lang="en-US" sz="1200" dirty="0" err="1" smtClean="0">
                <a:solidFill>
                  <a:schemeClr val="folHlink"/>
                </a:solidFill>
                <a:latin typeface="Courier New" pitchFamily="49" charset="0"/>
              </a:rPr>
              <a:t>s\n</a:t>
            </a:r>
            <a: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  <a:t>", </a:t>
            </a:r>
            <a:r>
              <a:rPr lang="en-US" sz="1200" dirty="0" err="1" smtClean="0">
                <a:solidFill>
                  <a:schemeClr val="folHlink"/>
                </a:solidFill>
                <a:latin typeface="Courier New" pitchFamily="49" charset="0"/>
              </a:rPr>
              <a:t>msg</a:t>
            </a:r>
            <a: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  <a:t>         	  break;</a:t>
            </a:r>
            <a:b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</a:br>
            <a:endParaRPr lang="en-US" sz="1200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   </a:t>
            </a:r>
            <a:r>
              <a:rPr lang="en-US" sz="1200" dirty="0" smtClean="0">
                <a:solidFill>
                  <a:schemeClr val="hlink"/>
                </a:solidFill>
                <a:latin typeface="Courier New" pitchFamily="49" charset="0"/>
              </a:rPr>
              <a:t>default: close(p[1]);  /* </a:t>
            </a:r>
            <a:r>
              <a:rPr lang="en-US" sz="1200" b="1" dirty="0" smtClean="0">
                <a:solidFill>
                  <a:schemeClr val="hlink"/>
                </a:solidFill>
                <a:latin typeface="Courier New" pitchFamily="49" charset="0"/>
              </a:rPr>
              <a:t>PARENT</a:t>
            </a:r>
            <a:r>
              <a:rPr lang="en-US" sz="1200" dirty="0" smtClean="0">
                <a:solidFill>
                  <a:schemeClr val="hlink"/>
                </a:solidFill>
                <a:latin typeface="Courier New" pitchFamily="49" charset="0"/>
              </a:rPr>
              <a:t>: close the </a:t>
            </a:r>
            <a:r>
              <a:rPr lang="en-US" sz="1200" u="sng" dirty="0" smtClean="0">
                <a:solidFill>
                  <a:schemeClr val="hlink"/>
                </a:solidFill>
                <a:latin typeface="Courier New" pitchFamily="49" charset="0"/>
              </a:rPr>
              <a:t>write</a:t>
            </a:r>
            <a:r>
              <a:rPr lang="en-US" sz="1200" dirty="0" smtClean="0">
                <a:solidFill>
                  <a:schemeClr val="hlink"/>
                </a:solidFill>
                <a:latin typeface="Courier New" pitchFamily="49" charset="0"/>
              </a:rPr>
              <a:t> end of the pipe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chemeClr val="hlink"/>
                </a:solidFill>
                <a:latin typeface="Courier New" pitchFamily="49" charset="0"/>
              </a:rPr>
              <a:t>	    	  read(p[0], </a:t>
            </a:r>
            <a:r>
              <a:rPr lang="en-US" sz="1200" dirty="0" err="1" smtClean="0">
                <a:solidFill>
                  <a:schemeClr val="hlink"/>
                </a:solidFill>
                <a:latin typeface="Courier New" pitchFamily="49" charset="0"/>
              </a:rPr>
              <a:t>inbuf</a:t>
            </a:r>
            <a:r>
              <a:rPr lang="en-US" sz="1200" dirty="0" smtClean="0">
                <a:solidFill>
                  <a:schemeClr val="hlink"/>
                </a:solidFill>
                <a:latin typeface="Courier New" pitchFamily="49" charset="0"/>
              </a:rPr>
              <a:t>, MSGSIZE);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chemeClr val="hlink"/>
                </a:solidFill>
                <a:latin typeface="Courier New" pitchFamily="49" charset="0"/>
              </a:rPr>
              <a:t>	     	  </a:t>
            </a:r>
            <a:r>
              <a:rPr lang="en-US" sz="1200" dirty="0" err="1" smtClean="0">
                <a:solidFill>
                  <a:schemeClr val="hlink"/>
                </a:solidFill>
                <a:latin typeface="Courier New" pitchFamily="49" charset="0"/>
              </a:rPr>
              <a:t>printf("Parent</a:t>
            </a:r>
            <a:r>
              <a:rPr lang="en-US" sz="1200" dirty="0" smtClean="0">
                <a:solidFill>
                  <a:schemeClr val="hlink"/>
                </a:solidFill>
                <a:latin typeface="Courier New" pitchFamily="49" charset="0"/>
              </a:rPr>
              <a:t>: %</a:t>
            </a:r>
            <a:r>
              <a:rPr lang="en-US" sz="1200" dirty="0" err="1" smtClean="0">
                <a:solidFill>
                  <a:schemeClr val="hlink"/>
                </a:solidFill>
                <a:latin typeface="Courier New" pitchFamily="49" charset="0"/>
              </a:rPr>
              <a:t>s\n</a:t>
            </a:r>
            <a:r>
              <a:rPr lang="en-US" sz="1200" dirty="0" smtClean="0">
                <a:solidFill>
                  <a:schemeClr val="hlink"/>
                </a:solidFill>
                <a:latin typeface="Courier New" pitchFamily="49" charset="0"/>
              </a:rPr>
              <a:t>", </a:t>
            </a:r>
            <a:r>
              <a:rPr lang="en-US" sz="1200" dirty="0" err="1" smtClean="0">
                <a:solidFill>
                  <a:schemeClr val="hlink"/>
                </a:solidFill>
                <a:latin typeface="Courier New" pitchFamily="49" charset="0"/>
              </a:rPr>
              <a:t>inbuf</a:t>
            </a:r>
            <a:r>
              <a:rPr lang="en-US" sz="1200" dirty="0" smtClean="0">
                <a:solidFill>
                  <a:schemeClr val="hlink"/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chemeClr val="hlink"/>
                </a:solidFill>
                <a:latin typeface="Courier New" pitchFamily="49" charset="0"/>
              </a:rPr>
              <a:t>         	  wait(0);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   exit(0);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170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7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70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7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70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7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170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0434" grpId="0" animBg="1"/>
      <p:bldP spid="1170434" grpId="1" animBg="1"/>
      <p:bldP spid="1170435" grpId="0" animBg="1"/>
      <p:bldP spid="1170435" grpId="1" animBg="1"/>
      <p:bldP spid="1170436" grpId="0" animBg="1"/>
      <p:bldP spid="1170436" grpId="1" animBg="1"/>
      <p:bldP spid="1170437" grpId="0" animBg="1"/>
      <p:bldP spid="1170438" grpId="0" animBg="1"/>
      <p:bldP spid="117043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Mailboxes vs. Pipes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Are there any differences between a mailbox and a pipe?</a:t>
            </a:r>
            <a:br>
              <a:rPr lang="en-US" sz="2400" smtClean="0"/>
            </a:br>
            <a:endParaRPr lang="en-US" sz="2400" smtClean="0"/>
          </a:p>
          <a:p>
            <a:pPr lvl="1" eaLnBrk="1" hangingPunct="1"/>
            <a:r>
              <a:rPr lang="en-US" sz="2000" smtClean="0"/>
              <a:t>Message types</a:t>
            </a:r>
          </a:p>
          <a:p>
            <a:pPr lvl="2" eaLnBrk="1" hangingPunct="1"/>
            <a:r>
              <a:rPr lang="en-US" sz="1800" smtClean="0"/>
              <a:t>mailboxes may have messages of different types </a:t>
            </a:r>
          </a:p>
          <a:p>
            <a:pPr lvl="2" eaLnBrk="1" hangingPunct="1"/>
            <a:r>
              <a:rPr lang="en-US" sz="1800" smtClean="0"/>
              <a:t>pipes do not have different types 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lvl="1" eaLnBrk="1" hangingPunct="1"/>
            <a:r>
              <a:rPr lang="en-US" sz="2000" smtClean="0"/>
              <a:t>Buffer</a:t>
            </a:r>
          </a:p>
          <a:p>
            <a:pPr lvl="2" eaLnBrk="1" hangingPunct="1"/>
            <a:r>
              <a:rPr lang="en-US" sz="1800" smtClean="0"/>
              <a:t>pipes – one or more pages storing messages contiguously</a:t>
            </a:r>
          </a:p>
          <a:p>
            <a:pPr lvl="2" eaLnBrk="1" hangingPunct="1"/>
            <a:r>
              <a:rPr lang="en-US" sz="1800" smtClean="0"/>
              <a:t>mailboxes – linked list of messages of different types 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lvl="1" eaLnBrk="1" hangingPunct="1"/>
            <a:r>
              <a:rPr lang="en-US" sz="2000" smtClean="0"/>
              <a:t>More than two processes</a:t>
            </a:r>
          </a:p>
          <a:p>
            <a:pPr lvl="2" eaLnBrk="1" hangingPunct="1"/>
            <a:r>
              <a:rPr lang="en-US" sz="1800" smtClean="0"/>
              <a:t>a pipe </a:t>
            </a:r>
            <a:r>
              <a:rPr lang="en-US" sz="1800" b="1" smtClean="0"/>
              <a:t>often</a:t>
            </a:r>
            <a:r>
              <a:rPr lang="en-US" sz="1800" smtClean="0"/>
              <a:t> (not in Linux) implies one sender and one receiver </a:t>
            </a:r>
          </a:p>
          <a:p>
            <a:pPr lvl="2" eaLnBrk="1" hangingPunct="1"/>
            <a:r>
              <a:rPr lang="en-US" sz="1800" smtClean="0"/>
              <a:t>many can use a mailbox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Shared Memory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Shared memory is an efficient and fast way for processes to communicate</a:t>
            </a:r>
          </a:p>
          <a:p>
            <a:pPr lvl="1" eaLnBrk="1" hangingPunct="1"/>
            <a:r>
              <a:rPr lang="en-US" sz="2000" dirty="0" smtClean="0"/>
              <a:t>multiple processes can attach a segment of physical memory to their virtual address space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 eaLnBrk="1" hangingPunct="1"/>
            <a:r>
              <a:rPr lang="en-US" sz="2000" dirty="0" smtClean="0"/>
              <a:t>create a shared segment:  </a:t>
            </a:r>
            <a:r>
              <a:rPr lang="en-US" sz="2000" dirty="0" err="1" smtClean="0">
                <a:latin typeface="Courier New" pitchFamily="49" charset="0"/>
              </a:rPr>
              <a:t>shmid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shmget</a:t>
            </a:r>
            <a:r>
              <a:rPr lang="en-US" sz="2000" dirty="0" smtClean="0">
                <a:latin typeface="Courier New" pitchFamily="49" charset="0"/>
              </a:rPr>
              <a:t>( key, size, flags )</a:t>
            </a:r>
            <a:br>
              <a:rPr lang="en-US" sz="2000" dirty="0" smtClean="0">
                <a:latin typeface="Courier New" pitchFamily="49" charset="0"/>
              </a:rPr>
            </a:br>
            <a:endParaRPr lang="en-US" sz="2000" dirty="0" smtClean="0">
              <a:latin typeface="Courier New" pitchFamily="49" charset="0"/>
            </a:endParaRPr>
          </a:p>
          <a:p>
            <a:pPr lvl="1" eaLnBrk="1" hangingPunct="1"/>
            <a:r>
              <a:rPr lang="en-US" sz="2000" dirty="0" smtClean="0"/>
              <a:t>attach a shared segment:  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shmat</a:t>
            </a:r>
            <a:r>
              <a:rPr lang="en-US" sz="2000" dirty="0" smtClean="0">
                <a:latin typeface="Courier New" pitchFamily="49" charset="0"/>
              </a:rPr>
              <a:t>( </a:t>
            </a:r>
            <a:r>
              <a:rPr lang="en-US" sz="2000" dirty="0" err="1" smtClean="0">
                <a:latin typeface="Courier New" pitchFamily="49" charset="0"/>
              </a:rPr>
              <a:t>shmid</a:t>
            </a:r>
            <a:r>
              <a:rPr lang="en-US" sz="2000" dirty="0" smtClean="0">
                <a:latin typeface="Courier New" pitchFamily="49" charset="0"/>
              </a:rPr>
              <a:t>, *</a:t>
            </a:r>
            <a:r>
              <a:rPr lang="en-US" sz="2000" dirty="0" err="1" smtClean="0">
                <a:latin typeface="Courier New" pitchFamily="49" charset="0"/>
              </a:rPr>
              <a:t>shmaddr</a:t>
            </a:r>
            <a:r>
              <a:rPr lang="en-US" sz="2000" dirty="0" smtClean="0">
                <a:latin typeface="Courier New" pitchFamily="49" charset="0"/>
              </a:rPr>
              <a:t>, flags )</a:t>
            </a:r>
          </a:p>
          <a:p>
            <a:pPr lvl="1" eaLnBrk="1" hangingPunct="1"/>
            <a:r>
              <a:rPr lang="en-US" sz="2000" dirty="0" smtClean="0"/>
              <a:t>detach a shared segment:  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shmdt</a:t>
            </a:r>
            <a:r>
              <a:rPr lang="en-US" sz="2000" dirty="0" smtClean="0">
                <a:latin typeface="Courier New" pitchFamily="49" charset="0"/>
              </a:rPr>
              <a:t>( *</a:t>
            </a:r>
            <a:r>
              <a:rPr lang="en-US" sz="2000" dirty="0" err="1" smtClean="0">
                <a:latin typeface="Courier New" pitchFamily="49" charset="0"/>
              </a:rPr>
              <a:t>shmaddr</a:t>
            </a:r>
            <a:r>
              <a:rPr lang="en-US" sz="2000" dirty="0" smtClean="0">
                <a:latin typeface="Courier New" pitchFamily="49" charset="0"/>
              </a:rPr>
              <a:t> )</a:t>
            </a:r>
            <a:br>
              <a:rPr lang="en-US" sz="2000" dirty="0" smtClean="0">
                <a:latin typeface="Courier New" pitchFamily="49" charset="0"/>
              </a:rPr>
            </a:br>
            <a:endParaRPr lang="en-US" sz="2000" dirty="0" smtClean="0">
              <a:latin typeface="Courier New" pitchFamily="49" charset="0"/>
            </a:endParaRPr>
          </a:p>
          <a:p>
            <a:pPr lvl="1" eaLnBrk="1" hangingPunct="1"/>
            <a:r>
              <a:rPr lang="en-US" sz="2000" dirty="0" smtClean="0"/>
              <a:t>control a shared segment:  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shmctl</a:t>
            </a:r>
            <a:r>
              <a:rPr lang="en-US" sz="2000" dirty="0" smtClean="0">
                <a:latin typeface="Courier New" pitchFamily="49" charset="0"/>
              </a:rPr>
              <a:t>( </a:t>
            </a:r>
            <a:r>
              <a:rPr lang="en-US" sz="2000" dirty="0" err="1" smtClean="0">
                <a:latin typeface="Courier New" pitchFamily="49" charset="0"/>
              </a:rPr>
              <a:t>shmid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cmd</a:t>
            </a:r>
            <a:r>
              <a:rPr lang="en-US" sz="2000" dirty="0" smtClean="0">
                <a:latin typeface="Courier New" pitchFamily="49" charset="0"/>
              </a:rPr>
              <a:t>, *</a:t>
            </a:r>
            <a:r>
              <a:rPr lang="en-US" sz="2000" dirty="0" err="1" smtClean="0">
                <a:latin typeface="Courier New" pitchFamily="49" charset="0"/>
              </a:rPr>
              <a:t>buf</a:t>
            </a:r>
            <a:r>
              <a:rPr lang="en-US" sz="2000" dirty="0" smtClean="0">
                <a:latin typeface="Courier New" pitchFamily="49" charset="0"/>
              </a:rPr>
              <a:t> )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endParaRPr lang="en-US" sz="2000" dirty="0" smtClean="0">
              <a:latin typeface="Courier New" pitchFamily="49" charset="0"/>
            </a:endParaRPr>
          </a:p>
          <a:p>
            <a:pPr lvl="1" eaLnBrk="1" hangingPunct="1"/>
            <a:r>
              <a:rPr lang="en-US" sz="2000" dirty="0" smtClean="0"/>
              <a:t>if more than one process can access segment, an outside protocol or mechanism (like semaphores) should enforce consistency/avoid collisions</a:t>
            </a:r>
            <a:endParaRPr lang="en-US" sz="20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Rectangle 2"/>
          <p:cNvSpPr>
            <a:spLocks noChangeArrowheads="1"/>
          </p:cNvSpPr>
          <p:nvPr/>
        </p:nvSpPr>
        <p:spPr bwMode="auto">
          <a:xfrm>
            <a:off x="39688" y="2814889"/>
            <a:ext cx="4476750" cy="2698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3507" name="Rectangle 3"/>
          <p:cNvSpPr>
            <a:spLocks noChangeArrowheads="1"/>
          </p:cNvSpPr>
          <p:nvPr/>
        </p:nvSpPr>
        <p:spPr bwMode="auto">
          <a:xfrm>
            <a:off x="41275" y="3160964"/>
            <a:ext cx="4476750" cy="8001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3508" name="Rectangle 4"/>
          <p:cNvSpPr>
            <a:spLocks noChangeArrowheads="1"/>
          </p:cNvSpPr>
          <p:nvPr/>
        </p:nvSpPr>
        <p:spPr bwMode="auto">
          <a:xfrm>
            <a:off x="31750" y="4018214"/>
            <a:ext cx="4476750" cy="7270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3509" name="Rectangle 5"/>
          <p:cNvSpPr>
            <a:spLocks noChangeArrowheads="1"/>
          </p:cNvSpPr>
          <p:nvPr/>
        </p:nvSpPr>
        <p:spPr bwMode="auto">
          <a:xfrm>
            <a:off x="33338" y="4819901"/>
            <a:ext cx="4476750" cy="5095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3510" name="Rectangle 6"/>
          <p:cNvSpPr>
            <a:spLocks noChangeArrowheads="1"/>
          </p:cNvSpPr>
          <p:nvPr/>
        </p:nvSpPr>
        <p:spPr bwMode="auto">
          <a:xfrm>
            <a:off x="34925" y="5399339"/>
            <a:ext cx="4476750" cy="4270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3511" name="Rectangle 7"/>
          <p:cNvSpPr>
            <a:spLocks noChangeArrowheads="1"/>
          </p:cNvSpPr>
          <p:nvPr/>
        </p:nvSpPr>
        <p:spPr bwMode="auto">
          <a:xfrm>
            <a:off x="4667250" y="4823076"/>
            <a:ext cx="4476750" cy="5302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3512" name="Rectangle 8"/>
          <p:cNvSpPr>
            <a:spLocks noChangeArrowheads="1"/>
          </p:cNvSpPr>
          <p:nvPr/>
        </p:nvSpPr>
        <p:spPr bwMode="auto">
          <a:xfrm>
            <a:off x="4668838" y="5458076"/>
            <a:ext cx="4476750" cy="373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Shared Memory Example – read/write alphabet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#include &lt;sys/</a:t>
            </a:r>
            <a:r>
              <a:rPr lang="en-US" sz="1000" dirty="0" err="1" smtClean="0">
                <a:latin typeface="Courier New" pitchFamily="49" charset="0"/>
              </a:rPr>
              <a:t>types.h</a:t>
            </a:r>
            <a:r>
              <a:rPr lang="en-US" sz="1000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#include &lt;sys/</a:t>
            </a:r>
            <a:r>
              <a:rPr lang="en-US" sz="1000" dirty="0" err="1" smtClean="0">
                <a:latin typeface="Courier New" pitchFamily="49" charset="0"/>
              </a:rPr>
              <a:t>ipc.h</a:t>
            </a:r>
            <a:r>
              <a:rPr lang="en-US" sz="1000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#include &lt;sys/</a:t>
            </a:r>
            <a:r>
              <a:rPr lang="en-US" sz="1000" dirty="0" err="1" smtClean="0">
                <a:latin typeface="Courier New" pitchFamily="49" charset="0"/>
              </a:rPr>
              <a:t>shm.h</a:t>
            </a:r>
            <a:r>
              <a:rPr lang="en-US" sz="1000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#include &lt;</a:t>
            </a:r>
            <a:r>
              <a:rPr lang="en-US" sz="1000" dirty="0" err="1" smtClean="0">
                <a:latin typeface="Courier New" pitchFamily="49" charset="0"/>
              </a:rPr>
              <a:t>stdio.h</a:t>
            </a:r>
            <a:r>
              <a:rPr lang="en-US" sz="1000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#define SHMSZ     27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</a:rPr>
              <a:t> </a:t>
            </a:r>
            <a:r>
              <a:rPr lang="en-US" sz="1000" dirty="0" err="1" smtClean="0">
                <a:latin typeface="Courier New" pitchFamily="49" charset="0"/>
              </a:rPr>
              <a:t>shmid</a:t>
            </a:r>
            <a:r>
              <a:rPr lang="en-US" sz="10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</a:rPr>
              <a:t>key_t</a:t>
            </a:r>
            <a:r>
              <a:rPr lang="en-US" sz="1000" dirty="0" smtClean="0">
                <a:latin typeface="Courier New" pitchFamily="49" charset="0"/>
              </a:rPr>
              <a:t> key;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char </a:t>
            </a:r>
            <a:r>
              <a:rPr lang="en-US" sz="1000" dirty="0" err="1" smtClean="0">
                <a:latin typeface="Courier New" pitchFamily="49" charset="0"/>
              </a:rPr>
              <a:t>c</a:t>
            </a:r>
            <a:r>
              <a:rPr lang="en-US" sz="1000" dirty="0" smtClean="0">
                <a:latin typeface="Courier New" pitchFamily="49" charset="0"/>
              </a:rPr>
              <a:t>, *</a:t>
            </a:r>
            <a:r>
              <a:rPr lang="en-US" sz="1000" dirty="0" err="1" smtClean="0">
                <a:latin typeface="Courier New" pitchFamily="49" charset="0"/>
              </a:rPr>
              <a:t>shm</a:t>
            </a:r>
            <a:r>
              <a:rPr lang="en-US" sz="1000" dirty="0" smtClean="0">
                <a:latin typeface="Courier New" pitchFamily="49" charset="0"/>
              </a:rPr>
              <a:t>, *</a:t>
            </a:r>
            <a:r>
              <a:rPr lang="en-US" sz="1000" dirty="0" err="1" smtClean="0">
                <a:latin typeface="Courier New" pitchFamily="49" charset="0"/>
              </a:rPr>
              <a:t>s</a:t>
            </a:r>
            <a:r>
              <a:rPr lang="en-US" sz="10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key = 5678; /* selected key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/* Create the segment.*/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if ((</a:t>
            </a:r>
            <a:r>
              <a:rPr lang="en-US" sz="1000" dirty="0" err="1" smtClean="0">
                <a:latin typeface="Courier New" pitchFamily="49" charset="0"/>
              </a:rPr>
              <a:t>shmid</a:t>
            </a:r>
            <a:r>
              <a:rPr lang="en-US" sz="1000" dirty="0" smtClean="0">
                <a:latin typeface="Courier New" pitchFamily="49" charset="0"/>
              </a:rPr>
              <a:t> = </a:t>
            </a:r>
            <a:r>
              <a:rPr lang="en-US" sz="1000" b="1" dirty="0" err="1" smtClean="0">
                <a:latin typeface="Courier New" pitchFamily="49" charset="0"/>
              </a:rPr>
              <a:t>shmget</a:t>
            </a:r>
            <a:r>
              <a:rPr lang="en-US" sz="1000" dirty="0" err="1" smtClean="0">
                <a:latin typeface="Courier New" pitchFamily="49" charset="0"/>
              </a:rPr>
              <a:t>(key,SHMSZ,IPC_CREAT</a:t>
            </a:r>
            <a:r>
              <a:rPr lang="en-US" sz="1000" dirty="0" smtClean="0">
                <a:latin typeface="Courier New" pitchFamily="49" charset="0"/>
              </a:rPr>
              <a:t> | 0666)) &lt; 0)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    </a:t>
            </a:r>
            <a:r>
              <a:rPr lang="en-US" sz="1000" dirty="0" err="1" smtClean="0">
                <a:latin typeface="Courier New" pitchFamily="49" charset="0"/>
              </a:rPr>
              <a:t>perror("shmget</a:t>
            </a:r>
            <a:r>
              <a:rPr lang="en-US" sz="1000" dirty="0" smtClean="0">
                <a:latin typeface="Courier New" pitchFamily="49" charset="0"/>
              </a:rPr>
              <a:t>"); exit(1);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/* Now we attach the segment to our data space.*/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if ((</a:t>
            </a:r>
            <a:r>
              <a:rPr lang="en-US" sz="1000" dirty="0" err="1" smtClean="0">
                <a:latin typeface="Courier New" pitchFamily="49" charset="0"/>
              </a:rPr>
              <a:t>shm</a:t>
            </a:r>
            <a:r>
              <a:rPr lang="en-US" sz="1000" dirty="0" smtClean="0">
                <a:latin typeface="Courier New" pitchFamily="49" charset="0"/>
              </a:rPr>
              <a:t> = </a:t>
            </a:r>
            <a:r>
              <a:rPr lang="en-US" sz="1000" b="1" dirty="0" err="1" smtClean="0">
                <a:latin typeface="Courier New" pitchFamily="49" charset="0"/>
              </a:rPr>
              <a:t>shmat</a:t>
            </a:r>
            <a:r>
              <a:rPr lang="en-US" sz="1000" dirty="0" err="1" smtClean="0">
                <a:latin typeface="Courier New" pitchFamily="49" charset="0"/>
              </a:rPr>
              <a:t>(shmid</a:t>
            </a:r>
            <a:r>
              <a:rPr lang="en-US" sz="1000" dirty="0" smtClean="0">
                <a:latin typeface="Courier New" pitchFamily="49" charset="0"/>
              </a:rPr>
              <a:t>, NULL, 0)) == (char *) -1)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    </a:t>
            </a:r>
            <a:r>
              <a:rPr lang="en-US" sz="1000" dirty="0" err="1" smtClean="0">
                <a:latin typeface="Courier New" pitchFamily="49" charset="0"/>
              </a:rPr>
              <a:t>perror("shmat</a:t>
            </a:r>
            <a:r>
              <a:rPr lang="en-US" sz="1000" dirty="0" smtClean="0">
                <a:latin typeface="Courier New" pitchFamily="49" charset="0"/>
              </a:rPr>
              <a:t>"); exit(1);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/* put some things into the memory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for (</a:t>
            </a:r>
            <a:r>
              <a:rPr lang="en-US" sz="1000" dirty="0" err="1" smtClean="0">
                <a:latin typeface="Courier New" pitchFamily="49" charset="0"/>
              </a:rPr>
              <a:t>s</a:t>
            </a:r>
            <a:r>
              <a:rPr lang="en-US" sz="1000" dirty="0" smtClean="0">
                <a:latin typeface="Courier New" pitchFamily="49" charset="0"/>
              </a:rPr>
              <a:t> = </a:t>
            </a:r>
            <a:r>
              <a:rPr lang="en-US" sz="1000" dirty="0" err="1" smtClean="0">
                <a:latin typeface="Courier New" pitchFamily="49" charset="0"/>
              </a:rPr>
              <a:t>shm</a:t>
            </a:r>
            <a:r>
              <a:rPr lang="en-US" sz="1000" dirty="0" smtClean="0">
                <a:latin typeface="Courier New" pitchFamily="49" charset="0"/>
              </a:rPr>
              <a:t>, </a:t>
            </a:r>
            <a:r>
              <a:rPr lang="en-US" sz="1000" dirty="0" err="1" smtClean="0">
                <a:latin typeface="Courier New" pitchFamily="49" charset="0"/>
              </a:rPr>
              <a:t>c</a:t>
            </a:r>
            <a:r>
              <a:rPr lang="en-US" sz="1000" dirty="0" smtClean="0">
                <a:latin typeface="Courier New" pitchFamily="49" charset="0"/>
              </a:rPr>
              <a:t> = 'a'; </a:t>
            </a:r>
            <a:r>
              <a:rPr lang="en-US" sz="1000" dirty="0" err="1" smtClean="0">
                <a:latin typeface="Courier New" pitchFamily="49" charset="0"/>
              </a:rPr>
              <a:t>c</a:t>
            </a:r>
            <a:r>
              <a:rPr lang="en-US" sz="1000" dirty="0" smtClean="0">
                <a:latin typeface="Courier New" pitchFamily="49" charset="0"/>
              </a:rPr>
              <a:t> &lt;= '</a:t>
            </a:r>
            <a:r>
              <a:rPr lang="en-US" sz="1000" dirty="0" err="1" smtClean="0">
                <a:latin typeface="Courier New" pitchFamily="49" charset="0"/>
              </a:rPr>
              <a:t>z</a:t>
            </a:r>
            <a:r>
              <a:rPr lang="en-US" sz="1000" dirty="0" smtClean="0">
                <a:latin typeface="Courier New" pitchFamily="49" charset="0"/>
              </a:rPr>
              <a:t>'; </a:t>
            </a:r>
            <a:r>
              <a:rPr lang="en-US" sz="1000" dirty="0" err="1" smtClean="0">
                <a:latin typeface="Courier New" pitchFamily="49" charset="0"/>
              </a:rPr>
              <a:t>c</a:t>
            </a:r>
            <a:r>
              <a:rPr lang="en-US" sz="1000" dirty="0" smtClean="0">
                <a:latin typeface="Courier New" pitchFamily="49" charset="0"/>
              </a:rPr>
              <a:t>++) *</a:t>
            </a:r>
            <a:r>
              <a:rPr lang="en-US" sz="1000" dirty="0" err="1" smtClean="0">
                <a:latin typeface="Courier New" pitchFamily="49" charset="0"/>
              </a:rPr>
              <a:t>s</a:t>
            </a:r>
            <a:r>
              <a:rPr lang="en-US" sz="1000" dirty="0" smtClean="0">
                <a:latin typeface="Courier New" pitchFamily="49" charset="0"/>
              </a:rPr>
              <a:t>++ = </a:t>
            </a:r>
            <a:r>
              <a:rPr lang="en-US" sz="1000" dirty="0" err="1" smtClean="0">
                <a:latin typeface="Courier New" pitchFamily="49" charset="0"/>
              </a:rPr>
              <a:t>c</a:t>
            </a:r>
            <a:r>
              <a:rPr lang="en-US" sz="10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*</a:t>
            </a:r>
            <a:r>
              <a:rPr lang="en-US" sz="1000" dirty="0" err="1" smtClean="0">
                <a:latin typeface="Courier New" pitchFamily="49" charset="0"/>
              </a:rPr>
              <a:t>s</a:t>
            </a:r>
            <a:r>
              <a:rPr lang="en-US" sz="1000" dirty="0" smtClean="0">
                <a:latin typeface="Courier New" pitchFamily="49" charset="0"/>
              </a:rPr>
              <a:t> = NULL;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/* wait until first character is changed to '*'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while (*</a:t>
            </a:r>
            <a:r>
              <a:rPr lang="en-US" sz="1000" dirty="0" err="1" smtClean="0">
                <a:latin typeface="Courier New" pitchFamily="49" charset="0"/>
              </a:rPr>
              <a:t>shm</a:t>
            </a:r>
            <a:r>
              <a:rPr lang="en-US" sz="1000" dirty="0" smtClean="0">
                <a:latin typeface="Courier New" pitchFamily="49" charset="0"/>
              </a:rPr>
              <a:t> != '*') sleep(1);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    exit(0);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173515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#include &lt;sys/types.h&gt;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#include &lt;sys/ipc.h&gt;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#include &lt;sys/shm.h&gt;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#include &lt;stdio.h&gt;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#define SHMSZ     27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int shmid;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key_t key;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char *shm, *s;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key = 5678; /* selected key by server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/* Locate the segment.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if ((shmid = </a:t>
            </a:r>
            <a:r>
              <a:rPr lang="en-US" sz="1000" b="1" smtClean="0">
                <a:latin typeface="Courier New" pitchFamily="49" charset="0"/>
              </a:rPr>
              <a:t>shmget</a:t>
            </a:r>
            <a:r>
              <a:rPr lang="en-US" sz="1000" smtClean="0">
                <a:latin typeface="Courier New" pitchFamily="49" charset="0"/>
              </a:rPr>
              <a:t>(key,SHMSZ,0666)) &lt; 0)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    perror("shmget"); exit(1);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/* Now we attach the segment to our data space.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if ((shm = </a:t>
            </a:r>
            <a:r>
              <a:rPr lang="en-US" sz="1000" b="1" smtClean="0">
                <a:latin typeface="Courier New" pitchFamily="49" charset="0"/>
              </a:rPr>
              <a:t>shmat</a:t>
            </a:r>
            <a:r>
              <a:rPr lang="en-US" sz="1000" smtClean="0">
                <a:latin typeface="Courier New" pitchFamily="49" charset="0"/>
              </a:rPr>
              <a:t>(shmid, NULL, 0)) == (char *) -1)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    perror("shmat"); exit(1);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/* read what the server put in the memory.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for (s = shm; *s != NULL; s++) putchar(*s);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putchar('\n');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/* change the first character in segment to '*'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*shm = '*';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    exit(0);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173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7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73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7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73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7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173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173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17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17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1173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3506" grpId="0" animBg="1"/>
      <p:bldP spid="1173506" grpId="1" animBg="1"/>
      <p:bldP spid="1173507" grpId="0" animBg="1"/>
      <p:bldP spid="1173507" grpId="1" animBg="1"/>
      <p:bldP spid="1173508" grpId="0" animBg="1"/>
      <p:bldP spid="1173508" grpId="1" animBg="1"/>
      <p:bldP spid="1173509" grpId="0" animBg="1"/>
      <p:bldP spid="1173509" grpId="1" animBg="1"/>
      <p:bldP spid="1173510" grpId="0" animBg="1"/>
      <p:bldP spid="1173510" grpId="1" animBg="1"/>
      <p:bldP spid="1173511" grpId="0" animBg="1"/>
      <p:bldP spid="1173511" grpId="1" animBg="1"/>
      <p:bldP spid="1173512" grpId="0" animBg="1"/>
      <p:bldP spid="11735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Signals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Signals are software generated "interrupts" sent to a process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hardware conditions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software conditions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input/output notification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process control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resource control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Sending signals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kill</a:t>
            </a:r>
            <a:r>
              <a:rPr lang="en-US" sz="2000" dirty="0" smtClean="0">
                <a:latin typeface="Courier New" pitchFamily="49" charset="0"/>
              </a:rPr>
              <a:t>( </a:t>
            </a:r>
            <a:r>
              <a:rPr lang="en-US" sz="2000" dirty="0" err="1" smtClean="0">
                <a:latin typeface="Courier New" pitchFamily="49" charset="0"/>
              </a:rPr>
              <a:t>pid</a:t>
            </a:r>
            <a:r>
              <a:rPr lang="en-US" sz="2000" dirty="0" smtClean="0">
                <a:latin typeface="Courier New" pitchFamily="49" charset="0"/>
              </a:rPr>
              <a:t>, signal )</a:t>
            </a:r>
            <a:r>
              <a:rPr lang="en-US" sz="2000" dirty="0" smtClean="0"/>
              <a:t>	– system call to send any </a:t>
            </a:r>
            <a:r>
              <a:rPr lang="en-US" sz="2000" i="1" dirty="0" smtClean="0"/>
              <a:t>signal</a:t>
            </a:r>
            <a:r>
              <a:rPr lang="en-US" sz="2000" dirty="0" smtClean="0"/>
              <a:t>  to </a:t>
            </a:r>
            <a:r>
              <a:rPr lang="en-US" sz="2000" i="1" dirty="0" err="1" smtClean="0"/>
              <a:t>pid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endParaRPr lang="en-US" sz="20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raise</a:t>
            </a:r>
            <a:r>
              <a:rPr lang="en-US" sz="2000" dirty="0" smtClean="0">
                <a:latin typeface="Courier New" pitchFamily="49" charset="0"/>
              </a:rPr>
              <a:t>( signal )	</a:t>
            </a:r>
            <a:r>
              <a:rPr lang="en-US" sz="2000" dirty="0" smtClean="0"/>
              <a:t>– call to send </a:t>
            </a:r>
            <a:r>
              <a:rPr lang="en-US" sz="2000" i="1" dirty="0" smtClean="0"/>
              <a:t>signal</a:t>
            </a:r>
            <a:r>
              <a:rPr lang="en-US" sz="2000" dirty="0" smtClean="0"/>
              <a:t>  to current process</a:t>
            </a:r>
            <a:br>
              <a:rPr lang="en-US" sz="2000" dirty="0" smtClean="0"/>
            </a:br>
            <a:endParaRPr lang="en-US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kill (</a:t>
            </a:r>
            <a:r>
              <a:rPr lang="en-US" sz="1800" dirty="0" err="1" smtClean="0"/>
              <a:t>getpid</a:t>
            </a:r>
            <a:r>
              <a:rPr lang="en-US" sz="1800" dirty="0" smtClean="0"/>
              <a:t>(), signal)</a:t>
            </a:r>
            <a:br>
              <a:rPr lang="en-US" sz="1800" dirty="0" smtClean="0"/>
            </a:b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800" dirty="0" err="1" smtClean="0"/>
              <a:t>pthread_kill</a:t>
            </a:r>
            <a:r>
              <a:rPr lang="en-US" sz="1800" dirty="0" smtClean="0"/>
              <a:t> (</a:t>
            </a:r>
            <a:r>
              <a:rPr lang="en-US" sz="1800" dirty="0" err="1" smtClean="0"/>
              <a:t>pthread_self</a:t>
            </a:r>
            <a:r>
              <a:rPr lang="en-US" sz="1800" dirty="0" smtClean="0"/>
              <a:t>(), signal)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Signal handling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A signal handler can be invoked when a </a:t>
            </a:r>
            <a:br>
              <a:rPr lang="en-US" dirty="0" smtClean="0"/>
            </a:br>
            <a:r>
              <a:rPr lang="en-US" dirty="0" smtClean="0"/>
              <a:t>specific signal is received 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A process can deal with a signal in </a:t>
            </a:r>
            <a:br>
              <a:rPr lang="en-US" dirty="0" smtClean="0"/>
            </a:br>
            <a:r>
              <a:rPr lang="en-US" dirty="0" smtClean="0"/>
              <a:t>one of the following ways:</a:t>
            </a:r>
            <a:br>
              <a:rPr lang="en-US" dirty="0" smtClean="0"/>
            </a:br>
            <a:r>
              <a:rPr lang="en-US" sz="16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default action</a:t>
            </a:r>
            <a:br>
              <a:rPr lang="en-US" sz="2200" dirty="0" smtClean="0"/>
            </a:br>
            <a:endParaRPr lang="en-US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block the signal (some signals cannot be ignored)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signal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( </a:t>
            </a:r>
            <a:r>
              <a:rPr lang="en-US" sz="1800" dirty="0" err="1" smtClean="0">
                <a:solidFill>
                  <a:srgbClr val="0000FF"/>
                </a:solidFill>
                <a:latin typeface="Courier New" pitchFamily="49" charset="0"/>
              </a:rPr>
              <a:t>sig_nr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SIG_IGN 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 SIG_KILL and SIG_STOP cannot be blocked</a:t>
            </a:r>
            <a:r>
              <a:rPr lang="en-US" sz="1800" dirty="0" smtClean="0">
                <a:latin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</a:rPr>
            </a:br>
            <a:endParaRPr lang="en-US" sz="1800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catch the signal with a handler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signal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( </a:t>
            </a:r>
            <a:r>
              <a:rPr lang="en-US" sz="1800" dirty="0" err="1" smtClean="0">
                <a:solidFill>
                  <a:srgbClr val="0000FF"/>
                </a:solidFill>
                <a:latin typeface="Courier New" pitchFamily="49" charset="0"/>
              </a:rPr>
              <a:t>sig_nr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, void (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*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func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)())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 write a function yourself  - </a:t>
            </a: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func</a:t>
            </a:r>
            <a:r>
              <a:rPr lang="en-US" sz="1800" dirty="0" smtClean="0">
                <a:latin typeface="Courier New" pitchFamily="49" charset="0"/>
              </a:rPr>
              <a:t>() {}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4" name="Rectangle 2"/>
          <p:cNvSpPr>
            <a:spLocks noChangeArrowheads="1"/>
          </p:cNvSpPr>
          <p:nvPr/>
        </p:nvSpPr>
        <p:spPr bwMode="auto">
          <a:xfrm>
            <a:off x="296863" y="5043613"/>
            <a:ext cx="7358062" cy="2159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5555" name="Rectangle 3"/>
          <p:cNvSpPr>
            <a:spLocks noChangeArrowheads="1"/>
          </p:cNvSpPr>
          <p:nvPr/>
        </p:nvSpPr>
        <p:spPr bwMode="auto">
          <a:xfrm>
            <a:off x="296863" y="3268663"/>
            <a:ext cx="7358062" cy="10302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5556" name="Rectangle 4"/>
          <p:cNvSpPr>
            <a:spLocks noChangeArrowheads="1"/>
          </p:cNvSpPr>
          <p:nvPr/>
        </p:nvSpPr>
        <p:spPr bwMode="auto">
          <a:xfrm>
            <a:off x="295275" y="4856288"/>
            <a:ext cx="7358063" cy="2159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5557" name="Rectangle 5"/>
          <p:cNvSpPr>
            <a:spLocks noChangeArrowheads="1"/>
          </p:cNvSpPr>
          <p:nvPr/>
        </p:nvSpPr>
        <p:spPr bwMode="auto">
          <a:xfrm>
            <a:off x="295275" y="1477963"/>
            <a:ext cx="7358063" cy="16525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Signal Example – disable Ctrl-C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88925" y="866775"/>
            <a:ext cx="7872413" cy="5648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#include &lt;stdio.h&gt;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#include &lt;signal.h&gt;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void sigproc()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{ 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	</a:t>
            </a:r>
            <a:r>
              <a:rPr lang="en-US" sz="1300" b="1" smtClean="0">
                <a:latin typeface="Courier New" pitchFamily="49" charset="0"/>
              </a:rPr>
              <a:t>signal</a:t>
            </a:r>
            <a:r>
              <a:rPr lang="en-US" sz="1300" smtClean="0">
                <a:latin typeface="Courier New" pitchFamily="49" charset="0"/>
              </a:rPr>
              <a:t>(SIGINT, sigproc); /* NOTE some versions of UNIX will reset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				  * signal to default after each call. So for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				  * portability reset signal each time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	printf(“you have pressed ctrl-c - disabled 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void quitproc()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{ 		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	printf(“ctrl-\\ pressed to quit\n”);   /* this is “</a:t>
            </a:r>
            <a:r>
              <a:rPr lang="en-US" sz="1300" b="1" smtClean="0">
                <a:latin typeface="Courier New" pitchFamily="49" charset="0"/>
              </a:rPr>
              <a:t>ctrl</a:t>
            </a:r>
            <a:r>
              <a:rPr lang="en-US" sz="1300" smtClean="0">
                <a:latin typeface="Courier New" pitchFamily="49" charset="0"/>
              </a:rPr>
              <a:t>” &amp; “</a:t>
            </a:r>
            <a:r>
              <a:rPr lang="en-US" sz="1300" b="1" smtClean="0">
                <a:latin typeface="Courier New" pitchFamily="49" charset="0"/>
              </a:rPr>
              <a:t>\</a:t>
            </a:r>
            <a:r>
              <a:rPr lang="en-US" sz="1300" smtClean="0">
                <a:latin typeface="Courier New" pitchFamily="49" charset="0"/>
              </a:rPr>
              <a:t>”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	exit(0); /* normal exit status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3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	</a:t>
            </a:r>
            <a:r>
              <a:rPr lang="en-US" sz="1300" b="1" smtClean="0">
                <a:latin typeface="Courier New" pitchFamily="49" charset="0"/>
              </a:rPr>
              <a:t>signal</a:t>
            </a:r>
            <a:r>
              <a:rPr lang="en-US" sz="1300" smtClean="0">
                <a:latin typeface="Courier New" pitchFamily="49" charset="0"/>
              </a:rPr>
              <a:t>(SIGINT, sigproc);    /* ctrl-c : DEFAULT ACTION: term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	</a:t>
            </a:r>
            <a:r>
              <a:rPr lang="en-US" sz="1300" b="1" smtClean="0">
                <a:latin typeface="Courier New" pitchFamily="49" charset="0"/>
              </a:rPr>
              <a:t>signal</a:t>
            </a:r>
            <a:r>
              <a:rPr lang="en-US" sz="1300" smtClean="0">
                <a:latin typeface="Courier New" pitchFamily="49" charset="0"/>
              </a:rPr>
              <a:t>(SIGQUIT, quitproc);  /* ctrl-\ : DEFAULT ACTION: term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	printf(“ctrl-c disabled use ctrl-\\ to quit\n”);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3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	for(;;);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300" smtClean="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175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175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7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7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5554" grpId="0" animBg="1"/>
      <p:bldP spid="1175555" grpId="0" animBg="1"/>
      <p:bldP spid="1175556" grpId="0" animBg="1"/>
      <p:bldP spid="1175556" grpId="1" animBg="1"/>
      <p:bldP spid="1175557" grpId="0" animBg="1"/>
      <p:bldP spid="117555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578" name="Rectangle 2"/>
          <p:cNvSpPr>
            <a:spLocks noChangeArrowheads="1"/>
          </p:cNvSpPr>
          <p:nvPr/>
        </p:nvSpPr>
        <p:spPr bwMode="auto">
          <a:xfrm>
            <a:off x="4440238" y="5142873"/>
            <a:ext cx="4684712" cy="5270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6579" name="Rectangle 3"/>
          <p:cNvSpPr>
            <a:spLocks noChangeArrowheads="1"/>
          </p:cNvSpPr>
          <p:nvPr/>
        </p:nvSpPr>
        <p:spPr bwMode="auto">
          <a:xfrm>
            <a:off x="4441825" y="5692148"/>
            <a:ext cx="4684713" cy="5270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6580" name="Rectangle 4"/>
          <p:cNvSpPr>
            <a:spLocks noChangeArrowheads="1"/>
          </p:cNvSpPr>
          <p:nvPr/>
        </p:nvSpPr>
        <p:spPr bwMode="auto">
          <a:xfrm>
            <a:off x="4438650" y="4582485"/>
            <a:ext cx="4684713" cy="5270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6581" name="Rectangle 5"/>
          <p:cNvSpPr>
            <a:spLocks noChangeArrowheads="1"/>
          </p:cNvSpPr>
          <p:nvPr/>
        </p:nvSpPr>
        <p:spPr bwMode="auto">
          <a:xfrm>
            <a:off x="4437063" y="4033210"/>
            <a:ext cx="4684712" cy="1746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6582" name="Rectangle 6"/>
          <p:cNvSpPr>
            <a:spLocks noChangeArrowheads="1"/>
          </p:cNvSpPr>
          <p:nvPr/>
        </p:nvSpPr>
        <p:spPr bwMode="auto">
          <a:xfrm>
            <a:off x="53975" y="3052763"/>
            <a:ext cx="4237038" cy="9461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6583" name="Rectangle 7"/>
          <p:cNvSpPr>
            <a:spLocks noChangeArrowheads="1"/>
          </p:cNvSpPr>
          <p:nvPr/>
        </p:nvSpPr>
        <p:spPr bwMode="auto">
          <a:xfrm>
            <a:off x="52388" y="1951038"/>
            <a:ext cx="4237037" cy="9461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6584" name="Rectangle 8"/>
          <p:cNvSpPr>
            <a:spLocks noChangeArrowheads="1"/>
          </p:cNvSpPr>
          <p:nvPr/>
        </p:nvSpPr>
        <p:spPr bwMode="auto">
          <a:xfrm>
            <a:off x="4437063" y="3842710"/>
            <a:ext cx="4684712" cy="1746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6585" name="Rectangle 9"/>
          <p:cNvSpPr>
            <a:spLocks noChangeArrowheads="1"/>
          </p:cNvSpPr>
          <p:nvPr/>
        </p:nvSpPr>
        <p:spPr bwMode="auto">
          <a:xfrm>
            <a:off x="61913" y="882650"/>
            <a:ext cx="4237037" cy="9461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6586" name="Rectangle 10"/>
          <p:cNvSpPr>
            <a:spLocks noChangeArrowheads="1"/>
          </p:cNvSpPr>
          <p:nvPr/>
        </p:nvSpPr>
        <p:spPr bwMode="auto">
          <a:xfrm>
            <a:off x="4437063" y="3663323"/>
            <a:ext cx="4684712" cy="1746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Signal Example – parent terminating child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3062"/>
            <a:ext cx="4621213" cy="378576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void sighup()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{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	</a:t>
            </a:r>
            <a:r>
              <a:rPr lang="en-US" sz="1200" b="1" smtClean="0">
                <a:latin typeface="Courier New" pitchFamily="49" charset="0"/>
              </a:rPr>
              <a:t>signal</a:t>
            </a:r>
            <a:r>
              <a:rPr lang="en-US" sz="1200" smtClean="0">
                <a:latin typeface="Courier New" pitchFamily="49" charset="0"/>
              </a:rPr>
              <a:t>(SIGHUP,sighup); /* reset signal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 	printf("CHILD: I received a SIGHUP\n");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void sigint()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{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	</a:t>
            </a:r>
            <a:r>
              <a:rPr lang="en-US" sz="1200" b="1" smtClean="0">
                <a:latin typeface="Courier New" pitchFamily="49" charset="0"/>
              </a:rPr>
              <a:t>signal</a:t>
            </a:r>
            <a:r>
              <a:rPr lang="en-US" sz="1200" smtClean="0">
                <a:latin typeface="Courier New" pitchFamily="49" charset="0"/>
              </a:rPr>
              <a:t>(SIGINT,sigint); /* reset signal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 	printf("CHILD: I received a SIGINT\n");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void sigquit()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	printf("My DADDY has Killed me!!!\n");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	exit(0);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697622"/>
            <a:ext cx="4745038" cy="5767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#include &lt;stdio.h&gt;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#include &lt;signal.h&gt;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void sighup();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void sigint();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void sigquit();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	int pid;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	/* get child process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 	if ((pid=fork()) &lt; 0)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	{ perror("fork"); exit(1);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	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if (pid == 0) { 	/* child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	   	</a:t>
            </a:r>
            <a:r>
              <a:rPr lang="en-US" sz="1200" b="1" smtClean="0">
                <a:solidFill>
                  <a:schemeClr val="folHlink"/>
                </a:solidFill>
                <a:latin typeface="Courier New" pitchFamily="49" charset="0"/>
              </a:rPr>
              <a:t>signal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(SIGHUP, sighup);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		</a:t>
            </a:r>
            <a:r>
              <a:rPr lang="en-US" sz="1200" b="1" smtClean="0">
                <a:solidFill>
                  <a:schemeClr val="folHlink"/>
                </a:solidFill>
                <a:latin typeface="Courier New" pitchFamily="49" charset="0"/>
              </a:rPr>
              <a:t>signal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(SIGINT, sigint);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       	</a:t>
            </a:r>
            <a:r>
              <a:rPr lang="en-US" sz="1200" b="1" smtClean="0">
                <a:solidFill>
                  <a:schemeClr val="folHlink"/>
                </a:solidFill>
                <a:latin typeface="Courier New" pitchFamily="49" charset="0"/>
              </a:rPr>
              <a:t>signal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(SIGQUIT, sigquit);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       	for(;;);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   </a:t>
            </a: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} else { 	/* parent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	   	printf("\nPARENT: sending SIGHUP\n\n");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       	</a:t>
            </a:r>
            <a:r>
              <a:rPr lang="en-US" sz="1200" b="1" smtClean="0">
                <a:solidFill>
                  <a:schemeClr val="hlink"/>
                </a:solidFill>
                <a:latin typeface="Courier New" pitchFamily="49" charset="0"/>
              </a:rPr>
              <a:t>kill</a:t>
            </a: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(pid,SIGHUP);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       	sleep(3);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		printf("\nPARENT: sending SIGINT\n\n");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       	</a:t>
            </a:r>
            <a:r>
              <a:rPr lang="en-US" sz="1200" b="1" smtClean="0">
                <a:solidFill>
                  <a:schemeClr val="hlink"/>
                </a:solidFill>
                <a:latin typeface="Courier New" pitchFamily="49" charset="0"/>
              </a:rPr>
              <a:t>kill</a:t>
            </a: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(pid,SIGINT);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       	sleep(3);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       	printf("\nPARENT: sending SIGQUIT\n\n");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       	</a:t>
            </a:r>
            <a:r>
              <a:rPr lang="en-US" sz="1200" b="1" smtClean="0">
                <a:solidFill>
                  <a:schemeClr val="hlink"/>
                </a:solidFill>
                <a:latin typeface="Courier New" pitchFamily="49" charset="0"/>
              </a:rPr>
              <a:t>kill</a:t>
            </a: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(pid,SIGQUIT);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       	sleep(3);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hlink"/>
                </a:solidFill>
                <a:latin typeface="Courier New" pitchFamily="49" charset="0"/>
              </a:rPr>
              <a:t>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176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176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7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7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176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76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7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7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176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176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7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176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7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176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17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6578" grpId="0" animBg="1"/>
      <p:bldP spid="1176578" grpId="1" animBg="1"/>
      <p:bldP spid="1176579" grpId="0" animBg="1"/>
      <p:bldP spid="1176580" grpId="0" animBg="1"/>
      <p:bldP spid="1176580" grpId="1" animBg="1"/>
      <p:bldP spid="1176581" grpId="0" animBg="1"/>
      <p:bldP spid="1176581" grpId="1" animBg="1"/>
      <p:bldP spid="1176582" grpId="0" animBg="1"/>
      <p:bldP spid="1176582" grpId="1" animBg="1"/>
      <p:bldP spid="1176583" grpId="0" animBg="1"/>
      <p:bldP spid="1176583" grpId="1" animBg="1"/>
      <p:bldP spid="1176584" grpId="0" animBg="1"/>
      <p:bldP spid="1176584" grpId="1" animBg="1"/>
      <p:bldP spid="1176585" grpId="0" animBg="1"/>
      <p:bldP spid="1176585" grpId="1" animBg="1"/>
      <p:bldP spid="1176586" grpId="0" animBg="1"/>
      <p:bldP spid="117658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23629" y="1416420"/>
            <a:ext cx="8893175" cy="45354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2800" b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Picture</a:t>
            </a:r>
          </a:p>
        </p:txBody>
      </p:sp>
      <p:pic>
        <p:nvPicPr>
          <p:cNvPr id="4100" name="Picture 4" descr="AG00280_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208517" y="2637208"/>
            <a:ext cx="1811337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AG00280_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8529" y="2637208"/>
            <a:ext cx="1811338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2246" name="Line 6"/>
          <p:cNvSpPr>
            <a:spLocks noChangeShapeType="1"/>
          </p:cNvSpPr>
          <p:nvPr/>
        </p:nvSpPr>
        <p:spPr bwMode="auto">
          <a:xfrm>
            <a:off x="3255767" y="4148508"/>
            <a:ext cx="28082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62247" name="Text Box 7"/>
          <p:cNvSpPr txBox="1">
            <a:spLocks noChangeArrowheads="1"/>
          </p:cNvSpPr>
          <p:nvPr/>
        </p:nvSpPr>
        <p:spPr bwMode="auto">
          <a:xfrm>
            <a:off x="3471667" y="3618283"/>
            <a:ext cx="2363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400" b="0"/>
              <a:t>communication?</a:t>
            </a:r>
          </a:p>
        </p:txBody>
      </p:sp>
      <p:sp>
        <p:nvSpPr>
          <p:cNvPr id="1162248" name="Text Box 8"/>
          <p:cNvSpPr txBox="1">
            <a:spLocks noChangeArrowheads="1"/>
          </p:cNvSpPr>
          <p:nvPr/>
        </p:nvSpPr>
        <p:spPr bwMode="auto">
          <a:xfrm>
            <a:off x="3163692" y="2783258"/>
            <a:ext cx="29003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b="0">
                <a:solidFill>
                  <a:schemeClr val="folHlink"/>
                </a:solidFill>
              </a:rPr>
              <a:t>inter-process </a:t>
            </a:r>
          </a:p>
          <a:p>
            <a:pPr algn="ctr"/>
            <a:r>
              <a:rPr lang="en-US" b="0">
                <a:solidFill>
                  <a:schemeClr val="folHlink"/>
                </a:solidFill>
              </a:rPr>
              <a:t>communication</a:t>
            </a:r>
          </a:p>
        </p:txBody>
      </p:sp>
      <p:sp>
        <p:nvSpPr>
          <p:cNvPr id="1162249" name="AutoShape 9"/>
          <p:cNvSpPr>
            <a:spLocks noChangeArrowheads="1"/>
          </p:cNvSpPr>
          <p:nvPr/>
        </p:nvSpPr>
        <p:spPr bwMode="auto">
          <a:xfrm>
            <a:off x="663379" y="3503983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1162250" name="Picture 10" descr="AG00275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017" y="4440608"/>
            <a:ext cx="9699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2251" name="AutoShape 11"/>
          <p:cNvSpPr>
            <a:spLocks noChangeArrowheads="1"/>
          </p:cNvSpPr>
          <p:nvPr/>
        </p:nvSpPr>
        <p:spPr bwMode="auto">
          <a:xfrm>
            <a:off x="8296079" y="4512045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44279" y="1343395"/>
            <a:ext cx="149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0"/>
              <a:t>machine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238054" y="2206995"/>
            <a:ext cx="126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b="0"/>
              <a:t>process A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710167" y="2206995"/>
            <a:ext cx="1258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b="0"/>
              <a:t>process B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328792" y="1484683"/>
            <a:ext cx="3095625" cy="1943100"/>
            <a:chOff x="2019" y="1183"/>
            <a:chExt cx="1950" cy="1224"/>
          </a:xfrm>
        </p:grpSpPr>
        <p:grpSp>
          <p:nvGrpSpPr>
            <p:cNvPr id="4112" name="Group 16"/>
            <p:cNvGrpSpPr>
              <a:grpSpLocks/>
            </p:cNvGrpSpPr>
            <p:nvPr/>
          </p:nvGrpSpPr>
          <p:grpSpPr bwMode="auto">
            <a:xfrm>
              <a:off x="2019" y="1183"/>
              <a:ext cx="1950" cy="1224"/>
              <a:chOff x="2019" y="618"/>
              <a:chExt cx="1950" cy="1224"/>
            </a:xfrm>
          </p:grpSpPr>
          <p:sp>
            <p:nvSpPr>
              <p:cNvPr id="4116" name="AutoShape 17"/>
              <p:cNvSpPr>
                <a:spLocks noChangeArrowheads="1"/>
              </p:cNvSpPr>
              <p:nvPr/>
            </p:nvSpPr>
            <p:spPr bwMode="auto">
              <a:xfrm>
                <a:off x="2019" y="618"/>
                <a:ext cx="1723" cy="998"/>
              </a:xfrm>
              <a:prstGeom prst="cloudCallout">
                <a:avLst>
                  <a:gd name="adj1" fmla="val -76176"/>
                  <a:gd name="adj2" fmla="val 61625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lIns="18000" rIns="18000"/>
              <a:lstStyle/>
              <a:p>
                <a:pPr algn="ctr"/>
                <a:r>
                  <a:rPr lang="en-US" sz="2000" b="0"/>
                  <a:t/>
                </a:r>
                <a:br>
                  <a:rPr lang="en-US" sz="2000" b="0"/>
                </a:br>
                <a:endParaRPr lang="en-US" sz="2000" b="0"/>
              </a:p>
            </p:txBody>
          </p:sp>
          <p:sp>
            <p:nvSpPr>
              <p:cNvPr id="4117" name="Oval 18"/>
              <p:cNvSpPr>
                <a:spLocks noChangeArrowheads="1"/>
              </p:cNvSpPr>
              <p:nvPr/>
            </p:nvSpPr>
            <p:spPr bwMode="auto">
              <a:xfrm>
                <a:off x="3379" y="1480"/>
                <a:ext cx="318" cy="13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4118" name="Oval 19"/>
              <p:cNvSpPr>
                <a:spLocks noChangeArrowheads="1"/>
              </p:cNvSpPr>
              <p:nvPr/>
            </p:nvSpPr>
            <p:spPr bwMode="auto">
              <a:xfrm>
                <a:off x="3651" y="1616"/>
                <a:ext cx="227" cy="13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4119" name="Oval 20"/>
              <p:cNvSpPr>
                <a:spLocks noChangeArrowheads="1"/>
              </p:cNvSpPr>
              <p:nvPr/>
            </p:nvSpPr>
            <p:spPr bwMode="auto">
              <a:xfrm>
                <a:off x="3878" y="1797"/>
                <a:ext cx="91" cy="45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4113" name="Text Box 21"/>
            <p:cNvSpPr txBox="1">
              <a:spLocks noChangeArrowheads="1"/>
            </p:cNvSpPr>
            <p:nvPr/>
          </p:nvSpPr>
          <p:spPr bwMode="auto">
            <a:xfrm rot="-654759">
              <a:off x="2222" y="1298"/>
              <a:ext cx="11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/>
                <a:t>shared memory</a:t>
              </a:r>
            </a:p>
          </p:txBody>
        </p:sp>
        <p:sp>
          <p:nvSpPr>
            <p:cNvPr id="4114" name="Text Box 22"/>
            <p:cNvSpPr txBox="1">
              <a:spLocks noChangeArrowheads="1"/>
            </p:cNvSpPr>
            <p:nvPr/>
          </p:nvSpPr>
          <p:spPr bwMode="auto">
            <a:xfrm rot="771779">
              <a:off x="2275" y="1661"/>
              <a:ext cx="1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/>
                <a:t>message passing</a:t>
              </a:r>
            </a:p>
          </p:txBody>
        </p:sp>
        <p:sp>
          <p:nvSpPr>
            <p:cNvPr id="4115" name="Text Box 23"/>
            <p:cNvSpPr txBox="1">
              <a:spLocks noChangeArrowheads="1"/>
            </p:cNvSpPr>
            <p:nvPr/>
          </p:nvSpPr>
          <p:spPr bwMode="auto">
            <a:xfrm>
              <a:off x="2564" y="1457"/>
              <a:ext cx="10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/>
              <a:r>
                <a:rPr lang="en-US" sz="1800" b="0" dirty="0"/>
                <a:t>signals  </a:t>
              </a:r>
              <a:r>
                <a:rPr lang="en-US" sz="1800" b="0" dirty="0" smtClean="0"/>
                <a:t> pipes</a:t>
              </a:r>
              <a:endParaRPr lang="en-US" sz="1800" b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2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62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62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4.96756E-6 L -0.00399 0.1628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162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8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4476E-6 L 0.84479 0.00533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162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4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62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44444E-6 -2.00185E-6 L -0.004 -0.15245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6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5900"/>
                            </p:stCondLst>
                            <p:childTnLst>
                              <p:par>
                                <p:cTn id="3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162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3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2246" grpId="0" animBg="1"/>
      <p:bldP spid="1162246" grpId="1" animBg="1"/>
      <p:bldP spid="1162247" grpId="0"/>
      <p:bldP spid="1162247" grpId="1"/>
      <p:bldP spid="1162248" grpId="0" build="allAtOnce"/>
      <p:bldP spid="1162249" grpId="0" animBg="1"/>
      <p:bldP spid="1162249" grpId="1" animBg="1"/>
      <p:bldP spid="1162249" grpId="2" animBg="1"/>
      <p:bldP spid="1162251" grpId="0" animBg="1"/>
      <p:bldP spid="1162251" grpId="1" animBg="1"/>
      <p:bldP spid="1162251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84238"/>
            <a:ext cx="9144000" cy="5630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Many ways to send messages or perform IPC </a:t>
            </a:r>
            <a:br>
              <a:rPr lang="en-US" dirty="0" smtClean="0"/>
            </a:br>
            <a:r>
              <a:rPr lang="en-US" u="sng" dirty="0" smtClean="0"/>
              <a:t>within a machine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mailboxes – FIFO, messages have types</a:t>
            </a:r>
          </a:p>
          <a:p>
            <a:pPr lvl="1" eaLnBrk="1" hangingPunct="1">
              <a:defRPr/>
            </a:pPr>
            <a:r>
              <a:rPr lang="en-US" dirty="0" smtClean="0"/>
              <a:t>pipes – FIFO, no type</a:t>
            </a:r>
          </a:p>
          <a:p>
            <a:pPr lvl="1" eaLnBrk="1" hangingPunct="1">
              <a:defRPr/>
            </a:pPr>
            <a:r>
              <a:rPr lang="en-US" dirty="0" smtClean="0"/>
              <a:t>shared memory – shared memory mapped into virtual space</a:t>
            </a:r>
          </a:p>
          <a:p>
            <a:pPr lvl="1" eaLnBrk="1" hangingPunct="1">
              <a:defRPr/>
            </a:pPr>
            <a:r>
              <a:rPr lang="en-US" dirty="0" smtClean="0"/>
              <a:t>signals – send a signal which can invoke a special handler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Next, communication between processes on </a:t>
            </a:r>
            <a:br>
              <a:rPr lang="en-US" dirty="0" smtClean="0"/>
            </a:br>
            <a:r>
              <a:rPr lang="en-US" u="sng" dirty="0" smtClean="0"/>
              <a:t>different machines</a:t>
            </a:r>
            <a:r>
              <a:rPr lang="en-US" dirty="0" smtClean="0"/>
              <a:t> using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networks   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(with Tor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Skeie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Message Passing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13" y="695325"/>
            <a:ext cx="8934680" cy="584835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Threads may communicate using </a:t>
            </a:r>
            <a:r>
              <a:rPr lang="en-US" sz="1800" dirty="0" smtClean="0">
                <a:solidFill>
                  <a:srgbClr val="333399"/>
                </a:solidFill>
              </a:rPr>
              <a:t>shared variables </a:t>
            </a:r>
            <a:r>
              <a:rPr lang="en-US" sz="1800" dirty="0" smtClean="0"/>
              <a:t>in the </a:t>
            </a:r>
            <a:r>
              <a:rPr lang="en-US" sz="1800" u="sng" dirty="0" smtClean="0"/>
              <a:t>same address space</a:t>
            </a:r>
            <a:br>
              <a:rPr lang="en-US" sz="1800" u="sng" dirty="0" smtClean="0"/>
            </a:br>
            <a:endParaRPr lang="en-US" sz="1800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What is </a:t>
            </a:r>
            <a:r>
              <a:rPr lang="en-US" sz="1800" dirty="0" smtClean="0">
                <a:solidFill>
                  <a:schemeClr val="tx2"/>
                </a:solidFill>
              </a:rPr>
              <a:t>message-passing </a:t>
            </a:r>
            <a:r>
              <a:rPr lang="en-US" sz="1800" dirty="0" smtClean="0"/>
              <a:t>for?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communication </a:t>
            </a:r>
            <a:r>
              <a:rPr lang="en-US" sz="1600" u="sng" dirty="0" smtClean="0"/>
              <a:t>across address spaces </a:t>
            </a:r>
            <a:r>
              <a:rPr lang="en-US" sz="1600" dirty="0" smtClean="0"/>
              <a:t>and </a:t>
            </a:r>
            <a:r>
              <a:rPr lang="en-US" sz="1600" u="sng" dirty="0" smtClean="0"/>
              <a:t>protection domains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u="sng" dirty="0" smtClean="0"/>
              <a:t>synchronization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Generic API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latin typeface="Courier New" pitchFamily="49" charset="0"/>
              </a:rPr>
              <a:t>send( </a:t>
            </a:r>
            <a:r>
              <a:rPr lang="en-US" sz="1600" dirty="0" err="1" smtClean="0">
                <a:latin typeface="Courier New" pitchFamily="49" charset="0"/>
              </a:rPr>
              <a:t>dest</a:t>
            </a:r>
            <a:r>
              <a:rPr lang="en-US" sz="1600" dirty="0" smtClean="0">
                <a:latin typeface="Courier New" pitchFamily="49" charset="0"/>
              </a:rPr>
              <a:t>, &amp;</a:t>
            </a:r>
            <a:r>
              <a:rPr lang="en-US" sz="1600" dirty="0" err="1" smtClean="0">
                <a:latin typeface="Courier New" pitchFamily="49" charset="0"/>
              </a:rPr>
              <a:t>msg</a:t>
            </a:r>
            <a:r>
              <a:rPr lang="en-US" sz="1600" dirty="0" smtClean="0">
                <a:latin typeface="Courier New" pitchFamily="49" charset="0"/>
              </a:rPr>
              <a:t> 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>
                <a:latin typeface="Courier New" pitchFamily="49" charset="0"/>
              </a:rPr>
              <a:t>recv</a:t>
            </a:r>
            <a:r>
              <a:rPr lang="en-US" sz="1600" dirty="0" smtClean="0">
                <a:latin typeface="Courier New" pitchFamily="49" charset="0"/>
              </a:rPr>
              <a:t>( </a:t>
            </a:r>
            <a:r>
              <a:rPr lang="en-US" sz="1600" dirty="0" err="1" smtClean="0">
                <a:latin typeface="Courier New" pitchFamily="49" charset="0"/>
              </a:rPr>
              <a:t>src</a:t>
            </a:r>
            <a:r>
              <a:rPr lang="en-US" sz="1600" dirty="0" smtClean="0">
                <a:latin typeface="Courier New" pitchFamily="49" charset="0"/>
              </a:rPr>
              <a:t>, &amp;</a:t>
            </a:r>
            <a:r>
              <a:rPr lang="en-US" sz="1600" dirty="0" err="1" smtClean="0">
                <a:latin typeface="Courier New" pitchFamily="49" charset="0"/>
              </a:rPr>
              <a:t>msg</a:t>
            </a:r>
            <a:r>
              <a:rPr lang="en-US" sz="1600" dirty="0" smtClean="0">
                <a:latin typeface="Courier New" pitchFamily="49" charset="0"/>
              </a:rPr>
              <a:t> )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</a:rPr>
            </a:b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What should the “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/>
              <a:t>” and “</a:t>
            </a:r>
            <a:r>
              <a:rPr lang="en-US" sz="1800" dirty="0" err="1" smtClean="0">
                <a:latin typeface="Courier New" pitchFamily="49" charset="0"/>
              </a:rPr>
              <a:t>src</a:t>
            </a:r>
            <a:r>
              <a:rPr lang="en-US" sz="1800" dirty="0" smtClean="0"/>
              <a:t>” be?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/>
              <a:t>pid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file: e.g., a pipe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port: network address, etc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no </a:t>
            </a:r>
            <a:r>
              <a:rPr lang="en-US" sz="1600" dirty="0" err="1" smtClean="0"/>
              <a:t>dest</a:t>
            </a:r>
            <a:r>
              <a:rPr lang="en-US" sz="1600" dirty="0" smtClean="0"/>
              <a:t>: send to 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no </a:t>
            </a:r>
            <a:r>
              <a:rPr lang="en-US" sz="1600" dirty="0" err="1" smtClean="0"/>
              <a:t>src</a:t>
            </a:r>
            <a:r>
              <a:rPr lang="en-US" sz="1600" dirty="0" smtClean="0"/>
              <a:t>: receive any message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What should “</a:t>
            </a:r>
            <a:r>
              <a:rPr lang="en-US" sz="1800" dirty="0" err="1" smtClean="0">
                <a:latin typeface="Courier New" pitchFamily="49" charset="0"/>
              </a:rPr>
              <a:t>msg</a:t>
            </a:r>
            <a:r>
              <a:rPr lang="en-US" sz="1800" dirty="0" smtClean="0"/>
              <a:t>” be?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need both buffer and size for a variable sized message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Direct Communication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190875"/>
            <a:ext cx="9144000" cy="323373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Must explicitly name the sender/receiver (“</a:t>
            </a:r>
            <a:r>
              <a:rPr lang="en-US" sz="2000" smtClean="0">
                <a:latin typeface="Courier New" pitchFamily="49" charset="0"/>
              </a:rPr>
              <a:t>dest</a:t>
            </a:r>
            <a:r>
              <a:rPr lang="en-US" sz="2000" smtClean="0"/>
              <a:t>” and “</a:t>
            </a:r>
            <a:r>
              <a:rPr lang="en-US" sz="2000" smtClean="0">
                <a:latin typeface="Courier New" pitchFamily="49" charset="0"/>
              </a:rPr>
              <a:t>src</a:t>
            </a:r>
            <a:r>
              <a:rPr lang="en-US" sz="2000" smtClean="0"/>
              <a:t>”) processes</a:t>
            </a:r>
            <a:br>
              <a:rPr lang="en-US" sz="2000" smtClean="0"/>
            </a:b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Requires buffers…</a:t>
            </a:r>
            <a:br>
              <a:rPr lang="en-US" sz="2000" smtClean="0"/>
            </a:br>
            <a:endParaRPr lang="en-US" sz="10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… at the receiver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more than one process may send messages to the receiver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to receive from a specific sender, it requires searching through the whole buffer</a:t>
            </a:r>
            <a:br>
              <a:rPr lang="en-US" sz="1600" smtClean="0"/>
            </a:br>
            <a:endParaRPr lang="en-US" sz="16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… at each sender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a sender may send messages to multiple receivers</a:t>
            </a:r>
          </a:p>
        </p:txBody>
      </p:sp>
      <p:pic>
        <p:nvPicPr>
          <p:cNvPr id="6148" name="Picture 4" descr="AG00280_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37375" y="1193800"/>
            <a:ext cx="1811338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AG00280_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93800"/>
            <a:ext cx="1811337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5318" name="Picture 6" descr="AG00275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266825"/>
            <a:ext cx="46355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47 L 0.57326 -0.00047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165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65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Indirect Communication</a:t>
            </a:r>
          </a:p>
        </p:txBody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109913"/>
            <a:ext cx="8713788" cy="309721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 smtClean="0"/>
              <a:t>“</a:t>
            </a:r>
            <a:r>
              <a:rPr lang="en-US" sz="2400" smtClean="0">
                <a:latin typeface="Courier New" pitchFamily="49" charset="0"/>
              </a:rPr>
              <a:t>dest</a:t>
            </a:r>
            <a:r>
              <a:rPr lang="en-US" sz="2400" smtClean="0"/>
              <a:t>” and “</a:t>
            </a:r>
            <a:r>
              <a:rPr lang="en-US" sz="2400" smtClean="0">
                <a:latin typeface="Courier New" pitchFamily="49" charset="0"/>
              </a:rPr>
              <a:t>src</a:t>
            </a:r>
            <a:r>
              <a:rPr lang="en-US" sz="2400" smtClean="0"/>
              <a:t>” are a shared (unique) queue</a:t>
            </a:r>
            <a:br>
              <a:rPr lang="en-US" sz="2400" smtClean="0"/>
            </a:br>
            <a:endParaRPr lang="en-US" sz="2400" smtClean="0"/>
          </a:p>
          <a:p>
            <a:pPr eaLnBrk="1" hangingPunct="1"/>
            <a:r>
              <a:rPr lang="en-US" sz="2400" smtClean="0"/>
              <a:t>Use a shared queue to allow many-to-many communication</a:t>
            </a:r>
          </a:p>
          <a:p>
            <a:pPr lvl="1" eaLnBrk="1" hangingPunct="1"/>
            <a:endParaRPr lang="en-US" sz="2000" smtClean="0"/>
          </a:p>
          <a:p>
            <a:pPr eaLnBrk="1" hangingPunct="1"/>
            <a:r>
              <a:rPr lang="en-US" sz="2400" smtClean="0"/>
              <a:t>Where should the buffer be?</a:t>
            </a:r>
          </a:p>
          <a:p>
            <a:pPr lvl="1" eaLnBrk="1" hangingPunct="1"/>
            <a:r>
              <a:rPr lang="en-US" sz="2000" smtClean="0"/>
              <a:t>a buffer (and its mutex and conditions) should be at the mailbox</a:t>
            </a:r>
            <a:br>
              <a:rPr lang="en-US" sz="2000" smtClean="0"/>
            </a:br>
            <a:endParaRPr lang="en-US" sz="2000" smtClean="0"/>
          </a:p>
        </p:txBody>
      </p:sp>
      <p:pic>
        <p:nvPicPr>
          <p:cNvPr id="7172" name="Picture 4" descr="AG00280_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37375" y="1193800"/>
            <a:ext cx="1811338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AG00280_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93800"/>
            <a:ext cx="1811337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6342" name="Picture 6" descr="AG00275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266825"/>
            <a:ext cx="46355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6343" name="Picture 7" descr="HH01580A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344613"/>
            <a:ext cx="647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6344" name="Picture 8" descr="AG00275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7950" y="1268413"/>
            <a:ext cx="46355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63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3" presetClass="path" presetSubtype="0" repeatCount="3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046 L 0.21423 -0.00046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1166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2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3" presetClass="path" presetSubtype="0" repeatCount="3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046 L 0.21423 -0.00046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1166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166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166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6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Mailboxes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Mailboxes are implemented as message queues sorting messages according to FIFO</a:t>
            </a:r>
            <a:br>
              <a:rPr lang="en-US" sz="2400" smtClean="0"/>
            </a:br>
            <a:endParaRPr lang="en-US" sz="2400" smtClean="0"/>
          </a:p>
          <a:p>
            <a:pPr lvl="1" eaLnBrk="1" hangingPunct="1"/>
            <a:r>
              <a:rPr lang="en-US" sz="2000" smtClean="0"/>
              <a:t>messages are stored as a sequence of bytes</a:t>
            </a:r>
            <a:br>
              <a:rPr lang="en-US" sz="2000" smtClean="0"/>
            </a:br>
            <a:endParaRPr lang="en-US" sz="2000" smtClean="0"/>
          </a:p>
          <a:p>
            <a:pPr lvl="1" eaLnBrk="1" hangingPunct="1"/>
            <a:r>
              <a:rPr lang="en-US" sz="2000" smtClean="0"/>
              <a:t>system V IPC messages also have a type: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 eaLnBrk="1" hangingPunct="1"/>
            <a:r>
              <a:rPr lang="en-US" sz="2000" smtClean="0"/>
              <a:t>get/create a message queue identifier: </a:t>
            </a:r>
            <a:r>
              <a:rPr lang="en-US" sz="2000" smtClean="0">
                <a:latin typeface="Courier New" pitchFamily="49" charset="0"/>
              </a:rPr>
              <a:t>Qid = </a:t>
            </a:r>
            <a:r>
              <a:rPr lang="en-US" sz="2000" b="1" smtClean="0">
                <a:solidFill>
                  <a:schemeClr val="folHlink"/>
                </a:solidFill>
                <a:latin typeface="Courier New" pitchFamily="49" charset="0"/>
              </a:rPr>
              <a:t>msgget</a:t>
            </a:r>
            <a:r>
              <a:rPr lang="en-US" sz="2000" smtClean="0">
                <a:latin typeface="Courier New" pitchFamily="49" charset="0"/>
              </a:rPr>
              <a:t>(key, flags)</a:t>
            </a:r>
          </a:p>
          <a:p>
            <a:pPr lvl="1" eaLnBrk="1" hangingPunct="1"/>
            <a:endParaRPr lang="en-US" sz="2000" smtClean="0"/>
          </a:p>
          <a:p>
            <a:pPr lvl="1" eaLnBrk="1" hangingPunct="1"/>
            <a:r>
              <a:rPr lang="en-US" sz="2000" smtClean="0"/>
              <a:t>sending messages: </a:t>
            </a:r>
            <a:r>
              <a:rPr lang="en-US" sz="2000" smtClean="0">
                <a:solidFill>
                  <a:schemeClr val="folHlink"/>
                </a:solidFill>
              </a:rPr>
              <a:t> </a:t>
            </a:r>
            <a:r>
              <a:rPr lang="en-US" sz="2000" b="1" smtClean="0">
                <a:solidFill>
                  <a:schemeClr val="folHlink"/>
                </a:solidFill>
                <a:latin typeface="Courier New" pitchFamily="49" charset="0"/>
              </a:rPr>
              <a:t>msgsnd</a:t>
            </a:r>
            <a:r>
              <a:rPr lang="en-US" sz="2000" smtClean="0">
                <a:latin typeface="Courier New" pitchFamily="49" charset="0"/>
              </a:rPr>
              <a:t>(Qid, *mymsg, size, flags)</a:t>
            </a:r>
          </a:p>
          <a:p>
            <a:pPr lvl="1" eaLnBrk="1" hangingPunct="1"/>
            <a:r>
              <a:rPr lang="en-US" sz="2000" smtClean="0"/>
              <a:t>receiving messages:  </a:t>
            </a:r>
            <a:r>
              <a:rPr lang="en-US" sz="2000" b="1" smtClean="0">
                <a:solidFill>
                  <a:schemeClr val="folHlink"/>
                </a:solidFill>
                <a:latin typeface="Courier New" pitchFamily="49" charset="0"/>
              </a:rPr>
              <a:t>msgrcv</a:t>
            </a:r>
            <a:r>
              <a:rPr lang="en-US" sz="2000" smtClean="0">
                <a:latin typeface="Courier New" pitchFamily="49" charset="0"/>
              </a:rPr>
              <a:t>(Qid, *mymsg, size, type, flags)</a:t>
            </a:r>
            <a:br>
              <a:rPr lang="en-US" sz="2000" smtClean="0">
                <a:latin typeface="Courier New" pitchFamily="49" charset="0"/>
              </a:rPr>
            </a:br>
            <a:endParaRPr lang="en-US" sz="2000" smtClean="0">
              <a:latin typeface="Courier New" pitchFamily="49" charset="0"/>
            </a:endParaRPr>
          </a:p>
          <a:p>
            <a:pPr lvl="1" eaLnBrk="1" hangingPunct="1"/>
            <a:r>
              <a:rPr lang="en-US" sz="2000" smtClean="0"/>
              <a:t>control a shared segment: </a:t>
            </a:r>
            <a:r>
              <a:rPr lang="en-US" sz="2000" b="1" smtClean="0">
                <a:solidFill>
                  <a:schemeClr val="folHlink"/>
                </a:solidFill>
                <a:latin typeface="Courier New" pitchFamily="49" charset="0"/>
              </a:rPr>
              <a:t>msgctl</a:t>
            </a:r>
            <a:r>
              <a:rPr lang="en-US" sz="2000" smtClean="0">
                <a:latin typeface="Courier New" pitchFamily="49" charset="0"/>
              </a:rPr>
              <a:t>( … )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626100" y="2722563"/>
            <a:ext cx="33845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b="0">
                <a:latin typeface="Courier New" pitchFamily="49" charset="0"/>
              </a:rPr>
              <a:t>struct mymsg {</a:t>
            </a:r>
          </a:p>
          <a:p>
            <a:r>
              <a:rPr lang="en-US" sz="2000" b="0">
                <a:latin typeface="Courier New" pitchFamily="49" charset="0"/>
              </a:rPr>
              <a:t>	long mtype;</a:t>
            </a:r>
          </a:p>
          <a:p>
            <a:r>
              <a:rPr lang="en-US" sz="2000" b="0">
                <a:latin typeface="Courier New" pitchFamily="49" charset="0"/>
              </a:rPr>
              <a:t>	char mtext[..];</a:t>
            </a:r>
          </a:p>
          <a:p>
            <a:r>
              <a:rPr lang="en-US" sz="2000" b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6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6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083050" y="1433513"/>
            <a:ext cx="4738688" cy="4791075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endParaRPr lang="en-US" sz="2400" b="0">
              <a:latin typeface="Times New Roman" pitchFamily="18" charset="0"/>
            </a:endParaRPr>
          </a:p>
          <a:p>
            <a:pPr algn="r"/>
            <a:endParaRPr lang="en-US" sz="2400" b="0">
              <a:latin typeface="Times New Roman" pitchFamily="18" charset="0"/>
            </a:endParaRPr>
          </a:p>
          <a:p>
            <a:pPr algn="r"/>
            <a:endParaRPr lang="en-US" sz="2400" b="0">
              <a:latin typeface="Times New Roman" pitchFamily="18" charset="0"/>
            </a:endParaRPr>
          </a:p>
          <a:p>
            <a:pPr algn="r"/>
            <a:endParaRPr lang="en-US" sz="2400" b="0">
              <a:latin typeface="Times New Roman" pitchFamily="18" charset="0"/>
            </a:endParaRPr>
          </a:p>
          <a:p>
            <a:pPr algn="r"/>
            <a:endParaRPr lang="en-US" sz="2400" b="0">
              <a:latin typeface="Times New Roman" pitchFamily="18" charset="0"/>
            </a:endParaRPr>
          </a:p>
          <a:p>
            <a:pPr algn="r"/>
            <a:endParaRPr lang="en-US" sz="2400" b="0">
              <a:latin typeface="Times New Roman" pitchFamily="18" charset="0"/>
            </a:endParaRPr>
          </a:p>
          <a:p>
            <a:pPr algn="r"/>
            <a:endParaRPr lang="en-US" sz="2400" b="0">
              <a:latin typeface="Times New Roman" pitchFamily="18" charset="0"/>
            </a:endParaRPr>
          </a:p>
          <a:p>
            <a:pPr algn="r"/>
            <a:endParaRPr lang="en-US" sz="2400" b="0">
              <a:latin typeface="Times New Roman" pitchFamily="18" charset="0"/>
            </a:endParaRPr>
          </a:p>
          <a:p>
            <a:pPr algn="r"/>
            <a:endParaRPr lang="en-US" sz="2400" b="0">
              <a:latin typeface="Times New Roman" pitchFamily="18" charset="0"/>
            </a:endParaRPr>
          </a:p>
          <a:p>
            <a:pPr algn="r"/>
            <a:endParaRPr lang="en-US" sz="2400" b="0">
              <a:latin typeface="Times New Roman" pitchFamily="18" charset="0"/>
            </a:endParaRPr>
          </a:p>
          <a:p>
            <a:pPr algn="r"/>
            <a:endParaRPr lang="en-US" sz="2400" b="0">
              <a:latin typeface="Times New Roman" pitchFamily="18" charset="0"/>
            </a:endParaRPr>
          </a:p>
          <a:p>
            <a:pPr algn="r"/>
            <a:r>
              <a:rPr lang="en-US" sz="2400" b="0"/>
              <a:t>OS-kernel </a:t>
            </a:r>
          </a:p>
        </p:txBody>
      </p:sp>
      <p:pic>
        <p:nvPicPr>
          <p:cNvPr id="1168387" name="Picture 3" descr="AG00275_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478338" y="2413000"/>
            <a:ext cx="5556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8388" name="Rectangle 4"/>
          <p:cNvSpPr>
            <a:spLocks noChangeArrowheads="1"/>
          </p:cNvSpPr>
          <p:nvPr/>
        </p:nvSpPr>
        <p:spPr bwMode="auto">
          <a:xfrm>
            <a:off x="6359525" y="2724150"/>
            <a:ext cx="260350" cy="2619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68389" name="Rectangle 5"/>
          <p:cNvSpPr>
            <a:spLocks noChangeArrowheads="1"/>
          </p:cNvSpPr>
          <p:nvPr/>
        </p:nvSpPr>
        <p:spPr bwMode="auto">
          <a:xfrm>
            <a:off x="5854700" y="2719388"/>
            <a:ext cx="260350" cy="2619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792163"/>
          </a:xfrm>
        </p:spPr>
        <p:txBody>
          <a:bodyPr/>
          <a:lstStyle/>
          <a:p>
            <a:pPr eaLnBrk="1" hangingPunct="1"/>
            <a:r>
              <a:rPr lang="en-US" smtClean="0"/>
              <a:t>Example:</a:t>
            </a:r>
          </a:p>
        </p:txBody>
      </p:sp>
      <p:graphicFrame>
        <p:nvGraphicFramePr>
          <p:cNvPr id="1168391" name="Group 7"/>
          <p:cNvGraphicFramePr>
            <a:graphicFrameLocks noGrp="1"/>
          </p:cNvGraphicFramePr>
          <p:nvPr/>
        </p:nvGraphicFramePr>
        <p:xfrm>
          <a:off x="5054600" y="2255838"/>
          <a:ext cx="671513" cy="2036764"/>
        </p:xfrm>
        <a:graphic>
          <a:graphicData uri="http://schemas.openxmlformats.org/drawingml/2006/table">
            <a:tbl>
              <a:tblPr/>
              <a:tblGrid>
                <a:gridCol w="671513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3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Mailboxes</a:t>
            </a:r>
          </a:p>
        </p:txBody>
      </p:sp>
      <p:pic>
        <p:nvPicPr>
          <p:cNvPr id="9238" name="Picture 22" descr="AG00280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00088" y="4775200"/>
            <a:ext cx="1223962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Picture 23" descr="AG00280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20725" y="2665413"/>
            <a:ext cx="1223963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8408" name="Picture 24" descr="AG00275_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6950" y="2922588"/>
            <a:ext cx="5556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5870575" y="2362200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5726113" y="2471738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5726113" y="283210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5726113" y="326390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5726113" y="3697288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5726113" y="4056063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6086475" y="2470150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48" name="AutoShape 32"/>
          <p:cNvSpPr>
            <a:spLocks noChangeArrowheads="1"/>
          </p:cNvSpPr>
          <p:nvPr/>
        </p:nvSpPr>
        <p:spPr bwMode="auto">
          <a:xfrm>
            <a:off x="6375400" y="2362200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6591300" y="2470150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50" name="AutoShape 34"/>
          <p:cNvSpPr>
            <a:spLocks noChangeArrowheads="1"/>
          </p:cNvSpPr>
          <p:nvPr/>
        </p:nvSpPr>
        <p:spPr bwMode="auto">
          <a:xfrm>
            <a:off x="6878638" y="2362200"/>
            <a:ext cx="215900" cy="2159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7094538" y="247015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52" name="AutoShape 36"/>
          <p:cNvSpPr>
            <a:spLocks noChangeArrowheads="1"/>
          </p:cNvSpPr>
          <p:nvPr/>
        </p:nvSpPr>
        <p:spPr bwMode="auto">
          <a:xfrm>
            <a:off x="7381875" y="2362200"/>
            <a:ext cx="215900" cy="2159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7597775" y="2470150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54" name="AutoShape 38"/>
          <p:cNvSpPr>
            <a:spLocks noChangeArrowheads="1"/>
          </p:cNvSpPr>
          <p:nvPr/>
        </p:nvSpPr>
        <p:spPr bwMode="auto">
          <a:xfrm>
            <a:off x="5875338" y="2744788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6091238" y="2852738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68424" name="AutoShape 40"/>
          <p:cNvSpPr>
            <a:spLocks noChangeArrowheads="1"/>
          </p:cNvSpPr>
          <p:nvPr/>
        </p:nvSpPr>
        <p:spPr bwMode="auto">
          <a:xfrm>
            <a:off x="6380163" y="2744788"/>
            <a:ext cx="215900" cy="2159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68425" name="Line 41"/>
          <p:cNvSpPr>
            <a:spLocks noChangeShapeType="1"/>
          </p:cNvSpPr>
          <p:nvPr/>
        </p:nvSpPr>
        <p:spPr bwMode="auto">
          <a:xfrm>
            <a:off x="6596063" y="2852738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6883400" y="2744788"/>
            <a:ext cx="503238" cy="215900"/>
            <a:chOff x="4336" y="1729"/>
            <a:chExt cx="317" cy="136"/>
          </a:xfrm>
        </p:grpSpPr>
        <p:sp>
          <p:nvSpPr>
            <p:cNvPr id="9282" name="AutoShape 43"/>
            <p:cNvSpPr>
              <a:spLocks noChangeArrowheads="1"/>
            </p:cNvSpPr>
            <p:nvPr/>
          </p:nvSpPr>
          <p:spPr bwMode="auto">
            <a:xfrm>
              <a:off x="4336" y="1729"/>
              <a:ext cx="136" cy="136"/>
            </a:xfrm>
            <a:prstGeom prst="smileyFace">
              <a:avLst>
                <a:gd name="adj" fmla="val 465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nb-NO" sz="2400" b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9283" name="Line 44"/>
            <p:cNvSpPr>
              <a:spLocks noChangeShapeType="1"/>
            </p:cNvSpPr>
            <p:nvPr/>
          </p:nvSpPr>
          <p:spPr bwMode="auto">
            <a:xfrm>
              <a:off x="4472" y="1797"/>
              <a:ext cx="1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9259" name="AutoShape 45"/>
          <p:cNvSpPr>
            <a:spLocks noChangeArrowheads="1"/>
          </p:cNvSpPr>
          <p:nvPr/>
        </p:nvSpPr>
        <p:spPr bwMode="auto">
          <a:xfrm>
            <a:off x="5870575" y="3143250"/>
            <a:ext cx="215900" cy="2159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60" name="Line 46"/>
          <p:cNvSpPr>
            <a:spLocks noChangeShapeType="1"/>
          </p:cNvSpPr>
          <p:nvPr/>
        </p:nvSpPr>
        <p:spPr bwMode="auto">
          <a:xfrm>
            <a:off x="6086475" y="3251200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61" name="AutoShape 47"/>
          <p:cNvSpPr>
            <a:spLocks noChangeArrowheads="1"/>
          </p:cNvSpPr>
          <p:nvPr/>
        </p:nvSpPr>
        <p:spPr bwMode="auto">
          <a:xfrm>
            <a:off x="6375400" y="3143250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62" name="Line 48"/>
          <p:cNvSpPr>
            <a:spLocks noChangeShapeType="1"/>
          </p:cNvSpPr>
          <p:nvPr/>
        </p:nvSpPr>
        <p:spPr bwMode="auto">
          <a:xfrm>
            <a:off x="6591300" y="3251200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63" name="AutoShape 49"/>
          <p:cNvSpPr>
            <a:spLocks noChangeArrowheads="1"/>
          </p:cNvSpPr>
          <p:nvPr/>
        </p:nvSpPr>
        <p:spPr bwMode="auto">
          <a:xfrm>
            <a:off x="5870575" y="3575050"/>
            <a:ext cx="215900" cy="2159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64" name="Line 50"/>
          <p:cNvSpPr>
            <a:spLocks noChangeShapeType="1"/>
          </p:cNvSpPr>
          <p:nvPr/>
        </p:nvSpPr>
        <p:spPr bwMode="auto">
          <a:xfrm>
            <a:off x="6086475" y="3683000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65" name="AutoShape 51"/>
          <p:cNvSpPr>
            <a:spLocks noChangeArrowheads="1"/>
          </p:cNvSpPr>
          <p:nvPr/>
        </p:nvSpPr>
        <p:spPr bwMode="auto">
          <a:xfrm>
            <a:off x="6375400" y="3575050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66" name="Line 52"/>
          <p:cNvSpPr>
            <a:spLocks noChangeShapeType="1"/>
          </p:cNvSpPr>
          <p:nvPr/>
        </p:nvSpPr>
        <p:spPr bwMode="auto">
          <a:xfrm>
            <a:off x="6591300" y="3683000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267" name="AutoShape 53"/>
          <p:cNvSpPr>
            <a:spLocks noChangeArrowheads="1"/>
          </p:cNvSpPr>
          <p:nvPr/>
        </p:nvSpPr>
        <p:spPr bwMode="auto">
          <a:xfrm>
            <a:off x="6878638" y="3575050"/>
            <a:ext cx="215900" cy="2159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68" name="Line 54"/>
          <p:cNvSpPr>
            <a:spLocks noChangeShapeType="1"/>
          </p:cNvSpPr>
          <p:nvPr/>
        </p:nvSpPr>
        <p:spPr bwMode="auto">
          <a:xfrm>
            <a:off x="7094538" y="3683000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950913" y="2119313"/>
            <a:ext cx="2384425" cy="336550"/>
            <a:chOff x="599" y="3106"/>
            <a:chExt cx="1502" cy="212"/>
          </a:xfrm>
        </p:grpSpPr>
        <p:sp>
          <p:nvSpPr>
            <p:cNvPr id="9280" name="Text Box 56"/>
            <p:cNvSpPr txBox="1">
              <a:spLocks noChangeArrowheads="1"/>
            </p:cNvSpPr>
            <p:nvPr/>
          </p:nvSpPr>
          <p:spPr bwMode="auto">
            <a:xfrm>
              <a:off x="599" y="3106"/>
              <a:ext cx="15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Courier New" pitchFamily="49" charset="0"/>
                </a:rPr>
                <a:t>msgsnd(A,   , ...)</a:t>
              </a:r>
            </a:p>
          </p:txBody>
        </p:sp>
        <p:sp>
          <p:nvSpPr>
            <p:cNvPr id="9281" name="AutoShape 57"/>
            <p:cNvSpPr>
              <a:spLocks noChangeArrowheads="1"/>
            </p:cNvSpPr>
            <p:nvPr/>
          </p:nvSpPr>
          <p:spPr bwMode="auto">
            <a:xfrm>
              <a:off x="1381" y="3127"/>
              <a:ext cx="136" cy="136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nb-NO" sz="2400" b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949325" y="4233863"/>
            <a:ext cx="2384425" cy="336550"/>
            <a:chOff x="599" y="3106"/>
            <a:chExt cx="1502" cy="212"/>
          </a:xfrm>
        </p:grpSpPr>
        <p:sp>
          <p:nvSpPr>
            <p:cNvPr id="9278" name="Text Box 59"/>
            <p:cNvSpPr txBox="1">
              <a:spLocks noChangeArrowheads="1"/>
            </p:cNvSpPr>
            <p:nvPr/>
          </p:nvSpPr>
          <p:spPr bwMode="auto">
            <a:xfrm>
              <a:off x="599" y="3106"/>
              <a:ext cx="15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Courier New" pitchFamily="49" charset="0"/>
                </a:rPr>
                <a:t>msgrcv(B,   , ...)</a:t>
              </a:r>
            </a:p>
          </p:txBody>
        </p:sp>
        <p:sp>
          <p:nvSpPr>
            <p:cNvPr id="9279" name="AutoShape 60"/>
            <p:cNvSpPr>
              <a:spLocks noChangeArrowheads="1"/>
            </p:cNvSpPr>
            <p:nvPr/>
          </p:nvSpPr>
          <p:spPr bwMode="auto">
            <a:xfrm>
              <a:off x="1381" y="3127"/>
              <a:ext cx="136" cy="136"/>
            </a:xfrm>
            <a:prstGeom prst="smileyFace">
              <a:avLst>
                <a:gd name="adj" fmla="val 465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nb-NO" sz="2400" b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sp>
        <p:nvSpPr>
          <p:cNvPr id="1168445" name="AutoShape 61"/>
          <p:cNvSpPr>
            <a:spLocks noChangeArrowheads="1"/>
          </p:cNvSpPr>
          <p:nvPr/>
        </p:nvSpPr>
        <p:spPr bwMode="auto">
          <a:xfrm>
            <a:off x="4787900" y="2349500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nb-NO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7885113" y="2360613"/>
            <a:ext cx="503237" cy="215900"/>
            <a:chOff x="4967" y="1487"/>
            <a:chExt cx="317" cy="136"/>
          </a:xfrm>
        </p:grpSpPr>
        <p:sp>
          <p:nvSpPr>
            <p:cNvPr id="9276" name="AutoShape 63"/>
            <p:cNvSpPr>
              <a:spLocks noChangeArrowheads="1"/>
            </p:cNvSpPr>
            <p:nvPr/>
          </p:nvSpPr>
          <p:spPr bwMode="auto">
            <a:xfrm>
              <a:off x="4967" y="1487"/>
              <a:ext cx="136" cy="136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nb-NO" sz="2400" b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9277" name="Line 64"/>
            <p:cNvSpPr>
              <a:spLocks noChangeShapeType="1"/>
            </p:cNvSpPr>
            <p:nvPr/>
          </p:nvSpPr>
          <p:spPr bwMode="auto">
            <a:xfrm>
              <a:off x="5103" y="1555"/>
              <a:ext cx="1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6376988" y="2749550"/>
            <a:ext cx="503237" cy="215900"/>
            <a:chOff x="4336" y="1729"/>
            <a:chExt cx="317" cy="136"/>
          </a:xfrm>
        </p:grpSpPr>
        <p:sp>
          <p:nvSpPr>
            <p:cNvPr id="9274" name="AutoShape 66"/>
            <p:cNvSpPr>
              <a:spLocks noChangeArrowheads="1"/>
            </p:cNvSpPr>
            <p:nvPr/>
          </p:nvSpPr>
          <p:spPr bwMode="auto">
            <a:xfrm>
              <a:off x="4336" y="1729"/>
              <a:ext cx="136" cy="136"/>
            </a:xfrm>
            <a:prstGeom prst="smileyFace">
              <a:avLst>
                <a:gd name="adj" fmla="val 465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nb-NO" sz="2400" b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9275" name="Line 67"/>
            <p:cNvSpPr>
              <a:spLocks noChangeShapeType="1"/>
            </p:cNvSpPr>
            <p:nvPr/>
          </p:nvSpPr>
          <p:spPr bwMode="auto">
            <a:xfrm>
              <a:off x="4472" y="1797"/>
              <a:ext cx="1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67933E-6 L 0.21267 -0.1234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68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6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56905E-6 L 0.33698 0.0034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68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4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6135E-6 L -0.1967 2.26135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68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6135E-6 L -0.0434 2.26135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168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0.00116 L -0.28837 0.3331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168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3" y="165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16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388" grpId="0" animBg="1"/>
      <p:bldP spid="1168388" grpId="1" animBg="1"/>
      <p:bldP spid="1168388" grpId="2" animBg="1"/>
      <p:bldP spid="1168389" grpId="0" animBg="1"/>
      <p:bldP spid="1168389" grpId="1" animBg="1"/>
      <p:bldP spid="1168424" grpId="0" animBg="1"/>
      <p:bldP spid="1168424" grpId="1" animBg="1"/>
      <p:bldP spid="1168425" grpId="0" animBg="1"/>
      <p:bldP spid="1168445" grpId="0" animBg="1"/>
      <p:bldP spid="1168445" grpId="1" animBg="1"/>
      <p:bldP spid="1168445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96" name="Rectangle 24"/>
          <p:cNvSpPr>
            <a:spLocks noChangeArrowheads="1"/>
          </p:cNvSpPr>
          <p:nvPr/>
        </p:nvSpPr>
        <p:spPr bwMode="auto">
          <a:xfrm>
            <a:off x="244475" y="3829301"/>
            <a:ext cx="5484813" cy="2428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80697" name="Rectangle 25"/>
          <p:cNvSpPr>
            <a:spLocks noChangeArrowheads="1"/>
          </p:cNvSpPr>
          <p:nvPr/>
        </p:nvSpPr>
        <p:spPr bwMode="auto">
          <a:xfrm>
            <a:off x="254000" y="5267576"/>
            <a:ext cx="5484813" cy="2428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Mailboxes Example – command line </a:t>
            </a:r>
            <a:r>
              <a:rPr lang="en-US" b="1" smtClean="0">
                <a:solidFill>
                  <a:schemeClr val="hlink"/>
                </a:solidFill>
              </a:rPr>
              <a:t>send</a:t>
            </a:r>
          </a:p>
        </p:txBody>
      </p:sp>
      <p:sp>
        <p:nvSpPr>
          <p:cNvPr id="1024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896938"/>
            <a:ext cx="9144000" cy="5726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#include &lt;stdio.h&gt;  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… /* More includes in the real example files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#define MSGLEN 100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struct text_message { long mtype; char mtext[MSGLEN]; };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int main(int argc, char *argv[])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{ int msqID, len;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struct text_message mesg;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if (argc != 4) { printf("Usage: msgsnd &lt;key&gt; &lt;type&gt; &lt;text&gt;\n"); exit(1); 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len = strlen(argv[3]);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if (len &gt; MSGLEN-1) { printf("String too long\n"); exit(1); 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/* get the message queue, which may need to be created */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msqID = </a:t>
            </a:r>
            <a:r>
              <a:rPr lang="en-US" sz="1200" b="1" smtClean="0">
                <a:solidFill>
                  <a:schemeClr val="hlink"/>
                </a:solidFill>
                <a:latin typeface="Courier New" pitchFamily="49" charset="0"/>
              </a:rPr>
              <a:t>msgget</a:t>
            </a:r>
            <a:r>
              <a:rPr lang="en-US" sz="1200" smtClean="0">
                <a:latin typeface="Courier New" pitchFamily="49" charset="0"/>
              </a:rPr>
              <a:t>((key_t) atoi(argv[1]), IPC_CREAT | 0666);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if (msqID == -1) { perror("msgget"); exit(1); 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/* build message */</a:t>
            </a:r>
            <a:r>
              <a:rPr lang="en-US" sz="12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mesg.mtype = atoi(argv[2]);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strcpy(mesg.mtext, argv[3]);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/* place message on the queue */</a:t>
            </a:r>
            <a:r>
              <a:rPr lang="en-US" sz="12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if (</a:t>
            </a:r>
            <a:r>
              <a:rPr lang="en-US" sz="1200" b="1" smtClean="0">
                <a:solidFill>
                  <a:schemeClr val="hlink"/>
                </a:solidFill>
                <a:latin typeface="Courier New" pitchFamily="49" charset="0"/>
              </a:rPr>
              <a:t>msgsnd</a:t>
            </a:r>
            <a:r>
              <a:rPr lang="en-US" sz="1200" smtClean="0">
                <a:latin typeface="Courier New" pitchFamily="49" charset="0"/>
              </a:rPr>
              <a:t>(msqID, (struct msgbuf *) &amp;mesg, len+1, 0) == -1)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  perror("msgsnd");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  exit(1);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}</a:t>
            </a:r>
          </a:p>
        </p:txBody>
      </p:sp>
      <p:sp>
        <p:nvSpPr>
          <p:cNvPr id="1180682" name="Text Box 10"/>
          <p:cNvSpPr txBox="1">
            <a:spLocks noChangeArrowheads="1"/>
          </p:cNvSpPr>
          <p:nvPr/>
        </p:nvSpPr>
        <p:spPr bwMode="auto">
          <a:xfrm>
            <a:off x="6164263" y="4251325"/>
            <a:ext cx="2927350" cy="1165225"/>
          </a:xfrm>
          <a:prstGeom prst="rect">
            <a:avLst/>
          </a:prstGeom>
          <a:solidFill>
            <a:srgbClr val="DDDDDD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b="0" dirty="0">
                <a:solidFill>
                  <a:srgbClr val="DDDDDD"/>
                </a:solidFill>
              </a:rPr>
              <a:t>&gt; ./</a:t>
            </a:r>
            <a:r>
              <a:rPr lang="en-US" sz="1400" b="0" dirty="0" err="1">
                <a:solidFill>
                  <a:srgbClr val="DDDDDD"/>
                </a:solidFill>
              </a:rPr>
              <a:t>msgsnd</a:t>
            </a:r>
            <a:r>
              <a:rPr lang="en-US" sz="1400" b="0" dirty="0">
                <a:solidFill>
                  <a:srgbClr val="DDDDDD"/>
                </a:solidFill>
              </a:rPr>
              <a:t> 100 1 “What’s up”</a:t>
            </a:r>
          </a:p>
          <a:p>
            <a:r>
              <a:rPr lang="en-US" sz="1400" b="0" dirty="0">
                <a:solidFill>
                  <a:srgbClr val="DDDDDD"/>
                </a:solidFill>
              </a:rPr>
              <a:t>&gt; ./</a:t>
            </a:r>
            <a:r>
              <a:rPr lang="en-US" sz="1400" b="0" dirty="0" err="1">
                <a:solidFill>
                  <a:srgbClr val="DDDDDD"/>
                </a:solidFill>
              </a:rPr>
              <a:t>msgsnd</a:t>
            </a:r>
            <a:r>
              <a:rPr lang="en-US" sz="1400" b="0" dirty="0">
                <a:solidFill>
                  <a:srgbClr val="DDDDDD"/>
                </a:solidFill>
              </a:rPr>
              <a:t> 100 2 “Nothing”</a:t>
            </a:r>
          </a:p>
          <a:p>
            <a:r>
              <a:rPr lang="en-US" sz="1400" b="0" dirty="0">
                <a:solidFill>
                  <a:srgbClr val="DDDDDD"/>
                </a:solidFill>
              </a:rPr>
              <a:t>&gt; ./</a:t>
            </a:r>
            <a:r>
              <a:rPr lang="en-US" sz="1400" b="0" dirty="0" err="1">
                <a:solidFill>
                  <a:srgbClr val="DDDDDD"/>
                </a:solidFill>
              </a:rPr>
              <a:t>msgsnd</a:t>
            </a:r>
            <a:r>
              <a:rPr lang="en-US" sz="1400" b="0" dirty="0">
                <a:solidFill>
                  <a:srgbClr val="DDDDDD"/>
                </a:solidFill>
              </a:rPr>
              <a:t> 100 1 “Going home”</a:t>
            </a:r>
          </a:p>
          <a:p>
            <a:r>
              <a:rPr lang="en-US" sz="1400" b="0" dirty="0">
                <a:solidFill>
                  <a:srgbClr val="DDDDDD"/>
                </a:solidFill>
              </a:rPr>
              <a:t>&gt; ./</a:t>
            </a:r>
            <a:r>
              <a:rPr lang="en-US" sz="1400" b="0" dirty="0" err="1">
                <a:solidFill>
                  <a:srgbClr val="DDDDDD"/>
                </a:solidFill>
              </a:rPr>
              <a:t>msgsnd</a:t>
            </a:r>
            <a:r>
              <a:rPr lang="en-US" sz="1400" b="0" dirty="0">
                <a:solidFill>
                  <a:srgbClr val="DDDDDD"/>
                </a:solidFill>
              </a:rPr>
              <a:t> 100 9 “Hungry?”</a:t>
            </a:r>
          </a:p>
          <a:p>
            <a:r>
              <a:rPr lang="en-US" sz="1400" b="0" dirty="0">
                <a:solidFill>
                  <a:srgbClr val="DDDDDD"/>
                </a:solidFill>
              </a:rPr>
              <a:t>&gt; ./</a:t>
            </a:r>
            <a:r>
              <a:rPr lang="en-US" sz="1400" b="0" dirty="0" err="1">
                <a:solidFill>
                  <a:srgbClr val="DDDDDD"/>
                </a:solidFill>
              </a:rPr>
              <a:t>msgsnd</a:t>
            </a:r>
            <a:r>
              <a:rPr lang="en-US" sz="1400" b="0" dirty="0">
                <a:solidFill>
                  <a:srgbClr val="DDDDDD"/>
                </a:solidFill>
              </a:rPr>
              <a:t> 100 1 “Going to sleep”</a:t>
            </a:r>
          </a:p>
        </p:txBody>
      </p:sp>
      <p:sp>
        <p:nvSpPr>
          <p:cNvPr id="1180683" name="Rectangle 11"/>
          <p:cNvSpPr>
            <a:spLocks noChangeArrowheads="1"/>
          </p:cNvSpPr>
          <p:nvPr/>
        </p:nvSpPr>
        <p:spPr bwMode="auto">
          <a:xfrm>
            <a:off x="2147888" y="5670550"/>
            <a:ext cx="592137" cy="7747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100</a:t>
            </a:r>
          </a:p>
        </p:txBody>
      </p:sp>
      <p:sp>
        <p:nvSpPr>
          <p:cNvPr id="1180685" name="Text Box 13"/>
          <p:cNvSpPr txBox="1">
            <a:spLocks noChangeArrowheads="1"/>
          </p:cNvSpPr>
          <p:nvPr/>
        </p:nvSpPr>
        <p:spPr bwMode="auto">
          <a:xfrm>
            <a:off x="3046413" y="5864225"/>
            <a:ext cx="892175" cy="5810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/>
              <a:t>1</a:t>
            </a:r>
            <a:br>
              <a:rPr lang="en-US" sz="1600" b="0"/>
            </a:br>
            <a:r>
              <a:rPr lang="en-US" sz="1600" b="0"/>
              <a:t>What’s up</a:t>
            </a:r>
          </a:p>
        </p:txBody>
      </p:sp>
      <p:sp>
        <p:nvSpPr>
          <p:cNvPr id="1180686" name="Text Box 14"/>
          <p:cNvSpPr txBox="1">
            <a:spLocks noChangeArrowheads="1"/>
          </p:cNvSpPr>
          <p:nvPr/>
        </p:nvSpPr>
        <p:spPr bwMode="auto">
          <a:xfrm>
            <a:off x="4246563" y="5864225"/>
            <a:ext cx="698500" cy="581025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/>
              <a:t>2</a:t>
            </a:r>
            <a:br>
              <a:rPr lang="en-US" sz="1600" b="0"/>
            </a:br>
            <a:r>
              <a:rPr lang="en-US" sz="1600" b="0"/>
              <a:t>Nothing</a:t>
            </a:r>
          </a:p>
        </p:txBody>
      </p:sp>
      <p:sp>
        <p:nvSpPr>
          <p:cNvPr id="1180687" name="Text Box 15"/>
          <p:cNvSpPr txBox="1">
            <a:spLocks noChangeArrowheads="1"/>
          </p:cNvSpPr>
          <p:nvPr/>
        </p:nvSpPr>
        <p:spPr bwMode="auto">
          <a:xfrm>
            <a:off x="5253038" y="5864225"/>
            <a:ext cx="1082675" cy="5810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/>
              <a:t>1</a:t>
            </a:r>
            <a:br>
              <a:rPr lang="en-US" sz="1600" b="0"/>
            </a:br>
            <a:r>
              <a:rPr lang="en-US" sz="1600" b="0"/>
              <a:t>Going home</a:t>
            </a:r>
          </a:p>
        </p:txBody>
      </p:sp>
      <p:sp>
        <p:nvSpPr>
          <p:cNvPr id="1180688" name="Text Box 16"/>
          <p:cNvSpPr txBox="1">
            <a:spLocks noChangeArrowheads="1"/>
          </p:cNvSpPr>
          <p:nvPr/>
        </p:nvSpPr>
        <p:spPr bwMode="auto">
          <a:xfrm>
            <a:off x="6643688" y="5864225"/>
            <a:ext cx="649287" cy="5810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/>
              <a:t>9</a:t>
            </a:r>
            <a:br>
              <a:rPr lang="en-US" sz="1600" b="0"/>
            </a:br>
            <a:r>
              <a:rPr lang="en-US" sz="1600" b="0"/>
              <a:t>Hungry</a:t>
            </a:r>
          </a:p>
        </p:txBody>
      </p:sp>
      <p:sp>
        <p:nvSpPr>
          <p:cNvPr id="1180689" name="Text Box 17"/>
          <p:cNvSpPr txBox="1">
            <a:spLocks noChangeArrowheads="1"/>
          </p:cNvSpPr>
          <p:nvPr/>
        </p:nvSpPr>
        <p:spPr bwMode="auto">
          <a:xfrm>
            <a:off x="7600950" y="5864225"/>
            <a:ext cx="1155700" cy="5810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/>
              <a:t>1</a:t>
            </a:r>
            <a:br>
              <a:rPr lang="en-US" sz="1600" b="0"/>
            </a:br>
            <a:r>
              <a:rPr lang="en-US" sz="1600" b="0"/>
              <a:t>Going to bed</a:t>
            </a:r>
          </a:p>
        </p:txBody>
      </p:sp>
      <p:sp>
        <p:nvSpPr>
          <p:cNvPr id="1180690" name="Line 18"/>
          <p:cNvSpPr>
            <a:spLocks noChangeShapeType="1"/>
          </p:cNvSpPr>
          <p:nvPr/>
        </p:nvSpPr>
        <p:spPr bwMode="auto">
          <a:xfrm>
            <a:off x="2773363" y="6057900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0691" name="Line 19"/>
          <p:cNvSpPr>
            <a:spLocks noChangeShapeType="1"/>
          </p:cNvSpPr>
          <p:nvPr/>
        </p:nvSpPr>
        <p:spPr bwMode="auto">
          <a:xfrm>
            <a:off x="3973513" y="6057900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0692" name="Line 20"/>
          <p:cNvSpPr>
            <a:spLocks noChangeShapeType="1"/>
          </p:cNvSpPr>
          <p:nvPr/>
        </p:nvSpPr>
        <p:spPr bwMode="auto">
          <a:xfrm>
            <a:off x="4979988" y="6057900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0693" name="Line 21"/>
          <p:cNvSpPr>
            <a:spLocks noChangeShapeType="1"/>
          </p:cNvSpPr>
          <p:nvPr/>
        </p:nvSpPr>
        <p:spPr bwMode="auto">
          <a:xfrm>
            <a:off x="6370638" y="6057900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0694" name="Line 22"/>
          <p:cNvSpPr>
            <a:spLocks noChangeShapeType="1"/>
          </p:cNvSpPr>
          <p:nvPr/>
        </p:nvSpPr>
        <p:spPr bwMode="auto">
          <a:xfrm>
            <a:off x="7327900" y="6057900"/>
            <a:ext cx="239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0695" name="Line 23"/>
          <p:cNvSpPr>
            <a:spLocks noChangeShapeType="1"/>
          </p:cNvSpPr>
          <p:nvPr/>
        </p:nvSpPr>
        <p:spPr bwMode="auto">
          <a:xfrm>
            <a:off x="8791575" y="6057900"/>
            <a:ext cx="239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180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806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80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80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80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80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80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180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1180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8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8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8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180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180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1180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180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8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8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18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8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18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18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18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18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18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0696" grpId="0" animBg="1"/>
      <p:bldP spid="1180696" grpId="1" animBg="1"/>
      <p:bldP spid="1180697" grpId="0" animBg="1"/>
      <p:bldP spid="1180697" grpId="1" animBg="1"/>
      <p:bldP spid="1180682" grpId="0" build="allAtOnce" animBg="1"/>
      <p:bldP spid="1180683" grpId="0" animBg="1"/>
      <p:bldP spid="1180685" grpId="0" animBg="1"/>
      <p:bldP spid="1180686" grpId="0" animBg="1"/>
      <p:bldP spid="1180687" grpId="0" animBg="1"/>
      <p:bldP spid="1180688" grpId="0" animBg="1"/>
      <p:bldP spid="1180689" grpId="0" animBg="1"/>
      <p:bldP spid="1180690" grpId="0" animBg="1"/>
      <p:bldP spid="1180691" grpId="0" animBg="1"/>
      <p:bldP spid="1180692" grpId="0" animBg="1"/>
      <p:bldP spid="1180693" grpId="0" animBg="1"/>
      <p:bldP spid="1180694" grpId="0" animBg="1"/>
      <p:bldP spid="11806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703" name="Rectangle 7"/>
          <p:cNvSpPr>
            <a:spLocks noChangeArrowheads="1"/>
          </p:cNvSpPr>
          <p:nvPr/>
        </p:nvSpPr>
        <p:spPr bwMode="auto">
          <a:xfrm>
            <a:off x="254000" y="4192964"/>
            <a:ext cx="7769225" cy="2428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Mailboxes Example – command line </a:t>
            </a:r>
            <a:r>
              <a:rPr lang="en-US" b="1" smtClean="0">
                <a:solidFill>
                  <a:schemeClr val="hlink"/>
                </a:solidFill>
              </a:rPr>
              <a:t>rcv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96938"/>
            <a:ext cx="9144000" cy="5726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#include &lt;stdio.h&gt;  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… /* More includes in the real example files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#define MSGLEN 100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struct text_message { long mtype; char mtext[MSGLEN]; };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int main(int argc, char *argv[])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{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int msqID;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struct text_message mesg;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if (argc != 3) { printf("Usage: msgrcv &lt;key&gt; &lt;type&gt;\n"); exit(1); 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/* get the existing message queue */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msqID = </a:t>
            </a:r>
            <a:r>
              <a:rPr lang="en-US" sz="1200" b="1" smtClean="0">
                <a:solidFill>
                  <a:schemeClr val="hlink"/>
                </a:solidFill>
                <a:latin typeface="Courier New" pitchFamily="49" charset="0"/>
              </a:rPr>
              <a:t>msgget</a:t>
            </a:r>
            <a:r>
              <a:rPr lang="en-US" sz="1200" smtClean="0">
                <a:latin typeface="Courier New" pitchFamily="49" charset="0"/>
              </a:rPr>
              <a:t>((key_t)atoi(argv[1]), 0);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if (msqID == -1) { perror("msgget"); exit(1);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</a:t>
            </a:r>
            <a:r>
              <a:rPr lang="en-US" sz="1200" smtClean="0">
                <a:solidFill>
                  <a:schemeClr val="folHlink"/>
                </a:solidFill>
                <a:latin typeface="Courier New" pitchFamily="49" charset="0"/>
              </a:rPr>
              <a:t>/* read message of the specified type; do not block */</a:t>
            </a:r>
            <a:r>
              <a:rPr lang="en-US" sz="120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if (</a:t>
            </a:r>
            <a:r>
              <a:rPr lang="en-US" sz="1200" b="1" smtClean="0">
                <a:solidFill>
                  <a:schemeClr val="hlink"/>
                </a:solidFill>
                <a:latin typeface="Courier New" pitchFamily="49" charset="0"/>
              </a:rPr>
              <a:t>msgrcv</a:t>
            </a:r>
            <a:r>
              <a:rPr lang="en-US" sz="1200" smtClean="0">
                <a:latin typeface="Courier New" pitchFamily="49" charset="0"/>
              </a:rPr>
              <a:t>(msqID, (struct msgbuf *) &amp;mesg, MSGLEN, atoi(argv[2]), IPC_NOWAIT) == -1)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  if (errno == ENOMSG) printf("No suitable message\n");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  else                 printf("msgrcv() error\n");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else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    printf("[%ld] %s\n", mesg.mtype, mesg.mtext);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</a:rPr>
              <a:t>}</a:t>
            </a:r>
          </a:p>
        </p:txBody>
      </p:sp>
      <p:sp>
        <p:nvSpPr>
          <p:cNvPr id="1181704" name="Text Box 8"/>
          <p:cNvSpPr txBox="1">
            <a:spLocks noChangeArrowheads="1"/>
          </p:cNvSpPr>
          <p:nvPr/>
        </p:nvSpPr>
        <p:spPr bwMode="auto">
          <a:xfrm>
            <a:off x="6022975" y="4411663"/>
            <a:ext cx="2927350" cy="1377950"/>
          </a:xfrm>
          <a:prstGeom prst="rect">
            <a:avLst/>
          </a:prstGeom>
          <a:solidFill>
            <a:srgbClr val="DDDDDD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dirty="0">
                <a:solidFill>
                  <a:srgbClr val="DDDDDD"/>
                </a:solidFill>
              </a:rPr>
              <a:t>&gt; ./</a:t>
            </a:r>
            <a:r>
              <a:rPr lang="en-US" sz="1400" dirty="0" err="1">
                <a:solidFill>
                  <a:srgbClr val="DDDDDD"/>
                </a:solidFill>
              </a:rPr>
              <a:t>msgrcv</a:t>
            </a:r>
            <a:r>
              <a:rPr lang="en-US" sz="1400" dirty="0">
                <a:solidFill>
                  <a:srgbClr val="DDDDDD"/>
                </a:solidFill>
              </a:rPr>
              <a:t> 100 1</a:t>
            </a:r>
          </a:p>
          <a:p>
            <a:r>
              <a:rPr lang="en-US" sz="1400" b="0" dirty="0">
                <a:solidFill>
                  <a:srgbClr val="DDDDDD"/>
                </a:solidFill>
              </a:rPr>
              <a:t>[1] What’s up</a:t>
            </a:r>
          </a:p>
          <a:p>
            <a:pPr>
              <a:buFont typeface="Wingdings" pitchFamily="2" charset="2"/>
              <a:buNone/>
            </a:pPr>
            <a:r>
              <a:rPr lang="en-US" sz="1400" dirty="0">
                <a:solidFill>
                  <a:srgbClr val="DDDDDD"/>
                </a:solidFill>
              </a:rPr>
              <a:t>&gt; ./</a:t>
            </a:r>
            <a:r>
              <a:rPr lang="en-US" sz="1400" dirty="0" err="1">
                <a:solidFill>
                  <a:srgbClr val="DDDDDD"/>
                </a:solidFill>
              </a:rPr>
              <a:t>msgrcv</a:t>
            </a:r>
            <a:r>
              <a:rPr lang="en-US" sz="1400" dirty="0">
                <a:solidFill>
                  <a:srgbClr val="DDDDDD"/>
                </a:solidFill>
              </a:rPr>
              <a:t> 100 9</a:t>
            </a:r>
          </a:p>
          <a:p>
            <a:pPr>
              <a:buFont typeface="Wingdings" pitchFamily="2" charset="2"/>
              <a:buNone/>
            </a:pPr>
            <a:r>
              <a:rPr lang="en-US" sz="1400" b="0" dirty="0">
                <a:solidFill>
                  <a:srgbClr val="DDDDDD"/>
                </a:solidFill>
              </a:rPr>
              <a:t>[9] Hungry </a:t>
            </a:r>
          </a:p>
          <a:p>
            <a:r>
              <a:rPr lang="en-US" sz="1400" dirty="0">
                <a:solidFill>
                  <a:srgbClr val="DDDDDD"/>
                </a:solidFill>
              </a:rPr>
              <a:t>&gt; ./</a:t>
            </a:r>
            <a:r>
              <a:rPr lang="en-US" sz="1400" dirty="0" err="1">
                <a:solidFill>
                  <a:srgbClr val="DDDDDD"/>
                </a:solidFill>
              </a:rPr>
              <a:t>msgrcv</a:t>
            </a:r>
            <a:r>
              <a:rPr lang="en-US" sz="1400" dirty="0">
                <a:solidFill>
                  <a:srgbClr val="DDDDDD"/>
                </a:solidFill>
              </a:rPr>
              <a:t> 100 </a:t>
            </a:r>
            <a:r>
              <a:rPr lang="en-US" sz="1400" u="sng" dirty="0">
                <a:solidFill>
                  <a:srgbClr val="DDDDDD"/>
                </a:solidFill>
              </a:rPr>
              <a:t>0</a:t>
            </a:r>
          </a:p>
          <a:p>
            <a:r>
              <a:rPr lang="en-US" sz="1400" b="0" dirty="0">
                <a:solidFill>
                  <a:srgbClr val="DDDDDD"/>
                </a:solidFill>
              </a:rPr>
              <a:t>[2] Nothing </a:t>
            </a:r>
          </a:p>
        </p:txBody>
      </p:sp>
      <p:sp>
        <p:nvSpPr>
          <p:cNvPr id="1181705" name="Rectangle 9"/>
          <p:cNvSpPr>
            <a:spLocks noChangeArrowheads="1"/>
          </p:cNvSpPr>
          <p:nvPr/>
        </p:nvSpPr>
        <p:spPr bwMode="auto">
          <a:xfrm>
            <a:off x="2147888" y="5670550"/>
            <a:ext cx="592137" cy="7747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100</a:t>
            </a:r>
          </a:p>
        </p:txBody>
      </p:sp>
      <p:sp>
        <p:nvSpPr>
          <p:cNvPr id="1181706" name="Text Box 10"/>
          <p:cNvSpPr txBox="1">
            <a:spLocks noChangeArrowheads="1"/>
          </p:cNvSpPr>
          <p:nvPr/>
        </p:nvSpPr>
        <p:spPr bwMode="auto">
          <a:xfrm>
            <a:off x="3046413" y="5864225"/>
            <a:ext cx="892175" cy="5810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/>
              <a:t>1</a:t>
            </a:r>
            <a:br>
              <a:rPr lang="en-US" sz="1600" b="0"/>
            </a:br>
            <a:r>
              <a:rPr lang="en-US" sz="1600" b="0"/>
              <a:t>What’s up</a:t>
            </a:r>
          </a:p>
        </p:txBody>
      </p:sp>
      <p:sp>
        <p:nvSpPr>
          <p:cNvPr id="1181707" name="Text Box 11"/>
          <p:cNvSpPr txBox="1">
            <a:spLocks noChangeArrowheads="1"/>
          </p:cNvSpPr>
          <p:nvPr/>
        </p:nvSpPr>
        <p:spPr bwMode="auto">
          <a:xfrm>
            <a:off x="4246563" y="5864225"/>
            <a:ext cx="698500" cy="581025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/>
              <a:t>2</a:t>
            </a:r>
            <a:br>
              <a:rPr lang="en-US" sz="1600" b="0"/>
            </a:br>
            <a:r>
              <a:rPr lang="en-US" sz="1600" b="0"/>
              <a:t>Nothing</a:t>
            </a:r>
          </a:p>
        </p:txBody>
      </p:sp>
      <p:sp>
        <p:nvSpPr>
          <p:cNvPr id="1181708" name="Text Box 12"/>
          <p:cNvSpPr txBox="1">
            <a:spLocks noChangeArrowheads="1"/>
          </p:cNvSpPr>
          <p:nvPr/>
        </p:nvSpPr>
        <p:spPr bwMode="auto">
          <a:xfrm>
            <a:off x="5253038" y="5864225"/>
            <a:ext cx="1082675" cy="5810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/>
              <a:t>1</a:t>
            </a:r>
            <a:br>
              <a:rPr lang="en-US" sz="1600" b="0"/>
            </a:br>
            <a:r>
              <a:rPr lang="en-US" sz="1600" b="0"/>
              <a:t>Going home</a:t>
            </a:r>
          </a:p>
        </p:txBody>
      </p:sp>
      <p:sp>
        <p:nvSpPr>
          <p:cNvPr id="1181709" name="Text Box 13"/>
          <p:cNvSpPr txBox="1">
            <a:spLocks noChangeArrowheads="1"/>
          </p:cNvSpPr>
          <p:nvPr/>
        </p:nvSpPr>
        <p:spPr bwMode="auto">
          <a:xfrm>
            <a:off x="6643688" y="5864225"/>
            <a:ext cx="649287" cy="5810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/>
              <a:t>9</a:t>
            </a:r>
            <a:br>
              <a:rPr lang="en-US" sz="1600" b="0"/>
            </a:br>
            <a:r>
              <a:rPr lang="en-US" sz="1600" b="0"/>
              <a:t>Hungry</a:t>
            </a:r>
          </a:p>
        </p:txBody>
      </p:sp>
      <p:sp>
        <p:nvSpPr>
          <p:cNvPr id="1181710" name="Text Box 14"/>
          <p:cNvSpPr txBox="1">
            <a:spLocks noChangeArrowheads="1"/>
          </p:cNvSpPr>
          <p:nvPr/>
        </p:nvSpPr>
        <p:spPr bwMode="auto">
          <a:xfrm>
            <a:off x="7600950" y="5864225"/>
            <a:ext cx="1155700" cy="5810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/>
              <a:t>1</a:t>
            </a:r>
            <a:br>
              <a:rPr lang="en-US" sz="1600" b="0"/>
            </a:br>
            <a:r>
              <a:rPr lang="en-US" sz="1600" b="0"/>
              <a:t>Going to bed</a:t>
            </a:r>
          </a:p>
        </p:txBody>
      </p:sp>
      <p:sp>
        <p:nvSpPr>
          <p:cNvPr id="1181711" name="Line 15"/>
          <p:cNvSpPr>
            <a:spLocks noChangeShapeType="1"/>
          </p:cNvSpPr>
          <p:nvPr/>
        </p:nvSpPr>
        <p:spPr bwMode="auto">
          <a:xfrm>
            <a:off x="2773363" y="6057900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1712" name="Line 16"/>
          <p:cNvSpPr>
            <a:spLocks noChangeShapeType="1"/>
          </p:cNvSpPr>
          <p:nvPr/>
        </p:nvSpPr>
        <p:spPr bwMode="auto">
          <a:xfrm>
            <a:off x="3973513" y="6057900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1713" name="Line 17"/>
          <p:cNvSpPr>
            <a:spLocks noChangeShapeType="1"/>
          </p:cNvSpPr>
          <p:nvPr/>
        </p:nvSpPr>
        <p:spPr bwMode="auto">
          <a:xfrm>
            <a:off x="4979988" y="6057900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1714" name="Line 18"/>
          <p:cNvSpPr>
            <a:spLocks noChangeShapeType="1"/>
          </p:cNvSpPr>
          <p:nvPr/>
        </p:nvSpPr>
        <p:spPr bwMode="auto">
          <a:xfrm>
            <a:off x="6370638" y="6057900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1715" name="Line 19"/>
          <p:cNvSpPr>
            <a:spLocks noChangeShapeType="1"/>
          </p:cNvSpPr>
          <p:nvPr/>
        </p:nvSpPr>
        <p:spPr bwMode="auto">
          <a:xfrm>
            <a:off x="7327900" y="6057900"/>
            <a:ext cx="239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1716" name="Line 20"/>
          <p:cNvSpPr>
            <a:spLocks noChangeShapeType="1"/>
          </p:cNvSpPr>
          <p:nvPr/>
        </p:nvSpPr>
        <p:spPr bwMode="auto">
          <a:xfrm>
            <a:off x="8791575" y="6057900"/>
            <a:ext cx="239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1718" name="Line 22"/>
          <p:cNvSpPr>
            <a:spLocks noChangeShapeType="1"/>
          </p:cNvSpPr>
          <p:nvPr/>
        </p:nvSpPr>
        <p:spPr bwMode="auto">
          <a:xfrm>
            <a:off x="2773363" y="6067425"/>
            <a:ext cx="142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1723" name="Line 27"/>
          <p:cNvSpPr>
            <a:spLocks noChangeShapeType="1"/>
          </p:cNvSpPr>
          <p:nvPr/>
        </p:nvSpPr>
        <p:spPr bwMode="auto">
          <a:xfrm>
            <a:off x="2811463" y="6067425"/>
            <a:ext cx="2405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1724" name="Line 28"/>
          <p:cNvSpPr>
            <a:spLocks noChangeShapeType="1"/>
          </p:cNvSpPr>
          <p:nvPr/>
        </p:nvSpPr>
        <p:spPr bwMode="auto">
          <a:xfrm>
            <a:off x="6369050" y="6062663"/>
            <a:ext cx="1209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17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81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81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81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81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81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817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181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8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8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8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8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8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8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8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8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8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8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8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18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000" fill="hold"/>
                                        <p:tgtEl>
                                          <p:spTgt spid="1181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18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000" fill="hold"/>
                                        <p:tgtEl>
                                          <p:spTgt spid="1181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000" fill="hold"/>
                                        <p:tgtEl>
                                          <p:spTgt spid="1181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18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2000" fill="hold"/>
                                        <p:tgtEl>
                                          <p:spTgt spid="1181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2000" fill="hold"/>
                                        <p:tgtEl>
                                          <p:spTgt spid="1181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18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2000" fill="hold"/>
                                        <p:tgtEl>
                                          <p:spTgt spid="11817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1703" grpId="0" animBg="1"/>
      <p:bldP spid="1181703" grpId="1" animBg="1"/>
      <p:bldP spid="1181704" grpId="0" build="allAtOnce" animBg="1"/>
      <p:bldP spid="1181705" grpId="0" animBg="1"/>
      <p:bldP spid="1181706" grpId="0" animBg="1"/>
      <p:bldP spid="1181706" grpId="1" animBg="1"/>
      <p:bldP spid="1181707" grpId="0" animBg="1"/>
      <p:bldP spid="1181707" grpId="1" animBg="1"/>
      <p:bldP spid="1181708" grpId="0" animBg="1"/>
      <p:bldP spid="1181709" grpId="0" animBg="1"/>
      <p:bldP spid="1181709" grpId="1" animBg="1"/>
      <p:bldP spid="1181710" grpId="0" animBg="1"/>
      <p:bldP spid="1181711" grpId="0" animBg="1"/>
      <p:bldP spid="1181711" grpId="1" animBg="1"/>
      <p:bldP spid="1181712" grpId="0" animBg="1"/>
      <p:bldP spid="1181712" grpId="1" animBg="1"/>
      <p:bldP spid="1181713" grpId="0" animBg="1"/>
      <p:bldP spid="1181713" grpId="1" animBg="1"/>
      <p:bldP spid="1181714" grpId="0" animBg="1"/>
      <p:bldP spid="1181714" grpId="1" animBg="1"/>
      <p:bldP spid="1181715" grpId="0" animBg="1"/>
      <p:bldP spid="1181715" grpId="1" animBg="1"/>
      <p:bldP spid="1181716" grpId="0" animBg="1"/>
      <p:bldP spid="1181718" grpId="0" animBg="1"/>
      <p:bldP spid="1181718" grpId="1" animBg="1"/>
      <p:bldP spid="1181723" grpId="0" animBg="1"/>
      <p:bldP spid="1181724" grpId="0" animBg="1"/>
    </p:bldLst>
  </p:timing>
</p:sld>
</file>

<file path=ppt/theme/theme1.xml><?xml version="1.0" encoding="utf-8"?>
<a:theme xmlns:a="http://schemas.openxmlformats.org/drawingml/2006/main" name="1_paalh">
  <a:themeElements>
    <a:clrScheme name="1_paalh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aalh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paalh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37207</TotalTime>
  <Words>4204</Words>
  <Application>Microsoft Macintosh PowerPoint</Application>
  <PresentationFormat>On-screen Show (4:3)</PresentationFormat>
  <Paragraphs>536</Paragraphs>
  <Slides>20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1_paalh</vt:lpstr>
      <vt:lpstr>Operating Systems:   Inter-Process Communication </vt:lpstr>
      <vt:lpstr>Big Picture</vt:lpstr>
      <vt:lpstr>Message Passing</vt:lpstr>
      <vt:lpstr>Direct Communication</vt:lpstr>
      <vt:lpstr>Indirect Communication</vt:lpstr>
      <vt:lpstr>Mailboxes</vt:lpstr>
      <vt:lpstr>Mailboxes</vt:lpstr>
      <vt:lpstr>Mailboxes Example – command line send</vt:lpstr>
      <vt:lpstr>Mailboxes Example – command line rcv</vt:lpstr>
      <vt:lpstr>Mailboxes Example – command line ctl</vt:lpstr>
      <vt:lpstr>Pipes</vt:lpstr>
      <vt:lpstr>Pipe Example – fork,child writing to parent</vt:lpstr>
      <vt:lpstr>Mailboxes vs. Pipes</vt:lpstr>
      <vt:lpstr>Shared Memory</vt:lpstr>
      <vt:lpstr>Shared Memory Example – read/write alphabet</vt:lpstr>
      <vt:lpstr>Signals</vt:lpstr>
      <vt:lpstr>Signal handling</vt:lpstr>
      <vt:lpstr>Signal Example – disable Ctrl-C</vt:lpstr>
      <vt:lpstr>Signal Example – parent terminating child</vt:lpstr>
      <vt:lpstr>Summary</vt:lpstr>
    </vt:vector>
  </TitlesOfParts>
  <Company>ifi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paalh</dc:creator>
  <cp:lastModifiedBy>Pål Halvorsen</cp:lastModifiedBy>
  <cp:revision>1717</cp:revision>
  <cp:lastPrinted>2010-10-13T05:45:22Z</cp:lastPrinted>
  <dcterms:created xsi:type="dcterms:W3CDTF">2012-10-10T11:04:36Z</dcterms:created>
  <dcterms:modified xsi:type="dcterms:W3CDTF">2012-10-10T11:12:39Z</dcterms:modified>
</cp:coreProperties>
</file>