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49"/>
  </p:notesMasterIdLst>
  <p:handoutMasterIdLst>
    <p:handoutMasterId r:id="rId50"/>
  </p:handoutMasterIdLst>
  <p:sldIdLst>
    <p:sldId id="433" r:id="rId2"/>
    <p:sldId id="480" r:id="rId3"/>
    <p:sldId id="434" r:id="rId4"/>
    <p:sldId id="435" r:id="rId5"/>
    <p:sldId id="436" r:id="rId6"/>
    <p:sldId id="474" r:id="rId7"/>
    <p:sldId id="475" r:id="rId8"/>
    <p:sldId id="437" r:id="rId9"/>
    <p:sldId id="438" r:id="rId10"/>
    <p:sldId id="439" r:id="rId11"/>
    <p:sldId id="440" r:id="rId12"/>
    <p:sldId id="441" r:id="rId13"/>
    <p:sldId id="442" r:id="rId14"/>
    <p:sldId id="476" r:id="rId15"/>
    <p:sldId id="443" r:id="rId16"/>
    <p:sldId id="444" r:id="rId17"/>
    <p:sldId id="445" r:id="rId18"/>
    <p:sldId id="446" r:id="rId19"/>
    <p:sldId id="447" r:id="rId20"/>
    <p:sldId id="448" r:id="rId21"/>
    <p:sldId id="449" r:id="rId22"/>
    <p:sldId id="450" r:id="rId23"/>
    <p:sldId id="451" r:id="rId24"/>
    <p:sldId id="452" r:id="rId25"/>
    <p:sldId id="453" r:id="rId26"/>
    <p:sldId id="454" r:id="rId27"/>
    <p:sldId id="455" r:id="rId28"/>
    <p:sldId id="456" r:id="rId29"/>
    <p:sldId id="457" r:id="rId30"/>
    <p:sldId id="458" r:id="rId31"/>
    <p:sldId id="459" r:id="rId32"/>
    <p:sldId id="460" r:id="rId33"/>
    <p:sldId id="461" r:id="rId34"/>
    <p:sldId id="477" r:id="rId35"/>
    <p:sldId id="478" r:id="rId36"/>
    <p:sldId id="462" r:id="rId37"/>
    <p:sldId id="463" r:id="rId38"/>
    <p:sldId id="464" r:id="rId39"/>
    <p:sldId id="465" r:id="rId40"/>
    <p:sldId id="466" r:id="rId41"/>
    <p:sldId id="467" r:id="rId42"/>
    <p:sldId id="468" r:id="rId43"/>
    <p:sldId id="469" r:id="rId44"/>
    <p:sldId id="470" r:id="rId45"/>
    <p:sldId id="471" r:id="rId46"/>
    <p:sldId id="472" r:id="rId47"/>
    <p:sldId id="473" r:id="rId48"/>
  </p:sldIdLst>
  <p:sldSz cx="9144000" cy="6858000" type="screen4x3"/>
  <p:notesSz cx="6845300" cy="9131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hiddenSlides="1"/>
  <p:clrMru>
    <a:srgbClr val="CCECFF"/>
    <a:srgbClr val="66CCFF"/>
    <a:srgbClr val="C0C0C0"/>
    <a:srgbClr val="DDDDDD"/>
    <a:srgbClr val="CC0000"/>
    <a:srgbClr val="FF9933"/>
    <a:srgbClr val="808080"/>
    <a:srgbClr val="29292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9862" autoAdjust="0"/>
    <p:restoredTop sz="85234" autoAdjust="0"/>
  </p:normalViewPr>
  <p:slideViewPr>
    <p:cSldViewPr snapToGrid="0">
      <p:cViewPr>
        <p:scale>
          <a:sx n="100" d="100"/>
          <a:sy n="100" d="100"/>
        </p:scale>
        <p:origin x="-1392" y="-3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4" Type="http://schemas.openxmlformats.org/officeDocument/2006/relationships/slide" Target="slides/slide37.xml"/><Relationship Id="rId1" Type="http://schemas.openxmlformats.org/officeDocument/2006/relationships/slide" Target="slides/slide29.xml"/><Relationship Id="rId2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fld id="{95D30F24-E22E-4D3D-91F1-0077E1A62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29385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9850" y="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9825" y="685800"/>
            <a:ext cx="4565650" cy="3424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1"/>
            </a:ext>
          </a:extLst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337050"/>
            <a:ext cx="5476875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defTabSz="920750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9850" y="8674100"/>
            <a:ext cx="2963863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defTabSz="920750" eaLnBrk="1" hangingPunct="1">
              <a:defRPr sz="1200" b="0">
                <a:latin typeface="Arial" charset="0"/>
              </a:defRPr>
            </a:lvl1pPr>
          </a:lstStyle>
          <a:p>
            <a:fld id="{5AD12FFC-8279-4E50-A902-2AC41CEFF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5028621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0064E5-EF63-4806-8A28-F1B17AF9AF21}" type="slidenum">
              <a:rPr lang="en-US"/>
              <a:pPr/>
              <a:t>1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426476-2DCA-4FAC-A77B-53C0B999430E}" type="slidenum">
              <a:rPr lang="en-US"/>
              <a:pPr/>
              <a:t>38</a:t>
            </a:fld>
            <a:endParaRPr lang="en-US"/>
          </a:p>
        </p:txBody>
      </p:sp>
      <p:sp>
        <p:nvSpPr>
          <p:cNvPr id="119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7F0745-5E9B-4781-8166-539673BE6B6D}" type="slidenum">
              <a:rPr lang="en-US"/>
              <a:pPr/>
              <a:t>3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605E8-B45E-4552-9F0E-E038FB021BFD}" type="slidenum">
              <a:rPr lang="en-US"/>
              <a:pPr/>
              <a:t>5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39A6A-402E-4BD0-9A89-630AFF852CD2}" type="slidenum">
              <a:rPr lang="en-US"/>
              <a:pPr/>
              <a:t>6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CPU / 0.5 ns  -- desk</a:t>
            </a:r>
          </a:p>
          <a:p>
            <a:r>
              <a:rPr lang="en-US" dirty="0" smtClean="0"/>
              <a:t>Cache / 1 ns  -- shelf above (1 second)</a:t>
            </a:r>
          </a:p>
          <a:p>
            <a:r>
              <a:rPr lang="en-US" dirty="0" smtClean="0"/>
              <a:t>Memory / 50 ns – library one floor up (1.5 minutes), if you really run</a:t>
            </a:r>
          </a:p>
          <a:p>
            <a:r>
              <a:rPr lang="en-US" dirty="0" smtClean="0"/>
              <a:t>Disk / 5 ms – US, NASA, Moon (3.5 </a:t>
            </a:r>
            <a:r>
              <a:rPr lang="en-US" dirty="0" err="1" smtClean="0"/>
              <a:t>mnds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C39A6A-402E-4BD0-9A89-630AFF852CD2}" type="slidenum">
              <a:rPr lang="en-US"/>
              <a:pPr/>
              <a:t>7</a:t>
            </a:fld>
            <a:endParaRPr lang="en-US"/>
          </a:p>
        </p:txBody>
      </p:sp>
      <p:sp>
        <p:nvSpPr>
          <p:cNvPr id="1209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CPU / 0.5 ns  -- desk</a:t>
            </a:r>
          </a:p>
          <a:p>
            <a:r>
              <a:rPr lang="en-US" dirty="0"/>
              <a:t>Cache / 1 ns  -- shelf above (1 second)</a:t>
            </a:r>
          </a:p>
          <a:p>
            <a:r>
              <a:rPr lang="en-US" dirty="0"/>
              <a:t>Memory / 50 ns – library</a:t>
            </a:r>
            <a:r>
              <a:rPr lang="en-US" dirty="0" smtClean="0"/>
              <a:t> one </a:t>
            </a:r>
            <a:r>
              <a:rPr lang="en-US" dirty="0"/>
              <a:t>floor</a:t>
            </a:r>
            <a:r>
              <a:rPr lang="en-US" dirty="0" smtClean="0"/>
              <a:t> up (</a:t>
            </a:r>
            <a:r>
              <a:rPr lang="en-US" dirty="0"/>
              <a:t>1.5 minutes), if you really run</a:t>
            </a:r>
          </a:p>
          <a:p>
            <a:r>
              <a:rPr lang="en-US" dirty="0"/>
              <a:t>Disk / 5 ms – US, NASA, Moon (3.5 </a:t>
            </a:r>
            <a:r>
              <a:rPr lang="en-US" dirty="0" err="1"/>
              <a:t>mnds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49CA-006A-4B41-B70E-C1140F08F043}" type="slidenum">
              <a:rPr lang="en-US"/>
              <a:pPr/>
              <a:t>8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BB6B57-CB35-470D-A8A4-240CBA90AEB8}" type="slidenum">
              <a:rPr lang="en-US"/>
              <a:pPr/>
              <a:t>9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128 KB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</a:t>
            </a:r>
            <a:r>
              <a:rPr lang="en-US" dirty="0" smtClean="0">
                <a:sym typeface="Wingdings"/>
              </a:rPr>
              <a:t> = 17</a:t>
            </a:r>
          </a:p>
          <a:p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1MB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</a:t>
            </a:r>
            <a:r>
              <a:rPr lang="en-US" baseline="0" dirty="0" smtClean="0">
                <a:sym typeface="Wingdings"/>
              </a:rPr>
              <a:t> </a:t>
            </a:r>
            <a:r>
              <a:rPr lang="en-US" baseline="0" dirty="0" err="1" smtClean="0">
                <a:sym typeface="Wingdings"/>
              </a:rPr>
              <a:t>k</a:t>
            </a:r>
            <a:r>
              <a:rPr lang="en-US" baseline="0" dirty="0" smtClean="0">
                <a:sym typeface="Wingdings"/>
              </a:rPr>
              <a:t> = 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2FFC-8279-4E50-A902-2AC41CEFF5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Shows pages</a:t>
            </a:r>
            <a:r>
              <a:rPr lang="en-US" baseline="0" dirty="0" smtClean="0"/>
              <a:t> 1 - 4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D12FFC-8279-4E50-A902-2AC41CEFF5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8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38175" y="1708150"/>
            <a:ext cx="7772400" cy="1462088"/>
          </a:xfrm>
        </p:spPr>
        <p:txBody>
          <a:bodyPr rIns="9144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508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Ins="91440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5091" name="Rectangle 19"/>
          <p:cNvSpPr>
            <a:spLocks noChangeArrowheads="1"/>
          </p:cNvSpPr>
          <p:nvPr userDrawn="1"/>
        </p:nvSpPr>
        <p:spPr bwMode="auto">
          <a:xfrm>
            <a:off x="171450" y="2155825"/>
            <a:ext cx="1397000" cy="1276350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5093" name="Rectangle 21"/>
          <p:cNvSpPr>
            <a:spLocks noChangeArrowheads="1"/>
          </p:cNvSpPr>
          <p:nvPr userDrawn="1"/>
        </p:nvSpPr>
        <p:spPr bwMode="gray">
          <a:xfrm>
            <a:off x="36513" y="3336925"/>
            <a:ext cx="8985250" cy="46038"/>
          </a:xfrm>
          <a:prstGeom prst="rect">
            <a:avLst/>
          </a:prstGeom>
          <a:gradFill rotWithShape="0">
            <a:gsLst>
              <a:gs pos="0">
                <a:srgbClr val="1C1C1C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5094" name="Rectangle 22"/>
          <p:cNvSpPr>
            <a:spLocks noChangeArrowheads="1"/>
          </p:cNvSpPr>
          <p:nvPr userDrawn="1"/>
        </p:nvSpPr>
        <p:spPr bwMode="auto">
          <a:xfrm rot="-5400000">
            <a:off x="-517525" y="2586038"/>
            <a:ext cx="1685925" cy="92075"/>
          </a:xfrm>
          <a:prstGeom prst="rect">
            <a:avLst/>
          </a:prstGeom>
          <a:gradFill rotWithShape="0">
            <a:gsLst>
              <a:gs pos="0">
                <a:srgbClr val="808080"/>
              </a:gs>
              <a:gs pos="100000">
                <a:srgbClr val="1C1C1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0554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27000"/>
            <a:ext cx="2286000" cy="6388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7000"/>
            <a:ext cx="6705600" cy="6388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80505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738" y="127000"/>
            <a:ext cx="8797925" cy="5619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9144000" cy="2747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3767138"/>
            <a:ext cx="9144000" cy="2747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81274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5335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48796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66775"/>
            <a:ext cx="4495800" cy="564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0055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63547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829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23188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1538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014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82" name="Rectangle 34"/>
          <p:cNvSpPr>
            <a:spLocks noChangeArrowheads="1"/>
          </p:cNvSpPr>
          <p:nvPr userDrawn="1"/>
        </p:nvSpPr>
        <p:spPr bwMode="auto">
          <a:xfrm>
            <a:off x="107950" y="131763"/>
            <a:ext cx="928688" cy="598487"/>
          </a:xfrm>
          <a:prstGeom prst="rect">
            <a:avLst/>
          </a:prstGeom>
          <a:gradFill rotWithShape="1">
            <a:gsLst>
              <a:gs pos="0">
                <a:srgbClr val="FE751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51405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12738" y="127000"/>
            <a:ext cx="87979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3600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4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866775"/>
            <a:ext cx="914400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54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4059" name="Text Box 11"/>
          <p:cNvSpPr txBox="1">
            <a:spLocks noChangeArrowheads="1"/>
          </p:cNvSpPr>
          <p:nvPr/>
        </p:nvSpPr>
        <p:spPr bwMode="auto">
          <a:xfrm>
            <a:off x="1725613" y="6654800"/>
            <a:ext cx="5113337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 b="0">
                <a:latin typeface="Arial" charset="0"/>
              </a:rPr>
              <a:t>INF1060,   Pål Halvorsen</a:t>
            </a:r>
          </a:p>
        </p:txBody>
      </p:sp>
      <p:sp>
        <p:nvSpPr>
          <p:cNvPr id="514060" name="Rectangle 12"/>
          <p:cNvSpPr>
            <a:spLocks noChangeArrowheads="1"/>
          </p:cNvSpPr>
          <p:nvPr/>
        </p:nvSpPr>
        <p:spPr bwMode="gray">
          <a:xfrm>
            <a:off x="9525" y="638175"/>
            <a:ext cx="9123363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nb-NO" sz="2400" b="0"/>
          </a:p>
        </p:txBody>
      </p:sp>
      <p:pic>
        <p:nvPicPr>
          <p:cNvPr id="514079" name="Picture 31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142163" y="6665913"/>
            <a:ext cx="196691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4083" name="Rectangle 35"/>
          <p:cNvSpPr>
            <a:spLocks noChangeArrowheads="1"/>
          </p:cNvSpPr>
          <p:nvPr userDrawn="1"/>
        </p:nvSpPr>
        <p:spPr bwMode="auto">
          <a:xfrm rot="-5400000">
            <a:off x="-165894" y="378619"/>
            <a:ext cx="731838" cy="635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pic>
        <p:nvPicPr>
          <p:cNvPr id="514086" name="Picture 38" descr="Picture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r="65551"/>
          <a:stretch>
            <a:fillRect/>
          </a:stretch>
        </p:blipFill>
        <p:spPr bwMode="auto">
          <a:xfrm>
            <a:off x="15875" y="6572250"/>
            <a:ext cx="31253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69" name="Rectangle 21"/>
          <p:cNvSpPr>
            <a:spLocks noChangeArrowheads="1"/>
          </p:cNvSpPr>
          <p:nvPr/>
        </p:nvSpPr>
        <p:spPr bwMode="gray">
          <a:xfrm flipV="1">
            <a:off x="311150" y="6588125"/>
            <a:ext cx="8821738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rgbClr val="C0C0C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1" hangingPunct="1"/>
            <a:endParaRPr kumimoji="1" lang="nb-NO" sz="2400" b="0"/>
          </a:p>
        </p:txBody>
      </p:sp>
      <p:sp>
        <p:nvSpPr>
          <p:cNvPr id="514087" name="Text Box 39"/>
          <p:cNvSpPr txBox="1">
            <a:spLocks noChangeArrowheads="1"/>
          </p:cNvSpPr>
          <p:nvPr userDrawn="1"/>
        </p:nvSpPr>
        <p:spPr bwMode="auto">
          <a:xfrm>
            <a:off x="246063" y="6630988"/>
            <a:ext cx="1492250" cy="22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2520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/>
              <a:t>University of Oslo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6600"/>
        </a:buClr>
        <a:buSzPct val="120000"/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Tahoma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q"/>
        <a:defRPr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video" Target="file://localhost/Users/paalh/SYNC/mpg-courses/inf1060/slides/H13/filling-stadium.mp4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Relationship Id="rId11" Type="http://schemas.openxmlformats.org/officeDocument/2006/relationships/image" Target="../media/image12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wmf"/><Relationship Id="rId12" Type="http://schemas.openxmlformats.org/officeDocument/2006/relationships/image" Target="../media/image12.wmf"/><Relationship Id="rId13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eg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6065" y="1751013"/>
            <a:ext cx="7407275" cy="1462087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Systems:</a:t>
            </a:r>
            <a:b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Memory 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351088"/>
          </a:xfrm>
        </p:spPr>
        <p:txBody>
          <a:bodyPr/>
          <a:lstStyle/>
          <a:p>
            <a:endParaRPr lang="en-US" dirty="0" smtClean="0">
              <a:latin typeface="Comic Sans MS" pitchFamily="66" charset="0"/>
            </a:endParaRPr>
          </a:p>
          <a:p>
            <a:fld id="{E0E03A78-CFFD-9E42-8E2E-C737935DA1E2}" type="datetime2">
              <a:rPr lang="en-US" smtClean="0">
                <a:latin typeface="Comic Sans MS" pitchFamily="66" charset="0"/>
              </a:rPr>
              <a:pPr/>
              <a:t>Wednesday, September 25, 2013</a:t>
            </a:fld>
            <a:endParaRPr lang="en-US" dirty="0"/>
          </a:p>
        </p:txBody>
      </p:sp>
      <p:sp>
        <p:nvSpPr>
          <p:cNvPr id="1160196" name="Text Box 4"/>
          <p:cNvSpPr txBox="1">
            <a:spLocks noChangeArrowheads="1"/>
          </p:cNvSpPr>
          <p:nvPr/>
        </p:nvSpPr>
        <p:spPr bwMode="auto">
          <a:xfrm>
            <a:off x="684213" y="188913"/>
            <a:ext cx="7916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</a:rPr>
              <a:t>INF1060:</a:t>
            </a:r>
            <a:br>
              <a:rPr lang="en-US" sz="2000">
                <a:solidFill>
                  <a:schemeClr val="tx2"/>
                </a:solidFill>
              </a:rPr>
            </a:br>
            <a:r>
              <a:rPr lang="en-US" sz="2000">
                <a:solidFill>
                  <a:schemeClr val="tx2"/>
                </a:solidFill>
              </a:rPr>
              <a:t>Introduction to Operating Systems and Data Communication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Challenge of Multiprogramming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02118"/>
            <a:ext cx="9144000" cy="5855700"/>
          </a:xfrm>
        </p:spPr>
        <p:txBody>
          <a:bodyPr/>
          <a:lstStyle/>
          <a:p>
            <a:pPr>
              <a:spcAft>
                <a:spcPts val="4800"/>
              </a:spcAft>
            </a:pPr>
            <a:r>
              <a:rPr lang="en-US" dirty="0" smtClean="0"/>
              <a:t>Many “tasks” require memory</a:t>
            </a:r>
          </a:p>
          <a:p>
            <a:pPr lvl="1">
              <a:spcAft>
                <a:spcPts val="4800"/>
              </a:spcAft>
            </a:pPr>
            <a:r>
              <a:rPr lang="en-US" dirty="0" smtClean="0"/>
              <a:t>several programs concurrently </a:t>
            </a:r>
            <a:br>
              <a:rPr lang="en-US" dirty="0" smtClean="0"/>
            </a:br>
            <a:r>
              <a:rPr lang="en-US" dirty="0" smtClean="0"/>
              <a:t>loaded </a:t>
            </a:r>
            <a:r>
              <a:rPr lang="en-US" dirty="0"/>
              <a:t>into memory</a:t>
            </a:r>
          </a:p>
          <a:p>
            <a:pPr lvl="1">
              <a:spcAft>
                <a:spcPts val="4800"/>
              </a:spcAft>
            </a:pPr>
            <a:r>
              <a:rPr lang="en-US" dirty="0"/>
              <a:t>memory is needed for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different </a:t>
            </a:r>
            <a:r>
              <a:rPr lang="en-US" dirty="0"/>
              <a:t>tasks within a process</a:t>
            </a:r>
          </a:p>
          <a:p>
            <a:pPr lvl="1">
              <a:spcAft>
                <a:spcPts val="4800"/>
              </a:spcAft>
            </a:pPr>
            <a:r>
              <a:rPr lang="en-US" dirty="0"/>
              <a:t>process memory demand may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change </a:t>
            </a:r>
            <a:r>
              <a:rPr lang="en-US" dirty="0"/>
              <a:t>over time</a:t>
            </a:r>
            <a:endParaRPr lang="en-US" dirty="0" smtClean="0"/>
          </a:p>
          <a:p>
            <a:pPr lvl="1">
              <a:spcAft>
                <a:spcPts val="4800"/>
              </a:spcAft>
              <a:buFont typeface="Lucida Grande"/>
              <a:buChar char="➥"/>
            </a:pPr>
            <a:r>
              <a:rPr lang="en-US" b="1" dirty="0" smtClean="0"/>
              <a:t> OS </a:t>
            </a:r>
            <a:r>
              <a:rPr lang="en-US" b="1" dirty="0"/>
              <a:t>must arrange</a:t>
            </a:r>
            <a:r>
              <a:rPr lang="en-US" b="1" dirty="0" smtClean="0"/>
              <a:t> (dynamic) memory sharing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7454" r="16015"/>
          <a:stretch>
            <a:fillRect/>
          </a:stretch>
        </p:blipFill>
        <p:spPr>
          <a:xfrm>
            <a:off x="5253186" y="3256193"/>
            <a:ext cx="1293096" cy="986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643" y="1893451"/>
            <a:ext cx="1342160" cy="8931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t="14863"/>
          <a:stretch>
            <a:fillRect/>
          </a:stretch>
        </p:blipFill>
        <p:spPr>
          <a:xfrm>
            <a:off x="5017655" y="4615875"/>
            <a:ext cx="2322946" cy="1046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Memory Management for Multiprogramming</a:t>
            </a:r>
          </a:p>
        </p:txBody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Use of secondary storage</a:t>
            </a:r>
          </a:p>
          <a:p>
            <a:pPr lvl="1"/>
            <a:r>
              <a:rPr lang="en-US" sz="2000" dirty="0" smtClean="0"/>
              <a:t>keeping all programs and their data in memory may be impossible</a:t>
            </a:r>
          </a:p>
          <a:p>
            <a:pPr lvl="1"/>
            <a:r>
              <a:rPr lang="en-US" sz="2000" dirty="0" smtClean="0"/>
              <a:t>move (parts of) a processes from memory 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folHlink"/>
                </a:solidFill>
              </a:rPr>
              <a:t>Swapping</a:t>
            </a:r>
            <a:r>
              <a:rPr lang="en-US" sz="2400" dirty="0"/>
              <a:t>: remove a process from memory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with all of its state and data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store it on a secondary medium </a:t>
            </a:r>
            <a:br>
              <a:rPr lang="en-US" sz="2000" dirty="0"/>
            </a:br>
            <a:r>
              <a:rPr lang="en-US" sz="2000" dirty="0"/>
              <a:t>(disk, flash RAM, other slow RAM, historically also tape)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Overlays</a:t>
            </a:r>
            <a:r>
              <a:rPr lang="en-US" sz="2400" dirty="0"/>
              <a:t>: manually replace parts of code and data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programmer’s rather than </a:t>
            </a:r>
            <a:r>
              <a:rPr lang="en-US" sz="2000" dirty="0" err="1"/>
              <a:t>OS’s</a:t>
            </a:r>
            <a:r>
              <a:rPr lang="en-US" sz="2000" dirty="0"/>
              <a:t> work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for very old and memory-scarce systems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chemeClr val="folHlink"/>
                </a:solidFill>
              </a:rPr>
              <a:t>Segmentation/paging</a:t>
            </a:r>
            <a:r>
              <a:rPr lang="en-US" sz="2400" dirty="0"/>
              <a:t>: remove part of a process from memory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store it on a secondary medium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sizes of such parts are fixed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2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Absolute and Relative Addressing</a:t>
            </a:r>
          </a:p>
        </p:txBody>
      </p:sp>
      <p:sp>
        <p:nvSpPr>
          <p:cNvPr id="1173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12495"/>
            <a:ext cx="5795963" cy="5700839"/>
          </a:xfrm>
        </p:spPr>
        <p:txBody>
          <a:bodyPr/>
          <a:lstStyle/>
          <a:p>
            <a:r>
              <a:rPr lang="en-US" sz="1800" dirty="0"/>
              <a:t>Hardware often uses </a:t>
            </a:r>
            <a:r>
              <a:rPr lang="en-US" sz="1800" dirty="0">
                <a:solidFill>
                  <a:schemeClr val="folHlink"/>
                </a:solidFill>
              </a:rPr>
              <a:t>absolute addressing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1"/>
            <a:r>
              <a:rPr lang="en-US" sz="1600" dirty="0" smtClean="0"/>
              <a:t>reserved memory regions</a:t>
            </a:r>
          </a:p>
          <a:p>
            <a:pPr lvl="1"/>
            <a:r>
              <a:rPr lang="en-US" sz="1600" dirty="0" smtClean="0"/>
              <a:t>reading </a:t>
            </a:r>
            <a:r>
              <a:rPr lang="en-US" sz="1600" dirty="0"/>
              <a:t>data by referencing the </a:t>
            </a:r>
            <a:br>
              <a:rPr lang="en-US" sz="1600" dirty="0"/>
            </a:br>
            <a:r>
              <a:rPr lang="en-US" sz="1600" dirty="0"/>
              <a:t>byte numbers in memory</a:t>
            </a:r>
          </a:p>
          <a:p>
            <a:pPr lvl="1"/>
            <a:r>
              <a:rPr lang="en-US" sz="1600" dirty="0"/>
              <a:t>read absolute byte 0x000000ff</a:t>
            </a:r>
          </a:p>
          <a:p>
            <a:pPr lvl="1"/>
            <a:r>
              <a:rPr lang="en-US" sz="1600" i="1" dirty="0"/>
              <a:t>fast</a:t>
            </a:r>
            <a:r>
              <a:rPr lang="en-US" sz="1600" i="1" dirty="0" smtClean="0"/>
              <a:t>!!!</a:t>
            </a:r>
            <a:br>
              <a:rPr lang="en-US" sz="1600" i="1" dirty="0" smtClean="0"/>
            </a:br>
            <a:endParaRPr lang="en-US" sz="1600" i="1" dirty="0"/>
          </a:p>
          <a:p>
            <a:r>
              <a:rPr lang="en-US" sz="1800" dirty="0"/>
              <a:t>What about software?</a:t>
            </a:r>
          </a:p>
          <a:p>
            <a:pPr lvl="1"/>
            <a:r>
              <a:rPr lang="en-US" sz="1600" dirty="0"/>
              <a:t>read absolute byte 0x000fffff (process A)</a:t>
            </a:r>
          </a:p>
          <a:p>
            <a:pPr lvl="1">
              <a:buFont typeface="Wingdings" pitchFamily="2" charset="2"/>
              <a:buChar char="ð"/>
            </a:pPr>
            <a:r>
              <a:rPr lang="en-US" sz="1600" dirty="0"/>
              <a:t>result dependent of</a:t>
            </a:r>
            <a:r>
              <a:rPr lang="en-US" sz="1600" dirty="0" smtClean="0"/>
              <a:t> a process' physical location</a:t>
            </a:r>
            <a:endParaRPr lang="en-US" sz="1600" dirty="0"/>
          </a:p>
          <a:p>
            <a:pPr lvl="1"/>
            <a:r>
              <a:rPr lang="en-US" sz="1600" dirty="0"/>
              <a:t>absolute addressing not convenient</a:t>
            </a:r>
          </a:p>
          <a:p>
            <a:pPr lvl="1"/>
            <a:r>
              <a:rPr lang="en-US" sz="1600" dirty="0"/>
              <a:t>but, addressing within a process is determined during programming!!??</a:t>
            </a:r>
            <a:br>
              <a:rPr lang="en-US" sz="1600" dirty="0"/>
            </a:br>
            <a:endParaRPr lang="en-US" sz="1600" dirty="0"/>
          </a:p>
          <a:p>
            <a:pPr>
              <a:buSzPct val="130000"/>
              <a:buFont typeface="Wingdings" pitchFamily="2" charset="2"/>
              <a:buChar char="Ä"/>
            </a:pPr>
            <a:r>
              <a:rPr lang="en-US" sz="1800" dirty="0">
                <a:solidFill>
                  <a:schemeClr val="folHlink"/>
                </a:solidFill>
              </a:rPr>
              <a:t>Relative addressing</a:t>
            </a:r>
          </a:p>
          <a:p>
            <a:pPr lvl="1"/>
            <a:r>
              <a:rPr lang="en-US" sz="1600" dirty="0"/>
              <a:t>independent of process position in memory</a:t>
            </a:r>
          </a:p>
          <a:p>
            <a:pPr lvl="1"/>
            <a:r>
              <a:rPr lang="en-US" sz="1600" dirty="0"/>
              <a:t>address is expressed </a:t>
            </a:r>
            <a:r>
              <a:rPr lang="en-US" sz="1600" i="1" dirty="0"/>
              <a:t>relative to some base location</a:t>
            </a:r>
            <a:br>
              <a:rPr lang="en-US" sz="1600" i="1" dirty="0"/>
            </a:br>
            <a:endParaRPr lang="en-US" sz="1600" i="1" dirty="0"/>
          </a:p>
          <a:p>
            <a:pPr lvl="1"/>
            <a:r>
              <a:rPr lang="en-US" sz="1600" i="1" dirty="0"/>
              <a:t>dynamic address translation</a:t>
            </a:r>
            <a:r>
              <a:rPr lang="en-US" sz="1600" dirty="0"/>
              <a:t> – find absolute address during run-time adding relative and base addresses</a:t>
            </a:r>
          </a:p>
        </p:txBody>
      </p:sp>
      <p:sp>
        <p:nvSpPr>
          <p:cNvPr id="1173508" name="Rectangle 4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3509" name="Text Box 5"/>
          <p:cNvSpPr txBox="1">
            <a:spLocks noChangeArrowheads="1"/>
          </p:cNvSpPr>
          <p:nvPr/>
        </p:nvSpPr>
        <p:spPr bwMode="auto">
          <a:xfrm>
            <a:off x="6270625" y="10525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0x000…</a:t>
            </a:r>
          </a:p>
        </p:txBody>
      </p:sp>
      <p:sp>
        <p:nvSpPr>
          <p:cNvPr id="1173510" name="Text Box 6"/>
          <p:cNvSpPr txBox="1">
            <a:spLocks noChangeArrowheads="1"/>
          </p:cNvSpPr>
          <p:nvPr/>
        </p:nvSpPr>
        <p:spPr bwMode="auto">
          <a:xfrm>
            <a:off x="6370638" y="6178550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0xfff…</a:t>
            </a:r>
          </a:p>
        </p:txBody>
      </p:sp>
      <p:grpSp>
        <p:nvGrpSpPr>
          <p:cNvPr id="1173511" name="Group 7"/>
          <p:cNvGrpSpPr>
            <a:grpSpLocks/>
          </p:cNvGrpSpPr>
          <p:nvPr/>
        </p:nvGrpSpPr>
        <p:grpSpPr bwMode="auto">
          <a:xfrm>
            <a:off x="6911975" y="3465513"/>
            <a:ext cx="1944688" cy="1584325"/>
            <a:chOff x="4354" y="935"/>
            <a:chExt cx="1225" cy="998"/>
          </a:xfrm>
        </p:grpSpPr>
        <p:sp>
          <p:nvSpPr>
            <p:cNvPr id="1173512" name="Rectangle 8"/>
            <p:cNvSpPr>
              <a:spLocks noChangeArrowheads="1"/>
            </p:cNvSpPr>
            <p:nvPr/>
          </p:nvSpPr>
          <p:spPr bwMode="auto">
            <a:xfrm>
              <a:off x="4354" y="935"/>
              <a:ext cx="1225" cy="99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3513" name="Text Box 9"/>
            <p:cNvSpPr txBox="1">
              <a:spLocks noChangeArrowheads="1"/>
            </p:cNvSpPr>
            <p:nvPr/>
          </p:nvSpPr>
          <p:spPr bwMode="auto">
            <a:xfrm>
              <a:off x="4753" y="1347"/>
              <a:ext cx="431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process A</a:t>
              </a:r>
              <a:endParaRPr lang="en-US" sz="900" b="0"/>
            </a:p>
          </p:txBody>
        </p:sp>
      </p:grpSp>
      <p:sp>
        <p:nvSpPr>
          <p:cNvPr id="1173514" name="Line 10"/>
          <p:cNvSpPr>
            <a:spLocks noChangeShapeType="1"/>
          </p:cNvSpPr>
          <p:nvPr/>
        </p:nvSpPr>
        <p:spPr bwMode="auto">
          <a:xfrm>
            <a:off x="6408738" y="1484313"/>
            <a:ext cx="5032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3515" name="Line 11"/>
          <p:cNvSpPr>
            <a:spLocks noChangeShapeType="1"/>
          </p:cNvSpPr>
          <p:nvPr/>
        </p:nvSpPr>
        <p:spPr bwMode="auto">
          <a:xfrm>
            <a:off x="6408738" y="4221163"/>
            <a:ext cx="503237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73516" name="Group 12"/>
          <p:cNvGrpSpPr>
            <a:grpSpLocks/>
          </p:cNvGrpSpPr>
          <p:nvPr/>
        </p:nvGrpSpPr>
        <p:grpSpPr bwMode="auto">
          <a:xfrm>
            <a:off x="6911975" y="2312988"/>
            <a:ext cx="1944688" cy="1584325"/>
            <a:chOff x="4354" y="935"/>
            <a:chExt cx="1225" cy="998"/>
          </a:xfrm>
        </p:grpSpPr>
        <p:sp>
          <p:nvSpPr>
            <p:cNvPr id="1173517" name="Rectangle 13"/>
            <p:cNvSpPr>
              <a:spLocks noChangeArrowheads="1"/>
            </p:cNvSpPr>
            <p:nvPr/>
          </p:nvSpPr>
          <p:spPr bwMode="auto">
            <a:xfrm>
              <a:off x="4354" y="935"/>
              <a:ext cx="1225" cy="99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3518" name="Text Box 14"/>
            <p:cNvSpPr txBox="1">
              <a:spLocks noChangeArrowheads="1"/>
            </p:cNvSpPr>
            <p:nvPr/>
          </p:nvSpPr>
          <p:spPr bwMode="auto">
            <a:xfrm>
              <a:off x="4753" y="1347"/>
              <a:ext cx="431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process A</a:t>
              </a:r>
              <a:endParaRPr lang="en-US" sz="900" b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7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173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3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7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5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3514" grpId="0" animBg="1"/>
      <p:bldP spid="1173514" grpId="1" animBg="1"/>
      <p:bldP spid="11735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0" name="Freeform 2"/>
          <p:cNvSpPr>
            <a:spLocks/>
          </p:cNvSpPr>
          <p:nvPr/>
        </p:nvSpPr>
        <p:spPr bwMode="auto">
          <a:xfrm>
            <a:off x="6516688" y="1376363"/>
            <a:ext cx="400050" cy="4932362"/>
          </a:xfrm>
          <a:custGeom>
            <a:avLst/>
            <a:gdLst>
              <a:gd name="T0" fmla="*/ 252 w 252"/>
              <a:gd name="T1" fmla="*/ 74 h 3107"/>
              <a:gd name="T2" fmla="*/ 0 w 252"/>
              <a:gd name="T3" fmla="*/ 0 h 3107"/>
              <a:gd name="T4" fmla="*/ 0 w 252"/>
              <a:gd name="T5" fmla="*/ 3107 h 3107"/>
              <a:gd name="T6" fmla="*/ 252 w 252"/>
              <a:gd name="T7" fmla="*/ 485 h 3107"/>
              <a:gd name="T8" fmla="*/ 251 w 252"/>
              <a:gd name="T9" fmla="*/ 43 h 3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3107">
                <a:moveTo>
                  <a:pt x="252" y="74"/>
                </a:moveTo>
                <a:lnTo>
                  <a:pt x="0" y="0"/>
                </a:lnTo>
                <a:lnTo>
                  <a:pt x="0" y="3107"/>
                </a:lnTo>
                <a:lnTo>
                  <a:pt x="252" y="485"/>
                </a:lnTo>
                <a:lnTo>
                  <a:pt x="251" y="43"/>
                </a:lnTo>
              </a:path>
            </a:pathLst>
          </a:cu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Processes’ Memory</a:t>
            </a:r>
          </a:p>
        </p:txBody>
      </p:sp>
      <p:sp>
        <p:nvSpPr>
          <p:cNvPr id="1174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9138"/>
            <a:ext cx="6133088" cy="587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On most architectures, a task partitions its available </a:t>
            </a:r>
            <a:r>
              <a:rPr lang="en-US" sz="2000" dirty="0" smtClean="0"/>
              <a:t>memory (address space), but for what?</a:t>
            </a:r>
            <a:br>
              <a:rPr lang="en-US" sz="2000" dirty="0" smtClean="0"/>
            </a:br>
            <a:r>
              <a:rPr lang="en-US" sz="5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text (code)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read from program file </a:t>
            </a:r>
            <a:br>
              <a:rPr lang="en-US" sz="1200" dirty="0"/>
            </a:br>
            <a:r>
              <a:rPr lang="en-US" sz="1200" dirty="0"/>
              <a:t>for example by </a:t>
            </a:r>
            <a:r>
              <a:rPr lang="en-US" sz="1200" dirty="0">
                <a:latin typeface="Courier New" pitchFamily="49" charset="0"/>
              </a:rPr>
              <a:t>exec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usually read-only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can be shared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data segment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200" dirty="0" smtClean="0"/>
              <a:t>global </a:t>
            </a:r>
            <a:r>
              <a:rPr lang="en-US" sz="1200" dirty="0"/>
              <a:t>variables</a:t>
            </a:r>
            <a:endParaRPr lang="en-US" sz="1200" dirty="0" smtClean="0"/>
          </a:p>
          <a:p>
            <a:pPr lvl="2">
              <a:lnSpc>
                <a:spcPct val="80000"/>
              </a:lnSpc>
            </a:pPr>
            <a:r>
              <a:rPr lang="en-US" sz="1200" dirty="0" smtClean="0"/>
              <a:t>static variables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heap </a:t>
            </a:r>
          </a:p>
          <a:p>
            <a:pPr lvl="3">
              <a:lnSpc>
                <a:spcPct val="80000"/>
              </a:lnSpc>
            </a:pPr>
            <a:r>
              <a:rPr lang="en-US" sz="1200" dirty="0"/>
              <a:t>dynamic memory, e.g., allocated using </a:t>
            </a:r>
            <a:r>
              <a:rPr lang="en-US" sz="1200" dirty="0" err="1">
                <a:latin typeface="Courier New" pitchFamily="49" charset="0"/>
              </a:rPr>
              <a:t>malloc</a:t>
            </a:r>
            <a:endParaRPr lang="en-US" sz="1200" dirty="0"/>
          </a:p>
          <a:p>
            <a:pPr lvl="3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higher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stack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variables in a function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stored register states (e.g., calling function’s  EIP)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lower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system data segment (PCB)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segment pointers</a:t>
            </a:r>
          </a:p>
          <a:p>
            <a:pPr lvl="2">
              <a:lnSpc>
                <a:spcPct val="80000"/>
              </a:lnSpc>
            </a:pPr>
            <a:r>
              <a:rPr lang="en-US" sz="1200" dirty="0" err="1"/>
              <a:t>pid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program and stack pointers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…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possibly more </a:t>
            </a:r>
            <a:r>
              <a:rPr lang="en-US" sz="1800" dirty="0">
                <a:solidFill>
                  <a:srgbClr val="FF9933"/>
                </a:solidFill>
              </a:rPr>
              <a:t>stacks for threads</a:t>
            </a:r>
            <a:br>
              <a:rPr lang="en-US" sz="1800" dirty="0">
                <a:solidFill>
                  <a:srgbClr val="FF9933"/>
                </a:solidFill>
              </a:rPr>
            </a:br>
            <a:endParaRPr lang="en-US" sz="1200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command line arguments</a:t>
            </a:r>
            <a:r>
              <a:rPr lang="en-US" sz="1800" dirty="0"/>
              <a:t> and </a:t>
            </a:r>
            <a:br>
              <a:rPr lang="en-US" sz="1800" dirty="0"/>
            </a:br>
            <a:r>
              <a:rPr lang="en-US" sz="1800" dirty="0">
                <a:solidFill>
                  <a:srgbClr val="FF9933"/>
                </a:solidFill>
              </a:rPr>
              <a:t>environment variables</a:t>
            </a:r>
            <a:r>
              <a:rPr lang="en-US" sz="1800" dirty="0"/>
              <a:t> at highest addresses</a:t>
            </a: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6911975" y="2312988"/>
            <a:ext cx="1944688" cy="15843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4" name="Text Box 6"/>
          <p:cNvSpPr txBox="1">
            <a:spLocks noChangeArrowheads="1"/>
          </p:cNvSpPr>
          <p:nvPr/>
        </p:nvSpPr>
        <p:spPr bwMode="auto">
          <a:xfrm>
            <a:off x="7545388" y="2967038"/>
            <a:ext cx="684212" cy="274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process A</a:t>
            </a:r>
            <a:endParaRPr lang="en-US" sz="900" b="0"/>
          </a:p>
        </p:txBody>
      </p:sp>
      <p:sp>
        <p:nvSpPr>
          <p:cNvPr id="1174535" name="Rectangle 7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6" name="Text Box 8"/>
          <p:cNvSpPr txBox="1">
            <a:spLocks noChangeArrowheads="1"/>
          </p:cNvSpPr>
          <p:nvPr/>
        </p:nvSpPr>
        <p:spPr bwMode="auto">
          <a:xfrm>
            <a:off x="6110288" y="883860"/>
            <a:ext cx="982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folHlink"/>
                </a:solidFill>
              </a:rPr>
              <a:t>low address</a:t>
            </a:r>
          </a:p>
        </p:txBody>
      </p:sp>
      <p:sp>
        <p:nvSpPr>
          <p:cNvPr id="1174537" name="Text Box 9"/>
          <p:cNvSpPr txBox="1">
            <a:spLocks noChangeArrowheads="1"/>
          </p:cNvSpPr>
          <p:nvPr/>
        </p:nvSpPr>
        <p:spPr bwMode="auto">
          <a:xfrm>
            <a:off x="6049963" y="6323013"/>
            <a:ext cx="1042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high address</a:t>
            </a:r>
          </a:p>
        </p:txBody>
      </p:sp>
      <p:graphicFrame>
        <p:nvGraphicFramePr>
          <p:cNvPr id="1174538" name="Group 10"/>
          <p:cNvGraphicFramePr>
            <a:graphicFrameLocks noGrp="1"/>
          </p:cNvGraphicFramePr>
          <p:nvPr/>
        </p:nvGraphicFramePr>
        <p:xfrm>
          <a:off x="3167063" y="1376363"/>
          <a:ext cx="3349625" cy="4948320"/>
        </p:xfrm>
        <a:graphic>
          <a:graphicData uri="http://schemas.openxmlformats.org/drawingml/2006/table">
            <a:tbl>
              <a:tblPr/>
              <a:tblGrid>
                <a:gridCol w="3349625"/>
              </a:tblGrid>
              <a:tr h="150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marL="90000" marR="90000" marT="50400" marB="180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4594" name="Text Box 66"/>
          <p:cNvSpPr txBox="1">
            <a:spLocks noChangeArrowheads="1"/>
          </p:cNvSpPr>
          <p:nvPr/>
        </p:nvSpPr>
        <p:spPr bwMode="auto">
          <a:xfrm>
            <a:off x="3146425" y="1520825"/>
            <a:ext cx="3549650" cy="428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8048314 &lt;add&gt;: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8048314: 	push   %ebp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8048315:   mov    %esp,%ebp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8048317:   mov    0xc(%ebp),%eax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804831a:   add    0x8(%ebp),%eax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804831d: 	pop    %ebp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804831e: 	ret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804831f &lt;main&gt;: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804831f: 	push   %ebp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8048320:   mov    %esp,%ebp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8048322:   sub    $0x18,%esp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8048325:   and    $0xfffffff0,%esp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8048328:   mov    $0x0,%eax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804832d:   sub    %eax,%esp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804832f:   movl   $0x0,0xfffffffc(%ebp)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8048336:   movl   </a:t>
            </a:r>
            <a:r>
              <a:rPr lang="en-US" sz="1100" i="1">
                <a:latin typeface="Courier New" pitchFamily="49" charset="0"/>
              </a:rPr>
              <a:t>$0x2</a:t>
            </a:r>
            <a:r>
              <a:rPr lang="en-US" sz="1100">
                <a:latin typeface="Courier New" pitchFamily="49" charset="0"/>
              </a:rPr>
              <a:t>,0x4(%esp,1)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804833e:   movl   </a:t>
            </a:r>
            <a:r>
              <a:rPr lang="en-US" sz="1100" i="1">
                <a:latin typeface="Courier New" pitchFamily="49" charset="0"/>
              </a:rPr>
              <a:t>$0x4</a:t>
            </a:r>
            <a:r>
              <a:rPr lang="en-US" sz="1100">
                <a:latin typeface="Courier New" pitchFamily="49" charset="0"/>
              </a:rPr>
              <a:t>,(%esp,1)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8048345:   call   8048314 &lt;add&gt;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804834a:   mov    %eax,0xfffffffc(%ebp)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804834d: 	leave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804834e: 	ret </a:t>
            </a:r>
          </a:p>
          <a:p>
            <a:pPr>
              <a:lnSpc>
                <a:spcPct val="113000"/>
              </a:lnSpc>
            </a:pPr>
            <a:r>
              <a:rPr lang="en-US" sz="1100">
                <a:latin typeface="Courier New" pitchFamily="49" charset="0"/>
              </a:rPr>
              <a:t>804834f: 	nop</a:t>
            </a:r>
          </a:p>
        </p:txBody>
      </p:sp>
      <p:grpSp>
        <p:nvGrpSpPr>
          <p:cNvPr id="1174595" name="Group 67"/>
          <p:cNvGrpSpPr>
            <a:grpSpLocks/>
          </p:cNvGrpSpPr>
          <p:nvPr/>
        </p:nvGrpSpPr>
        <p:grpSpPr bwMode="auto">
          <a:xfrm>
            <a:off x="6911975" y="1484313"/>
            <a:ext cx="1944688" cy="684212"/>
            <a:chOff x="4343" y="709"/>
            <a:chExt cx="1225" cy="226"/>
          </a:xfrm>
        </p:grpSpPr>
        <p:sp>
          <p:nvSpPr>
            <p:cNvPr id="1174596" name="Rectangle 68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597" name="Text Box 69"/>
            <p:cNvSpPr txBox="1">
              <a:spLocks noChangeArrowheads="1"/>
            </p:cNvSpPr>
            <p:nvPr/>
          </p:nvSpPr>
          <p:spPr bwMode="auto">
            <a:xfrm>
              <a:off x="4651" y="781"/>
              <a:ext cx="61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endParaRPr lang="en-US" sz="100" b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code segment</a:t>
              </a:r>
            </a:p>
          </p:txBody>
        </p:sp>
      </p:grpSp>
      <p:grpSp>
        <p:nvGrpSpPr>
          <p:cNvPr id="1174598" name="Group 70"/>
          <p:cNvGrpSpPr>
            <a:grpSpLocks/>
          </p:cNvGrpSpPr>
          <p:nvPr/>
        </p:nvGrpSpPr>
        <p:grpSpPr bwMode="auto">
          <a:xfrm>
            <a:off x="6911975" y="1125538"/>
            <a:ext cx="1944688" cy="358775"/>
            <a:chOff x="4343" y="709"/>
            <a:chExt cx="1225" cy="226"/>
          </a:xfrm>
        </p:grpSpPr>
        <p:sp>
          <p:nvSpPr>
            <p:cNvPr id="1174599" name="Rectangle 71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0" name="Text Box 72"/>
            <p:cNvSpPr txBox="1">
              <a:spLocks noChangeArrowheads="1"/>
            </p:cNvSpPr>
            <p:nvPr/>
          </p:nvSpPr>
          <p:spPr bwMode="auto">
            <a:xfrm>
              <a:off x="4361" y="736"/>
              <a:ext cx="1202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system data segment (PCB)</a:t>
              </a:r>
            </a:p>
          </p:txBody>
        </p:sp>
      </p:grpSp>
      <p:sp>
        <p:nvSpPr>
          <p:cNvPr id="1174601" name="Rectangle 73"/>
          <p:cNvSpPr>
            <a:spLocks noChangeArrowheads="1"/>
          </p:cNvSpPr>
          <p:nvPr/>
        </p:nvSpPr>
        <p:spPr bwMode="auto">
          <a:xfrm>
            <a:off x="6911975" y="2168525"/>
            <a:ext cx="1944688" cy="15843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7410450" y="2822575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1174603" name="Group 75"/>
          <p:cNvGrpSpPr>
            <a:grpSpLocks/>
          </p:cNvGrpSpPr>
          <p:nvPr/>
        </p:nvGrpSpPr>
        <p:grpSpPr bwMode="auto">
          <a:xfrm>
            <a:off x="6911975" y="2168525"/>
            <a:ext cx="1944688" cy="433388"/>
            <a:chOff x="4354" y="1366"/>
            <a:chExt cx="1225" cy="273"/>
          </a:xfrm>
        </p:grpSpPr>
        <p:sp>
          <p:nvSpPr>
            <p:cNvPr id="1174604" name="Rectangle 76"/>
            <p:cNvSpPr>
              <a:spLocks noChangeArrowheads="1"/>
            </p:cNvSpPr>
            <p:nvPr/>
          </p:nvSpPr>
          <p:spPr bwMode="auto">
            <a:xfrm>
              <a:off x="4354" y="1366"/>
              <a:ext cx="1225" cy="273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5" name="Text Box 77"/>
            <p:cNvSpPr txBox="1">
              <a:spLocks noChangeArrowheads="1"/>
            </p:cNvSpPr>
            <p:nvPr/>
          </p:nvSpPr>
          <p:spPr bwMode="auto">
            <a:xfrm>
              <a:off x="4628" y="1412"/>
              <a:ext cx="683" cy="174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global variables</a:t>
              </a:r>
              <a:endParaRPr lang="en-US" sz="900" b="0" dirty="0"/>
            </a:p>
          </p:txBody>
        </p:sp>
      </p:grpSp>
      <p:grpSp>
        <p:nvGrpSpPr>
          <p:cNvPr id="1174606" name="Group 78"/>
          <p:cNvGrpSpPr>
            <a:grpSpLocks/>
          </p:cNvGrpSpPr>
          <p:nvPr/>
        </p:nvGrpSpPr>
        <p:grpSpPr bwMode="auto">
          <a:xfrm>
            <a:off x="6911975" y="2600325"/>
            <a:ext cx="1944688" cy="433388"/>
            <a:chOff x="4354" y="1638"/>
            <a:chExt cx="1225" cy="273"/>
          </a:xfrm>
        </p:grpSpPr>
        <p:sp>
          <p:nvSpPr>
            <p:cNvPr id="1174607" name="Rectangle 79"/>
            <p:cNvSpPr>
              <a:spLocks noChangeArrowheads="1"/>
            </p:cNvSpPr>
            <p:nvPr/>
          </p:nvSpPr>
          <p:spPr bwMode="auto">
            <a:xfrm>
              <a:off x="4354" y="1638"/>
              <a:ext cx="1225" cy="27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8" name="Text Box 80"/>
            <p:cNvSpPr txBox="1">
              <a:spLocks noChangeArrowheads="1"/>
            </p:cNvSpPr>
            <p:nvPr/>
          </p:nvSpPr>
          <p:spPr bwMode="auto">
            <a:xfrm>
              <a:off x="4639" y="1684"/>
              <a:ext cx="65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9933">
                      <a:alpha val="60001"/>
                    </a:srgbClr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static variables</a:t>
              </a:r>
              <a:endParaRPr lang="en-US" sz="900" b="0" dirty="0"/>
            </a:p>
          </p:txBody>
        </p:sp>
      </p:grpSp>
      <p:sp>
        <p:nvSpPr>
          <p:cNvPr id="1174609" name="Text Box 81"/>
          <p:cNvSpPr txBox="1">
            <a:spLocks noChangeArrowheads="1"/>
          </p:cNvSpPr>
          <p:nvPr/>
        </p:nvSpPr>
        <p:spPr bwMode="auto">
          <a:xfrm rot="16200000">
            <a:off x="8479631" y="2797969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1174610" name="Group 82"/>
          <p:cNvGrpSpPr>
            <a:grpSpLocks/>
          </p:cNvGrpSpPr>
          <p:nvPr/>
        </p:nvGrpSpPr>
        <p:grpSpPr bwMode="auto">
          <a:xfrm>
            <a:off x="6911975" y="3032125"/>
            <a:ext cx="1944688" cy="720725"/>
            <a:chOff x="4354" y="1910"/>
            <a:chExt cx="1225" cy="454"/>
          </a:xfrm>
        </p:grpSpPr>
        <p:sp>
          <p:nvSpPr>
            <p:cNvPr id="1174611" name="Rectangle 83"/>
            <p:cNvSpPr>
              <a:spLocks noChangeArrowheads="1"/>
            </p:cNvSpPr>
            <p:nvPr/>
          </p:nvSpPr>
          <p:spPr bwMode="auto">
            <a:xfrm>
              <a:off x="4354" y="1910"/>
              <a:ext cx="1225" cy="4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2" name="Text Box 84"/>
            <p:cNvSpPr txBox="1">
              <a:spLocks noChangeArrowheads="1"/>
            </p:cNvSpPr>
            <p:nvPr/>
          </p:nvSpPr>
          <p:spPr bwMode="auto">
            <a:xfrm>
              <a:off x="4855" y="2032"/>
              <a:ext cx="23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heap</a:t>
              </a:r>
              <a:endParaRPr lang="en-US" sz="900" b="0"/>
            </a:p>
          </p:txBody>
        </p:sp>
      </p:grpSp>
      <p:grpSp>
        <p:nvGrpSpPr>
          <p:cNvPr id="1174613" name="Group 85"/>
          <p:cNvGrpSpPr>
            <a:grpSpLocks/>
          </p:cNvGrpSpPr>
          <p:nvPr/>
        </p:nvGrpSpPr>
        <p:grpSpPr bwMode="auto">
          <a:xfrm>
            <a:off x="6911975" y="5734050"/>
            <a:ext cx="1944688" cy="647700"/>
            <a:chOff x="4354" y="3612"/>
            <a:chExt cx="1225" cy="408"/>
          </a:xfrm>
        </p:grpSpPr>
        <p:sp>
          <p:nvSpPr>
            <p:cNvPr id="1174614" name="Rectangle 86"/>
            <p:cNvSpPr>
              <a:spLocks noChangeArrowheads="1"/>
            </p:cNvSpPr>
            <p:nvPr/>
          </p:nvSpPr>
          <p:spPr bwMode="auto">
            <a:xfrm>
              <a:off x="4354" y="3612"/>
              <a:ext cx="1225" cy="4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5" name="Text Box 87"/>
            <p:cNvSpPr txBox="1">
              <a:spLocks noChangeArrowheads="1"/>
            </p:cNvSpPr>
            <p:nvPr/>
          </p:nvSpPr>
          <p:spPr bwMode="auto">
            <a:xfrm>
              <a:off x="4850" y="3725"/>
              <a:ext cx="2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stack</a:t>
              </a:r>
              <a:endParaRPr lang="en-US" sz="900" b="0"/>
            </a:p>
          </p:txBody>
        </p:sp>
      </p:grpSp>
      <p:sp>
        <p:nvSpPr>
          <p:cNvPr id="1174616" name="AutoShape 88"/>
          <p:cNvSpPr>
            <a:spLocks noChangeArrowheads="1"/>
          </p:cNvSpPr>
          <p:nvPr/>
        </p:nvSpPr>
        <p:spPr bwMode="auto">
          <a:xfrm>
            <a:off x="7596188" y="3716338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7" name="AutoShape 89"/>
          <p:cNvSpPr>
            <a:spLocks noChangeArrowheads="1"/>
          </p:cNvSpPr>
          <p:nvPr/>
        </p:nvSpPr>
        <p:spPr bwMode="auto">
          <a:xfrm rot="10800000">
            <a:off x="7596188" y="5300663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 rot="-2273991">
            <a:off x="7232650" y="4522788"/>
            <a:ext cx="1398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“unused” memory</a:t>
            </a:r>
          </a:p>
        </p:txBody>
      </p:sp>
      <p:grpSp>
        <p:nvGrpSpPr>
          <p:cNvPr id="1174619" name="Group 91"/>
          <p:cNvGrpSpPr>
            <a:grpSpLocks/>
          </p:cNvGrpSpPr>
          <p:nvPr/>
        </p:nvGrpSpPr>
        <p:grpSpPr bwMode="auto">
          <a:xfrm>
            <a:off x="6911975" y="5949950"/>
            <a:ext cx="1944688" cy="427038"/>
            <a:chOff x="2585" y="3475"/>
            <a:chExt cx="1225" cy="269"/>
          </a:xfrm>
        </p:grpSpPr>
        <p:sp>
          <p:nvSpPr>
            <p:cNvPr id="1174620" name="Rectangle 92"/>
            <p:cNvSpPr>
              <a:spLocks noChangeArrowheads="1"/>
            </p:cNvSpPr>
            <p:nvPr/>
          </p:nvSpPr>
          <p:spPr bwMode="auto">
            <a:xfrm>
              <a:off x="2585" y="3495"/>
              <a:ext cx="1225" cy="24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174621" name="Text Box 93"/>
            <p:cNvSpPr txBox="1">
              <a:spLocks noChangeArrowheads="1"/>
            </p:cNvSpPr>
            <p:nvPr/>
          </p:nvSpPr>
          <p:spPr bwMode="auto">
            <a:xfrm>
              <a:off x="2829" y="3475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000" b="0"/>
                <a:t>possible thread stacks, arguments</a:t>
              </a:r>
              <a:endParaRPr lang="en-US" sz="800" b="0"/>
            </a:p>
          </p:txBody>
        </p:sp>
      </p:grpSp>
      <p:sp>
        <p:nvSpPr>
          <p:cNvPr id="1174622" name="Freeform 94"/>
          <p:cNvSpPr>
            <a:spLocks/>
          </p:cNvSpPr>
          <p:nvPr/>
        </p:nvSpPr>
        <p:spPr bwMode="auto">
          <a:xfrm>
            <a:off x="6372225" y="1233488"/>
            <a:ext cx="539750" cy="514826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3" name="Freeform 95"/>
          <p:cNvSpPr>
            <a:spLocks/>
          </p:cNvSpPr>
          <p:nvPr/>
        </p:nvSpPr>
        <p:spPr bwMode="auto">
          <a:xfrm>
            <a:off x="6443663" y="1268413"/>
            <a:ext cx="468312" cy="90011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4" name="Freeform 96"/>
          <p:cNvSpPr>
            <a:spLocks/>
          </p:cNvSpPr>
          <p:nvPr/>
        </p:nvSpPr>
        <p:spPr bwMode="auto">
          <a:xfrm>
            <a:off x="6516688" y="1304925"/>
            <a:ext cx="395287" cy="179388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5" name="Freeform 97"/>
          <p:cNvSpPr>
            <a:spLocks/>
          </p:cNvSpPr>
          <p:nvPr/>
        </p:nvSpPr>
        <p:spPr bwMode="auto">
          <a:xfrm>
            <a:off x="6659563" y="1412875"/>
            <a:ext cx="252412" cy="4500563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74533"/>
                                        </p:tgtEl>
                                      </p:cBhvr>
                                      <p:by x="100000" y="33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0.00018 0.094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74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7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17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174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174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745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174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1174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1000"/>
                                        <p:tgtEl>
                                          <p:spTgt spid="117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1000"/>
                                        <p:tgtEl>
                                          <p:spTgt spid="117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174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17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117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17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22 " pathEditMode="relative" ptsTypes="AA">
                                      <p:cBhvr>
                                        <p:cTn id="151" dur="2000" fill="hold"/>
                                        <p:tgtEl>
                                          <p:spTgt spid="1174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04722 " pathEditMode="relative" ptsTypes="AA">
                                      <p:cBhvr>
                                        <p:cTn id="153" dur="2000" fill="hold"/>
                                        <p:tgtEl>
                                          <p:spTgt spid="1174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1174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1174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174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174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53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174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4530" grpId="0" animBg="1"/>
      <p:bldP spid="1174530" grpId="1" animBg="1"/>
      <p:bldP spid="1174533" grpId="0" animBg="1"/>
      <p:bldP spid="1174533" grpId="1" animBg="1"/>
      <p:bldP spid="1174533" grpId="2" animBg="1"/>
      <p:bldP spid="1174534" grpId="0" animBg="1"/>
      <p:bldP spid="1174535" grpId="0" animBg="1"/>
      <p:bldP spid="1174536" grpId="0"/>
      <p:bldP spid="1174537" grpId="0"/>
      <p:bldP spid="1174594" grpId="0"/>
      <p:bldP spid="1174594" grpId="1"/>
      <p:bldP spid="1174601" grpId="0" animBg="1"/>
      <p:bldP spid="1174602" grpId="0"/>
      <p:bldP spid="1174602" grpId="1"/>
      <p:bldP spid="1174609" grpId="0"/>
      <p:bldP spid="1174616" grpId="0" animBg="1"/>
      <p:bldP spid="1174617" grpId="0" animBg="1"/>
      <p:bldP spid="1174617" grpId="1" animBg="1"/>
      <p:bldP spid="1174618" grpId="0"/>
      <p:bldP spid="1174622" grpId="0" animBg="1"/>
      <p:bldP spid="1174622" grpId="1" animBg="1"/>
      <p:bldP spid="1174623" grpId="0" animBg="1"/>
      <p:bldP spid="1174623" grpId="1" animBg="1"/>
      <p:bldP spid="1174624" grpId="0" animBg="1"/>
      <p:bldP spid="1174624" grpId="1" animBg="1"/>
      <p:bldP spid="1174625" grpId="0" animBg="1"/>
      <p:bldP spid="11746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5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Processes’ Memory</a:t>
            </a:r>
          </a:p>
        </p:txBody>
      </p:sp>
      <p:sp>
        <p:nvSpPr>
          <p:cNvPr id="11745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19138"/>
            <a:ext cx="6133088" cy="5875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On most architectures, a task partitions its available </a:t>
            </a:r>
            <a:r>
              <a:rPr lang="en-US" sz="2000" dirty="0" smtClean="0"/>
              <a:t>memory (address space), but for what?</a:t>
            </a:r>
            <a:br>
              <a:rPr lang="en-US" sz="2000" dirty="0" smtClean="0"/>
            </a:br>
            <a:r>
              <a:rPr lang="en-US" sz="5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text (code)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read from program file </a:t>
            </a:r>
            <a:br>
              <a:rPr lang="en-US" sz="1200" dirty="0"/>
            </a:br>
            <a:r>
              <a:rPr lang="en-US" sz="1200" dirty="0"/>
              <a:t>for example by </a:t>
            </a:r>
            <a:r>
              <a:rPr lang="en-US" sz="1200" dirty="0">
                <a:latin typeface="Courier New" pitchFamily="49" charset="0"/>
              </a:rPr>
              <a:t>exec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usually read-only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can be shared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data segment</a:t>
            </a:r>
            <a:endParaRPr lang="en-US" sz="1800" dirty="0" smtClean="0">
              <a:solidFill>
                <a:schemeClr val="folHlink"/>
              </a:solidFill>
            </a:endParaRPr>
          </a:p>
          <a:p>
            <a:pPr lvl="2">
              <a:lnSpc>
                <a:spcPct val="80000"/>
              </a:lnSpc>
            </a:pPr>
            <a:r>
              <a:rPr lang="en-US" sz="1200" dirty="0" smtClean="0"/>
              <a:t>global </a:t>
            </a:r>
            <a:r>
              <a:rPr lang="en-US" sz="1200" dirty="0"/>
              <a:t>variables</a:t>
            </a:r>
            <a:endParaRPr lang="en-US" sz="1200" dirty="0" smtClean="0"/>
          </a:p>
          <a:p>
            <a:pPr lvl="2">
              <a:lnSpc>
                <a:spcPct val="80000"/>
              </a:lnSpc>
            </a:pPr>
            <a:r>
              <a:rPr lang="en-US" sz="1200" dirty="0" smtClean="0"/>
              <a:t>static variables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heap </a:t>
            </a:r>
          </a:p>
          <a:p>
            <a:pPr lvl="3">
              <a:lnSpc>
                <a:spcPct val="80000"/>
              </a:lnSpc>
            </a:pPr>
            <a:r>
              <a:rPr lang="en-US" sz="1200" dirty="0"/>
              <a:t>dynamic memory, e.g., allocated using </a:t>
            </a:r>
            <a:r>
              <a:rPr lang="en-US" sz="1200" dirty="0" err="1">
                <a:latin typeface="Courier New" pitchFamily="49" charset="0"/>
              </a:rPr>
              <a:t>malloc</a:t>
            </a:r>
            <a:endParaRPr lang="en-US" sz="1200" dirty="0"/>
          </a:p>
          <a:p>
            <a:pPr lvl="3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higher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8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chemeClr val="folHlink"/>
                </a:solidFill>
              </a:rPr>
              <a:t>a stack segment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variables in a function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stored register states (e.g., calling function’s  EIP)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grows against </a:t>
            </a:r>
            <a:r>
              <a:rPr lang="en-US" sz="1200" b="1" dirty="0"/>
              <a:t>lower</a:t>
            </a:r>
            <a:r>
              <a:rPr lang="en-US" sz="1200" dirty="0"/>
              <a:t> addresses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system data segment (PCB)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segment pointers</a:t>
            </a:r>
          </a:p>
          <a:p>
            <a:pPr lvl="2">
              <a:lnSpc>
                <a:spcPct val="80000"/>
              </a:lnSpc>
            </a:pPr>
            <a:r>
              <a:rPr lang="en-US" sz="1200" dirty="0" err="1"/>
              <a:t>pid</a:t>
            </a: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200" dirty="0"/>
              <a:t>program and stack pointers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…</a:t>
            </a:r>
            <a:br>
              <a:rPr lang="en-US" sz="1200" dirty="0"/>
            </a:br>
            <a:endParaRPr lang="en-US" sz="5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possibly more </a:t>
            </a:r>
            <a:r>
              <a:rPr lang="en-US" sz="1800" dirty="0">
                <a:solidFill>
                  <a:srgbClr val="FF9933"/>
                </a:solidFill>
              </a:rPr>
              <a:t>stacks for threads</a:t>
            </a:r>
            <a:br>
              <a:rPr lang="en-US" sz="1800" dirty="0">
                <a:solidFill>
                  <a:srgbClr val="FF9933"/>
                </a:solidFill>
              </a:rPr>
            </a:br>
            <a:endParaRPr lang="en-US" sz="1200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800" dirty="0">
                <a:solidFill>
                  <a:srgbClr val="FF9933"/>
                </a:solidFill>
              </a:rPr>
              <a:t>command line arguments</a:t>
            </a:r>
            <a:r>
              <a:rPr lang="en-US" sz="1800" dirty="0"/>
              <a:t> and </a:t>
            </a:r>
            <a:br>
              <a:rPr lang="en-US" sz="1800" dirty="0"/>
            </a:br>
            <a:r>
              <a:rPr lang="en-US" sz="1800" dirty="0">
                <a:solidFill>
                  <a:srgbClr val="FF9933"/>
                </a:solidFill>
              </a:rPr>
              <a:t>environment variables</a:t>
            </a:r>
            <a:r>
              <a:rPr lang="en-US" sz="1800" dirty="0"/>
              <a:t> at highest addresses</a:t>
            </a:r>
          </a:p>
        </p:txBody>
      </p:sp>
      <p:sp>
        <p:nvSpPr>
          <p:cNvPr id="1174533" name="Rectangle 5"/>
          <p:cNvSpPr>
            <a:spLocks noChangeArrowheads="1"/>
          </p:cNvSpPr>
          <p:nvPr/>
        </p:nvSpPr>
        <p:spPr bwMode="auto">
          <a:xfrm>
            <a:off x="6911975" y="2312988"/>
            <a:ext cx="1944688" cy="1584325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4" name="Text Box 6"/>
          <p:cNvSpPr txBox="1">
            <a:spLocks noChangeArrowheads="1"/>
          </p:cNvSpPr>
          <p:nvPr/>
        </p:nvSpPr>
        <p:spPr bwMode="auto">
          <a:xfrm>
            <a:off x="7545388" y="2967038"/>
            <a:ext cx="684212" cy="274637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process A</a:t>
            </a:r>
            <a:endParaRPr lang="en-US" sz="900" b="0"/>
          </a:p>
        </p:txBody>
      </p:sp>
      <p:sp>
        <p:nvSpPr>
          <p:cNvPr id="1174535" name="Rectangle 7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536" name="Text Box 8"/>
          <p:cNvSpPr txBox="1">
            <a:spLocks noChangeArrowheads="1"/>
          </p:cNvSpPr>
          <p:nvPr/>
        </p:nvSpPr>
        <p:spPr bwMode="auto">
          <a:xfrm>
            <a:off x="6110288" y="883860"/>
            <a:ext cx="9826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folHlink"/>
                </a:solidFill>
              </a:rPr>
              <a:t>low address</a:t>
            </a:r>
          </a:p>
        </p:txBody>
      </p:sp>
      <p:sp>
        <p:nvSpPr>
          <p:cNvPr id="1174537" name="Text Box 9"/>
          <p:cNvSpPr txBox="1">
            <a:spLocks noChangeArrowheads="1"/>
          </p:cNvSpPr>
          <p:nvPr/>
        </p:nvSpPr>
        <p:spPr bwMode="auto">
          <a:xfrm>
            <a:off x="6049963" y="6323013"/>
            <a:ext cx="10429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high address</a:t>
            </a:r>
          </a:p>
        </p:txBody>
      </p:sp>
      <p:grpSp>
        <p:nvGrpSpPr>
          <p:cNvPr id="2" name="Group 67"/>
          <p:cNvGrpSpPr>
            <a:grpSpLocks/>
          </p:cNvGrpSpPr>
          <p:nvPr/>
        </p:nvGrpSpPr>
        <p:grpSpPr bwMode="auto">
          <a:xfrm>
            <a:off x="6911975" y="1484313"/>
            <a:ext cx="1944688" cy="684212"/>
            <a:chOff x="4343" y="709"/>
            <a:chExt cx="1225" cy="226"/>
          </a:xfrm>
        </p:grpSpPr>
        <p:sp>
          <p:nvSpPr>
            <p:cNvPr id="1174596" name="Rectangle 68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597" name="Text Box 69"/>
            <p:cNvSpPr txBox="1">
              <a:spLocks noChangeArrowheads="1"/>
            </p:cNvSpPr>
            <p:nvPr/>
          </p:nvSpPr>
          <p:spPr bwMode="auto">
            <a:xfrm>
              <a:off x="4651" y="781"/>
              <a:ext cx="617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endParaRPr lang="en-US" sz="100" b="0">
                <a:solidFill>
                  <a:schemeClr val="bg1"/>
                </a:solidFill>
              </a:endParaRPr>
            </a:p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code segment</a:t>
              </a:r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6911975" y="1125538"/>
            <a:ext cx="1944688" cy="358775"/>
            <a:chOff x="4343" y="709"/>
            <a:chExt cx="1225" cy="226"/>
          </a:xfrm>
        </p:grpSpPr>
        <p:sp>
          <p:nvSpPr>
            <p:cNvPr id="1174599" name="Rectangle 71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0" name="Text Box 72"/>
            <p:cNvSpPr txBox="1">
              <a:spLocks noChangeArrowheads="1"/>
            </p:cNvSpPr>
            <p:nvPr/>
          </p:nvSpPr>
          <p:spPr bwMode="auto">
            <a:xfrm>
              <a:off x="4361" y="736"/>
              <a:ext cx="1202" cy="17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system data segment (PCB)</a:t>
              </a:r>
            </a:p>
          </p:txBody>
        </p:sp>
      </p:grpSp>
      <p:sp>
        <p:nvSpPr>
          <p:cNvPr id="1174601" name="Rectangle 73"/>
          <p:cNvSpPr>
            <a:spLocks noChangeArrowheads="1"/>
          </p:cNvSpPr>
          <p:nvPr/>
        </p:nvSpPr>
        <p:spPr bwMode="auto">
          <a:xfrm>
            <a:off x="6911975" y="2168525"/>
            <a:ext cx="1944688" cy="158432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4602" name="Text Box 74"/>
          <p:cNvSpPr txBox="1">
            <a:spLocks noChangeArrowheads="1"/>
          </p:cNvSpPr>
          <p:nvPr/>
        </p:nvSpPr>
        <p:spPr bwMode="auto">
          <a:xfrm>
            <a:off x="7410450" y="2822575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6911975" y="2168525"/>
            <a:ext cx="1944688" cy="433388"/>
            <a:chOff x="4354" y="1366"/>
            <a:chExt cx="1225" cy="273"/>
          </a:xfrm>
        </p:grpSpPr>
        <p:sp>
          <p:nvSpPr>
            <p:cNvPr id="1174604" name="Rectangle 76"/>
            <p:cNvSpPr>
              <a:spLocks noChangeArrowheads="1"/>
            </p:cNvSpPr>
            <p:nvPr/>
          </p:nvSpPr>
          <p:spPr bwMode="auto">
            <a:xfrm>
              <a:off x="4354" y="1366"/>
              <a:ext cx="1225" cy="273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5" name="Text Box 77"/>
            <p:cNvSpPr txBox="1">
              <a:spLocks noChangeArrowheads="1"/>
            </p:cNvSpPr>
            <p:nvPr/>
          </p:nvSpPr>
          <p:spPr bwMode="auto">
            <a:xfrm>
              <a:off x="4628" y="1412"/>
              <a:ext cx="683" cy="174"/>
            </a:xfrm>
            <a:prstGeom prst="rect">
              <a:avLst/>
            </a:prstGeom>
            <a:gradFill rotWithShape="1">
              <a:gsLst>
                <a:gs pos="0">
                  <a:srgbClr val="FFFF66"/>
                </a:gs>
                <a:gs pos="100000">
                  <a:srgbClr val="FFFF6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global variables</a:t>
              </a:r>
              <a:endParaRPr lang="en-US" sz="900" b="0" dirty="0"/>
            </a:p>
          </p:txBody>
        </p:sp>
      </p:grpSp>
      <p:grpSp>
        <p:nvGrpSpPr>
          <p:cNvPr id="5" name="Group 78"/>
          <p:cNvGrpSpPr>
            <a:grpSpLocks/>
          </p:cNvGrpSpPr>
          <p:nvPr/>
        </p:nvGrpSpPr>
        <p:grpSpPr bwMode="auto">
          <a:xfrm>
            <a:off x="6911975" y="2600325"/>
            <a:ext cx="1944688" cy="433388"/>
            <a:chOff x="4354" y="1638"/>
            <a:chExt cx="1225" cy="273"/>
          </a:xfrm>
        </p:grpSpPr>
        <p:sp>
          <p:nvSpPr>
            <p:cNvPr id="1174607" name="Rectangle 79"/>
            <p:cNvSpPr>
              <a:spLocks noChangeArrowheads="1"/>
            </p:cNvSpPr>
            <p:nvPr/>
          </p:nvSpPr>
          <p:spPr bwMode="auto">
            <a:xfrm>
              <a:off x="4354" y="1638"/>
              <a:ext cx="1225" cy="273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08" name="Text Box 80"/>
            <p:cNvSpPr txBox="1">
              <a:spLocks noChangeArrowheads="1"/>
            </p:cNvSpPr>
            <p:nvPr/>
          </p:nvSpPr>
          <p:spPr bwMode="auto">
            <a:xfrm>
              <a:off x="4639" y="1684"/>
              <a:ext cx="65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9933">
                      <a:alpha val="60001"/>
                    </a:srgbClr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 dirty="0" smtClean="0"/>
                <a:t>static variables</a:t>
              </a:r>
              <a:endParaRPr lang="en-US" sz="900" b="0" dirty="0"/>
            </a:p>
          </p:txBody>
        </p:sp>
      </p:grpSp>
      <p:sp>
        <p:nvSpPr>
          <p:cNvPr id="1174609" name="Text Box 81"/>
          <p:cNvSpPr txBox="1">
            <a:spLocks noChangeArrowheads="1"/>
          </p:cNvSpPr>
          <p:nvPr/>
        </p:nvSpPr>
        <p:spPr bwMode="auto">
          <a:xfrm rot="16200000">
            <a:off x="8479631" y="2797969"/>
            <a:ext cx="955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66CC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rIns="18000">
            <a:spAutoFit/>
          </a:bodyPr>
          <a:lstStyle/>
          <a:p>
            <a:pPr algn="ctr"/>
            <a:r>
              <a:rPr lang="en-US" sz="1200" b="0"/>
              <a:t>data segment</a:t>
            </a:r>
            <a:endParaRPr lang="en-US" sz="900" b="0"/>
          </a:p>
        </p:txBody>
      </p:sp>
      <p:grpSp>
        <p:nvGrpSpPr>
          <p:cNvPr id="6" name="Group 82"/>
          <p:cNvGrpSpPr>
            <a:grpSpLocks/>
          </p:cNvGrpSpPr>
          <p:nvPr/>
        </p:nvGrpSpPr>
        <p:grpSpPr bwMode="auto">
          <a:xfrm>
            <a:off x="6911975" y="3032125"/>
            <a:ext cx="1944688" cy="720725"/>
            <a:chOff x="4354" y="1910"/>
            <a:chExt cx="1225" cy="454"/>
          </a:xfrm>
        </p:grpSpPr>
        <p:sp>
          <p:nvSpPr>
            <p:cNvPr id="1174611" name="Rectangle 83"/>
            <p:cNvSpPr>
              <a:spLocks noChangeArrowheads="1"/>
            </p:cNvSpPr>
            <p:nvPr/>
          </p:nvSpPr>
          <p:spPr bwMode="auto">
            <a:xfrm>
              <a:off x="4354" y="1910"/>
              <a:ext cx="1225" cy="45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2" name="Text Box 84"/>
            <p:cNvSpPr txBox="1">
              <a:spLocks noChangeArrowheads="1"/>
            </p:cNvSpPr>
            <p:nvPr/>
          </p:nvSpPr>
          <p:spPr bwMode="auto">
            <a:xfrm>
              <a:off x="4855" y="2032"/>
              <a:ext cx="230" cy="17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heap</a:t>
              </a:r>
              <a:endParaRPr lang="en-US" sz="900" b="0"/>
            </a:p>
          </p:txBody>
        </p:sp>
      </p:grpSp>
      <p:grpSp>
        <p:nvGrpSpPr>
          <p:cNvPr id="7" name="Group 85"/>
          <p:cNvGrpSpPr>
            <a:grpSpLocks/>
          </p:cNvGrpSpPr>
          <p:nvPr/>
        </p:nvGrpSpPr>
        <p:grpSpPr bwMode="auto">
          <a:xfrm>
            <a:off x="6911975" y="5734050"/>
            <a:ext cx="1944688" cy="647700"/>
            <a:chOff x="4354" y="3612"/>
            <a:chExt cx="1225" cy="408"/>
          </a:xfrm>
        </p:grpSpPr>
        <p:sp>
          <p:nvSpPr>
            <p:cNvPr id="1174614" name="Rectangle 86"/>
            <p:cNvSpPr>
              <a:spLocks noChangeArrowheads="1"/>
            </p:cNvSpPr>
            <p:nvPr/>
          </p:nvSpPr>
          <p:spPr bwMode="auto">
            <a:xfrm>
              <a:off x="4354" y="3612"/>
              <a:ext cx="1225" cy="40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4615" name="Text Box 87"/>
            <p:cNvSpPr txBox="1">
              <a:spLocks noChangeArrowheads="1"/>
            </p:cNvSpPr>
            <p:nvPr/>
          </p:nvSpPr>
          <p:spPr bwMode="auto">
            <a:xfrm>
              <a:off x="4850" y="3725"/>
              <a:ext cx="23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stack</a:t>
              </a:r>
              <a:endParaRPr lang="en-US" sz="900" b="0"/>
            </a:p>
          </p:txBody>
        </p:sp>
      </p:grpSp>
      <p:sp>
        <p:nvSpPr>
          <p:cNvPr id="1174616" name="AutoShape 88"/>
          <p:cNvSpPr>
            <a:spLocks noChangeArrowheads="1"/>
          </p:cNvSpPr>
          <p:nvPr/>
        </p:nvSpPr>
        <p:spPr bwMode="auto">
          <a:xfrm>
            <a:off x="7596188" y="3716338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7" name="AutoShape 89"/>
          <p:cNvSpPr>
            <a:spLocks noChangeArrowheads="1"/>
          </p:cNvSpPr>
          <p:nvPr/>
        </p:nvSpPr>
        <p:spPr bwMode="auto">
          <a:xfrm rot="10800000">
            <a:off x="7596188" y="5300663"/>
            <a:ext cx="576262" cy="468312"/>
          </a:xfrm>
          <a:prstGeom prst="downArrow">
            <a:avLst>
              <a:gd name="adj1" fmla="val 47111"/>
              <a:gd name="adj2" fmla="val 48477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nb-NO"/>
          </a:p>
        </p:txBody>
      </p:sp>
      <p:sp>
        <p:nvSpPr>
          <p:cNvPr id="1174618" name="Text Box 90"/>
          <p:cNvSpPr txBox="1">
            <a:spLocks noChangeArrowheads="1"/>
          </p:cNvSpPr>
          <p:nvPr/>
        </p:nvSpPr>
        <p:spPr bwMode="auto">
          <a:xfrm rot="-2273991">
            <a:off x="7232650" y="4522788"/>
            <a:ext cx="13985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“unused” memory</a:t>
            </a:r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6911975" y="5949950"/>
            <a:ext cx="1944688" cy="427038"/>
            <a:chOff x="2585" y="3475"/>
            <a:chExt cx="1225" cy="269"/>
          </a:xfrm>
        </p:grpSpPr>
        <p:sp>
          <p:nvSpPr>
            <p:cNvPr id="1174620" name="Rectangle 92"/>
            <p:cNvSpPr>
              <a:spLocks noChangeArrowheads="1"/>
            </p:cNvSpPr>
            <p:nvPr/>
          </p:nvSpPr>
          <p:spPr bwMode="auto">
            <a:xfrm>
              <a:off x="2585" y="3495"/>
              <a:ext cx="1225" cy="249"/>
            </a:xfrm>
            <a:prstGeom prst="rect">
              <a:avLst/>
            </a:prstGeom>
            <a:solidFill>
              <a:srgbClr val="FF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nb-NO"/>
            </a:p>
          </p:txBody>
        </p:sp>
        <p:sp>
          <p:nvSpPr>
            <p:cNvPr id="1174621" name="Text Box 93"/>
            <p:cNvSpPr txBox="1">
              <a:spLocks noChangeArrowheads="1"/>
            </p:cNvSpPr>
            <p:nvPr/>
          </p:nvSpPr>
          <p:spPr bwMode="auto">
            <a:xfrm>
              <a:off x="2829" y="3475"/>
              <a:ext cx="7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000" b="0"/>
                <a:t>possible thread stacks, arguments</a:t>
              </a:r>
              <a:endParaRPr lang="en-US" sz="800" b="0"/>
            </a:p>
          </p:txBody>
        </p:sp>
      </p:grpSp>
      <p:sp>
        <p:nvSpPr>
          <p:cNvPr id="1174622" name="Freeform 94"/>
          <p:cNvSpPr>
            <a:spLocks/>
          </p:cNvSpPr>
          <p:nvPr/>
        </p:nvSpPr>
        <p:spPr bwMode="auto">
          <a:xfrm>
            <a:off x="6372225" y="1233488"/>
            <a:ext cx="539750" cy="514826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3" name="Freeform 95"/>
          <p:cNvSpPr>
            <a:spLocks/>
          </p:cNvSpPr>
          <p:nvPr/>
        </p:nvSpPr>
        <p:spPr bwMode="auto">
          <a:xfrm>
            <a:off x="6443663" y="1268413"/>
            <a:ext cx="468312" cy="900112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4" name="Freeform 96"/>
          <p:cNvSpPr>
            <a:spLocks/>
          </p:cNvSpPr>
          <p:nvPr/>
        </p:nvSpPr>
        <p:spPr bwMode="auto">
          <a:xfrm>
            <a:off x="6516688" y="1304925"/>
            <a:ext cx="395287" cy="179388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74625" name="Freeform 97"/>
          <p:cNvSpPr>
            <a:spLocks/>
          </p:cNvSpPr>
          <p:nvPr/>
        </p:nvSpPr>
        <p:spPr bwMode="auto">
          <a:xfrm>
            <a:off x="6659563" y="1412875"/>
            <a:ext cx="252412" cy="4500563"/>
          </a:xfrm>
          <a:custGeom>
            <a:avLst/>
            <a:gdLst>
              <a:gd name="T0" fmla="*/ 68 w 68"/>
              <a:gd name="T1" fmla="*/ 0 h 2880"/>
              <a:gd name="T2" fmla="*/ 0 w 68"/>
              <a:gd name="T3" fmla="*/ 0 h 2880"/>
              <a:gd name="T4" fmla="*/ 0 w 68"/>
              <a:gd name="T5" fmla="*/ 2880 h 2880"/>
              <a:gd name="T6" fmla="*/ 68 w 68"/>
              <a:gd name="T7" fmla="*/ 2880 h 28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2880">
                <a:moveTo>
                  <a:pt x="68" y="0"/>
                </a:moveTo>
                <a:lnTo>
                  <a:pt x="0" y="0"/>
                </a:lnTo>
                <a:lnTo>
                  <a:pt x="0" y="2880"/>
                </a:lnTo>
                <a:lnTo>
                  <a:pt x="68" y="288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TextBox 42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Layout</a:t>
            </a:r>
          </a:p>
        </p:txBody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5363"/>
            <a:ext cx="6480175" cy="5519737"/>
          </a:xfrm>
        </p:spPr>
        <p:txBody>
          <a:bodyPr/>
          <a:lstStyle/>
          <a:p>
            <a:r>
              <a:rPr lang="en-US" sz="2000" dirty="0"/>
              <a:t>Memory is usually divided into regions</a:t>
            </a:r>
          </a:p>
          <a:p>
            <a:pPr lvl="1"/>
            <a:r>
              <a:rPr lang="en-US" sz="1800" dirty="0"/>
              <a:t>operating system occupies low memory</a:t>
            </a:r>
          </a:p>
          <a:p>
            <a:pPr lvl="2"/>
            <a:r>
              <a:rPr lang="en-US" sz="1600" dirty="0"/>
              <a:t>system control</a:t>
            </a:r>
          </a:p>
          <a:p>
            <a:pPr lvl="2"/>
            <a:r>
              <a:rPr lang="en-US" sz="1600" dirty="0"/>
              <a:t>resident routines</a:t>
            </a:r>
            <a:br>
              <a:rPr lang="en-US" sz="1600" dirty="0"/>
            </a:br>
            <a:endParaRPr lang="en-US" sz="1600" dirty="0"/>
          </a:p>
          <a:p>
            <a:pPr lvl="1"/>
            <a:r>
              <a:rPr lang="en-US" sz="1800" dirty="0"/>
              <a:t>the remaining area is used for transient operating system routines and application programs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How to assign memory to concurrent processes?</a:t>
            </a:r>
          </a:p>
          <a:p>
            <a:pPr>
              <a:buFont typeface="Wingdings" pitchFamily="2" charset="2"/>
              <a:buChar char="ð"/>
            </a:pPr>
            <a:r>
              <a:rPr lang="en-US" sz="2000" dirty="0"/>
              <a:t>Memory partitioning</a:t>
            </a:r>
          </a:p>
          <a:p>
            <a:pPr lvl="1"/>
            <a:r>
              <a:rPr lang="en-US" sz="1800" dirty="0"/>
              <a:t>Fixed partitioning</a:t>
            </a:r>
          </a:p>
          <a:p>
            <a:pPr lvl="1"/>
            <a:r>
              <a:rPr lang="en-US" sz="1800" dirty="0"/>
              <a:t>Dynamic partitioning</a:t>
            </a:r>
          </a:p>
          <a:p>
            <a:pPr lvl="1"/>
            <a:r>
              <a:rPr lang="en-US" sz="1800" dirty="0"/>
              <a:t>Simple segmentation</a:t>
            </a:r>
          </a:p>
          <a:p>
            <a:pPr lvl="1"/>
            <a:r>
              <a:rPr lang="en-US" sz="1800" dirty="0"/>
              <a:t>Simple paging</a:t>
            </a:r>
          </a:p>
          <a:p>
            <a:pPr lvl="1"/>
            <a:r>
              <a:rPr lang="en-US" sz="1800" dirty="0"/>
              <a:t>Virtual memory</a:t>
            </a:r>
            <a:r>
              <a:rPr lang="en-US" sz="1800" dirty="0" smtClean="0"/>
              <a:t> with segmentation</a:t>
            </a:r>
            <a:endParaRPr lang="en-US" sz="1800" dirty="0"/>
          </a:p>
          <a:p>
            <a:pPr lvl="1"/>
            <a:r>
              <a:rPr lang="en-US" sz="1800" dirty="0"/>
              <a:t>Virtual memory</a:t>
            </a:r>
            <a:r>
              <a:rPr lang="en-US" sz="1800" dirty="0" smtClean="0"/>
              <a:t> with paging</a:t>
            </a:r>
            <a:endParaRPr lang="en-US" sz="1800" dirty="0"/>
          </a:p>
        </p:txBody>
      </p:sp>
      <p:sp>
        <p:nvSpPr>
          <p:cNvPr id="1175556" name="Rectangle 4"/>
          <p:cNvSpPr>
            <a:spLocks noChangeArrowheads="1"/>
          </p:cNvSpPr>
          <p:nvPr/>
        </p:nvSpPr>
        <p:spPr bwMode="auto">
          <a:xfrm>
            <a:off x="6911975" y="1125538"/>
            <a:ext cx="1944688" cy="52562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5557" name="Text Box 5"/>
          <p:cNvSpPr txBox="1">
            <a:spLocks noChangeArrowheads="1"/>
          </p:cNvSpPr>
          <p:nvPr/>
        </p:nvSpPr>
        <p:spPr bwMode="auto">
          <a:xfrm>
            <a:off x="6270625" y="1052513"/>
            <a:ext cx="714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0x000…</a:t>
            </a:r>
          </a:p>
        </p:txBody>
      </p:sp>
      <p:sp>
        <p:nvSpPr>
          <p:cNvPr id="1175558" name="Text Box 6"/>
          <p:cNvSpPr txBox="1">
            <a:spLocks noChangeArrowheads="1"/>
          </p:cNvSpPr>
          <p:nvPr/>
        </p:nvSpPr>
        <p:spPr bwMode="auto">
          <a:xfrm>
            <a:off x="6370638" y="6178550"/>
            <a:ext cx="6143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>
                <a:solidFill>
                  <a:schemeClr val="folHlink"/>
                </a:solidFill>
              </a:rPr>
              <a:t>0xfff…</a:t>
            </a:r>
          </a:p>
        </p:txBody>
      </p:sp>
      <p:grpSp>
        <p:nvGrpSpPr>
          <p:cNvPr id="1175559" name="Group 7"/>
          <p:cNvGrpSpPr>
            <a:grpSpLocks/>
          </p:cNvGrpSpPr>
          <p:nvPr/>
        </p:nvGrpSpPr>
        <p:grpSpPr bwMode="auto">
          <a:xfrm>
            <a:off x="6911975" y="1125538"/>
            <a:ext cx="1944688" cy="358775"/>
            <a:chOff x="4343" y="709"/>
            <a:chExt cx="1225" cy="226"/>
          </a:xfrm>
        </p:grpSpPr>
        <p:sp>
          <p:nvSpPr>
            <p:cNvPr id="1175560" name="Rectangle 8"/>
            <p:cNvSpPr>
              <a:spLocks noChangeArrowheads="1"/>
            </p:cNvSpPr>
            <p:nvPr/>
          </p:nvSpPr>
          <p:spPr bwMode="auto">
            <a:xfrm>
              <a:off x="4343" y="709"/>
              <a:ext cx="1225" cy="22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5561" name="Text Box 9"/>
            <p:cNvSpPr txBox="1">
              <a:spLocks noChangeArrowheads="1"/>
            </p:cNvSpPr>
            <p:nvPr/>
          </p:nvSpPr>
          <p:spPr bwMode="auto">
            <a:xfrm>
              <a:off x="4378" y="736"/>
              <a:ext cx="11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system control information</a:t>
              </a:r>
            </a:p>
          </p:txBody>
        </p:sp>
      </p:grpSp>
      <p:grpSp>
        <p:nvGrpSpPr>
          <p:cNvPr id="1175562" name="Group 10"/>
          <p:cNvGrpSpPr>
            <a:grpSpLocks/>
          </p:cNvGrpSpPr>
          <p:nvPr/>
        </p:nvGrpSpPr>
        <p:grpSpPr bwMode="auto">
          <a:xfrm>
            <a:off x="6911975" y="1484313"/>
            <a:ext cx="1944688" cy="1584325"/>
            <a:chOff x="4354" y="935"/>
            <a:chExt cx="1225" cy="998"/>
          </a:xfrm>
        </p:grpSpPr>
        <p:sp>
          <p:nvSpPr>
            <p:cNvPr id="1175563" name="Rectangle 11"/>
            <p:cNvSpPr>
              <a:spLocks noChangeArrowheads="1"/>
            </p:cNvSpPr>
            <p:nvPr/>
          </p:nvSpPr>
          <p:spPr bwMode="auto">
            <a:xfrm>
              <a:off x="4354" y="935"/>
              <a:ext cx="1225" cy="99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5564" name="Text Box 12"/>
            <p:cNvSpPr txBox="1">
              <a:spLocks noChangeArrowheads="1"/>
            </p:cNvSpPr>
            <p:nvPr/>
          </p:nvSpPr>
          <p:spPr bwMode="auto">
            <a:xfrm>
              <a:off x="4405" y="1347"/>
              <a:ext cx="1123" cy="259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resident operating system</a:t>
              </a:r>
              <a:endParaRPr lang="en-US" sz="900" b="0"/>
            </a:p>
            <a:p>
              <a:pPr algn="ctr"/>
              <a:r>
                <a:rPr lang="en-US" sz="900" b="0"/>
                <a:t>(kernel)</a:t>
              </a:r>
            </a:p>
          </p:txBody>
        </p:sp>
      </p:grpSp>
      <p:grpSp>
        <p:nvGrpSpPr>
          <p:cNvPr id="1175565" name="Group 13"/>
          <p:cNvGrpSpPr>
            <a:grpSpLocks/>
          </p:cNvGrpSpPr>
          <p:nvPr/>
        </p:nvGrpSpPr>
        <p:grpSpPr bwMode="auto">
          <a:xfrm>
            <a:off x="6911975" y="3068638"/>
            <a:ext cx="1944688" cy="3313112"/>
            <a:chOff x="4354" y="1933"/>
            <a:chExt cx="1225" cy="2087"/>
          </a:xfrm>
        </p:grpSpPr>
        <p:sp>
          <p:nvSpPr>
            <p:cNvPr id="1175566" name="Rectangle 14" descr="Wide upward diagonal"/>
            <p:cNvSpPr>
              <a:spLocks noChangeArrowheads="1"/>
            </p:cNvSpPr>
            <p:nvPr/>
          </p:nvSpPr>
          <p:spPr bwMode="auto">
            <a:xfrm>
              <a:off x="4354" y="1933"/>
              <a:ext cx="1225" cy="2087"/>
            </a:xfrm>
            <a:prstGeom prst="rect">
              <a:avLst/>
            </a:prstGeom>
            <a:pattFill prst="wdUpDiag">
              <a:fgClr>
                <a:srgbClr val="CCECFF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5567" name="Text Box 15"/>
            <p:cNvSpPr txBox="1">
              <a:spLocks noChangeArrowheads="1"/>
            </p:cNvSpPr>
            <p:nvPr/>
          </p:nvSpPr>
          <p:spPr bwMode="auto">
            <a:xfrm>
              <a:off x="4379" y="2840"/>
              <a:ext cx="1175" cy="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transient area</a:t>
              </a:r>
            </a:p>
            <a:p>
              <a:pPr algn="ctr"/>
              <a:r>
                <a:rPr lang="en-US" sz="900" b="0"/>
                <a:t>(</a:t>
              </a:r>
              <a:r>
                <a:rPr lang="en-US" sz="900" b="0" i="1"/>
                <a:t>application programs</a:t>
              </a:r>
              <a:r>
                <a:rPr lang="en-US" sz="900" b="0"/>
                <a:t> – and</a:t>
              </a:r>
            </a:p>
            <a:p>
              <a:pPr algn="ctr"/>
              <a:r>
                <a:rPr lang="en-US" sz="900" b="0"/>
                <a:t>transient operating system routines)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17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117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17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5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755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55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Fixed Partitioning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51325"/>
            <a:ext cx="4906818" cy="586422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Divide memory into static partitions </a:t>
            </a:r>
            <a:br>
              <a:rPr lang="en-US" sz="2000" dirty="0"/>
            </a:br>
            <a:r>
              <a:rPr lang="en-US" sz="2000" dirty="0"/>
              <a:t>at system initialization time </a:t>
            </a:r>
            <a:br>
              <a:rPr lang="en-US" sz="2000" dirty="0"/>
            </a:br>
            <a:r>
              <a:rPr lang="en-US" sz="2000" dirty="0"/>
              <a:t>(boot or earlier)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Advantages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very easy to implement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can support swapping process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Two fixed partitioning schemes</a:t>
            </a:r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folHlink"/>
                </a:solidFill>
              </a:rPr>
              <a:t>equal-size partitions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large programs cannot be executed</a:t>
            </a:r>
            <a:br>
              <a:rPr lang="en-US" sz="1400" dirty="0"/>
            </a:br>
            <a:r>
              <a:rPr lang="en-US" sz="1200" dirty="0"/>
              <a:t>(unless</a:t>
            </a:r>
            <a:r>
              <a:rPr lang="en-US" sz="1200" dirty="0" smtClean="0"/>
              <a:t> parts of a program are </a:t>
            </a:r>
            <a:r>
              <a:rPr lang="en-US" sz="1200" dirty="0"/>
              <a:t>loaded from disk)</a:t>
            </a:r>
            <a:br>
              <a:rPr lang="en-US" sz="1200" dirty="0"/>
            </a:br>
            <a:endParaRPr lang="en-US" sz="12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small programs</a:t>
            </a:r>
            <a:r>
              <a:rPr lang="en-US" sz="1400" dirty="0" smtClean="0"/>
              <a:t> don't use </a:t>
            </a:r>
            <a:r>
              <a:rPr lang="en-US" sz="1400" dirty="0"/>
              <a:t>entire partition</a:t>
            </a:r>
            <a:br>
              <a:rPr lang="en-US" sz="1400" dirty="0"/>
            </a:br>
            <a:r>
              <a:rPr lang="en-US" sz="1200" dirty="0"/>
              <a:t>(problem called “internal fragmentation”)</a:t>
            </a:r>
            <a:r>
              <a:rPr lang="en-US" sz="1400" dirty="0"/>
              <a:t/>
            </a:r>
            <a:br>
              <a:rPr lang="en-US" sz="1400" dirty="0"/>
            </a:b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>
                <a:solidFill>
                  <a:schemeClr val="hlink"/>
                </a:solidFill>
              </a:rPr>
              <a:t>unequal-size partitions</a:t>
            </a:r>
          </a:p>
          <a:p>
            <a:pPr lvl="2">
              <a:lnSpc>
                <a:spcPct val="80000"/>
              </a:lnSpc>
            </a:pPr>
            <a:r>
              <a:rPr lang="en-US" sz="1400" dirty="0"/>
              <a:t>large programs can be loaded at once</a:t>
            </a:r>
            <a:br>
              <a:rPr lang="en-US" sz="1400" dirty="0"/>
            </a:b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less internal fragmentation</a:t>
            </a:r>
            <a:br>
              <a:rPr lang="en-US" sz="1400" dirty="0"/>
            </a:b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require assignment of jobs to partitions</a:t>
            </a:r>
            <a:br>
              <a:rPr lang="en-US" sz="1400" dirty="0"/>
            </a:br>
            <a:endParaRPr lang="en-US" sz="1400" dirty="0"/>
          </a:p>
          <a:p>
            <a:pPr lvl="2">
              <a:lnSpc>
                <a:spcPct val="80000"/>
              </a:lnSpc>
            </a:pPr>
            <a:r>
              <a:rPr lang="en-US" sz="1400" dirty="0"/>
              <a:t>one queue or one queue per </a:t>
            </a:r>
            <a:r>
              <a:rPr lang="en-US" sz="1400" dirty="0" smtClean="0"/>
              <a:t>partition</a:t>
            </a:r>
            <a:br>
              <a:rPr lang="en-US" sz="1400" dirty="0" smtClean="0"/>
            </a:br>
            <a:endParaRPr lang="en-US" sz="1400" dirty="0" smtClean="0"/>
          </a:p>
          <a:p>
            <a:pPr lvl="2">
              <a:lnSpc>
                <a:spcPct val="80000"/>
              </a:lnSpc>
            </a:pPr>
            <a:r>
              <a:rPr lang="en-US" sz="1400" dirty="0" smtClean="0"/>
              <a:t>…but, what if only small or large processes?</a:t>
            </a:r>
            <a:endParaRPr lang="en-US" sz="1400" dirty="0"/>
          </a:p>
        </p:txBody>
      </p:sp>
      <p:grpSp>
        <p:nvGrpSpPr>
          <p:cNvPr id="1176580" name="Group 4"/>
          <p:cNvGrpSpPr>
            <a:grpSpLocks/>
          </p:cNvGrpSpPr>
          <p:nvPr/>
        </p:nvGrpSpPr>
        <p:grpSpPr bwMode="auto">
          <a:xfrm>
            <a:off x="5202238" y="1268413"/>
            <a:ext cx="1477962" cy="3924300"/>
            <a:chOff x="521" y="618"/>
            <a:chExt cx="1180" cy="2903"/>
          </a:xfrm>
        </p:grpSpPr>
        <p:sp>
          <p:nvSpPr>
            <p:cNvPr id="1176581" name="Rectangle 5"/>
            <p:cNvSpPr>
              <a:spLocks noChangeArrowheads="1"/>
            </p:cNvSpPr>
            <p:nvPr/>
          </p:nvSpPr>
          <p:spPr bwMode="auto">
            <a:xfrm>
              <a:off x="521" y="61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Operating system</a:t>
              </a:r>
            </a:p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2" name="Rectangle 6"/>
            <p:cNvSpPr>
              <a:spLocks noChangeArrowheads="1"/>
            </p:cNvSpPr>
            <p:nvPr/>
          </p:nvSpPr>
          <p:spPr bwMode="auto">
            <a:xfrm>
              <a:off x="521" y="981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3" name="Rectangle 7"/>
            <p:cNvSpPr>
              <a:spLocks noChangeArrowheads="1"/>
            </p:cNvSpPr>
            <p:nvPr/>
          </p:nvSpPr>
          <p:spPr bwMode="auto">
            <a:xfrm>
              <a:off x="521" y="1344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4" name="Rectangle 8"/>
            <p:cNvSpPr>
              <a:spLocks noChangeArrowheads="1"/>
            </p:cNvSpPr>
            <p:nvPr/>
          </p:nvSpPr>
          <p:spPr bwMode="auto">
            <a:xfrm>
              <a:off x="521" y="1706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5" name="Rectangle 9"/>
            <p:cNvSpPr>
              <a:spLocks noChangeArrowheads="1"/>
            </p:cNvSpPr>
            <p:nvPr/>
          </p:nvSpPr>
          <p:spPr bwMode="auto">
            <a:xfrm>
              <a:off x="521" y="2069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6" name="Rectangle 10"/>
            <p:cNvSpPr>
              <a:spLocks noChangeArrowheads="1"/>
            </p:cNvSpPr>
            <p:nvPr/>
          </p:nvSpPr>
          <p:spPr bwMode="auto">
            <a:xfrm>
              <a:off x="521" y="2432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7" name="Rectangle 11"/>
            <p:cNvSpPr>
              <a:spLocks noChangeArrowheads="1"/>
            </p:cNvSpPr>
            <p:nvPr/>
          </p:nvSpPr>
          <p:spPr bwMode="auto">
            <a:xfrm>
              <a:off x="521" y="2795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88" name="Rectangle 12"/>
            <p:cNvSpPr>
              <a:spLocks noChangeArrowheads="1"/>
            </p:cNvSpPr>
            <p:nvPr/>
          </p:nvSpPr>
          <p:spPr bwMode="auto">
            <a:xfrm>
              <a:off x="521" y="315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fol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folHlink"/>
                  </a:solidFill>
                  <a:latin typeface="Helvetica" pitchFamily="34" charset="0"/>
                </a:rPr>
                <a:t>8MB</a:t>
              </a:r>
            </a:p>
          </p:txBody>
        </p:sp>
      </p:grpSp>
      <p:grpSp>
        <p:nvGrpSpPr>
          <p:cNvPr id="1176589" name="Group 13"/>
          <p:cNvGrpSpPr>
            <a:grpSpLocks/>
          </p:cNvGrpSpPr>
          <p:nvPr/>
        </p:nvGrpSpPr>
        <p:grpSpPr bwMode="auto">
          <a:xfrm>
            <a:off x="7594600" y="1268413"/>
            <a:ext cx="1477963" cy="3924300"/>
            <a:chOff x="3334" y="618"/>
            <a:chExt cx="1180" cy="2903"/>
          </a:xfrm>
        </p:grpSpPr>
        <p:sp>
          <p:nvSpPr>
            <p:cNvPr id="1176590" name="Rectangle 14"/>
            <p:cNvSpPr>
              <a:spLocks noChangeArrowheads="1"/>
            </p:cNvSpPr>
            <p:nvPr/>
          </p:nvSpPr>
          <p:spPr bwMode="auto">
            <a:xfrm>
              <a:off x="3334" y="61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Operating system</a:t>
              </a:r>
            </a:p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91" name="Rectangle 15"/>
            <p:cNvSpPr>
              <a:spLocks noChangeArrowheads="1"/>
            </p:cNvSpPr>
            <p:nvPr/>
          </p:nvSpPr>
          <p:spPr bwMode="auto">
            <a:xfrm>
              <a:off x="3334" y="1525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92" name="Rectangle 16"/>
            <p:cNvSpPr>
              <a:spLocks noChangeArrowheads="1"/>
            </p:cNvSpPr>
            <p:nvPr/>
          </p:nvSpPr>
          <p:spPr bwMode="auto">
            <a:xfrm>
              <a:off x="3334" y="1888"/>
              <a:ext cx="1180" cy="363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8MB</a:t>
              </a:r>
            </a:p>
          </p:txBody>
        </p:sp>
        <p:sp>
          <p:nvSpPr>
            <p:cNvPr id="1176593" name="Rectangle 17"/>
            <p:cNvSpPr>
              <a:spLocks noChangeArrowheads="1"/>
            </p:cNvSpPr>
            <p:nvPr/>
          </p:nvSpPr>
          <p:spPr bwMode="auto">
            <a:xfrm>
              <a:off x="3334" y="981"/>
              <a:ext cx="1180" cy="90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2MB</a:t>
              </a:r>
            </a:p>
          </p:txBody>
        </p:sp>
        <p:sp>
          <p:nvSpPr>
            <p:cNvPr id="1176594" name="Rectangle 18"/>
            <p:cNvSpPr>
              <a:spLocks noChangeArrowheads="1"/>
            </p:cNvSpPr>
            <p:nvPr/>
          </p:nvSpPr>
          <p:spPr bwMode="auto">
            <a:xfrm>
              <a:off x="3334" y="1071"/>
              <a:ext cx="1180" cy="181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4MB</a:t>
              </a:r>
            </a:p>
          </p:txBody>
        </p:sp>
        <p:sp>
          <p:nvSpPr>
            <p:cNvPr id="1176595" name="Rectangle 19"/>
            <p:cNvSpPr>
              <a:spLocks noChangeArrowheads="1"/>
            </p:cNvSpPr>
            <p:nvPr/>
          </p:nvSpPr>
          <p:spPr bwMode="auto">
            <a:xfrm>
              <a:off x="3334" y="1253"/>
              <a:ext cx="1180" cy="272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6MB</a:t>
              </a:r>
            </a:p>
          </p:txBody>
        </p:sp>
        <p:sp>
          <p:nvSpPr>
            <p:cNvPr id="1176596" name="Rectangle 20"/>
            <p:cNvSpPr>
              <a:spLocks noChangeArrowheads="1"/>
            </p:cNvSpPr>
            <p:nvPr/>
          </p:nvSpPr>
          <p:spPr bwMode="auto">
            <a:xfrm>
              <a:off x="3334" y="2251"/>
              <a:ext cx="1180" cy="545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12MB</a:t>
              </a:r>
            </a:p>
          </p:txBody>
        </p:sp>
        <p:sp>
          <p:nvSpPr>
            <p:cNvPr id="1176597" name="Rectangle 21"/>
            <p:cNvSpPr>
              <a:spLocks noChangeArrowheads="1"/>
            </p:cNvSpPr>
            <p:nvPr/>
          </p:nvSpPr>
          <p:spPr bwMode="auto">
            <a:xfrm>
              <a:off x="3334" y="2795"/>
              <a:ext cx="1180" cy="726"/>
            </a:xfrm>
            <a:prstGeom prst="rect">
              <a:avLst/>
            </a:prstGeom>
            <a:noFill/>
            <a:ln w="12700" algn="ctr">
              <a:solidFill>
                <a:schemeClr val="hlink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000" b="0">
                  <a:solidFill>
                    <a:schemeClr val="hlink"/>
                  </a:solidFill>
                  <a:latin typeface="Helvetica" pitchFamily="34" charset="0"/>
                </a:rPr>
                <a:t>16MB</a:t>
              </a:r>
            </a:p>
          </p:txBody>
        </p:sp>
      </p:grpSp>
      <p:sp>
        <p:nvSpPr>
          <p:cNvPr id="1176598" name="Text Box 22"/>
          <p:cNvSpPr txBox="1">
            <a:spLocks noChangeArrowheads="1"/>
          </p:cNvSpPr>
          <p:nvPr/>
        </p:nvSpPr>
        <p:spPr bwMode="auto">
          <a:xfrm>
            <a:off x="5111750" y="981075"/>
            <a:ext cx="1127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Equal sized:</a:t>
            </a:r>
          </a:p>
        </p:txBody>
      </p:sp>
      <p:sp>
        <p:nvSpPr>
          <p:cNvPr id="1176599" name="Text Box 23"/>
          <p:cNvSpPr txBox="1">
            <a:spLocks noChangeArrowheads="1"/>
          </p:cNvSpPr>
          <p:nvPr/>
        </p:nvSpPr>
        <p:spPr bwMode="auto">
          <a:xfrm>
            <a:off x="7475538" y="981075"/>
            <a:ext cx="1335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Unequal sized:</a:t>
            </a:r>
          </a:p>
        </p:txBody>
      </p:sp>
      <p:grpSp>
        <p:nvGrpSpPr>
          <p:cNvPr id="1176600" name="Group 24"/>
          <p:cNvGrpSpPr>
            <a:grpSpLocks/>
          </p:cNvGrpSpPr>
          <p:nvPr/>
        </p:nvGrpSpPr>
        <p:grpSpPr bwMode="auto">
          <a:xfrm>
            <a:off x="6875463" y="4652963"/>
            <a:ext cx="684212" cy="142875"/>
            <a:chOff x="4286" y="2931"/>
            <a:chExt cx="431" cy="90"/>
          </a:xfrm>
        </p:grpSpPr>
        <p:sp>
          <p:nvSpPr>
            <p:cNvPr id="1176601" name="Freeform 2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2" name="Freeform 2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3" name="Freeform 2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4" name="Line 2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05" name="Group 29"/>
          <p:cNvGrpSpPr>
            <a:grpSpLocks/>
          </p:cNvGrpSpPr>
          <p:nvPr/>
        </p:nvGrpSpPr>
        <p:grpSpPr bwMode="auto">
          <a:xfrm>
            <a:off x="6875463" y="3752850"/>
            <a:ext cx="684212" cy="142875"/>
            <a:chOff x="4286" y="2931"/>
            <a:chExt cx="431" cy="90"/>
          </a:xfrm>
        </p:grpSpPr>
        <p:sp>
          <p:nvSpPr>
            <p:cNvPr id="1176606" name="Freeform 30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7" name="Freeform 31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8" name="Freeform 32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09" name="Line 33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10" name="Group 34"/>
          <p:cNvGrpSpPr>
            <a:grpSpLocks/>
          </p:cNvGrpSpPr>
          <p:nvPr/>
        </p:nvGrpSpPr>
        <p:grpSpPr bwMode="auto">
          <a:xfrm>
            <a:off x="6875463" y="3176588"/>
            <a:ext cx="684212" cy="142875"/>
            <a:chOff x="4286" y="2931"/>
            <a:chExt cx="431" cy="90"/>
          </a:xfrm>
        </p:grpSpPr>
        <p:sp>
          <p:nvSpPr>
            <p:cNvPr id="1176611" name="Freeform 3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2" name="Freeform 3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3" name="Freeform 3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4" name="Line 3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15" name="Group 39"/>
          <p:cNvGrpSpPr>
            <a:grpSpLocks/>
          </p:cNvGrpSpPr>
          <p:nvPr/>
        </p:nvGrpSpPr>
        <p:grpSpPr bwMode="auto">
          <a:xfrm>
            <a:off x="6875463" y="2673350"/>
            <a:ext cx="684212" cy="142875"/>
            <a:chOff x="4286" y="2931"/>
            <a:chExt cx="431" cy="90"/>
          </a:xfrm>
        </p:grpSpPr>
        <p:sp>
          <p:nvSpPr>
            <p:cNvPr id="1176616" name="Freeform 40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7" name="Freeform 41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8" name="Freeform 42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19" name="Line 43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20" name="Group 44"/>
          <p:cNvGrpSpPr>
            <a:grpSpLocks/>
          </p:cNvGrpSpPr>
          <p:nvPr/>
        </p:nvGrpSpPr>
        <p:grpSpPr bwMode="auto">
          <a:xfrm>
            <a:off x="6875463" y="2206625"/>
            <a:ext cx="684212" cy="142875"/>
            <a:chOff x="4286" y="2931"/>
            <a:chExt cx="431" cy="90"/>
          </a:xfrm>
        </p:grpSpPr>
        <p:sp>
          <p:nvSpPr>
            <p:cNvPr id="1176621" name="Freeform 4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2" name="Freeform 4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3" name="Freeform 4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4" name="Line 4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25" name="Group 49"/>
          <p:cNvGrpSpPr>
            <a:grpSpLocks/>
          </p:cNvGrpSpPr>
          <p:nvPr/>
        </p:nvGrpSpPr>
        <p:grpSpPr bwMode="auto">
          <a:xfrm>
            <a:off x="6875463" y="1916113"/>
            <a:ext cx="684212" cy="142875"/>
            <a:chOff x="4286" y="2931"/>
            <a:chExt cx="431" cy="90"/>
          </a:xfrm>
        </p:grpSpPr>
        <p:sp>
          <p:nvSpPr>
            <p:cNvPr id="1176626" name="Freeform 50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7" name="Freeform 51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8" name="Freeform 52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29" name="Line 53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76630" name="Group 54"/>
          <p:cNvGrpSpPr>
            <a:grpSpLocks/>
          </p:cNvGrpSpPr>
          <p:nvPr/>
        </p:nvGrpSpPr>
        <p:grpSpPr bwMode="auto">
          <a:xfrm>
            <a:off x="6875463" y="1736725"/>
            <a:ext cx="684212" cy="142875"/>
            <a:chOff x="4286" y="2931"/>
            <a:chExt cx="431" cy="90"/>
          </a:xfrm>
        </p:grpSpPr>
        <p:sp>
          <p:nvSpPr>
            <p:cNvPr id="1176631" name="Freeform 55"/>
            <p:cNvSpPr>
              <a:spLocks/>
            </p:cNvSpPr>
            <p:nvPr/>
          </p:nvSpPr>
          <p:spPr bwMode="auto">
            <a:xfrm>
              <a:off x="4286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32" name="Freeform 56"/>
            <p:cNvSpPr>
              <a:spLocks/>
            </p:cNvSpPr>
            <p:nvPr/>
          </p:nvSpPr>
          <p:spPr bwMode="auto">
            <a:xfrm>
              <a:off x="4380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33" name="Freeform 57"/>
            <p:cNvSpPr>
              <a:spLocks/>
            </p:cNvSpPr>
            <p:nvPr/>
          </p:nvSpPr>
          <p:spPr bwMode="auto">
            <a:xfrm>
              <a:off x="4467" y="2931"/>
              <a:ext cx="94" cy="90"/>
            </a:xfrm>
            <a:custGeom>
              <a:avLst/>
              <a:gdLst>
                <a:gd name="T0" fmla="*/ 3 w 189"/>
                <a:gd name="T1" fmla="*/ 118 h 118"/>
                <a:gd name="T2" fmla="*/ 189 w 189"/>
                <a:gd name="T3" fmla="*/ 118 h 118"/>
                <a:gd name="T4" fmla="*/ 187 w 189"/>
                <a:gd name="T5" fmla="*/ 0 h 118"/>
                <a:gd name="T6" fmla="*/ 0 w 189"/>
                <a:gd name="T7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118">
                  <a:moveTo>
                    <a:pt x="3" y="118"/>
                  </a:moveTo>
                  <a:lnTo>
                    <a:pt x="189" y="118"/>
                  </a:lnTo>
                  <a:lnTo>
                    <a:pt x="187" y="0"/>
                  </a:lnTo>
                  <a:lnTo>
                    <a:pt x="0" y="0"/>
                  </a:lnTo>
                </a:path>
              </a:pathLst>
            </a:custGeom>
            <a:noFill/>
            <a:ln w="127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6634" name="Line 58"/>
            <p:cNvSpPr>
              <a:spLocks noChangeShapeType="1"/>
            </p:cNvSpPr>
            <p:nvPr/>
          </p:nvSpPr>
          <p:spPr bwMode="auto">
            <a:xfrm>
              <a:off x="4558" y="2976"/>
              <a:ext cx="15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76635" name="Freeform 59"/>
          <p:cNvSpPr>
            <a:spLocks/>
          </p:cNvSpPr>
          <p:nvPr/>
        </p:nvSpPr>
        <p:spPr bwMode="auto">
          <a:xfrm>
            <a:off x="4459288" y="3430588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6" name="Freeform 60"/>
          <p:cNvSpPr>
            <a:spLocks/>
          </p:cNvSpPr>
          <p:nvPr/>
        </p:nvSpPr>
        <p:spPr bwMode="auto">
          <a:xfrm>
            <a:off x="4608513" y="3430588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7" name="Freeform 61"/>
          <p:cNvSpPr>
            <a:spLocks/>
          </p:cNvSpPr>
          <p:nvPr/>
        </p:nvSpPr>
        <p:spPr bwMode="auto">
          <a:xfrm>
            <a:off x="4746625" y="3430588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fol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8" name="Line 62"/>
          <p:cNvSpPr>
            <a:spLocks noChangeShapeType="1"/>
          </p:cNvSpPr>
          <p:nvPr/>
        </p:nvSpPr>
        <p:spPr bwMode="auto">
          <a:xfrm>
            <a:off x="4895850" y="3502025"/>
            <a:ext cx="25241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39" name="Line 63"/>
          <p:cNvSpPr>
            <a:spLocks noChangeShapeType="1"/>
          </p:cNvSpPr>
          <p:nvPr/>
        </p:nvSpPr>
        <p:spPr bwMode="auto">
          <a:xfrm flipV="1">
            <a:off x="4895850" y="2997200"/>
            <a:ext cx="252413" cy="5032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0" name="Line 64"/>
          <p:cNvSpPr>
            <a:spLocks noChangeShapeType="1"/>
          </p:cNvSpPr>
          <p:nvPr/>
        </p:nvSpPr>
        <p:spPr bwMode="auto">
          <a:xfrm flipV="1">
            <a:off x="4895850" y="2528888"/>
            <a:ext cx="252413" cy="97155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1" name="Line 65"/>
          <p:cNvSpPr>
            <a:spLocks noChangeShapeType="1"/>
          </p:cNvSpPr>
          <p:nvPr/>
        </p:nvSpPr>
        <p:spPr bwMode="auto">
          <a:xfrm flipV="1">
            <a:off x="4895850" y="1989138"/>
            <a:ext cx="252413" cy="1511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2" name="Line 66"/>
          <p:cNvSpPr>
            <a:spLocks noChangeShapeType="1"/>
          </p:cNvSpPr>
          <p:nvPr/>
        </p:nvSpPr>
        <p:spPr bwMode="auto">
          <a:xfrm>
            <a:off x="4895850" y="3500438"/>
            <a:ext cx="252413" cy="4683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3" name="Line 67"/>
          <p:cNvSpPr>
            <a:spLocks noChangeShapeType="1"/>
          </p:cNvSpPr>
          <p:nvPr/>
        </p:nvSpPr>
        <p:spPr bwMode="auto">
          <a:xfrm>
            <a:off x="4895850" y="3500438"/>
            <a:ext cx="252413" cy="97313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4" name="Line 68"/>
          <p:cNvSpPr>
            <a:spLocks noChangeShapeType="1"/>
          </p:cNvSpPr>
          <p:nvPr/>
        </p:nvSpPr>
        <p:spPr bwMode="auto">
          <a:xfrm>
            <a:off x="4895850" y="3500438"/>
            <a:ext cx="252413" cy="14763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5" name="Freeform 69"/>
          <p:cNvSpPr>
            <a:spLocks/>
          </p:cNvSpPr>
          <p:nvPr/>
        </p:nvSpPr>
        <p:spPr bwMode="auto">
          <a:xfrm>
            <a:off x="6870700" y="3178175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6" name="Freeform 70"/>
          <p:cNvSpPr>
            <a:spLocks/>
          </p:cNvSpPr>
          <p:nvPr/>
        </p:nvSpPr>
        <p:spPr bwMode="auto">
          <a:xfrm>
            <a:off x="7019925" y="3178175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7" name="Freeform 71"/>
          <p:cNvSpPr>
            <a:spLocks/>
          </p:cNvSpPr>
          <p:nvPr/>
        </p:nvSpPr>
        <p:spPr bwMode="auto">
          <a:xfrm>
            <a:off x="7158038" y="3178175"/>
            <a:ext cx="149225" cy="142875"/>
          </a:xfrm>
          <a:custGeom>
            <a:avLst/>
            <a:gdLst>
              <a:gd name="T0" fmla="*/ 3 w 189"/>
              <a:gd name="T1" fmla="*/ 118 h 118"/>
              <a:gd name="T2" fmla="*/ 189 w 189"/>
              <a:gd name="T3" fmla="*/ 118 h 118"/>
              <a:gd name="T4" fmla="*/ 187 w 189"/>
              <a:gd name="T5" fmla="*/ 0 h 118"/>
              <a:gd name="T6" fmla="*/ 0 w 189"/>
              <a:gd name="T7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9" h="118">
                <a:moveTo>
                  <a:pt x="3" y="118"/>
                </a:moveTo>
                <a:lnTo>
                  <a:pt x="189" y="118"/>
                </a:lnTo>
                <a:lnTo>
                  <a:pt x="187" y="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hlink"/>
            </a:solidFill>
            <a:prstDash val="solid"/>
            <a:round/>
            <a:headEnd type="none" w="med" len="med"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8" name="Line 72"/>
          <p:cNvSpPr>
            <a:spLocks noChangeShapeType="1"/>
          </p:cNvSpPr>
          <p:nvPr/>
        </p:nvSpPr>
        <p:spPr bwMode="auto">
          <a:xfrm>
            <a:off x="7307263" y="3249613"/>
            <a:ext cx="252412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49" name="Line 73"/>
          <p:cNvSpPr>
            <a:spLocks noChangeShapeType="1"/>
          </p:cNvSpPr>
          <p:nvPr/>
        </p:nvSpPr>
        <p:spPr bwMode="auto">
          <a:xfrm flipV="1">
            <a:off x="7307263" y="2744788"/>
            <a:ext cx="252412" cy="503237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0" name="Line 74"/>
          <p:cNvSpPr>
            <a:spLocks noChangeShapeType="1"/>
          </p:cNvSpPr>
          <p:nvPr/>
        </p:nvSpPr>
        <p:spPr bwMode="auto">
          <a:xfrm flipV="1">
            <a:off x="7307263" y="2276475"/>
            <a:ext cx="252412" cy="97155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1" name="Line 75"/>
          <p:cNvSpPr>
            <a:spLocks noChangeShapeType="1"/>
          </p:cNvSpPr>
          <p:nvPr/>
        </p:nvSpPr>
        <p:spPr bwMode="auto">
          <a:xfrm flipV="1">
            <a:off x="7307263" y="1808163"/>
            <a:ext cx="252412" cy="14398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2" name="Line 76"/>
          <p:cNvSpPr>
            <a:spLocks noChangeShapeType="1"/>
          </p:cNvSpPr>
          <p:nvPr/>
        </p:nvSpPr>
        <p:spPr bwMode="auto">
          <a:xfrm>
            <a:off x="7307263" y="3248025"/>
            <a:ext cx="252412" cy="57626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3" name="Line 77"/>
          <p:cNvSpPr>
            <a:spLocks noChangeShapeType="1"/>
          </p:cNvSpPr>
          <p:nvPr/>
        </p:nvSpPr>
        <p:spPr bwMode="auto">
          <a:xfrm flipV="1">
            <a:off x="7307263" y="2024063"/>
            <a:ext cx="252412" cy="12239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6654" name="Line 78"/>
          <p:cNvSpPr>
            <a:spLocks noChangeShapeType="1"/>
          </p:cNvSpPr>
          <p:nvPr/>
        </p:nvSpPr>
        <p:spPr bwMode="auto">
          <a:xfrm>
            <a:off x="7307263" y="3248025"/>
            <a:ext cx="252412" cy="14763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6598" grpId="0"/>
      <p:bldP spid="1176599" grpId="0"/>
      <p:bldP spid="1176635" grpId="0" animBg="1"/>
      <p:bldP spid="1176636" grpId="0" animBg="1"/>
      <p:bldP spid="1176637" grpId="0" animBg="1"/>
      <p:bldP spid="1176638" grpId="0" animBg="1"/>
      <p:bldP spid="1176639" grpId="0" animBg="1"/>
      <p:bldP spid="1176640" grpId="0" animBg="1"/>
      <p:bldP spid="1176641" grpId="0" animBg="1"/>
      <p:bldP spid="1176642" grpId="0" animBg="1"/>
      <p:bldP spid="1176643" grpId="0" animBg="1"/>
      <p:bldP spid="1176644" grpId="0" animBg="1"/>
      <p:bldP spid="1176645" grpId="0" animBg="1"/>
      <p:bldP spid="1176646" grpId="0" animBg="1"/>
      <p:bldP spid="1176647" grpId="0" animBg="1"/>
      <p:bldP spid="1176648" grpId="0" animBg="1"/>
      <p:bldP spid="1176649" grpId="0" animBg="1"/>
      <p:bldP spid="1176650" grpId="0" animBg="1"/>
      <p:bldP spid="1176651" grpId="0" animBg="1"/>
      <p:bldP spid="1176652" grpId="0" animBg="1"/>
      <p:bldP spid="1176653" grpId="0" animBg="1"/>
      <p:bldP spid="11766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Partitioning</a:t>
            </a:r>
          </a:p>
        </p:txBody>
      </p:sp>
      <p:sp>
        <p:nvSpPr>
          <p:cNvPr id="1177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06475"/>
            <a:ext cx="4492625" cy="2314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Divide memory</a:t>
            </a:r>
            <a:r>
              <a:rPr lang="en-US" sz="2000" dirty="0" smtClean="0"/>
              <a:t> at </a:t>
            </a:r>
            <a:r>
              <a:rPr lang="en-US" sz="2000" dirty="0"/>
              <a:t>run-time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partitions are created dynamically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removed after jobs are finished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External fragmentation increases with system running time</a:t>
            </a:r>
          </a:p>
        </p:txBody>
      </p:sp>
      <p:sp>
        <p:nvSpPr>
          <p:cNvPr id="1177604" name="Rectangle 4"/>
          <p:cNvSpPr>
            <a:spLocks noChangeArrowheads="1"/>
          </p:cNvSpPr>
          <p:nvPr/>
        </p:nvSpPr>
        <p:spPr bwMode="auto">
          <a:xfrm>
            <a:off x="6877050" y="1268413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Operating system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7605" name="Rectangle 5"/>
          <p:cNvSpPr>
            <a:spLocks noChangeArrowheads="1"/>
          </p:cNvSpPr>
          <p:nvPr/>
        </p:nvSpPr>
        <p:spPr bwMode="auto">
          <a:xfrm>
            <a:off x="6877050" y="1844675"/>
            <a:ext cx="1873250" cy="403225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56MB free</a:t>
            </a:r>
          </a:p>
        </p:txBody>
      </p:sp>
      <p:grpSp>
        <p:nvGrpSpPr>
          <p:cNvPr id="1177606" name="Group 6"/>
          <p:cNvGrpSpPr>
            <a:grpSpLocks/>
          </p:cNvGrpSpPr>
          <p:nvPr/>
        </p:nvGrpSpPr>
        <p:grpSpPr bwMode="auto">
          <a:xfrm>
            <a:off x="6877050" y="1844675"/>
            <a:ext cx="1873250" cy="4032250"/>
            <a:chOff x="4332" y="1162"/>
            <a:chExt cx="1180" cy="2540"/>
          </a:xfrm>
        </p:grpSpPr>
        <p:sp>
          <p:nvSpPr>
            <p:cNvPr id="1177607" name="Rectangle 7"/>
            <p:cNvSpPr>
              <a:spLocks noChangeArrowheads="1"/>
            </p:cNvSpPr>
            <p:nvPr/>
          </p:nvSpPr>
          <p:spPr bwMode="auto">
            <a:xfrm>
              <a:off x="4332" y="1162"/>
              <a:ext cx="1180" cy="907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1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20MB</a:t>
              </a:r>
            </a:p>
          </p:txBody>
        </p:sp>
        <p:sp>
          <p:nvSpPr>
            <p:cNvPr id="1177608" name="Rectangle 8"/>
            <p:cNvSpPr>
              <a:spLocks noChangeArrowheads="1"/>
            </p:cNvSpPr>
            <p:nvPr/>
          </p:nvSpPr>
          <p:spPr bwMode="auto">
            <a:xfrm>
              <a:off x="4332" y="2069"/>
              <a:ext cx="1180" cy="163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36MB free</a:t>
              </a:r>
            </a:p>
          </p:txBody>
        </p:sp>
      </p:grpSp>
      <p:grpSp>
        <p:nvGrpSpPr>
          <p:cNvPr id="1177609" name="Group 9"/>
          <p:cNvGrpSpPr>
            <a:grpSpLocks/>
          </p:cNvGrpSpPr>
          <p:nvPr/>
        </p:nvGrpSpPr>
        <p:grpSpPr bwMode="auto">
          <a:xfrm>
            <a:off x="6877050" y="3284538"/>
            <a:ext cx="1873250" cy="2592387"/>
            <a:chOff x="1701" y="2296"/>
            <a:chExt cx="1180" cy="1633"/>
          </a:xfrm>
        </p:grpSpPr>
        <p:sp>
          <p:nvSpPr>
            <p:cNvPr id="1177610" name="Rectangle 10"/>
            <p:cNvSpPr>
              <a:spLocks noChangeArrowheads="1"/>
            </p:cNvSpPr>
            <p:nvPr/>
          </p:nvSpPr>
          <p:spPr bwMode="auto">
            <a:xfrm>
              <a:off x="1701" y="2931"/>
              <a:ext cx="1180" cy="998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22MB free</a:t>
              </a:r>
            </a:p>
          </p:txBody>
        </p:sp>
        <p:sp>
          <p:nvSpPr>
            <p:cNvPr id="1177611" name="Rectangle 11"/>
            <p:cNvSpPr>
              <a:spLocks noChangeArrowheads="1"/>
            </p:cNvSpPr>
            <p:nvPr/>
          </p:nvSpPr>
          <p:spPr bwMode="auto">
            <a:xfrm>
              <a:off x="1701" y="2296"/>
              <a:ext cx="1180" cy="635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2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14MB</a:t>
              </a:r>
            </a:p>
          </p:txBody>
        </p:sp>
      </p:grpSp>
      <p:grpSp>
        <p:nvGrpSpPr>
          <p:cNvPr id="1177612" name="Group 12"/>
          <p:cNvGrpSpPr>
            <a:grpSpLocks/>
          </p:cNvGrpSpPr>
          <p:nvPr/>
        </p:nvGrpSpPr>
        <p:grpSpPr bwMode="auto">
          <a:xfrm>
            <a:off x="6877050" y="4292600"/>
            <a:ext cx="1873250" cy="1584325"/>
            <a:chOff x="1746" y="2659"/>
            <a:chExt cx="1180" cy="998"/>
          </a:xfrm>
        </p:grpSpPr>
        <p:sp>
          <p:nvSpPr>
            <p:cNvPr id="1177613" name="Rectangle 13"/>
            <p:cNvSpPr>
              <a:spLocks noChangeArrowheads="1"/>
            </p:cNvSpPr>
            <p:nvPr/>
          </p:nvSpPr>
          <p:spPr bwMode="auto">
            <a:xfrm>
              <a:off x="1746" y="3475"/>
              <a:ext cx="1180" cy="18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4MB free</a:t>
              </a:r>
            </a:p>
          </p:txBody>
        </p:sp>
        <p:sp>
          <p:nvSpPr>
            <p:cNvPr id="1177614" name="Rectangle 14"/>
            <p:cNvSpPr>
              <a:spLocks noChangeArrowheads="1"/>
            </p:cNvSpPr>
            <p:nvPr/>
          </p:nvSpPr>
          <p:spPr bwMode="auto">
            <a:xfrm>
              <a:off x="1746" y="2659"/>
              <a:ext cx="1180" cy="816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3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18MB</a:t>
              </a:r>
            </a:p>
          </p:txBody>
        </p:sp>
      </p:grpSp>
      <p:sp>
        <p:nvSpPr>
          <p:cNvPr id="1177615" name="Rectangle 15"/>
          <p:cNvSpPr>
            <a:spLocks noChangeArrowheads="1"/>
          </p:cNvSpPr>
          <p:nvPr/>
        </p:nvSpPr>
        <p:spPr bwMode="auto">
          <a:xfrm>
            <a:off x="6877050" y="3284538"/>
            <a:ext cx="1873250" cy="10080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14MB free</a:t>
            </a:r>
          </a:p>
        </p:txBody>
      </p:sp>
      <p:grpSp>
        <p:nvGrpSpPr>
          <p:cNvPr id="1177616" name="Group 16"/>
          <p:cNvGrpSpPr>
            <a:grpSpLocks/>
          </p:cNvGrpSpPr>
          <p:nvPr/>
        </p:nvGrpSpPr>
        <p:grpSpPr bwMode="auto">
          <a:xfrm>
            <a:off x="6877050" y="3284538"/>
            <a:ext cx="1873250" cy="1008062"/>
            <a:chOff x="1202" y="2976"/>
            <a:chExt cx="1180" cy="635"/>
          </a:xfrm>
        </p:grpSpPr>
        <p:sp>
          <p:nvSpPr>
            <p:cNvPr id="1177617" name="Rectangle 17"/>
            <p:cNvSpPr>
              <a:spLocks noChangeArrowheads="1"/>
            </p:cNvSpPr>
            <p:nvPr/>
          </p:nvSpPr>
          <p:spPr bwMode="auto">
            <a:xfrm>
              <a:off x="1202" y="2976"/>
              <a:ext cx="1180" cy="363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4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8MB</a:t>
              </a:r>
            </a:p>
          </p:txBody>
        </p:sp>
        <p:sp>
          <p:nvSpPr>
            <p:cNvPr id="1177618" name="Rectangle 18"/>
            <p:cNvSpPr>
              <a:spLocks noChangeArrowheads="1"/>
            </p:cNvSpPr>
            <p:nvPr/>
          </p:nvSpPr>
          <p:spPr bwMode="auto">
            <a:xfrm>
              <a:off x="1202" y="3339"/>
              <a:ext cx="1180" cy="27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6MB free</a:t>
              </a:r>
            </a:p>
          </p:txBody>
        </p:sp>
      </p:grpSp>
      <p:sp>
        <p:nvSpPr>
          <p:cNvPr id="1177619" name="Rectangle 19"/>
          <p:cNvSpPr>
            <a:spLocks noChangeArrowheads="1"/>
          </p:cNvSpPr>
          <p:nvPr/>
        </p:nvSpPr>
        <p:spPr bwMode="auto">
          <a:xfrm>
            <a:off x="6877050" y="1844675"/>
            <a:ext cx="1873250" cy="14398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20MB free</a:t>
            </a:r>
          </a:p>
        </p:txBody>
      </p:sp>
      <p:grpSp>
        <p:nvGrpSpPr>
          <p:cNvPr id="1177620" name="Group 20"/>
          <p:cNvGrpSpPr>
            <a:grpSpLocks/>
          </p:cNvGrpSpPr>
          <p:nvPr/>
        </p:nvGrpSpPr>
        <p:grpSpPr bwMode="auto">
          <a:xfrm>
            <a:off x="6877050" y="1844675"/>
            <a:ext cx="1873250" cy="1441450"/>
            <a:chOff x="1066" y="2976"/>
            <a:chExt cx="1180" cy="908"/>
          </a:xfrm>
        </p:grpSpPr>
        <p:sp>
          <p:nvSpPr>
            <p:cNvPr id="1177621" name="Rectangle 21"/>
            <p:cNvSpPr>
              <a:spLocks noChangeArrowheads="1"/>
            </p:cNvSpPr>
            <p:nvPr/>
          </p:nvSpPr>
          <p:spPr bwMode="auto">
            <a:xfrm>
              <a:off x="1066" y="2976"/>
              <a:ext cx="1180" cy="635"/>
            </a:xfrm>
            <a:prstGeom prst="rect">
              <a:avLst/>
            </a:prstGeom>
            <a:solidFill>
              <a:srgbClr val="C0C0C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Process 5</a:t>
              </a:r>
            </a:p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14MB</a:t>
              </a:r>
            </a:p>
          </p:txBody>
        </p:sp>
        <p:sp>
          <p:nvSpPr>
            <p:cNvPr id="1177622" name="Rectangle 22"/>
            <p:cNvSpPr>
              <a:spLocks noChangeArrowheads="1"/>
            </p:cNvSpPr>
            <p:nvPr/>
          </p:nvSpPr>
          <p:spPr bwMode="auto">
            <a:xfrm>
              <a:off x="1066" y="3612"/>
              <a:ext cx="1180" cy="272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800" b="0">
                  <a:latin typeface="Helvetica" pitchFamily="34" charset="0"/>
                </a:rPr>
                <a:t>6MB</a:t>
              </a:r>
            </a:p>
          </p:txBody>
        </p:sp>
      </p:grpSp>
      <p:grpSp>
        <p:nvGrpSpPr>
          <p:cNvPr id="1177623" name="Group 23"/>
          <p:cNvGrpSpPr>
            <a:grpSpLocks/>
          </p:cNvGrpSpPr>
          <p:nvPr/>
        </p:nvGrpSpPr>
        <p:grpSpPr bwMode="auto">
          <a:xfrm>
            <a:off x="4572000" y="2276475"/>
            <a:ext cx="2305050" cy="3384550"/>
            <a:chOff x="2880" y="1434"/>
            <a:chExt cx="1452" cy="2132"/>
          </a:xfrm>
        </p:grpSpPr>
        <p:sp>
          <p:nvSpPr>
            <p:cNvPr id="1177624" name="Text Box 24"/>
            <p:cNvSpPr txBox="1">
              <a:spLocks noChangeArrowheads="1"/>
            </p:cNvSpPr>
            <p:nvPr/>
          </p:nvSpPr>
          <p:spPr bwMode="auto">
            <a:xfrm>
              <a:off x="2880" y="1434"/>
              <a:ext cx="1093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457200" indent="-457200">
                <a:defRPr>
                  <a:solidFill>
                    <a:schemeClr val="tx1"/>
                  </a:solidFill>
                  <a:latin typeface="Arial" charset="0"/>
                </a:defRPr>
              </a:lvl1pPr>
              <a:lvl2pPr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0">
                  <a:latin typeface="Helvetica" pitchFamily="34" charset="0"/>
                </a:rPr>
                <a:t>External</a:t>
              </a:r>
            </a:p>
            <a:p>
              <a:r>
                <a:rPr lang="en-US" sz="2000" b="0">
                  <a:latin typeface="Helvetica" pitchFamily="34" charset="0"/>
                </a:rPr>
                <a:t>fragmentation</a:t>
              </a:r>
            </a:p>
          </p:txBody>
        </p:sp>
        <p:sp>
          <p:nvSpPr>
            <p:cNvPr id="1177625" name="Line 25"/>
            <p:cNvSpPr>
              <a:spLocks noChangeShapeType="1"/>
            </p:cNvSpPr>
            <p:nvPr/>
          </p:nvSpPr>
          <p:spPr bwMode="auto">
            <a:xfrm>
              <a:off x="3923" y="1797"/>
              <a:ext cx="409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7626" name="Line 26"/>
            <p:cNvSpPr>
              <a:spLocks noChangeShapeType="1"/>
            </p:cNvSpPr>
            <p:nvPr/>
          </p:nvSpPr>
          <p:spPr bwMode="auto">
            <a:xfrm>
              <a:off x="3606" y="1842"/>
              <a:ext cx="726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77627" name="Line 27"/>
            <p:cNvSpPr>
              <a:spLocks noChangeShapeType="1"/>
            </p:cNvSpPr>
            <p:nvPr/>
          </p:nvSpPr>
          <p:spPr bwMode="auto">
            <a:xfrm>
              <a:off x="3515" y="1842"/>
              <a:ext cx="817" cy="17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15" grpId="0" animBg="1"/>
      <p:bldP spid="11776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626" name="Rectangle 2"/>
          <p:cNvSpPr>
            <a:spLocks noChangeArrowheads="1"/>
          </p:cNvSpPr>
          <p:nvPr/>
        </p:nvSpPr>
        <p:spPr bwMode="auto">
          <a:xfrm>
            <a:off x="6877050" y="1268413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Operating system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8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Dynamic Partitioning</a:t>
            </a:r>
          </a:p>
        </p:txBody>
      </p:sp>
      <p:sp>
        <p:nvSpPr>
          <p:cNvPr id="117862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998788"/>
            <a:ext cx="5651500" cy="3462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b="1" i="1" dirty="0"/>
              <a:t>Compaction</a:t>
            </a:r>
            <a:r>
              <a:rPr lang="en-US" sz="2000" dirty="0"/>
              <a:t> removes fragments by moving </a:t>
            </a:r>
            <a:br>
              <a:rPr lang="en-US" sz="2000" dirty="0"/>
            </a:br>
            <a:r>
              <a:rPr lang="en-US" sz="2000" dirty="0"/>
              <a:t>data in memory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takes time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consumes processing resources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Proper placement algorithm might reduce </a:t>
            </a:r>
            <a:br>
              <a:rPr lang="en-US" sz="2000" dirty="0"/>
            </a:br>
            <a:r>
              <a:rPr lang="en-US" sz="2000" dirty="0"/>
              <a:t>need for compaction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first fit  – 	simplest, fastest, typically the best 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next fit  – 	problems with large segments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best fit  – 	slowest, lots of small fragments, </a:t>
            </a:r>
            <a:br>
              <a:rPr lang="en-US" sz="1800" dirty="0"/>
            </a:br>
            <a:r>
              <a:rPr lang="en-US" sz="1800" dirty="0"/>
              <a:t>		therefore worst</a:t>
            </a:r>
          </a:p>
        </p:txBody>
      </p:sp>
      <p:sp>
        <p:nvSpPr>
          <p:cNvPr id="1178629" name="Rectangle 5"/>
          <p:cNvSpPr>
            <a:spLocks noChangeArrowheads="1"/>
          </p:cNvSpPr>
          <p:nvPr/>
        </p:nvSpPr>
        <p:spPr bwMode="auto">
          <a:xfrm>
            <a:off x="6877050" y="5588000"/>
            <a:ext cx="1873250" cy="288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4MB free</a:t>
            </a:r>
          </a:p>
        </p:txBody>
      </p:sp>
      <p:sp>
        <p:nvSpPr>
          <p:cNvPr id="1178630" name="Rectangle 6"/>
          <p:cNvSpPr>
            <a:spLocks noChangeArrowheads="1"/>
          </p:cNvSpPr>
          <p:nvPr/>
        </p:nvSpPr>
        <p:spPr bwMode="auto">
          <a:xfrm>
            <a:off x="6877050" y="4292600"/>
            <a:ext cx="1873250" cy="12954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3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18MB</a:t>
            </a:r>
          </a:p>
        </p:txBody>
      </p:sp>
      <p:sp>
        <p:nvSpPr>
          <p:cNvPr id="1178631" name="Rectangle 7"/>
          <p:cNvSpPr>
            <a:spLocks noChangeArrowheads="1"/>
          </p:cNvSpPr>
          <p:nvPr/>
        </p:nvSpPr>
        <p:spPr bwMode="auto">
          <a:xfrm>
            <a:off x="6877050" y="3284538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4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8632" name="Rectangle 8"/>
          <p:cNvSpPr>
            <a:spLocks noChangeArrowheads="1"/>
          </p:cNvSpPr>
          <p:nvPr/>
        </p:nvSpPr>
        <p:spPr bwMode="auto">
          <a:xfrm>
            <a:off x="6877050" y="38608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33" name="Rectangle 9"/>
          <p:cNvSpPr>
            <a:spLocks noChangeArrowheads="1"/>
          </p:cNvSpPr>
          <p:nvPr/>
        </p:nvSpPr>
        <p:spPr bwMode="auto">
          <a:xfrm>
            <a:off x="6877050" y="1844675"/>
            <a:ext cx="1873250" cy="1008063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5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14MB</a:t>
            </a:r>
          </a:p>
        </p:txBody>
      </p:sp>
      <p:sp>
        <p:nvSpPr>
          <p:cNvPr id="1178634" name="Rectangle 10"/>
          <p:cNvSpPr>
            <a:spLocks noChangeArrowheads="1"/>
          </p:cNvSpPr>
          <p:nvPr/>
        </p:nvSpPr>
        <p:spPr bwMode="auto">
          <a:xfrm>
            <a:off x="6877050" y="2854325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</a:t>
            </a:r>
          </a:p>
        </p:txBody>
      </p:sp>
      <p:sp>
        <p:nvSpPr>
          <p:cNvPr id="1178635" name="Rectangle 11"/>
          <p:cNvSpPr>
            <a:spLocks noChangeArrowheads="1"/>
          </p:cNvSpPr>
          <p:nvPr/>
        </p:nvSpPr>
        <p:spPr bwMode="auto">
          <a:xfrm>
            <a:off x="6877050" y="2852738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4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8MB</a:t>
            </a:r>
          </a:p>
        </p:txBody>
      </p:sp>
      <p:sp>
        <p:nvSpPr>
          <p:cNvPr id="1178636" name="Rectangle 12"/>
          <p:cNvSpPr>
            <a:spLocks noChangeArrowheads="1"/>
          </p:cNvSpPr>
          <p:nvPr/>
        </p:nvSpPr>
        <p:spPr bwMode="auto">
          <a:xfrm>
            <a:off x="6877050" y="34290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37" name="Rectangle 13"/>
          <p:cNvSpPr>
            <a:spLocks noChangeArrowheads="1"/>
          </p:cNvSpPr>
          <p:nvPr/>
        </p:nvSpPr>
        <p:spPr bwMode="auto">
          <a:xfrm>
            <a:off x="6877050" y="3429000"/>
            <a:ext cx="1873250" cy="1295400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3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18MB</a:t>
            </a:r>
          </a:p>
        </p:txBody>
      </p:sp>
      <p:sp>
        <p:nvSpPr>
          <p:cNvPr id="1178638" name="Rectangle 14"/>
          <p:cNvSpPr>
            <a:spLocks noChangeArrowheads="1"/>
          </p:cNvSpPr>
          <p:nvPr/>
        </p:nvSpPr>
        <p:spPr bwMode="auto">
          <a:xfrm>
            <a:off x="6877050" y="51562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39" name="Rectangle 15"/>
          <p:cNvSpPr>
            <a:spLocks noChangeArrowheads="1"/>
          </p:cNvSpPr>
          <p:nvPr/>
        </p:nvSpPr>
        <p:spPr bwMode="auto">
          <a:xfrm>
            <a:off x="6877050" y="4724400"/>
            <a:ext cx="1873250" cy="4318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6MB free</a:t>
            </a:r>
          </a:p>
        </p:txBody>
      </p:sp>
      <p:sp>
        <p:nvSpPr>
          <p:cNvPr id="1178640" name="Rectangle 16"/>
          <p:cNvSpPr>
            <a:spLocks noChangeArrowheads="1"/>
          </p:cNvSpPr>
          <p:nvPr/>
        </p:nvSpPr>
        <p:spPr bwMode="auto">
          <a:xfrm>
            <a:off x="6877050" y="4724400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16MB free</a:t>
            </a:r>
          </a:p>
        </p:txBody>
      </p:sp>
      <p:sp>
        <p:nvSpPr>
          <p:cNvPr id="1178641" name="Rectangle 17"/>
          <p:cNvSpPr>
            <a:spLocks noChangeArrowheads="1"/>
          </p:cNvSpPr>
          <p:nvPr/>
        </p:nvSpPr>
        <p:spPr bwMode="auto">
          <a:xfrm>
            <a:off x="0" y="998538"/>
            <a:ext cx="4492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54000"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000" b="0" dirty="0"/>
              <a:t>Divide memory in run-time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 dirty="0"/>
              <a:t>partitions are created dynamically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Char char="−"/>
            </a:pPr>
            <a:r>
              <a:rPr lang="en-US" sz="1800" b="0" dirty="0"/>
              <a:t>removed after jobs are finished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Font typeface="Tahoma" pitchFamily="34" charset="0"/>
              <a:buNone/>
            </a:pPr>
            <a:endParaRPr lang="en-US" sz="1800" b="0" dirty="0"/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rgbClr val="FF6600"/>
              </a:buClr>
              <a:buSzPct val="120000"/>
              <a:buFont typeface="Wingdings" pitchFamily="2" charset="2"/>
              <a:buChar char="§"/>
            </a:pPr>
            <a:r>
              <a:rPr lang="en-US" sz="2000" b="0" dirty="0"/>
              <a:t>External fragmentation increases with system running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6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8635" grpId="0" animBg="1"/>
      <p:bldP spid="1178636" grpId="0" animBg="1"/>
      <p:bldP spid="1178637" grpId="0" animBg="1"/>
      <p:bldP spid="1178638" grpId="0" animBg="1"/>
      <p:bldP spid="1178639" grpId="0" animBg="1"/>
      <p:bldP spid="11786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Buddy </a:t>
            </a:r>
            <a:r>
              <a:rPr lang="en-US" dirty="0"/>
              <a:t>System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" y="968528"/>
            <a:ext cx="6846457" cy="560083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Mix of fixed and dynamic partitioning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partitions have sizes 2</a:t>
            </a:r>
            <a:r>
              <a:rPr lang="en-US" sz="1800" baseline="30000" dirty="0"/>
              <a:t>k</a:t>
            </a:r>
            <a:r>
              <a:rPr lang="en-US" sz="1800" dirty="0"/>
              <a:t>, L ≤ </a:t>
            </a:r>
            <a:r>
              <a:rPr lang="en-US" sz="1800" dirty="0" err="1"/>
              <a:t>k</a:t>
            </a:r>
            <a:r>
              <a:rPr lang="en-US" sz="1800" dirty="0"/>
              <a:t> ≤ U</a:t>
            </a:r>
          </a:p>
          <a:p>
            <a:pPr lvl="1">
              <a:lnSpc>
                <a:spcPct val="90000"/>
              </a:lnSpc>
              <a:buFont typeface="Tahoma" pitchFamily="34" charset="0"/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Maintain a list of holes with sizes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Assigning memory to a process:</a:t>
            </a:r>
            <a:br>
              <a:rPr lang="en-US" sz="2000" dirty="0"/>
            </a:br>
            <a:endParaRPr lang="en-US" sz="6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find smallest </a:t>
            </a:r>
            <a:r>
              <a:rPr lang="en-US" sz="1800" dirty="0" err="1"/>
              <a:t>k</a:t>
            </a:r>
            <a:r>
              <a:rPr lang="en-US" sz="1800" dirty="0"/>
              <a:t> so that process fits into 2</a:t>
            </a:r>
            <a:r>
              <a:rPr lang="en-US" sz="1800" baseline="30000" dirty="0"/>
              <a:t>k</a:t>
            </a:r>
            <a:br>
              <a:rPr lang="en-US" sz="1800" baseline="30000" dirty="0"/>
            </a:br>
            <a:endParaRPr lang="en-US" sz="1800" baseline="30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find a hole of size 2</a:t>
            </a:r>
            <a:r>
              <a:rPr lang="en-US" sz="1800" baseline="30000" dirty="0"/>
              <a:t>k</a:t>
            </a:r>
            <a:br>
              <a:rPr lang="en-US" sz="1800" baseline="30000" dirty="0"/>
            </a:br>
            <a:endParaRPr lang="en-US" sz="1800" baseline="300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if not available, split smallest hole larger than 2</a:t>
            </a:r>
            <a:r>
              <a:rPr lang="en-US" sz="1800" baseline="30000" dirty="0"/>
              <a:t>k</a:t>
            </a:r>
            <a:r>
              <a:rPr lang="en-US" sz="1800" dirty="0"/>
              <a:t> recursively into halves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Merge partitions if possible when </a:t>
            </a:r>
            <a:r>
              <a:rPr lang="en-US" sz="2000" dirty="0" smtClean="0"/>
              <a:t>released</a:t>
            </a:r>
            <a:br>
              <a:rPr lang="en-US" sz="2000" dirty="0" smtClean="0"/>
            </a:b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… but what if I now got a 513kB process?</a:t>
            </a:r>
            <a:br>
              <a:rPr lang="en-US" sz="2000" dirty="0" smtClean="0"/>
            </a:br>
            <a:r>
              <a:rPr lang="en-US" sz="2000" dirty="0" smtClean="0"/>
              <a:t>… do we really need the process in continuous memory?</a:t>
            </a:r>
          </a:p>
        </p:txBody>
      </p:sp>
      <p:sp>
        <p:nvSpPr>
          <p:cNvPr id="1179652" name="Rectangle 4"/>
          <p:cNvSpPr>
            <a:spLocks noChangeArrowheads="1"/>
          </p:cNvSpPr>
          <p:nvPr/>
        </p:nvSpPr>
        <p:spPr bwMode="auto">
          <a:xfrm>
            <a:off x="4716463" y="836613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53" name="Rectangle 5"/>
          <p:cNvSpPr>
            <a:spLocks noChangeArrowheads="1"/>
          </p:cNvSpPr>
          <p:nvPr/>
        </p:nvSpPr>
        <p:spPr bwMode="auto">
          <a:xfrm>
            <a:off x="6804025" y="1341438"/>
            <a:ext cx="1873250" cy="4608512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1MB</a:t>
            </a:r>
          </a:p>
        </p:txBody>
      </p:sp>
      <p:sp>
        <p:nvSpPr>
          <p:cNvPr id="1179654" name="Line 6"/>
          <p:cNvSpPr>
            <a:spLocks noChangeShapeType="1"/>
          </p:cNvSpPr>
          <p:nvPr/>
        </p:nvSpPr>
        <p:spPr bwMode="auto">
          <a:xfrm>
            <a:off x="5651500" y="333375"/>
            <a:ext cx="0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79655" name="Rectangle 7"/>
          <p:cNvSpPr>
            <a:spLocks noChangeArrowheads="1"/>
          </p:cNvSpPr>
          <p:nvPr/>
        </p:nvSpPr>
        <p:spPr bwMode="auto">
          <a:xfrm>
            <a:off x="6804025" y="1341438"/>
            <a:ext cx="1873250" cy="23034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512kB</a:t>
            </a:r>
          </a:p>
        </p:txBody>
      </p:sp>
      <p:sp>
        <p:nvSpPr>
          <p:cNvPr id="1179656" name="Rectangle 8"/>
          <p:cNvSpPr>
            <a:spLocks noChangeArrowheads="1"/>
          </p:cNvSpPr>
          <p:nvPr/>
        </p:nvSpPr>
        <p:spPr bwMode="auto">
          <a:xfrm>
            <a:off x="6804025" y="3644900"/>
            <a:ext cx="1873250" cy="23034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512kB</a:t>
            </a:r>
          </a:p>
        </p:txBody>
      </p:sp>
      <p:sp>
        <p:nvSpPr>
          <p:cNvPr id="1179657" name="Rectangle 9"/>
          <p:cNvSpPr>
            <a:spLocks noChangeArrowheads="1"/>
          </p:cNvSpPr>
          <p:nvPr/>
        </p:nvSpPr>
        <p:spPr bwMode="auto">
          <a:xfrm>
            <a:off x="6804025" y="1341438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58" name="Rectangle 10"/>
          <p:cNvSpPr>
            <a:spLocks noChangeArrowheads="1"/>
          </p:cNvSpPr>
          <p:nvPr/>
        </p:nvSpPr>
        <p:spPr bwMode="auto">
          <a:xfrm>
            <a:off x="6804025" y="2492375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59" name="Rectangle 11"/>
          <p:cNvSpPr>
            <a:spLocks noChangeArrowheads="1"/>
          </p:cNvSpPr>
          <p:nvPr/>
        </p:nvSpPr>
        <p:spPr bwMode="auto">
          <a:xfrm>
            <a:off x="6804025" y="1341438"/>
            <a:ext cx="1873250" cy="5762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60" name="Rectangle 12"/>
          <p:cNvSpPr>
            <a:spLocks noChangeArrowheads="1"/>
          </p:cNvSpPr>
          <p:nvPr/>
        </p:nvSpPr>
        <p:spPr bwMode="auto">
          <a:xfrm>
            <a:off x="6804025" y="1916113"/>
            <a:ext cx="1873250" cy="5762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61" name="Rectangle 13"/>
          <p:cNvSpPr>
            <a:spLocks noChangeArrowheads="1"/>
          </p:cNvSpPr>
          <p:nvPr/>
        </p:nvSpPr>
        <p:spPr bwMode="auto">
          <a:xfrm>
            <a:off x="6804025" y="1341438"/>
            <a:ext cx="1873250" cy="5762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128kB</a:t>
            </a:r>
          </a:p>
        </p:txBody>
      </p:sp>
      <p:sp>
        <p:nvSpPr>
          <p:cNvPr id="1179662" name="Rectangle 14"/>
          <p:cNvSpPr>
            <a:spLocks noChangeArrowheads="1"/>
          </p:cNvSpPr>
          <p:nvPr/>
        </p:nvSpPr>
        <p:spPr bwMode="auto">
          <a:xfrm>
            <a:off x="4716463" y="836613"/>
            <a:ext cx="1873250" cy="115252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3" name="Rectangle 15"/>
          <p:cNvSpPr>
            <a:spLocks noChangeArrowheads="1"/>
          </p:cNvSpPr>
          <p:nvPr/>
        </p:nvSpPr>
        <p:spPr bwMode="auto">
          <a:xfrm>
            <a:off x="6804025" y="4797425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4" name="Rectangle 16"/>
          <p:cNvSpPr>
            <a:spLocks noChangeArrowheads="1"/>
          </p:cNvSpPr>
          <p:nvPr/>
        </p:nvSpPr>
        <p:spPr bwMode="auto">
          <a:xfrm>
            <a:off x="6804025" y="2492375"/>
            <a:ext cx="1873250" cy="115252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5" name="Rectangle 17"/>
          <p:cNvSpPr>
            <a:spLocks noChangeArrowheads="1"/>
          </p:cNvSpPr>
          <p:nvPr/>
        </p:nvSpPr>
        <p:spPr bwMode="auto">
          <a:xfrm>
            <a:off x="6804025" y="3644900"/>
            <a:ext cx="1873250" cy="11525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6" name="Rectangle 18"/>
          <p:cNvSpPr>
            <a:spLocks noChangeArrowheads="1"/>
          </p:cNvSpPr>
          <p:nvPr/>
        </p:nvSpPr>
        <p:spPr bwMode="auto">
          <a:xfrm>
            <a:off x="6804025" y="3644900"/>
            <a:ext cx="1873250" cy="1152525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256kB</a:t>
            </a:r>
          </a:p>
        </p:txBody>
      </p:sp>
      <p:sp>
        <p:nvSpPr>
          <p:cNvPr id="1179667" name="Rectangle 19"/>
          <p:cNvSpPr>
            <a:spLocks noChangeArrowheads="1"/>
          </p:cNvSpPr>
          <p:nvPr/>
        </p:nvSpPr>
        <p:spPr bwMode="auto">
          <a:xfrm>
            <a:off x="4716463" y="836613"/>
            <a:ext cx="1873250" cy="1444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Process 32kB</a:t>
            </a:r>
          </a:p>
        </p:txBody>
      </p:sp>
      <p:sp>
        <p:nvSpPr>
          <p:cNvPr id="1179668" name="Rectangle 20"/>
          <p:cNvSpPr>
            <a:spLocks noChangeArrowheads="1"/>
          </p:cNvSpPr>
          <p:nvPr/>
        </p:nvSpPr>
        <p:spPr bwMode="auto">
          <a:xfrm>
            <a:off x="6804025" y="1916113"/>
            <a:ext cx="1873250" cy="288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64kB</a:t>
            </a:r>
          </a:p>
        </p:txBody>
      </p:sp>
      <p:sp>
        <p:nvSpPr>
          <p:cNvPr id="1179669" name="Rectangle 21"/>
          <p:cNvSpPr>
            <a:spLocks noChangeArrowheads="1"/>
          </p:cNvSpPr>
          <p:nvPr/>
        </p:nvSpPr>
        <p:spPr bwMode="auto">
          <a:xfrm>
            <a:off x="6804025" y="2205038"/>
            <a:ext cx="1873250" cy="2889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64kB</a:t>
            </a:r>
          </a:p>
        </p:txBody>
      </p:sp>
      <p:sp>
        <p:nvSpPr>
          <p:cNvPr id="1179670" name="Rectangle 22"/>
          <p:cNvSpPr>
            <a:spLocks noChangeArrowheads="1"/>
          </p:cNvSpPr>
          <p:nvPr/>
        </p:nvSpPr>
        <p:spPr bwMode="auto">
          <a:xfrm>
            <a:off x="6804025" y="2060575"/>
            <a:ext cx="1873250" cy="144463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32kB</a:t>
            </a:r>
          </a:p>
        </p:txBody>
      </p:sp>
      <p:sp>
        <p:nvSpPr>
          <p:cNvPr id="1179671" name="Rectangle 23"/>
          <p:cNvSpPr>
            <a:spLocks noChangeArrowheads="1"/>
          </p:cNvSpPr>
          <p:nvPr/>
        </p:nvSpPr>
        <p:spPr bwMode="auto">
          <a:xfrm>
            <a:off x="6804025" y="1916113"/>
            <a:ext cx="1873250" cy="144462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32kB</a:t>
            </a:r>
          </a:p>
        </p:txBody>
      </p:sp>
      <p:sp>
        <p:nvSpPr>
          <p:cNvPr id="1179672" name="Rectangle 24"/>
          <p:cNvSpPr>
            <a:spLocks noChangeArrowheads="1"/>
          </p:cNvSpPr>
          <p:nvPr/>
        </p:nvSpPr>
        <p:spPr bwMode="auto">
          <a:xfrm>
            <a:off x="6804025" y="1916113"/>
            <a:ext cx="1873250" cy="144462"/>
          </a:xfrm>
          <a:prstGeom prst="rect">
            <a:avLst/>
          </a:prstGeom>
          <a:solidFill>
            <a:srgbClr val="C0C0C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200" b="0">
                <a:latin typeface="Helvetica" pitchFamily="34" charset="0"/>
              </a:rPr>
              <a:t>Process 32kB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179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1179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9651" grpId="0" uiExpand="1" build="p"/>
      <p:bldP spid="1179652" grpId="0" animBg="1"/>
      <p:bldP spid="1179652" grpId="1" animBg="1"/>
      <p:bldP spid="1179654" grpId="0" animBg="1"/>
      <p:bldP spid="1179654" grpId="1" animBg="1"/>
      <p:bldP spid="1179654" grpId="2" animBg="1"/>
      <p:bldP spid="1179654" grpId="3" animBg="1"/>
      <p:bldP spid="1179654" grpId="4" animBg="1"/>
      <p:bldP spid="1179654" grpId="5" animBg="1"/>
      <p:bldP spid="1179654" grpId="6" animBg="1"/>
      <p:bldP spid="1179654" grpId="7" animBg="1"/>
      <p:bldP spid="1179655" grpId="0" animBg="1"/>
      <p:bldP spid="1179656" grpId="0" animBg="1"/>
      <p:bldP spid="1179657" grpId="0" animBg="1"/>
      <p:bldP spid="1179657" grpId="1" animBg="1"/>
      <p:bldP spid="1179658" grpId="0" animBg="1"/>
      <p:bldP spid="1179658" grpId="1" animBg="1"/>
      <p:bldP spid="1179659" grpId="0" animBg="1"/>
      <p:bldP spid="1179659" grpId="1" animBg="1"/>
      <p:bldP spid="1179660" grpId="0" animBg="1"/>
      <p:bldP spid="1179660" grpId="1" animBg="1"/>
      <p:bldP spid="1179661" grpId="0" animBg="1"/>
      <p:bldP spid="1179661" grpId="1" animBg="1"/>
      <p:bldP spid="1179662" grpId="0" animBg="1"/>
      <p:bldP spid="1179662" grpId="1" animBg="1"/>
      <p:bldP spid="1179662" grpId="2" animBg="1"/>
      <p:bldP spid="1179662" grpId="3" animBg="1"/>
      <p:bldP spid="1179663" grpId="0" animBg="1"/>
      <p:bldP spid="1179664" grpId="0" animBg="1"/>
      <p:bldP spid="1179664" grpId="1" animBg="1"/>
      <p:bldP spid="1179665" grpId="0" animBg="1"/>
      <p:bldP spid="1179666" grpId="0" animBg="1"/>
      <p:bldP spid="1179667" grpId="0" animBg="1"/>
      <p:bldP spid="1179667" grpId="1" animBg="1"/>
      <p:bldP spid="1179668" grpId="0" animBg="1"/>
      <p:bldP spid="1179668" grpId="1" animBg="1"/>
      <p:bldP spid="1179669" grpId="0" animBg="1"/>
      <p:bldP spid="1179669" grpId="1" animBg="1"/>
      <p:bldP spid="1179670" grpId="0" animBg="1"/>
      <p:bldP spid="1179670" grpId="1" animBg="1"/>
      <p:bldP spid="1179671" grpId="0" animBg="1"/>
      <p:bldP spid="1179671" grpId="1" animBg="1"/>
      <p:bldP spid="1179672" grpId="0" animBg="1"/>
      <p:bldP spid="117967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Challenge – managing memory 	</a:t>
            </a:r>
            <a:endParaRPr lang="en-US" sz="3400" dirty="0"/>
          </a:p>
        </p:txBody>
      </p:sp>
      <p:pic>
        <p:nvPicPr>
          <p:cNvPr id="4" name="filling-stadium.mp4">
            <a:hlinkClick r:id="" action="ppaction://media"/>
          </p:cNvPr>
          <p:cNvPicPr/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000" y="1404937"/>
            <a:ext cx="8128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Requiring that a process is placed in contiguous memory gives much fragmentation (and memory compaction is expensive)</a:t>
            </a:r>
            <a:br>
              <a:rPr lang="en-US" sz="2000" dirty="0"/>
            </a:br>
            <a:r>
              <a:rPr lang="en-US" sz="2000" dirty="0"/>
              <a:t>   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folHlink"/>
                </a:solidFill>
              </a:rPr>
              <a:t>Segmentation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different lengths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determined by programmer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memory frames</a:t>
            </a:r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Programmer (or compiler </a:t>
            </a:r>
            <a:r>
              <a:rPr lang="en-US" sz="2000" dirty="0" smtClean="0"/>
              <a:t>tool-chain</a:t>
            </a:r>
            <a:r>
              <a:rPr lang="en-US" sz="2000" dirty="0"/>
              <a:t>) organizes program in parts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move control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needs awareness of possible segment size limits</a:t>
            </a:r>
            <a:br>
              <a:rPr lang="en-US" sz="1800" dirty="0"/>
            </a:b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000" dirty="0"/>
              <a:t>Pros and Cons</a:t>
            </a:r>
          </a:p>
          <a:p>
            <a:pPr lvl="1">
              <a:lnSpc>
                <a:spcPct val="90000"/>
              </a:lnSpc>
              <a:buClr>
                <a:srgbClr val="009900"/>
              </a:buClr>
              <a:buSzPct val="90000"/>
              <a:buFont typeface="Wingdings" pitchFamily="2" charset="2"/>
              <a:buChar char="C"/>
            </a:pPr>
            <a:r>
              <a:rPr lang="en-US" sz="1800" dirty="0"/>
              <a:t>principle as in dynamic partitioning – can have different sizes</a:t>
            </a:r>
          </a:p>
          <a:p>
            <a:pPr lvl="1">
              <a:lnSpc>
                <a:spcPct val="90000"/>
              </a:lnSpc>
              <a:buClr>
                <a:srgbClr val="009900"/>
              </a:buClr>
              <a:buSzPct val="90000"/>
              <a:buFont typeface="Wingdings" pitchFamily="2" charset="2"/>
              <a:buChar char="C"/>
            </a:pPr>
            <a:r>
              <a:rPr lang="en-US" sz="1800" dirty="0"/>
              <a:t>no internal fragmentation</a:t>
            </a:r>
          </a:p>
          <a:p>
            <a:pPr lvl="1">
              <a:lnSpc>
                <a:spcPct val="90000"/>
              </a:lnSpc>
              <a:buClr>
                <a:srgbClr val="009900"/>
              </a:buClr>
              <a:buSzPct val="90000"/>
              <a:buFont typeface="Wingdings" pitchFamily="2" charset="2"/>
              <a:buChar char="C"/>
            </a:pPr>
            <a:r>
              <a:rPr lang="en-US" sz="1800" dirty="0"/>
              <a:t>less external fragmentation because on average smaller </a:t>
            </a:r>
            <a:r>
              <a:rPr lang="en-US" sz="1800" dirty="0" smtClean="0"/>
              <a:t>segments</a:t>
            </a:r>
            <a:br>
              <a:rPr lang="en-US" sz="1800" dirty="0" smtClean="0"/>
            </a:br>
            <a:endParaRPr lang="en-US" sz="1800" dirty="0" smtClean="0"/>
          </a:p>
          <a:p>
            <a:pPr lvl="1">
              <a:lnSpc>
                <a:spcPct val="90000"/>
              </a:lnSpc>
              <a:buClr>
                <a:srgbClr val="FF0000"/>
              </a:buClr>
              <a:buSzPct val="90000"/>
              <a:buFont typeface="Wingdings" pitchFamily="2" charset="2"/>
              <a:buChar char="D"/>
            </a:pPr>
            <a:r>
              <a:rPr lang="en-US" sz="1800" dirty="0"/>
              <a:t>adds a step to address 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1181699" name="Rectangle 3"/>
          <p:cNvSpPr>
            <a:spLocks noChangeArrowheads="1"/>
          </p:cNvSpPr>
          <p:nvPr/>
        </p:nvSpPr>
        <p:spPr bwMode="auto">
          <a:xfrm>
            <a:off x="6551613" y="1017588"/>
            <a:ext cx="1944687" cy="52562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1700" name="Group 4"/>
          <p:cNvGrpSpPr>
            <a:grpSpLocks/>
          </p:cNvGrpSpPr>
          <p:nvPr/>
        </p:nvGrpSpPr>
        <p:grpSpPr bwMode="auto">
          <a:xfrm>
            <a:off x="6551613" y="2205038"/>
            <a:ext cx="1944687" cy="576262"/>
            <a:chOff x="4354" y="3362"/>
            <a:chExt cx="1225" cy="408"/>
          </a:xfrm>
        </p:grpSpPr>
        <p:sp>
          <p:nvSpPr>
            <p:cNvPr id="1181701" name="Rectangle 5"/>
            <p:cNvSpPr>
              <a:spLocks noChangeArrowheads="1"/>
            </p:cNvSpPr>
            <p:nvPr/>
          </p:nvSpPr>
          <p:spPr bwMode="auto">
            <a:xfrm>
              <a:off x="4354" y="3362"/>
              <a:ext cx="1225" cy="4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02" name="Text Box 6"/>
            <p:cNvSpPr txBox="1">
              <a:spLocks noChangeArrowheads="1"/>
            </p:cNvSpPr>
            <p:nvPr/>
          </p:nvSpPr>
          <p:spPr bwMode="auto">
            <a:xfrm>
              <a:off x="4503" y="3476"/>
              <a:ext cx="937" cy="19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200" b="0"/>
                <a:t>process A, segment 0</a:t>
              </a:r>
              <a:endParaRPr lang="en-US" sz="900" b="0"/>
            </a:p>
          </p:txBody>
        </p:sp>
      </p:grpSp>
      <p:grpSp>
        <p:nvGrpSpPr>
          <p:cNvPr id="1181703" name="Group 7"/>
          <p:cNvGrpSpPr>
            <a:grpSpLocks/>
          </p:cNvGrpSpPr>
          <p:nvPr/>
        </p:nvGrpSpPr>
        <p:grpSpPr bwMode="auto">
          <a:xfrm>
            <a:off x="6551613" y="3321050"/>
            <a:ext cx="1944687" cy="720725"/>
            <a:chOff x="4354" y="3362"/>
            <a:chExt cx="1225" cy="408"/>
          </a:xfrm>
        </p:grpSpPr>
        <p:sp>
          <p:nvSpPr>
            <p:cNvPr id="1181704" name="Rectangle 8"/>
            <p:cNvSpPr>
              <a:spLocks noChangeArrowheads="1"/>
            </p:cNvSpPr>
            <p:nvPr/>
          </p:nvSpPr>
          <p:spPr bwMode="auto">
            <a:xfrm>
              <a:off x="4354" y="3362"/>
              <a:ext cx="1225" cy="4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05" name="Text Box 9"/>
            <p:cNvSpPr txBox="1">
              <a:spLocks noChangeArrowheads="1"/>
            </p:cNvSpPr>
            <p:nvPr/>
          </p:nvSpPr>
          <p:spPr bwMode="auto">
            <a:xfrm>
              <a:off x="4503" y="3475"/>
              <a:ext cx="937" cy="156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process A, segment 1</a:t>
              </a:r>
              <a:endParaRPr lang="en-US" sz="900" b="0"/>
            </a:p>
          </p:txBody>
        </p:sp>
      </p:grpSp>
      <p:grpSp>
        <p:nvGrpSpPr>
          <p:cNvPr id="1181706" name="Group 10"/>
          <p:cNvGrpSpPr>
            <a:grpSpLocks/>
          </p:cNvGrpSpPr>
          <p:nvPr/>
        </p:nvGrpSpPr>
        <p:grpSpPr bwMode="auto">
          <a:xfrm>
            <a:off x="6551613" y="4652963"/>
            <a:ext cx="1944687" cy="900112"/>
            <a:chOff x="4127" y="2931"/>
            <a:chExt cx="1225" cy="408"/>
          </a:xfrm>
        </p:grpSpPr>
        <p:sp>
          <p:nvSpPr>
            <p:cNvPr id="1181707" name="Rectangle 11"/>
            <p:cNvSpPr>
              <a:spLocks noChangeArrowheads="1"/>
            </p:cNvSpPr>
            <p:nvPr/>
          </p:nvSpPr>
          <p:spPr bwMode="auto">
            <a:xfrm>
              <a:off x="4127" y="2931"/>
              <a:ext cx="1225" cy="408"/>
            </a:xfrm>
            <a:prstGeom prst="rect">
              <a:avLst/>
            </a:prstGeom>
            <a:solidFill>
              <a:srgbClr val="66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08" name="Text Box 12"/>
            <p:cNvSpPr txBox="1">
              <a:spLocks noChangeArrowheads="1"/>
            </p:cNvSpPr>
            <p:nvPr/>
          </p:nvSpPr>
          <p:spPr bwMode="auto">
            <a:xfrm>
              <a:off x="4276" y="3044"/>
              <a:ext cx="937" cy="124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rIns="18000">
              <a:spAutoFit/>
            </a:bodyPr>
            <a:lstStyle/>
            <a:p>
              <a:pPr algn="ctr"/>
              <a:r>
                <a:rPr lang="en-US" sz="1200" b="0"/>
                <a:t>process A, segment 2</a:t>
              </a:r>
              <a:endParaRPr lang="en-US" sz="900" b="0"/>
            </a:p>
          </p:txBody>
        </p:sp>
      </p:grpSp>
      <p:grpSp>
        <p:nvGrpSpPr>
          <p:cNvPr id="1181709" name="Group 13"/>
          <p:cNvGrpSpPr>
            <a:grpSpLocks/>
          </p:cNvGrpSpPr>
          <p:nvPr/>
        </p:nvGrpSpPr>
        <p:grpSpPr bwMode="auto">
          <a:xfrm>
            <a:off x="6551613" y="1016000"/>
            <a:ext cx="1944687" cy="647700"/>
            <a:chOff x="4354" y="3362"/>
            <a:chExt cx="1225" cy="408"/>
          </a:xfrm>
        </p:grpSpPr>
        <p:sp>
          <p:nvSpPr>
            <p:cNvPr id="1181710" name="Rectangle 14"/>
            <p:cNvSpPr>
              <a:spLocks noChangeArrowheads="1"/>
            </p:cNvSpPr>
            <p:nvPr/>
          </p:nvSpPr>
          <p:spPr bwMode="auto">
            <a:xfrm>
              <a:off x="4354" y="3362"/>
              <a:ext cx="1225" cy="40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1711" name="Text Box 15"/>
            <p:cNvSpPr txBox="1">
              <a:spLocks noChangeArrowheads="1"/>
            </p:cNvSpPr>
            <p:nvPr/>
          </p:nvSpPr>
          <p:spPr bwMode="auto">
            <a:xfrm>
              <a:off x="4599" y="3475"/>
              <a:ext cx="752" cy="17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>
                  <a:solidFill>
                    <a:schemeClr val="bg1"/>
                  </a:solidFill>
                </a:rPr>
                <a:t>operating system</a:t>
              </a:r>
              <a:endParaRPr lang="en-US" sz="900" b="0">
                <a:solidFill>
                  <a:schemeClr val="bg1"/>
                </a:solidFill>
              </a:endParaRPr>
            </a:p>
          </p:txBody>
        </p:sp>
      </p:grpSp>
      <p:grpSp>
        <p:nvGrpSpPr>
          <p:cNvPr id="1181712" name="Group 16"/>
          <p:cNvGrpSpPr>
            <a:grpSpLocks/>
          </p:cNvGrpSpPr>
          <p:nvPr/>
        </p:nvGrpSpPr>
        <p:grpSpPr bwMode="auto">
          <a:xfrm>
            <a:off x="6700838" y="1773238"/>
            <a:ext cx="1628775" cy="4125912"/>
            <a:chOff x="4221" y="1117"/>
            <a:chExt cx="1026" cy="2599"/>
          </a:xfrm>
        </p:grpSpPr>
        <p:sp>
          <p:nvSpPr>
            <p:cNvPr id="1181713" name="Text Box 17"/>
            <p:cNvSpPr txBox="1">
              <a:spLocks noChangeArrowheads="1"/>
            </p:cNvSpPr>
            <p:nvPr/>
          </p:nvSpPr>
          <p:spPr bwMode="auto">
            <a:xfrm>
              <a:off x="4222" y="3543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  <p:sp>
          <p:nvSpPr>
            <p:cNvPr id="1181714" name="Text Box 18"/>
            <p:cNvSpPr txBox="1">
              <a:spLocks noChangeArrowheads="1"/>
            </p:cNvSpPr>
            <p:nvPr/>
          </p:nvSpPr>
          <p:spPr bwMode="auto">
            <a:xfrm>
              <a:off x="4221" y="1117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  <p:sp>
          <p:nvSpPr>
            <p:cNvPr id="1181715" name="Text Box 19"/>
            <p:cNvSpPr txBox="1">
              <a:spLocks noChangeArrowheads="1"/>
            </p:cNvSpPr>
            <p:nvPr/>
          </p:nvSpPr>
          <p:spPr bwMode="auto">
            <a:xfrm>
              <a:off x="4221" y="1851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  <p:sp>
          <p:nvSpPr>
            <p:cNvPr id="1181716" name="Text Box 20"/>
            <p:cNvSpPr txBox="1">
              <a:spLocks noChangeArrowheads="1"/>
            </p:cNvSpPr>
            <p:nvPr/>
          </p:nvSpPr>
          <p:spPr bwMode="auto">
            <a:xfrm>
              <a:off x="4221" y="2622"/>
              <a:ext cx="102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66CCFF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000" rIns="18000">
              <a:spAutoFit/>
            </a:bodyPr>
            <a:lstStyle/>
            <a:p>
              <a:pPr algn="ctr"/>
              <a:r>
                <a:rPr lang="en-US" sz="1200" b="0"/>
                <a:t>other regions/programs</a:t>
              </a:r>
              <a:endParaRPr lang="en-US" sz="900" b="0"/>
            </a:p>
          </p:txBody>
        </p:sp>
      </p:grpSp>
      <p:sp>
        <p:nvSpPr>
          <p:cNvPr id="1181717" name="Rectangle 21"/>
          <p:cNvSpPr>
            <a:spLocks noChangeArrowheads="1"/>
          </p:cNvSpPr>
          <p:nvPr/>
        </p:nvSpPr>
        <p:spPr bwMode="auto">
          <a:xfrm>
            <a:off x="3492500" y="1989138"/>
            <a:ext cx="2160588" cy="25241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address</a:t>
            </a:r>
          </a:p>
        </p:txBody>
      </p:sp>
      <p:sp>
        <p:nvSpPr>
          <p:cNvPr id="1181718" name="Rectangle 22"/>
          <p:cNvSpPr>
            <a:spLocks noChangeArrowheads="1"/>
          </p:cNvSpPr>
          <p:nvPr/>
        </p:nvSpPr>
        <p:spPr bwMode="auto">
          <a:xfrm>
            <a:off x="3492500" y="3105150"/>
            <a:ext cx="2160588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200" b="0"/>
              <a:t>segment number | offset</a:t>
            </a:r>
          </a:p>
        </p:txBody>
      </p:sp>
      <p:graphicFrame>
        <p:nvGraphicFramePr>
          <p:cNvPr id="1181719" name="Group 23"/>
          <p:cNvGraphicFramePr>
            <a:graphicFrameLocks noGrp="1"/>
          </p:cNvGraphicFramePr>
          <p:nvPr/>
        </p:nvGraphicFramePr>
        <p:xfrm>
          <a:off x="3492500" y="4311650"/>
          <a:ext cx="2159000" cy="1689101"/>
        </p:xfrm>
        <a:graphic>
          <a:graphicData uri="http://schemas.openxmlformats.org/drawingml/2006/table">
            <a:tbl>
              <a:tblPr/>
              <a:tblGrid>
                <a:gridCol w="2159000"/>
              </a:tblGrid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segment start address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0x…a…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0x…b…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0x…c…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1181733" name="Text Box 37"/>
          <p:cNvSpPr txBox="1">
            <a:spLocks noChangeArrowheads="1"/>
          </p:cNvSpPr>
          <p:nvPr/>
        </p:nvSpPr>
        <p:spPr bwMode="auto">
          <a:xfrm>
            <a:off x="3395663" y="4041775"/>
            <a:ext cx="11414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200" b="0"/>
              <a:t>segment table</a:t>
            </a:r>
          </a:p>
        </p:txBody>
      </p:sp>
      <p:sp>
        <p:nvSpPr>
          <p:cNvPr id="1181734" name="Line 38"/>
          <p:cNvSpPr>
            <a:spLocks noChangeShapeType="1"/>
          </p:cNvSpPr>
          <p:nvPr/>
        </p:nvSpPr>
        <p:spPr bwMode="auto">
          <a:xfrm>
            <a:off x="4572000" y="24209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35" name="Rectangle 39"/>
          <p:cNvSpPr>
            <a:spLocks noGrp="1" noChangeArrowheads="1"/>
          </p:cNvSpPr>
          <p:nvPr>
            <p:ph type="body" idx="1"/>
          </p:nvPr>
        </p:nvSpPr>
        <p:spPr>
          <a:xfrm>
            <a:off x="0" y="1249363"/>
            <a:ext cx="3384550" cy="5265737"/>
          </a:xfrm>
          <a:noFill/>
          <a:ln/>
        </p:spPr>
        <p:txBody>
          <a:bodyPr/>
          <a:lstStyle/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find segment table in register</a:t>
            </a:r>
            <a:br>
              <a:rPr lang="en-US" sz="2000"/>
            </a:br>
            <a:endParaRPr lang="en-US" sz="20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extract segment  number from address </a:t>
            </a:r>
            <a:br>
              <a:rPr lang="en-US" sz="2000"/>
            </a:br>
            <a:endParaRPr lang="en-US" sz="20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find segment address using segment number as index to segment table</a:t>
            </a:r>
            <a:br>
              <a:rPr lang="en-US" sz="2000"/>
            </a:br>
            <a:endParaRPr lang="en-US" sz="200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sz="2000"/>
              <a:t>find absolute address within segment using relative address</a:t>
            </a:r>
          </a:p>
        </p:txBody>
      </p:sp>
      <p:sp>
        <p:nvSpPr>
          <p:cNvPr id="1181736" name="Freeform 40"/>
          <p:cNvSpPr>
            <a:spLocks/>
          </p:cNvSpPr>
          <p:nvPr/>
        </p:nvSpPr>
        <p:spPr bwMode="auto">
          <a:xfrm>
            <a:off x="3384550" y="3213100"/>
            <a:ext cx="290513" cy="1979613"/>
          </a:xfrm>
          <a:custGeom>
            <a:avLst/>
            <a:gdLst>
              <a:gd name="T0" fmla="*/ 183 w 183"/>
              <a:gd name="T1" fmla="*/ 1 h 1247"/>
              <a:gd name="T2" fmla="*/ 0 w 183"/>
              <a:gd name="T3" fmla="*/ 0 h 1247"/>
              <a:gd name="T4" fmla="*/ 0 w 183"/>
              <a:gd name="T5" fmla="*/ 1247 h 1247"/>
              <a:gd name="T6" fmla="*/ 68 w 183"/>
              <a:gd name="T7" fmla="*/ 1247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3" h="1247">
                <a:moveTo>
                  <a:pt x="183" y="1"/>
                </a:moveTo>
                <a:lnTo>
                  <a:pt x="0" y="0"/>
                </a:lnTo>
                <a:lnTo>
                  <a:pt x="0" y="1247"/>
                </a:lnTo>
                <a:lnTo>
                  <a:pt x="68" y="124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37" name="Freeform 41"/>
          <p:cNvSpPr>
            <a:spLocks/>
          </p:cNvSpPr>
          <p:nvPr/>
        </p:nvSpPr>
        <p:spPr bwMode="auto">
          <a:xfrm>
            <a:off x="5476875" y="3213100"/>
            <a:ext cx="463550" cy="1187450"/>
          </a:xfrm>
          <a:custGeom>
            <a:avLst/>
            <a:gdLst>
              <a:gd name="T0" fmla="*/ 0 w 292"/>
              <a:gd name="T1" fmla="*/ 1 h 748"/>
              <a:gd name="T2" fmla="*/ 292 w 292"/>
              <a:gd name="T3" fmla="*/ 0 h 748"/>
              <a:gd name="T4" fmla="*/ 292 w 292"/>
              <a:gd name="T5" fmla="*/ 748 h 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2" h="748">
                <a:moveTo>
                  <a:pt x="0" y="1"/>
                </a:moveTo>
                <a:lnTo>
                  <a:pt x="292" y="0"/>
                </a:lnTo>
                <a:lnTo>
                  <a:pt x="292" y="7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38" name="Rectangle 42"/>
          <p:cNvSpPr>
            <a:spLocks noChangeArrowheads="1"/>
          </p:cNvSpPr>
          <p:nvPr/>
        </p:nvSpPr>
        <p:spPr bwMode="auto">
          <a:xfrm>
            <a:off x="5795963" y="4400550"/>
            <a:ext cx="252412" cy="2524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800" b="0"/>
              <a:t>+</a:t>
            </a:r>
          </a:p>
        </p:txBody>
      </p:sp>
      <p:sp>
        <p:nvSpPr>
          <p:cNvPr id="1181739" name="Freeform 43"/>
          <p:cNvSpPr>
            <a:spLocks/>
          </p:cNvSpPr>
          <p:nvPr/>
        </p:nvSpPr>
        <p:spPr bwMode="auto">
          <a:xfrm>
            <a:off x="5435600" y="4652963"/>
            <a:ext cx="504825" cy="504825"/>
          </a:xfrm>
          <a:custGeom>
            <a:avLst/>
            <a:gdLst>
              <a:gd name="T0" fmla="*/ 0 w 272"/>
              <a:gd name="T1" fmla="*/ 318 h 318"/>
              <a:gd name="T2" fmla="*/ 272 w 272"/>
              <a:gd name="T3" fmla="*/ 318 h 318"/>
              <a:gd name="T4" fmla="*/ 272 w 272"/>
              <a:gd name="T5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72" h="318">
                <a:moveTo>
                  <a:pt x="0" y="318"/>
                </a:moveTo>
                <a:lnTo>
                  <a:pt x="272" y="318"/>
                </a:lnTo>
                <a:lnTo>
                  <a:pt x="27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1740" name="Freeform 44"/>
          <p:cNvSpPr>
            <a:spLocks/>
          </p:cNvSpPr>
          <p:nvPr/>
        </p:nvSpPr>
        <p:spPr bwMode="auto">
          <a:xfrm>
            <a:off x="6048375" y="3644900"/>
            <a:ext cx="468313" cy="863600"/>
          </a:xfrm>
          <a:custGeom>
            <a:avLst/>
            <a:gdLst>
              <a:gd name="T0" fmla="*/ 0 w 295"/>
              <a:gd name="T1" fmla="*/ 544 h 544"/>
              <a:gd name="T2" fmla="*/ 113 w 295"/>
              <a:gd name="T3" fmla="*/ 544 h 544"/>
              <a:gd name="T4" fmla="*/ 113 w 295"/>
              <a:gd name="T5" fmla="*/ 0 h 544"/>
              <a:gd name="T6" fmla="*/ 295 w 295"/>
              <a:gd name="T7" fmla="*/ 0 h 5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544">
                <a:moveTo>
                  <a:pt x="0" y="544"/>
                </a:moveTo>
                <a:lnTo>
                  <a:pt x="113" y="544"/>
                </a:lnTo>
                <a:lnTo>
                  <a:pt x="113" y="0"/>
                </a:lnTo>
                <a:lnTo>
                  <a:pt x="29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81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8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8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8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1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8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8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81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8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1717" grpId="0" animBg="1" autoUpdateAnimBg="0"/>
      <p:bldP spid="1181718" grpId="0" animBg="1" autoUpdateAnimBg="0"/>
      <p:bldP spid="1181733" grpId="0" autoUpdateAnimBg="0"/>
      <p:bldP spid="1181734" grpId="0" animBg="1"/>
      <p:bldP spid="1181735" grpId="0" build="p" autoUpdateAnimBg="0"/>
      <p:bldP spid="1181736" grpId="0" animBg="1"/>
      <p:bldP spid="1181737" grpId="0" animBg="1"/>
      <p:bldP spid="1181738" grpId="0" animBg="1" autoUpdateAnimBg="0"/>
      <p:bldP spid="1181739" grpId="0" animBg="1"/>
      <p:bldP spid="11817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56"/>
          <p:cNvSpPr>
            <a:spLocks noChangeArrowheads="1"/>
          </p:cNvSpPr>
          <p:nvPr/>
        </p:nvSpPr>
        <p:spPr bwMode="auto">
          <a:xfrm>
            <a:off x="4562764" y="1259176"/>
            <a:ext cx="1728788" cy="1278513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 dirty="0">
                <a:latin typeface="Helvetica" pitchFamily="34" charset="0"/>
              </a:rPr>
              <a:t>Process</a:t>
            </a:r>
            <a:r>
              <a:rPr lang="en-US" sz="1800" b="0" dirty="0" smtClean="0">
                <a:latin typeface="Helvetica" pitchFamily="34" charset="0"/>
              </a:rPr>
              <a:t> 6</a:t>
            </a:r>
            <a:endParaRPr lang="en-US" sz="1800" b="0" dirty="0">
              <a:latin typeface="Helvetica" pitchFamily="34" charset="0"/>
            </a:endParaRPr>
          </a:p>
        </p:txBody>
      </p:sp>
      <p:sp>
        <p:nvSpPr>
          <p:cNvPr id="68" name="Rectangle 56"/>
          <p:cNvSpPr>
            <a:spLocks noChangeArrowheads="1"/>
          </p:cNvSpPr>
          <p:nvPr/>
        </p:nvSpPr>
        <p:spPr bwMode="auto">
          <a:xfrm>
            <a:off x="4562765" y="1267260"/>
            <a:ext cx="1728788" cy="1079500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 dirty="0">
                <a:latin typeface="Helvetica" pitchFamily="34" charset="0"/>
              </a:rPr>
              <a:t>Process</a:t>
            </a:r>
            <a:r>
              <a:rPr lang="en-US" sz="1800" b="0" dirty="0" smtClean="0">
                <a:latin typeface="Helvetica" pitchFamily="34" charset="0"/>
              </a:rPr>
              <a:t> 7</a:t>
            </a:r>
            <a:endParaRPr lang="en-US" sz="1800" b="0" dirty="0">
              <a:latin typeface="Helvetica" pitchFamily="34" charset="0"/>
            </a:endParaRPr>
          </a:p>
        </p:txBody>
      </p:sp>
      <p:sp>
        <p:nvSpPr>
          <p:cNvPr id="67" name="Rectangle 56"/>
          <p:cNvSpPr>
            <a:spLocks noChangeArrowheads="1"/>
          </p:cNvSpPr>
          <p:nvPr/>
        </p:nvSpPr>
        <p:spPr bwMode="auto">
          <a:xfrm>
            <a:off x="6659032" y="4517304"/>
            <a:ext cx="1728788" cy="1278513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en-US" sz="1800" b="0" dirty="0">
              <a:latin typeface="Helvetica" pitchFamily="34" charset="0"/>
            </a:endParaRPr>
          </a:p>
        </p:txBody>
      </p:sp>
      <p:sp>
        <p:nvSpPr>
          <p:cNvPr id="1182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</a:t>
            </a:r>
          </a:p>
        </p:txBody>
      </p:sp>
      <p:sp>
        <p:nvSpPr>
          <p:cNvPr id="1182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44538"/>
            <a:ext cx="6480175" cy="5630862"/>
          </a:xfrm>
        </p:spPr>
        <p:txBody>
          <a:bodyPr/>
          <a:lstStyle/>
          <a:p>
            <a:r>
              <a:rPr lang="en-US" sz="2000" dirty="0"/>
              <a:t>Paging</a:t>
            </a:r>
          </a:p>
          <a:p>
            <a:pPr lvl="1"/>
            <a:r>
              <a:rPr lang="en-US" sz="1800" dirty="0"/>
              <a:t>equal lengths determined </a:t>
            </a:r>
            <a:br>
              <a:rPr lang="en-US" sz="1800" dirty="0"/>
            </a:br>
            <a:r>
              <a:rPr lang="en-US" sz="1800" dirty="0"/>
              <a:t>by processor</a:t>
            </a:r>
          </a:p>
          <a:p>
            <a:pPr lvl="1"/>
            <a:r>
              <a:rPr lang="en-US" sz="1800" dirty="0"/>
              <a:t>one page moved into </a:t>
            </a:r>
            <a:br>
              <a:rPr lang="en-US" sz="1800" dirty="0"/>
            </a:br>
            <a:r>
              <a:rPr lang="en-US" sz="1800" dirty="0"/>
              <a:t>one page (memory) frame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Process is loaded into several frames </a:t>
            </a:r>
            <a:br>
              <a:rPr lang="en-US" sz="2000" dirty="0"/>
            </a:br>
            <a:r>
              <a:rPr lang="en-US" sz="2000" dirty="0"/>
              <a:t>(not necessarily consecutive)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Fragmentation</a:t>
            </a:r>
          </a:p>
          <a:p>
            <a:pPr lvl="1"/>
            <a:r>
              <a:rPr lang="en-US" sz="1800" dirty="0"/>
              <a:t>no external fragmentation</a:t>
            </a:r>
          </a:p>
          <a:p>
            <a:pPr lvl="1"/>
            <a:r>
              <a:rPr lang="en-US" sz="1800" dirty="0"/>
              <a:t>little internal fragmentation (depends on frame size)</a:t>
            </a:r>
            <a:br>
              <a:rPr lang="en-US" sz="1800" dirty="0"/>
            </a:br>
            <a:endParaRPr lang="en-US" sz="1800" dirty="0"/>
          </a:p>
          <a:p>
            <a:r>
              <a:rPr lang="en-US" sz="2000" dirty="0"/>
              <a:t>Addresses are dynamically translated during run-time</a:t>
            </a:r>
            <a:br>
              <a:rPr lang="en-US" sz="2000" dirty="0"/>
            </a:br>
            <a:r>
              <a:rPr lang="en-US" sz="2000" dirty="0"/>
              <a:t>(similar to segmentation)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Can </a:t>
            </a:r>
            <a:r>
              <a:rPr lang="en-US" sz="2000" i="1" dirty="0"/>
              <a:t>combine</a:t>
            </a:r>
            <a:r>
              <a:rPr lang="en-US" sz="2000" dirty="0"/>
              <a:t> segmentation and paging</a:t>
            </a:r>
          </a:p>
        </p:txBody>
      </p:sp>
      <p:sp>
        <p:nvSpPr>
          <p:cNvPr id="1182724" name="Rectangle 4"/>
          <p:cNvSpPr>
            <a:spLocks noChangeArrowheads="1"/>
          </p:cNvSpPr>
          <p:nvPr/>
        </p:nvSpPr>
        <p:spPr bwMode="auto">
          <a:xfrm>
            <a:off x="6659563" y="12684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5" name="Rectangle 5"/>
          <p:cNvSpPr>
            <a:spLocks noChangeArrowheads="1"/>
          </p:cNvSpPr>
          <p:nvPr/>
        </p:nvSpPr>
        <p:spPr bwMode="auto">
          <a:xfrm>
            <a:off x="6659563" y="14843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6" name="Rectangle 6"/>
          <p:cNvSpPr>
            <a:spLocks noChangeArrowheads="1"/>
          </p:cNvSpPr>
          <p:nvPr/>
        </p:nvSpPr>
        <p:spPr bwMode="auto">
          <a:xfrm>
            <a:off x="6659563" y="17002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7" name="Rectangle 7"/>
          <p:cNvSpPr>
            <a:spLocks noChangeArrowheads="1"/>
          </p:cNvSpPr>
          <p:nvPr/>
        </p:nvSpPr>
        <p:spPr bwMode="auto">
          <a:xfrm>
            <a:off x="6659563" y="19161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8" name="Rectangle 8"/>
          <p:cNvSpPr>
            <a:spLocks noChangeArrowheads="1"/>
          </p:cNvSpPr>
          <p:nvPr/>
        </p:nvSpPr>
        <p:spPr bwMode="auto">
          <a:xfrm>
            <a:off x="6659563" y="21320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29" name="Rectangle 9"/>
          <p:cNvSpPr>
            <a:spLocks noChangeArrowheads="1"/>
          </p:cNvSpPr>
          <p:nvPr/>
        </p:nvSpPr>
        <p:spPr bwMode="auto">
          <a:xfrm>
            <a:off x="6659563" y="23479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0" name="Rectangle 10"/>
          <p:cNvSpPr>
            <a:spLocks noChangeArrowheads="1"/>
          </p:cNvSpPr>
          <p:nvPr/>
        </p:nvSpPr>
        <p:spPr bwMode="auto">
          <a:xfrm>
            <a:off x="6659563" y="25638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1" name="Rectangle 11"/>
          <p:cNvSpPr>
            <a:spLocks noChangeArrowheads="1"/>
          </p:cNvSpPr>
          <p:nvPr/>
        </p:nvSpPr>
        <p:spPr bwMode="auto">
          <a:xfrm>
            <a:off x="6659563" y="27797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2" name="Rectangle 12"/>
          <p:cNvSpPr>
            <a:spLocks noChangeArrowheads="1"/>
          </p:cNvSpPr>
          <p:nvPr/>
        </p:nvSpPr>
        <p:spPr bwMode="auto">
          <a:xfrm>
            <a:off x="6659563" y="2995613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3" name="Rectangle 13"/>
          <p:cNvSpPr>
            <a:spLocks noChangeArrowheads="1"/>
          </p:cNvSpPr>
          <p:nvPr/>
        </p:nvSpPr>
        <p:spPr bwMode="auto">
          <a:xfrm>
            <a:off x="6659563" y="32131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4" name="Rectangle 14"/>
          <p:cNvSpPr>
            <a:spLocks noChangeArrowheads="1"/>
          </p:cNvSpPr>
          <p:nvPr/>
        </p:nvSpPr>
        <p:spPr bwMode="auto">
          <a:xfrm>
            <a:off x="6659563" y="34290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5" name="Rectangle 15"/>
          <p:cNvSpPr>
            <a:spLocks noChangeArrowheads="1"/>
          </p:cNvSpPr>
          <p:nvPr/>
        </p:nvSpPr>
        <p:spPr bwMode="auto">
          <a:xfrm>
            <a:off x="6659563" y="36449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6" name="Rectangle 16"/>
          <p:cNvSpPr>
            <a:spLocks noChangeArrowheads="1"/>
          </p:cNvSpPr>
          <p:nvPr/>
        </p:nvSpPr>
        <p:spPr bwMode="auto">
          <a:xfrm>
            <a:off x="6659563" y="38608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grpSp>
        <p:nvGrpSpPr>
          <p:cNvPr id="1182745" name="Group 25"/>
          <p:cNvGrpSpPr>
            <a:grpSpLocks/>
          </p:cNvGrpSpPr>
          <p:nvPr/>
        </p:nvGrpSpPr>
        <p:grpSpPr bwMode="auto">
          <a:xfrm>
            <a:off x="6659563" y="1268413"/>
            <a:ext cx="1728787" cy="863600"/>
            <a:chOff x="3833" y="799"/>
            <a:chExt cx="1089" cy="544"/>
          </a:xfrm>
        </p:grpSpPr>
        <p:sp>
          <p:nvSpPr>
            <p:cNvPr id="1182746" name="Rectangle 26"/>
            <p:cNvSpPr>
              <a:spLocks noChangeArrowheads="1"/>
            </p:cNvSpPr>
            <p:nvPr/>
          </p:nvSpPr>
          <p:spPr bwMode="auto">
            <a:xfrm>
              <a:off x="3833" y="799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47" name="Rectangle 27"/>
            <p:cNvSpPr>
              <a:spLocks noChangeArrowheads="1"/>
            </p:cNvSpPr>
            <p:nvPr/>
          </p:nvSpPr>
          <p:spPr bwMode="auto">
            <a:xfrm>
              <a:off x="3833" y="935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48" name="Rectangle 28"/>
            <p:cNvSpPr>
              <a:spLocks noChangeArrowheads="1"/>
            </p:cNvSpPr>
            <p:nvPr/>
          </p:nvSpPr>
          <p:spPr bwMode="auto">
            <a:xfrm>
              <a:off x="3833" y="1071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49" name="Rectangle 29"/>
            <p:cNvSpPr>
              <a:spLocks noChangeArrowheads="1"/>
            </p:cNvSpPr>
            <p:nvPr/>
          </p:nvSpPr>
          <p:spPr bwMode="auto">
            <a:xfrm>
              <a:off x="3833" y="1207"/>
              <a:ext cx="1089" cy="136"/>
            </a:xfrm>
            <a:prstGeom prst="rect">
              <a:avLst/>
            </a:prstGeom>
            <a:solidFill>
              <a:schemeClr val="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grpSp>
        <p:nvGrpSpPr>
          <p:cNvPr id="1182750" name="Group 30"/>
          <p:cNvGrpSpPr>
            <a:grpSpLocks/>
          </p:cNvGrpSpPr>
          <p:nvPr/>
        </p:nvGrpSpPr>
        <p:grpSpPr bwMode="auto">
          <a:xfrm>
            <a:off x="6659563" y="2133600"/>
            <a:ext cx="1728787" cy="1079500"/>
            <a:chOff x="3969" y="1479"/>
            <a:chExt cx="1089" cy="680"/>
          </a:xfrm>
        </p:grpSpPr>
        <p:sp>
          <p:nvSpPr>
            <p:cNvPr id="1182751" name="Rectangle 31"/>
            <p:cNvSpPr>
              <a:spLocks noChangeArrowheads="1"/>
            </p:cNvSpPr>
            <p:nvPr/>
          </p:nvSpPr>
          <p:spPr bwMode="auto">
            <a:xfrm>
              <a:off x="3969" y="1479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2" name="Rectangle 32"/>
            <p:cNvSpPr>
              <a:spLocks noChangeArrowheads="1"/>
            </p:cNvSpPr>
            <p:nvPr/>
          </p:nvSpPr>
          <p:spPr bwMode="auto">
            <a:xfrm>
              <a:off x="3969" y="1615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3" name="Rectangle 33"/>
            <p:cNvSpPr>
              <a:spLocks noChangeArrowheads="1"/>
            </p:cNvSpPr>
            <p:nvPr/>
          </p:nvSpPr>
          <p:spPr bwMode="auto">
            <a:xfrm>
              <a:off x="3969" y="1751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4" name="Rectangle 34"/>
            <p:cNvSpPr>
              <a:spLocks noChangeArrowheads="1"/>
            </p:cNvSpPr>
            <p:nvPr/>
          </p:nvSpPr>
          <p:spPr bwMode="auto">
            <a:xfrm>
              <a:off x="3969" y="1887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5" name="Rectangle 35"/>
            <p:cNvSpPr>
              <a:spLocks noChangeArrowheads="1"/>
            </p:cNvSpPr>
            <p:nvPr/>
          </p:nvSpPr>
          <p:spPr bwMode="auto">
            <a:xfrm>
              <a:off x="3969" y="2023"/>
              <a:ext cx="1089" cy="136"/>
            </a:xfrm>
            <a:prstGeom prst="rect">
              <a:avLst/>
            </a:prstGeom>
            <a:solidFill>
              <a:schemeClr val="folHlink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grpSp>
        <p:nvGrpSpPr>
          <p:cNvPr id="1182756" name="Group 36"/>
          <p:cNvGrpSpPr>
            <a:grpSpLocks/>
          </p:cNvGrpSpPr>
          <p:nvPr/>
        </p:nvGrpSpPr>
        <p:grpSpPr bwMode="auto">
          <a:xfrm>
            <a:off x="6659563" y="3213100"/>
            <a:ext cx="1728787" cy="863600"/>
            <a:chOff x="3969" y="2160"/>
            <a:chExt cx="1089" cy="544"/>
          </a:xfrm>
        </p:grpSpPr>
        <p:sp>
          <p:nvSpPr>
            <p:cNvPr id="1182757" name="Rectangle 37"/>
            <p:cNvSpPr>
              <a:spLocks noChangeArrowheads="1"/>
            </p:cNvSpPr>
            <p:nvPr/>
          </p:nvSpPr>
          <p:spPr bwMode="auto">
            <a:xfrm>
              <a:off x="3969" y="2160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8" name="Rectangle 38"/>
            <p:cNvSpPr>
              <a:spLocks noChangeArrowheads="1"/>
            </p:cNvSpPr>
            <p:nvPr/>
          </p:nvSpPr>
          <p:spPr bwMode="auto">
            <a:xfrm>
              <a:off x="3969" y="2296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59" name="Rectangle 39"/>
            <p:cNvSpPr>
              <a:spLocks noChangeArrowheads="1"/>
            </p:cNvSpPr>
            <p:nvPr/>
          </p:nvSpPr>
          <p:spPr bwMode="auto">
            <a:xfrm>
              <a:off x="3969" y="2432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60" name="Rectangle 40"/>
            <p:cNvSpPr>
              <a:spLocks noChangeArrowheads="1"/>
            </p:cNvSpPr>
            <p:nvPr/>
          </p:nvSpPr>
          <p:spPr bwMode="auto">
            <a:xfrm>
              <a:off x="3969" y="2568"/>
              <a:ext cx="1089" cy="136"/>
            </a:xfrm>
            <a:prstGeom prst="rect">
              <a:avLst/>
            </a:prstGeom>
            <a:solidFill>
              <a:srgbClr val="00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sp>
        <p:nvSpPr>
          <p:cNvPr id="1182761" name="Rectangle 41"/>
          <p:cNvSpPr>
            <a:spLocks noChangeArrowheads="1"/>
          </p:cNvSpPr>
          <p:nvPr/>
        </p:nvSpPr>
        <p:spPr bwMode="auto">
          <a:xfrm>
            <a:off x="6659563" y="40767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62" name="Rectangle 42"/>
          <p:cNvSpPr>
            <a:spLocks noChangeArrowheads="1"/>
          </p:cNvSpPr>
          <p:nvPr/>
        </p:nvSpPr>
        <p:spPr bwMode="auto">
          <a:xfrm>
            <a:off x="6659563" y="4292600"/>
            <a:ext cx="1728787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grpSp>
        <p:nvGrpSpPr>
          <p:cNvPr id="1182764" name="Group 44"/>
          <p:cNvGrpSpPr>
            <a:grpSpLocks/>
          </p:cNvGrpSpPr>
          <p:nvPr/>
        </p:nvGrpSpPr>
        <p:grpSpPr bwMode="auto">
          <a:xfrm>
            <a:off x="6659563" y="2133600"/>
            <a:ext cx="1728787" cy="647700"/>
            <a:chOff x="3833" y="2568"/>
            <a:chExt cx="1089" cy="408"/>
          </a:xfrm>
        </p:grpSpPr>
        <p:sp>
          <p:nvSpPr>
            <p:cNvPr id="1182765" name="Rectangle 45"/>
            <p:cNvSpPr>
              <a:spLocks noChangeArrowheads="1"/>
            </p:cNvSpPr>
            <p:nvPr/>
          </p:nvSpPr>
          <p:spPr bwMode="auto">
            <a:xfrm>
              <a:off x="3833" y="2568"/>
              <a:ext cx="1089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66" name="Rectangle 46"/>
            <p:cNvSpPr>
              <a:spLocks noChangeArrowheads="1"/>
            </p:cNvSpPr>
            <p:nvPr/>
          </p:nvSpPr>
          <p:spPr bwMode="auto">
            <a:xfrm>
              <a:off x="3833" y="2704"/>
              <a:ext cx="1089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  <p:sp>
          <p:nvSpPr>
            <p:cNvPr id="1182767" name="Rectangle 47"/>
            <p:cNvSpPr>
              <a:spLocks noChangeArrowheads="1"/>
            </p:cNvSpPr>
            <p:nvPr/>
          </p:nvSpPr>
          <p:spPr bwMode="auto">
            <a:xfrm>
              <a:off x="3833" y="2840"/>
              <a:ext cx="1089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800" b="0">
                <a:latin typeface="Helvetica" pitchFamily="34" charset="0"/>
              </a:endParaRPr>
            </a:p>
          </p:txBody>
        </p:sp>
      </p:grpSp>
      <p:grpSp>
        <p:nvGrpSpPr>
          <p:cNvPr id="1182768" name="Group 48"/>
          <p:cNvGrpSpPr>
            <a:grpSpLocks/>
          </p:cNvGrpSpPr>
          <p:nvPr/>
        </p:nvGrpSpPr>
        <p:grpSpPr bwMode="auto">
          <a:xfrm>
            <a:off x="6659563" y="2781300"/>
            <a:ext cx="1728787" cy="1727200"/>
            <a:chOff x="4195" y="1752"/>
            <a:chExt cx="1089" cy="1088"/>
          </a:xfrm>
        </p:grpSpPr>
        <p:grpSp>
          <p:nvGrpSpPr>
            <p:cNvPr id="1182769" name="Group 49"/>
            <p:cNvGrpSpPr>
              <a:grpSpLocks/>
            </p:cNvGrpSpPr>
            <p:nvPr/>
          </p:nvGrpSpPr>
          <p:grpSpPr bwMode="auto">
            <a:xfrm>
              <a:off x="4195" y="1752"/>
              <a:ext cx="1089" cy="272"/>
              <a:chOff x="2880" y="1706"/>
              <a:chExt cx="1089" cy="272"/>
            </a:xfrm>
          </p:grpSpPr>
          <p:sp>
            <p:nvSpPr>
              <p:cNvPr id="1182770" name="Rectangle 50"/>
              <p:cNvSpPr>
                <a:spLocks noChangeArrowheads="1"/>
              </p:cNvSpPr>
              <p:nvPr/>
            </p:nvSpPr>
            <p:spPr bwMode="auto">
              <a:xfrm>
                <a:off x="2880" y="1706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  <p:sp>
            <p:nvSpPr>
              <p:cNvPr id="1182771" name="Rectangle 51"/>
              <p:cNvSpPr>
                <a:spLocks noChangeArrowheads="1"/>
              </p:cNvSpPr>
              <p:nvPr/>
            </p:nvSpPr>
            <p:spPr bwMode="auto">
              <a:xfrm>
                <a:off x="2880" y="1842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</p:grpSp>
        <p:grpSp>
          <p:nvGrpSpPr>
            <p:cNvPr id="1182772" name="Group 52"/>
            <p:cNvGrpSpPr>
              <a:grpSpLocks/>
            </p:cNvGrpSpPr>
            <p:nvPr/>
          </p:nvGrpSpPr>
          <p:grpSpPr bwMode="auto">
            <a:xfrm>
              <a:off x="4195" y="2568"/>
              <a:ext cx="1089" cy="272"/>
              <a:chOff x="2880" y="1978"/>
              <a:chExt cx="1089" cy="272"/>
            </a:xfrm>
          </p:grpSpPr>
          <p:sp>
            <p:nvSpPr>
              <p:cNvPr id="1182773" name="Rectangle 53"/>
              <p:cNvSpPr>
                <a:spLocks noChangeArrowheads="1"/>
              </p:cNvSpPr>
              <p:nvPr/>
            </p:nvSpPr>
            <p:spPr bwMode="auto">
              <a:xfrm>
                <a:off x="2880" y="2114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  <p:sp>
            <p:nvSpPr>
              <p:cNvPr id="1182774" name="Rectangle 54"/>
              <p:cNvSpPr>
                <a:spLocks noChangeArrowheads="1"/>
              </p:cNvSpPr>
              <p:nvPr/>
            </p:nvSpPr>
            <p:spPr bwMode="auto">
              <a:xfrm>
                <a:off x="2880" y="1978"/>
                <a:ext cx="1089" cy="136"/>
              </a:xfrm>
              <a:prstGeom prst="rect">
                <a:avLst/>
              </a:prstGeom>
              <a:solidFill>
                <a:srgbClr val="00CCFF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endParaRPr lang="nb-NO" sz="1800" b="0">
                  <a:latin typeface="Helvetica" pitchFamily="34" charset="0"/>
                </a:endParaRPr>
              </a:p>
            </p:txBody>
          </p:sp>
        </p:grpSp>
      </p:grpSp>
      <p:sp>
        <p:nvSpPr>
          <p:cNvPr id="1182775" name="Rectangle 55"/>
          <p:cNvSpPr>
            <a:spLocks noChangeArrowheads="1"/>
          </p:cNvSpPr>
          <p:nvPr/>
        </p:nvSpPr>
        <p:spPr bwMode="auto">
          <a:xfrm>
            <a:off x="4572000" y="1268413"/>
            <a:ext cx="1728788" cy="865187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1</a:t>
            </a:r>
          </a:p>
        </p:txBody>
      </p:sp>
      <p:sp>
        <p:nvSpPr>
          <p:cNvPr id="1182776" name="Rectangle 56"/>
          <p:cNvSpPr>
            <a:spLocks noChangeArrowheads="1"/>
          </p:cNvSpPr>
          <p:nvPr/>
        </p:nvSpPr>
        <p:spPr bwMode="auto">
          <a:xfrm>
            <a:off x="4572000" y="1268413"/>
            <a:ext cx="1728788" cy="1079500"/>
          </a:xfrm>
          <a:prstGeom prst="rect">
            <a:avLst/>
          </a:prstGeom>
          <a:solidFill>
            <a:schemeClr val="fol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2</a:t>
            </a:r>
          </a:p>
        </p:txBody>
      </p:sp>
      <p:sp>
        <p:nvSpPr>
          <p:cNvPr id="1182777" name="Rectangle 57"/>
          <p:cNvSpPr>
            <a:spLocks noChangeArrowheads="1"/>
          </p:cNvSpPr>
          <p:nvPr/>
        </p:nvSpPr>
        <p:spPr bwMode="auto">
          <a:xfrm>
            <a:off x="4572000" y="1268413"/>
            <a:ext cx="1728788" cy="865187"/>
          </a:xfrm>
          <a:prstGeom prst="rect">
            <a:avLst/>
          </a:prstGeom>
          <a:solidFill>
            <a:srgbClr val="00FF00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3</a:t>
            </a:r>
          </a:p>
        </p:txBody>
      </p:sp>
      <p:sp>
        <p:nvSpPr>
          <p:cNvPr id="1182778" name="Rectangle 58"/>
          <p:cNvSpPr>
            <a:spLocks noChangeArrowheads="1"/>
          </p:cNvSpPr>
          <p:nvPr/>
        </p:nvSpPr>
        <p:spPr bwMode="auto">
          <a:xfrm>
            <a:off x="4572000" y="1268413"/>
            <a:ext cx="1728788" cy="647700"/>
          </a:xfrm>
          <a:prstGeom prst="rect">
            <a:avLst/>
          </a:prstGeom>
          <a:solidFill>
            <a:schemeClr val="accent2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4</a:t>
            </a:r>
          </a:p>
        </p:txBody>
      </p:sp>
      <p:sp>
        <p:nvSpPr>
          <p:cNvPr id="1182779" name="Rectangle 59"/>
          <p:cNvSpPr>
            <a:spLocks noChangeArrowheads="1"/>
          </p:cNvSpPr>
          <p:nvPr/>
        </p:nvSpPr>
        <p:spPr bwMode="auto">
          <a:xfrm>
            <a:off x="4572000" y="1268413"/>
            <a:ext cx="1728788" cy="865187"/>
          </a:xfrm>
          <a:prstGeom prst="rect">
            <a:avLst/>
          </a:prstGeom>
          <a:solidFill>
            <a:srgbClr val="00CCFF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5</a:t>
            </a:r>
          </a:p>
        </p:txBody>
      </p:sp>
      <p:sp>
        <p:nvSpPr>
          <p:cNvPr id="1182780" name="Rectangle 60"/>
          <p:cNvSpPr>
            <a:spLocks noChangeArrowheads="1"/>
          </p:cNvSpPr>
          <p:nvPr/>
        </p:nvSpPr>
        <p:spPr bwMode="auto">
          <a:xfrm>
            <a:off x="4572000" y="1268413"/>
            <a:ext cx="1728788" cy="792162"/>
          </a:xfrm>
          <a:prstGeom prst="rect">
            <a:avLst/>
          </a:prstGeom>
          <a:solidFill>
            <a:schemeClr val="hlink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Process 1</a:t>
            </a:r>
          </a:p>
        </p:txBody>
      </p:sp>
      <p:sp>
        <p:nvSpPr>
          <p:cNvPr id="1182781" name="Rectangle 61"/>
          <p:cNvSpPr>
            <a:spLocks noChangeArrowheads="1"/>
          </p:cNvSpPr>
          <p:nvPr/>
        </p:nvSpPr>
        <p:spPr bwMode="auto">
          <a:xfrm>
            <a:off x="4572000" y="2060575"/>
            <a:ext cx="1728788" cy="7302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grpSp>
        <p:nvGrpSpPr>
          <p:cNvPr id="1182782" name="Group 62"/>
          <p:cNvGrpSpPr>
            <a:grpSpLocks/>
          </p:cNvGrpSpPr>
          <p:nvPr/>
        </p:nvGrpSpPr>
        <p:grpSpPr bwMode="auto">
          <a:xfrm>
            <a:off x="5975350" y="1268413"/>
            <a:ext cx="1009650" cy="865187"/>
            <a:chOff x="3764" y="799"/>
            <a:chExt cx="636" cy="545"/>
          </a:xfrm>
        </p:grpSpPr>
        <p:sp>
          <p:nvSpPr>
            <p:cNvPr id="1182783" name="Line 63"/>
            <p:cNvSpPr>
              <a:spLocks noChangeShapeType="1"/>
            </p:cNvSpPr>
            <p:nvPr/>
          </p:nvSpPr>
          <p:spPr bwMode="auto">
            <a:xfrm>
              <a:off x="3765" y="799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2784" name="Line 64"/>
            <p:cNvSpPr>
              <a:spLocks noChangeShapeType="1"/>
            </p:cNvSpPr>
            <p:nvPr/>
          </p:nvSpPr>
          <p:spPr bwMode="auto">
            <a:xfrm>
              <a:off x="3764" y="1344"/>
              <a:ext cx="6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82785" name="Line 65"/>
          <p:cNvSpPr>
            <a:spLocks noChangeShapeType="1"/>
          </p:cNvSpPr>
          <p:nvPr/>
        </p:nvSpPr>
        <p:spPr bwMode="auto">
          <a:xfrm>
            <a:off x="5435600" y="981075"/>
            <a:ext cx="0" cy="287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69" name="Rectangle 56"/>
          <p:cNvSpPr>
            <a:spLocks noChangeArrowheads="1"/>
          </p:cNvSpPr>
          <p:nvPr/>
        </p:nvSpPr>
        <p:spPr bwMode="auto">
          <a:xfrm>
            <a:off x="6659416" y="5800436"/>
            <a:ext cx="1728788" cy="1079500"/>
          </a:xfrm>
          <a:prstGeom prst="rect">
            <a:avLst/>
          </a:prstGeom>
          <a:solidFill>
            <a:srgbClr val="CCFFCC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en-US" sz="1800" b="0" dirty="0">
              <a:latin typeface="Helvetica" pitchFamily="34" charset="0"/>
            </a:endParaRPr>
          </a:p>
        </p:txBody>
      </p:sp>
      <p:sp>
        <p:nvSpPr>
          <p:cNvPr id="1182737" name="Rectangle 17"/>
          <p:cNvSpPr>
            <a:spLocks noChangeArrowheads="1"/>
          </p:cNvSpPr>
          <p:nvPr/>
        </p:nvSpPr>
        <p:spPr bwMode="auto">
          <a:xfrm>
            <a:off x="6659563" y="47244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8" name="Rectangle 18"/>
          <p:cNvSpPr>
            <a:spLocks noChangeArrowheads="1"/>
          </p:cNvSpPr>
          <p:nvPr/>
        </p:nvSpPr>
        <p:spPr bwMode="auto">
          <a:xfrm>
            <a:off x="6659563" y="49403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39" name="Rectangle 19"/>
          <p:cNvSpPr>
            <a:spLocks noChangeArrowheads="1"/>
          </p:cNvSpPr>
          <p:nvPr/>
        </p:nvSpPr>
        <p:spPr bwMode="auto">
          <a:xfrm>
            <a:off x="6659563" y="51562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0" name="Rectangle 20"/>
          <p:cNvSpPr>
            <a:spLocks noChangeArrowheads="1"/>
          </p:cNvSpPr>
          <p:nvPr/>
        </p:nvSpPr>
        <p:spPr bwMode="auto">
          <a:xfrm>
            <a:off x="6659563" y="53721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1" name="Rectangle 21"/>
          <p:cNvSpPr>
            <a:spLocks noChangeArrowheads="1"/>
          </p:cNvSpPr>
          <p:nvPr/>
        </p:nvSpPr>
        <p:spPr bwMode="auto">
          <a:xfrm>
            <a:off x="6659563" y="55880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2" name="Rectangle 22"/>
          <p:cNvSpPr>
            <a:spLocks noChangeArrowheads="1"/>
          </p:cNvSpPr>
          <p:nvPr/>
        </p:nvSpPr>
        <p:spPr bwMode="auto">
          <a:xfrm>
            <a:off x="6659563" y="58039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3" name="Rectangle 23"/>
          <p:cNvSpPr>
            <a:spLocks noChangeArrowheads="1"/>
          </p:cNvSpPr>
          <p:nvPr/>
        </p:nvSpPr>
        <p:spPr bwMode="auto">
          <a:xfrm>
            <a:off x="6659563" y="60198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44" name="Rectangle 24"/>
          <p:cNvSpPr>
            <a:spLocks noChangeArrowheads="1"/>
          </p:cNvSpPr>
          <p:nvPr/>
        </p:nvSpPr>
        <p:spPr bwMode="auto">
          <a:xfrm>
            <a:off x="6659563" y="62357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1182763" name="Rectangle 43"/>
          <p:cNvSpPr>
            <a:spLocks noChangeArrowheads="1"/>
          </p:cNvSpPr>
          <p:nvPr/>
        </p:nvSpPr>
        <p:spPr bwMode="auto">
          <a:xfrm>
            <a:off x="6659563" y="4508500"/>
            <a:ext cx="1728787" cy="215900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endParaRPr lang="nb-NO" sz="1800" b="0">
              <a:latin typeface="Helvetic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289800" y="6362124"/>
            <a:ext cx="41710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7" presetClass="emph" presetSubtype="0" repeatCount="5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3" dur="50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124" dur="50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50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autoRev="1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6" grpId="1" animBg="1"/>
      <p:bldP spid="68" grpId="0" animBg="1"/>
      <p:bldP spid="67" grpId="0" animBg="1"/>
      <p:bldP spid="1182775" grpId="0" animBg="1"/>
      <p:bldP spid="1182775" grpId="1" animBg="1"/>
      <p:bldP spid="1182776" grpId="0" animBg="1"/>
      <p:bldP spid="1182776" grpId="1" animBg="1"/>
      <p:bldP spid="1182777" grpId="0" animBg="1"/>
      <p:bldP spid="1182777" grpId="1" animBg="1"/>
      <p:bldP spid="1182778" grpId="0" animBg="1"/>
      <p:bldP spid="1182778" grpId="1" animBg="1"/>
      <p:bldP spid="1182779" grpId="0" animBg="1"/>
      <p:bldP spid="1182779" grpId="1" animBg="1"/>
      <p:bldP spid="1182780" grpId="0" animBg="1"/>
      <p:bldP spid="1182780" grpId="1" animBg="1"/>
      <p:bldP spid="1182781" grpId="0" animBg="1"/>
      <p:bldP spid="1182781" grpId="1" animBg="1"/>
      <p:bldP spid="1182785" grpId="0" animBg="1"/>
      <p:bldP spid="1182785" grpId="1" animBg="1"/>
      <p:bldP spid="1182785" grpId="2" animBg="1"/>
      <p:bldP spid="1182785" grpId="3" animBg="1"/>
      <p:bldP spid="1182785" grpId="4" animBg="1"/>
      <p:bldP spid="1182785" grpId="5" animBg="1"/>
      <p:bldP spid="1182785" grpId="6" animBg="1"/>
      <p:bldP spid="1182785" grpId="7" animBg="1"/>
      <p:bldP spid="1182785" grpId="8" animBg="1"/>
      <p:bldP spid="1182785" grpId="9" animBg="1"/>
      <p:bldP spid="69" grpId="0" animBg="1"/>
      <p:bldP spid="69" grpId="2" animBg="1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/>
              <a:t>The described partitioning schemes may be used in applications, but the modern OS also uses </a:t>
            </a:r>
            <a:r>
              <a:rPr lang="en-US" sz="1800" dirty="0">
                <a:solidFill>
                  <a:schemeClr val="folHlink"/>
                </a:solidFill>
              </a:rPr>
              <a:t>virtual memory</a:t>
            </a:r>
            <a:r>
              <a:rPr lang="en-US" sz="1800" dirty="0"/>
              <a:t>:</a:t>
            </a:r>
            <a:br>
              <a:rPr lang="en-US" sz="1800" dirty="0"/>
            </a:br>
            <a:endParaRPr lang="en-US" sz="18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early attempt to give a programmer more memory than physically available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older computers had relatively little main memory</a:t>
            </a:r>
          </a:p>
          <a:p>
            <a:pPr lvl="2">
              <a:lnSpc>
                <a:spcPct val="110000"/>
              </a:lnSpc>
            </a:pPr>
            <a:r>
              <a:rPr lang="en-US" sz="1400" dirty="0" smtClean="0"/>
              <a:t>but still today, </a:t>
            </a:r>
            <a:r>
              <a:rPr lang="en-US" sz="1400" dirty="0"/>
              <a:t>all instructions </a:t>
            </a:r>
            <a:r>
              <a:rPr lang="en-US" sz="1400" dirty="0" smtClean="0"/>
              <a:t>do </a:t>
            </a:r>
            <a:r>
              <a:rPr lang="en-US" sz="1400" dirty="0"/>
              <a:t>not have to be in memory before execution starts</a:t>
            </a:r>
          </a:p>
          <a:p>
            <a:pPr lvl="3">
              <a:lnSpc>
                <a:spcPct val="110000"/>
              </a:lnSpc>
            </a:pPr>
            <a:r>
              <a:rPr lang="en-US" sz="1300" dirty="0"/>
              <a:t>break program into smaller independent parts </a:t>
            </a:r>
          </a:p>
          <a:p>
            <a:pPr lvl="3">
              <a:lnSpc>
                <a:spcPct val="110000"/>
              </a:lnSpc>
            </a:pPr>
            <a:r>
              <a:rPr lang="en-US" sz="1300" dirty="0"/>
              <a:t>load currently active parts</a:t>
            </a:r>
          </a:p>
          <a:p>
            <a:pPr lvl="3">
              <a:lnSpc>
                <a:spcPct val="110000"/>
              </a:lnSpc>
            </a:pPr>
            <a:r>
              <a:rPr lang="en-US" sz="1300" dirty="0"/>
              <a:t>when a program is finished with one part a new can be loaded </a:t>
            </a:r>
            <a:br>
              <a:rPr lang="en-US" sz="1300" dirty="0"/>
            </a:br>
            <a:endParaRPr lang="en-US" sz="13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memory is divided into equal-sized frames often called </a:t>
            </a:r>
            <a:r>
              <a:rPr lang="en-US" sz="1600" i="1" dirty="0"/>
              <a:t>pages</a:t>
            </a:r>
          </a:p>
          <a:p>
            <a:pPr lvl="1">
              <a:lnSpc>
                <a:spcPct val="110000"/>
              </a:lnSpc>
            </a:pP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some pages reside in physical memory, others are stored on disk and retrieved if needed</a:t>
            </a:r>
            <a:br>
              <a:rPr lang="en-US" sz="1600" dirty="0"/>
            </a:br>
            <a:endParaRPr lang="en-US" sz="1600" dirty="0"/>
          </a:p>
          <a:p>
            <a:pPr lvl="1">
              <a:lnSpc>
                <a:spcPct val="110000"/>
              </a:lnSpc>
            </a:pPr>
            <a:r>
              <a:rPr lang="en-US" sz="1600" dirty="0"/>
              <a:t>virtual addresses are translated to physical (in MMU) using a </a:t>
            </a:r>
            <a:r>
              <a:rPr lang="en-US" sz="1600" i="1" dirty="0"/>
              <a:t>page table</a:t>
            </a:r>
            <a:br>
              <a:rPr lang="en-US" sz="1600" i="1" dirty="0"/>
            </a:br>
            <a:endParaRPr lang="en-US" sz="1600" i="1" dirty="0"/>
          </a:p>
          <a:p>
            <a:pPr lvl="1">
              <a:lnSpc>
                <a:spcPct val="110000"/>
              </a:lnSpc>
            </a:pPr>
            <a:r>
              <a:rPr lang="en-US" sz="1600" dirty="0"/>
              <a:t>both Linux and Windows implements a flat linear 32-bit (4 GB) memory model on IA-32</a:t>
            </a:r>
          </a:p>
          <a:p>
            <a:pPr lvl="2">
              <a:lnSpc>
                <a:spcPct val="110000"/>
              </a:lnSpc>
            </a:pPr>
            <a:r>
              <a:rPr lang="en-US" sz="1400" b="1" dirty="0"/>
              <a:t>Windows</a:t>
            </a:r>
            <a:r>
              <a:rPr lang="en-US" sz="1400" dirty="0"/>
              <a:t>: 2 GB (high addresses) kernel, 2 GB (low addresses) user mode threads</a:t>
            </a:r>
          </a:p>
          <a:p>
            <a:pPr lvl="2">
              <a:lnSpc>
                <a:spcPct val="110000"/>
              </a:lnSpc>
            </a:pPr>
            <a:r>
              <a:rPr lang="en-US" sz="1400" b="1" dirty="0"/>
              <a:t>Linux</a:t>
            </a:r>
            <a:r>
              <a:rPr lang="en-US" sz="1400" dirty="0"/>
              <a:t>:       1 GB (high addresses) kernel, 3 GB (low addresses) user mode threads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4770" name="Picture 2" descr="j0238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330325" y="4724400"/>
            <a:ext cx="1873250" cy="15589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184771" name="Picture 3" descr="min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553075"/>
            <a:ext cx="2114550" cy="87312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184772" name="AutoShape 4"/>
          <p:cNvSpPr>
            <a:spLocks noChangeArrowheads="1"/>
          </p:cNvSpPr>
          <p:nvPr/>
        </p:nvSpPr>
        <p:spPr bwMode="auto">
          <a:xfrm>
            <a:off x="5562600" y="4149725"/>
            <a:ext cx="3113088" cy="5302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scene3d>
            <a:camera prst="legacyPerspectiveBottom"/>
            <a:lightRig rig="legacyFlat1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99"/>
            </a:extrusionClr>
          </a:sp3d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nb-NO"/>
          </a:p>
        </p:txBody>
      </p:sp>
      <p:sp>
        <p:nvSpPr>
          <p:cNvPr id="1184773" name="AutoShape 5"/>
          <p:cNvSpPr>
            <a:spLocks noChangeArrowheads="1"/>
          </p:cNvSpPr>
          <p:nvPr/>
        </p:nvSpPr>
        <p:spPr bwMode="auto">
          <a:xfrm rot="5400000" flipV="1">
            <a:off x="7069138" y="5783263"/>
            <a:ext cx="134937" cy="179387"/>
          </a:xfrm>
          <a:custGeom>
            <a:avLst/>
            <a:gdLst>
              <a:gd name="G0" fmla="+- 1778 0 0"/>
              <a:gd name="G1" fmla="+- 21600 0 1778"/>
              <a:gd name="G2" fmla="*/ 1778 1 2"/>
              <a:gd name="G3" fmla="+- 21600 0 G2"/>
              <a:gd name="G4" fmla="+/ 1778 21600 2"/>
              <a:gd name="G5" fmla="+/ G1 0 2"/>
              <a:gd name="G6" fmla="*/ 21600 21600 1778"/>
              <a:gd name="G7" fmla="*/ G6 1 2"/>
              <a:gd name="G8" fmla="+- 21600 0 G7"/>
              <a:gd name="G9" fmla="*/ 21600 1 2"/>
              <a:gd name="G10" fmla="+- 1778 0 G9"/>
              <a:gd name="G11" fmla="?: G10 G8 0"/>
              <a:gd name="G12" fmla="?: G10 G7 21600"/>
              <a:gd name="T0" fmla="*/ 20711 w 21600"/>
              <a:gd name="T1" fmla="*/ 10800 h 21600"/>
              <a:gd name="T2" fmla="*/ 10800 w 21600"/>
              <a:gd name="T3" fmla="*/ 21600 h 21600"/>
              <a:gd name="T4" fmla="*/ 889 w 21600"/>
              <a:gd name="T5" fmla="*/ 10800 h 21600"/>
              <a:gd name="T6" fmla="*/ 10800 w 21600"/>
              <a:gd name="T7" fmla="*/ 0 h 21600"/>
              <a:gd name="T8" fmla="*/ 2689 w 21600"/>
              <a:gd name="T9" fmla="*/ 2689 h 21600"/>
              <a:gd name="T10" fmla="*/ 18911 w 21600"/>
              <a:gd name="T11" fmla="*/ 1891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1778" y="21600"/>
                </a:lnTo>
                <a:lnTo>
                  <a:pt x="19822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47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Virtual Memory</a:t>
            </a:r>
          </a:p>
        </p:txBody>
      </p:sp>
      <p:sp>
        <p:nvSpPr>
          <p:cNvPr id="1184775" name="AutoShape 7"/>
          <p:cNvSpPr>
            <a:spLocks noChangeArrowheads="1"/>
          </p:cNvSpPr>
          <p:nvPr/>
        </p:nvSpPr>
        <p:spPr bwMode="auto">
          <a:xfrm>
            <a:off x="647700" y="2709863"/>
            <a:ext cx="8064500" cy="539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4776" name="Rectangle 8"/>
          <p:cNvSpPr>
            <a:spLocks noChangeArrowheads="1"/>
          </p:cNvSpPr>
          <p:nvPr/>
        </p:nvSpPr>
        <p:spPr bwMode="auto">
          <a:xfrm>
            <a:off x="82708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</a:t>
            </a:r>
          </a:p>
        </p:txBody>
      </p:sp>
      <p:sp>
        <p:nvSpPr>
          <p:cNvPr id="1184777" name="Text Box 9"/>
          <p:cNvSpPr txBox="1">
            <a:spLocks noChangeArrowheads="1"/>
          </p:cNvSpPr>
          <p:nvPr/>
        </p:nvSpPr>
        <p:spPr bwMode="auto">
          <a:xfrm>
            <a:off x="611188" y="2673350"/>
            <a:ext cx="1363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virtual address space</a:t>
            </a:r>
          </a:p>
        </p:txBody>
      </p:sp>
      <p:sp>
        <p:nvSpPr>
          <p:cNvPr id="1184778" name="Rectangle 10"/>
          <p:cNvSpPr>
            <a:spLocks noChangeArrowheads="1"/>
          </p:cNvSpPr>
          <p:nvPr/>
        </p:nvSpPr>
        <p:spPr bwMode="auto">
          <a:xfrm>
            <a:off x="126047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2</a:t>
            </a:r>
          </a:p>
        </p:txBody>
      </p:sp>
      <p:sp>
        <p:nvSpPr>
          <p:cNvPr id="1184779" name="Rectangle 11"/>
          <p:cNvSpPr>
            <a:spLocks noChangeArrowheads="1"/>
          </p:cNvSpPr>
          <p:nvPr/>
        </p:nvSpPr>
        <p:spPr bwMode="auto">
          <a:xfrm>
            <a:off x="1695450" y="2925763"/>
            <a:ext cx="395288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3</a:t>
            </a:r>
          </a:p>
        </p:txBody>
      </p:sp>
      <p:sp>
        <p:nvSpPr>
          <p:cNvPr id="1184780" name="Rectangle 12"/>
          <p:cNvSpPr>
            <a:spLocks noChangeArrowheads="1"/>
          </p:cNvSpPr>
          <p:nvPr/>
        </p:nvSpPr>
        <p:spPr bwMode="auto">
          <a:xfrm>
            <a:off x="212883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4</a:t>
            </a:r>
          </a:p>
        </p:txBody>
      </p:sp>
      <p:sp>
        <p:nvSpPr>
          <p:cNvPr id="1184781" name="Rectangle 13"/>
          <p:cNvSpPr>
            <a:spLocks noChangeArrowheads="1"/>
          </p:cNvSpPr>
          <p:nvPr/>
        </p:nvSpPr>
        <p:spPr bwMode="auto">
          <a:xfrm>
            <a:off x="256381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5</a:t>
            </a:r>
          </a:p>
        </p:txBody>
      </p:sp>
      <p:sp>
        <p:nvSpPr>
          <p:cNvPr id="1184782" name="Rectangle 14"/>
          <p:cNvSpPr>
            <a:spLocks noChangeArrowheads="1"/>
          </p:cNvSpPr>
          <p:nvPr/>
        </p:nvSpPr>
        <p:spPr bwMode="auto">
          <a:xfrm>
            <a:off x="2997200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6</a:t>
            </a:r>
          </a:p>
        </p:txBody>
      </p:sp>
      <p:sp>
        <p:nvSpPr>
          <p:cNvPr id="1184783" name="Rectangle 15"/>
          <p:cNvSpPr>
            <a:spLocks noChangeArrowheads="1"/>
          </p:cNvSpPr>
          <p:nvPr/>
        </p:nvSpPr>
        <p:spPr bwMode="auto">
          <a:xfrm>
            <a:off x="343217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7</a:t>
            </a:r>
          </a:p>
        </p:txBody>
      </p:sp>
      <p:sp>
        <p:nvSpPr>
          <p:cNvPr id="1184784" name="Rectangle 16"/>
          <p:cNvSpPr>
            <a:spLocks noChangeArrowheads="1"/>
          </p:cNvSpPr>
          <p:nvPr/>
        </p:nvSpPr>
        <p:spPr bwMode="auto">
          <a:xfrm>
            <a:off x="386556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8</a:t>
            </a:r>
          </a:p>
        </p:txBody>
      </p:sp>
      <p:sp>
        <p:nvSpPr>
          <p:cNvPr id="1184785" name="Rectangle 17"/>
          <p:cNvSpPr>
            <a:spLocks noChangeArrowheads="1"/>
          </p:cNvSpPr>
          <p:nvPr/>
        </p:nvSpPr>
        <p:spPr bwMode="auto">
          <a:xfrm>
            <a:off x="430053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9</a:t>
            </a:r>
          </a:p>
        </p:txBody>
      </p:sp>
      <p:sp>
        <p:nvSpPr>
          <p:cNvPr id="1184786" name="Rectangle 18"/>
          <p:cNvSpPr>
            <a:spLocks noChangeArrowheads="1"/>
          </p:cNvSpPr>
          <p:nvPr/>
        </p:nvSpPr>
        <p:spPr bwMode="auto">
          <a:xfrm>
            <a:off x="473392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10</a:t>
            </a:r>
          </a:p>
        </p:txBody>
      </p:sp>
      <p:sp>
        <p:nvSpPr>
          <p:cNvPr id="1184787" name="Rectangle 19"/>
          <p:cNvSpPr>
            <a:spLocks noChangeArrowheads="1"/>
          </p:cNvSpPr>
          <p:nvPr/>
        </p:nvSpPr>
        <p:spPr bwMode="auto">
          <a:xfrm>
            <a:off x="5168900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11</a:t>
            </a:r>
          </a:p>
        </p:txBody>
      </p:sp>
      <p:sp>
        <p:nvSpPr>
          <p:cNvPr id="1184788" name="Rectangle 20"/>
          <p:cNvSpPr>
            <a:spLocks noChangeArrowheads="1"/>
          </p:cNvSpPr>
          <p:nvPr/>
        </p:nvSpPr>
        <p:spPr bwMode="auto">
          <a:xfrm>
            <a:off x="560228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12</a:t>
            </a:r>
          </a:p>
        </p:txBody>
      </p:sp>
      <p:sp>
        <p:nvSpPr>
          <p:cNvPr id="1184789" name="Rectangle 21"/>
          <p:cNvSpPr>
            <a:spLocks noChangeArrowheads="1"/>
          </p:cNvSpPr>
          <p:nvPr/>
        </p:nvSpPr>
        <p:spPr bwMode="auto">
          <a:xfrm>
            <a:off x="603726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13</a:t>
            </a:r>
          </a:p>
        </p:txBody>
      </p:sp>
      <p:sp>
        <p:nvSpPr>
          <p:cNvPr id="1184790" name="Rectangle 22"/>
          <p:cNvSpPr>
            <a:spLocks noChangeArrowheads="1"/>
          </p:cNvSpPr>
          <p:nvPr/>
        </p:nvSpPr>
        <p:spPr bwMode="auto">
          <a:xfrm>
            <a:off x="6470650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14</a:t>
            </a:r>
          </a:p>
        </p:txBody>
      </p:sp>
      <p:sp>
        <p:nvSpPr>
          <p:cNvPr id="1184791" name="Rectangle 23"/>
          <p:cNvSpPr>
            <a:spLocks noChangeArrowheads="1"/>
          </p:cNvSpPr>
          <p:nvPr/>
        </p:nvSpPr>
        <p:spPr bwMode="auto">
          <a:xfrm>
            <a:off x="6905625" y="292576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15</a:t>
            </a:r>
          </a:p>
        </p:txBody>
      </p:sp>
      <p:sp>
        <p:nvSpPr>
          <p:cNvPr id="1184792" name="Rectangle 24"/>
          <p:cNvSpPr>
            <a:spLocks noChangeArrowheads="1"/>
          </p:cNvSpPr>
          <p:nvPr/>
        </p:nvSpPr>
        <p:spPr bwMode="auto">
          <a:xfrm>
            <a:off x="733901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16</a:t>
            </a:r>
          </a:p>
        </p:txBody>
      </p:sp>
      <p:sp>
        <p:nvSpPr>
          <p:cNvPr id="1184793" name="Rectangle 25"/>
          <p:cNvSpPr>
            <a:spLocks noChangeArrowheads="1"/>
          </p:cNvSpPr>
          <p:nvPr/>
        </p:nvSpPr>
        <p:spPr bwMode="auto">
          <a:xfrm>
            <a:off x="7773988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17</a:t>
            </a:r>
          </a:p>
        </p:txBody>
      </p:sp>
      <p:sp>
        <p:nvSpPr>
          <p:cNvPr id="1184794" name="Rectangle 26"/>
          <p:cNvSpPr>
            <a:spLocks noChangeArrowheads="1"/>
          </p:cNvSpPr>
          <p:nvPr/>
        </p:nvSpPr>
        <p:spPr bwMode="auto">
          <a:xfrm>
            <a:off x="8208963" y="292576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18</a:t>
            </a:r>
          </a:p>
        </p:txBody>
      </p:sp>
      <p:sp>
        <p:nvSpPr>
          <p:cNvPr id="1184795" name="Rectangle 27"/>
          <p:cNvSpPr>
            <a:spLocks noChangeArrowheads="1"/>
          </p:cNvSpPr>
          <p:nvPr/>
        </p:nvSpPr>
        <p:spPr bwMode="auto">
          <a:xfrm>
            <a:off x="5638800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7</a:t>
            </a:r>
          </a:p>
        </p:txBody>
      </p:sp>
      <p:sp>
        <p:nvSpPr>
          <p:cNvPr id="1184796" name="Rectangle 28"/>
          <p:cNvSpPr>
            <a:spLocks noChangeArrowheads="1"/>
          </p:cNvSpPr>
          <p:nvPr/>
        </p:nvSpPr>
        <p:spPr bwMode="auto">
          <a:xfrm>
            <a:off x="6073775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</a:t>
            </a:r>
          </a:p>
        </p:txBody>
      </p:sp>
      <p:sp>
        <p:nvSpPr>
          <p:cNvPr id="1184797" name="Rectangle 29"/>
          <p:cNvSpPr>
            <a:spLocks noChangeArrowheads="1"/>
          </p:cNvSpPr>
          <p:nvPr/>
        </p:nvSpPr>
        <p:spPr bwMode="auto">
          <a:xfrm>
            <a:off x="6507163" y="432911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5</a:t>
            </a:r>
          </a:p>
        </p:txBody>
      </p:sp>
      <p:sp>
        <p:nvSpPr>
          <p:cNvPr id="1184798" name="Rectangle 30"/>
          <p:cNvSpPr>
            <a:spLocks noChangeArrowheads="1"/>
          </p:cNvSpPr>
          <p:nvPr/>
        </p:nvSpPr>
        <p:spPr bwMode="auto">
          <a:xfrm>
            <a:off x="6942138" y="4329113"/>
            <a:ext cx="395287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4</a:t>
            </a:r>
          </a:p>
        </p:txBody>
      </p:sp>
      <p:sp>
        <p:nvSpPr>
          <p:cNvPr id="1184799" name="Rectangle 31"/>
          <p:cNvSpPr>
            <a:spLocks noChangeArrowheads="1"/>
          </p:cNvSpPr>
          <p:nvPr/>
        </p:nvSpPr>
        <p:spPr bwMode="auto">
          <a:xfrm>
            <a:off x="7375525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13</a:t>
            </a:r>
          </a:p>
        </p:txBody>
      </p:sp>
      <p:sp>
        <p:nvSpPr>
          <p:cNvPr id="1184800" name="Rectangle 32"/>
          <p:cNvSpPr>
            <a:spLocks noChangeArrowheads="1"/>
          </p:cNvSpPr>
          <p:nvPr/>
        </p:nvSpPr>
        <p:spPr bwMode="auto">
          <a:xfrm>
            <a:off x="7810500" y="4329113"/>
            <a:ext cx="395288" cy="287337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2</a:t>
            </a:r>
          </a:p>
        </p:txBody>
      </p:sp>
      <p:sp>
        <p:nvSpPr>
          <p:cNvPr id="1184801" name="Rectangle 33"/>
          <p:cNvSpPr>
            <a:spLocks noChangeArrowheads="1"/>
          </p:cNvSpPr>
          <p:nvPr/>
        </p:nvSpPr>
        <p:spPr bwMode="auto">
          <a:xfrm>
            <a:off x="8245475" y="4329113"/>
            <a:ext cx="395288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18</a:t>
            </a:r>
          </a:p>
        </p:txBody>
      </p:sp>
      <p:sp>
        <p:nvSpPr>
          <p:cNvPr id="1184802" name="Text Box 34"/>
          <p:cNvSpPr txBox="1">
            <a:spLocks noChangeArrowheads="1"/>
          </p:cNvSpPr>
          <p:nvPr/>
        </p:nvSpPr>
        <p:spPr bwMode="auto">
          <a:xfrm>
            <a:off x="5548313" y="4113213"/>
            <a:ext cx="11255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00" b="0"/>
              <a:t>physical memory</a:t>
            </a:r>
          </a:p>
        </p:txBody>
      </p:sp>
      <p:sp>
        <p:nvSpPr>
          <p:cNvPr id="1184803" name="Line 35"/>
          <p:cNvSpPr>
            <a:spLocks noChangeShapeType="1"/>
          </p:cNvSpPr>
          <p:nvPr/>
        </p:nvSpPr>
        <p:spPr bwMode="auto">
          <a:xfrm>
            <a:off x="1008063" y="3213100"/>
            <a:ext cx="5256212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4" name="Line 36"/>
          <p:cNvSpPr>
            <a:spLocks noChangeShapeType="1"/>
          </p:cNvSpPr>
          <p:nvPr/>
        </p:nvSpPr>
        <p:spPr bwMode="auto">
          <a:xfrm>
            <a:off x="1439863" y="3213100"/>
            <a:ext cx="65532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5" name="Line 37"/>
          <p:cNvSpPr>
            <a:spLocks noChangeShapeType="1"/>
          </p:cNvSpPr>
          <p:nvPr/>
        </p:nvSpPr>
        <p:spPr bwMode="auto">
          <a:xfrm>
            <a:off x="1871663" y="3213100"/>
            <a:ext cx="179387" cy="14763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6" name="Line 38"/>
          <p:cNvSpPr>
            <a:spLocks noChangeShapeType="1"/>
          </p:cNvSpPr>
          <p:nvPr/>
        </p:nvSpPr>
        <p:spPr bwMode="auto">
          <a:xfrm>
            <a:off x="2339975" y="3213100"/>
            <a:ext cx="47879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7" name="Line 39"/>
          <p:cNvSpPr>
            <a:spLocks noChangeShapeType="1"/>
          </p:cNvSpPr>
          <p:nvPr/>
        </p:nvSpPr>
        <p:spPr bwMode="auto">
          <a:xfrm>
            <a:off x="2735263" y="3213100"/>
            <a:ext cx="3960812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8" name="Line 40"/>
          <p:cNvSpPr>
            <a:spLocks noChangeShapeType="1"/>
          </p:cNvSpPr>
          <p:nvPr/>
        </p:nvSpPr>
        <p:spPr bwMode="auto">
          <a:xfrm flipH="1">
            <a:off x="2376488" y="3213100"/>
            <a:ext cx="827087" cy="14398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09" name="Line 41"/>
          <p:cNvSpPr>
            <a:spLocks noChangeShapeType="1"/>
          </p:cNvSpPr>
          <p:nvPr/>
        </p:nvSpPr>
        <p:spPr bwMode="auto">
          <a:xfrm>
            <a:off x="3635375" y="3213100"/>
            <a:ext cx="21971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0" name="Line 42"/>
          <p:cNvSpPr>
            <a:spLocks noChangeShapeType="1"/>
          </p:cNvSpPr>
          <p:nvPr/>
        </p:nvSpPr>
        <p:spPr bwMode="auto">
          <a:xfrm flipH="1">
            <a:off x="2447925" y="3213100"/>
            <a:ext cx="1619250" cy="1511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1" name="Line 43"/>
          <p:cNvSpPr>
            <a:spLocks noChangeShapeType="1"/>
          </p:cNvSpPr>
          <p:nvPr/>
        </p:nvSpPr>
        <p:spPr bwMode="auto">
          <a:xfrm flipH="1">
            <a:off x="2555875" y="3213100"/>
            <a:ext cx="1944688" cy="15843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2" name="Line 44"/>
          <p:cNvSpPr>
            <a:spLocks noChangeShapeType="1"/>
          </p:cNvSpPr>
          <p:nvPr/>
        </p:nvSpPr>
        <p:spPr bwMode="auto">
          <a:xfrm flipH="1">
            <a:off x="2627313" y="3213100"/>
            <a:ext cx="2305050" cy="16208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3" name="Line 45"/>
          <p:cNvSpPr>
            <a:spLocks noChangeShapeType="1"/>
          </p:cNvSpPr>
          <p:nvPr/>
        </p:nvSpPr>
        <p:spPr bwMode="auto">
          <a:xfrm>
            <a:off x="6227763" y="3213100"/>
            <a:ext cx="1331912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4" name="Line 46"/>
          <p:cNvSpPr>
            <a:spLocks noChangeShapeType="1"/>
          </p:cNvSpPr>
          <p:nvPr/>
        </p:nvSpPr>
        <p:spPr bwMode="auto">
          <a:xfrm>
            <a:off x="8424863" y="3213100"/>
            <a:ext cx="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5" name="Line 47"/>
          <p:cNvSpPr>
            <a:spLocks noChangeShapeType="1"/>
          </p:cNvSpPr>
          <p:nvPr/>
        </p:nvSpPr>
        <p:spPr bwMode="auto">
          <a:xfrm flipH="1">
            <a:off x="2916238" y="3213100"/>
            <a:ext cx="5076825" cy="1944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6" name="Line 48"/>
          <p:cNvSpPr>
            <a:spLocks noChangeShapeType="1"/>
          </p:cNvSpPr>
          <p:nvPr/>
        </p:nvSpPr>
        <p:spPr bwMode="auto">
          <a:xfrm flipH="1">
            <a:off x="2843213" y="3213100"/>
            <a:ext cx="4681537" cy="18367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7" name="Line 49"/>
          <p:cNvSpPr>
            <a:spLocks noChangeShapeType="1"/>
          </p:cNvSpPr>
          <p:nvPr/>
        </p:nvSpPr>
        <p:spPr bwMode="auto">
          <a:xfrm flipH="1">
            <a:off x="2808288" y="3213100"/>
            <a:ext cx="3851275" cy="17637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8" name="Line 50"/>
          <p:cNvSpPr>
            <a:spLocks noChangeShapeType="1"/>
          </p:cNvSpPr>
          <p:nvPr/>
        </p:nvSpPr>
        <p:spPr bwMode="auto">
          <a:xfrm flipH="1">
            <a:off x="2735263" y="3213100"/>
            <a:ext cx="2628900" cy="16557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19" name="Line 51"/>
          <p:cNvSpPr>
            <a:spLocks noChangeShapeType="1"/>
          </p:cNvSpPr>
          <p:nvPr/>
        </p:nvSpPr>
        <p:spPr bwMode="auto">
          <a:xfrm flipH="1">
            <a:off x="2771775" y="3213100"/>
            <a:ext cx="3024188" cy="1692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0" name="Line 52"/>
          <p:cNvSpPr>
            <a:spLocks noChangeShapeType="1"/>
          </p:cNvSpPr>
          <p:nvPr/>
        </p:nvSpPr>
        <p:spPr bwMode="auto">
          <a:xfrm>
            <a:off x="1008063" y="2241550"/>
            <a:ext cx="0" cy="4318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1" name="Rectangle 53"/>
          <p:cNvSpPr>
            <a:spLocks noChangeArrowheads="1"/>
          </p:cNvSpPr>
          <p:nvPr/>
        </p:nvSpPr>
        <p:spPr bwMode="auto">
          <a:xfrm>
            <a:off x="1800225" y="5192713"/>
            <a:ext cx="395288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3</a:t>
            </a:r>
          </a:p>
        </p:txBody>
      </p:sp>
      <p:sp>
        <p:nvSpPr>
          <p:cNvPr id="1184822" name="Line 54"/>
          <p:cNvSpPr>
            <a:spLocks noChangeShapeType="1"/>
          </p:cNvSpPr>
          <p:nvPr/>
        </p:nvSpPr>
        <p:spPr bwMode="auto">
          <a:xfrm flipH="1">
            <a:off x="2951163" y="3213100"/>
            <a:ext cx="5473700" cy="19796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3" name="Line 55"/>
          <p:cNvSpPr>
            <a:spLocks noChangeShapeType="1"/>
          </p:cNvSpPr>
          <p:nvPr/>
        </p:nvSpPr>
        <p:spPr bwMode="auto">
          <a:xfrm>
            <a:off x="1871663" y="3213100"/>
            <a:ext cx="6553200" cy="1116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84824" name="Rectangle 56"/>
          <p:cNvSpPr>
            <a:spLocks noChangeArrowheads="1"/>
          </p:cNvSpPr>
          <p:nvPr/>
        </p:nvSpPr>
        <p:spPr bwMode="auto">
          <a:xfrm>
            <a:off x="8243888" y="4329113"/>
            <a:ext cx="395287" cy="287337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0"/>
              <a:t>3</a:t>
            </a:r>
          </a:p>
        </p:txBody>
      </p:sp>
      <p:sp>
        <p:nvSpPr>
          <p:cNvPr id="1184825" name="WordArt 57"/>
          <p:cNvSpPr>
            <a:spLocks noChangeArrowheads="1" noChangeShapeType="1" noTextEdit="1"/>
          </p:cNvSpPr>
          <p:nvPr/>
        </p:nvSpPr>
        <p:spPr bwMode="auto">
          <a:xfrm>
            <a:off x="3081338" y="3419475"/>
            <a:ext cx="28956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nb-NO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Memory</a:t>
            </a:r>
            <a:r>
              <a:rPr lang="nb-NO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 </a:t>
            </a:r>
            <a:r>
              <a:rPr lang="nb-NO" sz="3600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lookup</a:t>
            </a:r>
            <a:r>
              <a:rPr lang="nb-NO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pple Casual"/>
                <a:cs typeface="Apple Casual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8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8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8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8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8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8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8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8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18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18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118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8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18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18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18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18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18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18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18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18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8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18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18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18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18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18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0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11848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118480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33333E-6 L 0.04723 -3.33333E-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11848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118480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3 -3.33333E-6 L 0.09445 -3.33333E-6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3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2000" fill="hold"/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5" dur="2000" fill="hold"/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118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.5625 0.07384 L 0.70365 -0.12987 " pathEditMode="relative" ptsTypes="AAA">
                                      <p:cBhvr>
                                        <p:cTn id="160" dur="2000" fill="hold"/>
                                        <p:tgtEl>
                                          <p:spTgt spid="118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14739 0.20486 L -0.67586 0.18819 " pathEditMode="relative" ptsTypes="AAA">
                                      <p:cBhvr>
                                        <p:cTn id="169" dur="2000" fill="hold"/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1184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 nodeType="clickPar">
                      <p:stCondLst>
                        <p:cond delay="indefinite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7" dur="500"/>
                                        <p:tgtEl>
                                          <p:spTgt spid="1184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0" dur="500"/>
                                        <p:tgtEl>
                                          <p:spTgt spid="1184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4" dur="2000"/>
                                        <p:tgtEl>
                                          <p:spTgt spid="118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118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-3.33333E-6 L 0.14566 -3.33333E-6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9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0" dur="2000" fill="hold"/>
                                        <p:tgtEl>
                                          <p:spTgt spid="11848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01" dur="2000" fill="hold"/>
                                        <p:tgtEl>
                                          <p:spTgt spid="118480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03" presetID="3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0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0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7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 nodeType="clickPar">
                      <p:stCondLst>
                        <p:cond delay="indefinite"/>
                      </p:stCondLst>
                      <p:childTnLst>
                        <p:par>
                          <p:cTn id="2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0" presetID="63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-3.33333E-6 L 0.84653 -3.33333E-6 " pathEditMode="relative" rAng="0" ptsTypes="AA">
                                      <p:cBhvr>
                                        <p:cTn id="211" dur="5000" fill="hold"/>
                                        <p:tgtEl>
                                          <p:spTgt spid="118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48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4772" grpId="0" animBg="1"/>
      <p:bldP spid="1184773" grpId="0" animBg="1"/>
      <p:bldP spid="1184776" grpId="0" animBg="1"/>
      <p:bldP spid="1184778" grpId="0" animBg="1"/>
      <p:bldP spid="1184779" grpId="0" animBg="1"/>
      <p:bldP spid="1184780" grpId="0" animBg="1"/>
      <p:bldP spid="1184795" grpId="0" animBg="1"/>
      <p:bldP spid="1184796" grpId="0" animBg="1"/>
      <p:bldP spid="1184796" grpId="1" animBg="1"/>
      <p:bldP spid="1184797" grpId="0" animBg="1"/>
      <p:bldP spid="1184798" grpId="0" animBg="1"/>
      <p:bldP spid="1184798" grpId="1" animBg="1"/>
      <p:bldP spid="1184799" grpId="0" animBg="1"/>
      <p:bldP spid="1184800" grpId="0" animBg="1"/>
      <p:bldP spid="1184800" grpId="1" animBg="1"/>
      <p:bldP spid="1184801" grpId="0" animBg="1"/>
      <p:bldP spid="1184801" grpId="1" animBg="1"/>
      <p:bldP spid="1184801" grpId="2" animBg="1"/>
      <p:bldP spid="1184802" grpId="0"/>
      <p:bldP spid="1184803" grpId="0" animBg="1"/>
      <p:bldP spid="1184804" grpId="0" animBg="1"/>
      <p:bldP spid="1184805" grpId="0" animBg="1"/>
      <p:bldP spid="1184805" grpId="1" animBg="1"/>
      <p:bldP spid="1184806" grpId="0" animBg="1"/>
      <p:bldP spid="1184807" grpId="0" animBg="1"/>
      <p:bldP spid="1184808" grpId="0" animBg="1"/>
      <p:bldP spid="1184809" grpId="0" animBg="1"/>
      <p:bldP spid="1184810" grpId="0" animBg="1"/>
      <p:bldP spid="1184811" grpId="0" animBg="1"/>
      <p:bldP spid="1184812" grpId="0" animBg="1"/>
      <p:bldP spid="1184813" grpId="0" animBg="1"/>
      <p:bldP spid="1184814" grpId="0" animBg="1"/>
      <p:bldP spid="1184814" grpId="1" animBg="1"/>
      <p:bldP spid="1184815" grpId="0" animBg="1"/>
      <p:bldP spid="1184816" grpId="0" animBg="1"/>
      <p:bldP spid="1184817" grpId="0" animBg="1"/>
      <p:bldP spid="1184818" grpId="0" animBg="1"/>
      <p:bldP spid="1184819" grpId="0" animBg="1"/>
      <p:bldP spid="1184820" grpId="0" animBg="1"/>
      <p:bldP spid="1184820" grpId="1" animBg="1"/>
      <p:bldP spid="1184820" grpId="2" animBg="1"/>
      <p:bldP spid="1184820" grpId="3" animBg="1"/>
      <p:bldP spid="1184820" grpId="4" animBg="1"/>
      <p:bldP spid="1184821" grpId="0" animBg="1"/>
      <p:bldP spid="1184821" grpId="1" animBg="1"/>
      <p:bldP spid="1184821" grpId="2" animBg="1"/>
      <p:bldP spid="1184822" grpId="0" animBg="1"/>
      <p:bldP spid="1184823" grpId="0" animBg="1"/>
      <p:bldP spid="1184824" grpId="0" animBg="1"/>
      <p:bldP spid="11848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5794" name="Group 2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5795" name="Rectangle 3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796" name="Rectangle 4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797" name="Rectangle 5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798" name="Rectangle 6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799" name="Group 7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5800" name="Rectangle 8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01" name="Rectangle 9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02" name="Rectangle 10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03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04" name="Group 12"/>
          <p:cNvGrpSpPr>
            <a:grpSpLocks/>
          </p:cNvGrpSpPr>
          <p:nvPr/>
        </p:nvGrpSpPr>
        <p:grpSpPr bwMode="auto">
          <a:xfrm>
            <a:off x="4284663" y="1374775"/>
            <a:ext cx="3240087" cy="215900"/>
            <a:chOff x="3379" y="2160"/>
            <a:chExt cx="2041" cy="136"/>
          </a:xfrm>
        </p:grpSpPr>
        <p:sp>
          <p:nvSpPr>
            <p:cNvPr id="1185805" name="Rectangle 13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6" name="Rectangle 14"/>
            <p:cNvSpPr>
              <a:spLocks noChangeArrowheads="1"/>
            </p:cNvSpPr>
            <p:nvPr/>
          </p:nvSpPr>
          <p:spPr bwMode="auto">
            <a:xfrm>
              <a:off x="351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7" name="Rectangle 15"/>
            <p:cNvSpPr>
              <a:spLocks noChangeArrowheads="1"/>
            </p:cNvSpPr>
            <p:nvPr/>
          </p:nvSpPr>
          <p:spPr bwMode="auto">
            <a:xfrm>
              <a:off x="365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8" name="Rectangle 16"/>
            <p:cNvSpPr>
              <a:spLocks noChangeArrowheads="1"/>
            </p:cNvSpPr>
            <p:nvPr/>
          </p:nvSpPr>
          <p:spPr bwMode="auto">
            <a:xfrm>
              <a:off x="3787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09" name="Rectangle 17"/>
            <p:cNvSpPr>
              <a:spLocks noChangeArrowheads="1"/>
            </p:cNvSpPr>
            <p:nvPr/>
          </p:nvSpPr>
          <p:spPr bwMode="auto">
            <a:xfrm>
              <a:off x="3923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0" name="Rectangle 18"/>
            <p:cNvSpPr>
              <a:spLocks noChangeArrowheads="1"/>
            </p:cNvSpPr>
            <p:nvPr/>
          </p:nvSpPr>
          <p:spPr bwMode="auto">
            <a:xfrm>
              <a:off x="405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1" name="Rectangle 19"/>
            <p:cNvSpPr>
              <a:spLocks noChangeArrowheads="1"/>
            </p:cNvSpPr>
            <p:nvPr/>
          </p:nvSpPr>
          <p:spPr bwMode="auto">
            <a:xfrm>
              <a:off x="419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2" name="Rectangle 20"/>
            <p:cNvSpPr>
              <a:spLocks noChangeArrowheads="1"/>
            </p:cNvSpPr>
            <p:nvPr/>
          </p:nvSpPr>
          <p:spPr bwMode="auto">
            <a:xfrm>
              <a:off x="433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3" name="Rectangle 21"/>
            <p:cNvSpPr>
              <a:spLocks noChangeArrowheads="1"/>
            </p:cNvSpPr>
            <p:nvPr/>
          </p:nvSpPr>
          <p:spPr bwMode="auto">
            <a:xfrm>
              <a:off x="446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4" name="Rectangle 22"/>
            <p:cNvSpPr>
              <a:spLocks noChangeArrowheads="1"/>
            </p:cNvSpPr>
            <p:nvPr/>
          </p:nvSpPr>
          <p:spPr bwMode="auto">
            <a:xfrm>
              <a:off x="460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5" name="Rectangle 23"/>
            <p:cNvSpPr>
              <a:spLocks noChangeArrowheads="1"/>
            </p:cNvSpPr>
            <p:nvPr/>
          </p:nvSpPr>
          <p:spPr bwMode="auto">
            <a:xfrm>
              <a:off x="4740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6" name="Rectangle 24"/>
            <p:cNvSpPr>
              <a:spLocks noChangeArrowheads="1"/>
            </p:cNvSpPr>
            <p:nvPr/>
          </p:nvSpPr>
          <p:spPr bwMode="auto">
            <a:xfrm>
              <a:off x="4876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7" name="Rectangle 25"/>
            <p:cNvSpPr>
              <a:spLocks noChangeArrowheads="1"/>
            </p:cNvSpPr>
            <p:nvPr/>
          </p:nvSpPr>
          <p:spPr bwMode="auto">
            <a:xfrm>
              <a:off x="5012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8" name="Rectangle 26"/>
            <p:cNvSpPr>
              <a:spLocks noChangeArrowheads="1"/>
            </p:cNvSpPr>
            <p:nvPr/>
          </p:nvSpPr>
          <p:spPr bwMode="auto">
            <a:xfrm>
              <a:off x="514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5819" name="Rectangle 27"/>
            <p:cNvSpPr>
              <a:spLocks noChangeArrowheads="1"/>
            </p:cNvSpPr>
            <p:nvPr/>
          </p:nvSpPr>
          <p:spPr bwMode="auto">
            <a:xfrm>
              <a:off x="528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</p:grpSp>
      <p:sp>
        <p:nvSpPr>
          <p:cNvPr id="1185820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Lookup</a:t>
            </a:r>
          </a:p>
        </p:txBody>
      </p:sp>
      <p:grpSp>
        <p:nvGrpSpPr>
          <p:cNvPr id="1185821" name="Group 29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5822" name="Rectangle 30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3" name="Rectangle 31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4" name="Rectangle 32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25" name="Rectangle 33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26" name="Group 3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5827" name="Rectangle 3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8" name="Rectangle 3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29" name="Rectangle 3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0" name="Rectangle 3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1" name="Rectangle 3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2" name="Rectangle 4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3" name="Rectangle 4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4" name="Rectangle 4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5" name="Rectangle 4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6" name="Rectangle 4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37" name="Rectangle 4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38" name="Rectangle 4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839" name="Rectangle 47"/>
          <p:cNvSpPr>
            <a:spLocks noChangeArrowheads="1"/>
          </p:cNvSpPr>
          <p:nvPr/>
        </p:nvSpPr>
        <p:spPr bwMode="auto">
          <a:xfrm>
            <a:off x="6588125" y="4975225"/>
            <a:ext cx="1582738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12-bit offset</a:t>
            </a:r>
          </a:p>
        </p:txBody>
      </p:sp>
      <p:sp>
        <p:nvSpPr>
          <p:cNvPr id="1185840" name="Rectangle 48"/>
          <p:cNvSpPr>
            <a:spLocks noChangeArrowheads="1"/>
          </p:cNvSpPr>
          <p:nvPr/>
        </p:nvSpPr>
        <p:spPr bwMode="auto">
          <a:xfrm>
            <a:off x="5003800" y="917575"/>
            <a:ext cx="2871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Outgoing physical address</a:t>
            </a:r>
          </a:p>
        </p:txBody>
      </p:sp>
      <p:sp>
        <p:nvSpPr>
          <p:cNvPr id="1185841" name="Rectangle 49"/>
          <p:cNvSpPr>
            <a:spLocks noChangeArrowheads="1"/>
          </p:cNvSpPr>
          <p:nvPr/>
        </p:nvSpPr>
        <p:spPr bwMode="auto">
          <a:xfrm>
            <a:off x="3059113" y="4327525"/>
            <a:ext cx="2522537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4-bit index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into page table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virtual page = 0010 = 2</a:t>
            </a:r>
          </a:p>
        </p:txBody>
      </p:sp>
      <p:sp>
        <p:nvSpPr>
          <p:cNvPr id="1185842" name="Rectangle 50"/>
          <p:cNvSpPr>
            <a:spLocks noChangeArrowheads="1"/>
          </p:cNvSpPr>
          <p:nvPr/>
        </p:nvSpPr>
        <p:spPr bwMode="auto">
          <a:xfrm>
            <a:off x="250825" y="5335588"/>
            <a:ext cx="2662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(0x2004, 8196)</a:t>
            </a:r>
          </a:p>
        </p:txBody>
      </p:sp>
      <p:grpSp>
        <p:nvGrpSpPr>
          <p:cNvPr id="1185843" name="Group 51"/>
          <p:cNvGrpSpPr>
            <a:grpSpLocks/>
          </p:cNvGrpSpPr>
          <p:nvPr/>
        </p:nvGrpSpPr>
        <p:grpSpPr bwMode="auto">
          <a:xfrm>
            <a:off x="1835150" y="4613275"/>
            <a:ext cx="865188" cy="215900"/>
            <a:chOff x="793" y="1071"/>
            <a:chExt cx="545" cy="136"/>
          </a:xfrm>
        </p:grpSpPr>
        <p:sp>
          <p:nvSpPr>
            <p:cNvPr id="1185844" name="Rectangle 52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845" name="Rectangle 53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010</a:t>
              </a:r>
            </a:p>
          </p:txBody>
        </p:sp>
        <p:sp>
          <p:nvSpPr>
            <p:cNvPr id="1185846" name="Rectangle 54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47" name="Group 55"/>
          <p:cNvGrpSpPr>
            <a:grpSpLocks/>
          </p:cNvGrpSpPr>
          <p:nvPr/>
        </p:nvGrpSpPr>
        <p:grpSpPr bwMode="auto">
          <a:xfrm>
            <a:off x="1835150" y="4397375"/>
            <a:ext cx="865188" cy="215900"/>
            <a:chOff x="793" y="1071"/>
            <a:chExt cx="545" cy="136"/>
          </a:xfrm>
        </p:grpSpPr>
        <p:sp>
          <p:nvSpPr>
            <p:cNvPr id="1185848" name="Rectangle 56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849" name="Rectangle 57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001</a:t>
              </a:r>
            </a:p>
          </p:txBody>
        </p:sp>
        <p:sp>
          <p:nvSpPr>
            <p:cNvPr id="1185850" name="Rectangle 58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sp>
        <p:nvSpPr>
          <p:cNvPr id="1185851" name="Rectangle 59"/>
          <p:cNvSpPr>
            <a:spLocks noChangeArrowheads="1"/>
          </p:cNvSpPr>
          <p:nvPr/>
        </p:nvSpPr>
        <p:spPr bwMode="auto">
          <a:xfrm>
            <a:off x="1835150" y="418147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r"/>
            <a:r>
              <a:rPr lang="en-US" sz="1400" b="0">
                <a:latin typeface="Helvetica" pitchFamily="34" charset="0"/>
              </a:rPr>
              <a:t>2</a:t>
            </a:r>
          </a:p>
        </p:txBody>
      </p:sp>
      <p:sp>
        <p:nvSpPr>
          <p:cNvPr id="1185852" name="Rectangle 60"/>
          <p:cNvSpPr>
            <a:spLocks noChangeArrowheads="1"/>
          </p:cNvSpPr>
          <p:nvPr/>
        </p:nvSpPr>
        <p:spPr bwMode="auto">
          <a:xfrm>
            <a:off x="2052638" y="4181475"/>
            <a:ext cx="4318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110</a:t>
            </a:r>
          </a:p>
        </p:txBody>
      </p:sp>
      <p:sp>
        <p:nvSpPr>
          <p:cNvPr id="1185853" name="Rectangle 61"/>
          <p:cNvSpPr>
            <a:spLocks noChangeArrowheads="1"/>
          </p:cNvSpPr>
          <p:nvPr/>
        </p:nvSpPr>
        <p:spPr bwMode="auto">
          <a:xfrm>
            <a:off x="2484438" y="4181475"/>
            <a:ext cx="2159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1</a:t>
            </a:r>
          </a:p>
        </p:txBody>
      </p:sp>
      <p:grpSp>
        <p:nvGrpSpPr>
          <p:cNvPr id="1185854" name="Group 62"/>
          <p:cNvGrpSpPr>
            <a:grpSpLocks/>
          </p:cNvGrpSpPr>
          <p:nvPr/>
        </p:nvGrpSpPr>
        <p:grpSpPr bwMode="auto">
          <a:xfrm>
            <a:off x="1835150" y="3965575"/>
            <a:ext cx="865188" cy="215900"/>
            <a:chOff x="793" y="1071"/>
            <a:chExt cx="545" cy="136"/>
          </a:xfrm>
        </p:grpSpPr>
        <p:sp>
          <p:nvSpPr>
            <p:cNvPr id="1185855" name="Rectangle 63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1185856" name="Rectangle 64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5857" name="Rectangle 65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58" name="Group 66"/>
          <p:cNvGrpSpPr>
            <a:grpSpLocks/>
          </p:cNvGrpSpPr>
          <p:nvPr/>
        </p:nvGrpSpPr>
        <p:grpSpPr bwMode="auto">
          <a:xfrm>
            <a:off x="1835150" y="3749675"/>
            <a:ext cx="865188" cy="215900"/>
            <a:chOff x="793" y="1071"/>
            <a:chExt cx="545" cy="136"/>
          </a:xfrm>
        </p:grpSpPr>
        <p:sp>
          <p:nvSpPr>
            <p:cNvPr id="1185859" name="Rectangle 67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4</a:t>
              </a:r>
            </a:p>
          </p:txBody>
        </p:sp>
        <p:sp>
          <p:nvSpPr>
            <p:cNvPr id="1185860" name="Rectangle 68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100</a:t>
              </a:r>
            </a:p>
          </p:txBody>
        </p:sp>
        <p:sp>
          <p:nvSpPr>
            <p:cNvPr id="1185861" name="Rectangle 69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62" name="Group 70"/>
          <p:cNvGrpSpPr>
            <a:grpSpLocks/>
          </p:cNvGrpSpPr>
          <p:nvPr/>
        </p:nvGrpSpPr>
        <p:grpSpPr bwMode="auto">
          <a:xfrm>
            <a:off x="1835150" y="3533775"/>
            <a:ext cx="865188" cy="215900"/>
            <a:chOff x="793" y="1071"/>
            <a:chExt cx="545" cy="136"/>
          </a:xfrm>
        </p:grpSpPr>
        <p:sp>
          <p:nvSpPr>
            <p:cNvPr id="1185863" name="Rectangle 71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5</a:t>
              </a:r>
            </a:p>
          </p:txBody>
        </p:sp>
        <p:sp>
          <p:nvSpPr>
            <p:cNvPr id="1185864" name="Rectangle 72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011</a:t>
              </a:r>
            </a:p>
          </p:txBody>
        </p:sp>
        <p:sp>
          <p:nvSpPr>
            <p:cNvPr id="1185865" name="Rectangle 73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5866" name="Group 74"/>
          <p:cNvGrpSpPr>
            <a:grpSpLocks/>
          </p:cNvGrpSpPr>
          <p:nvPr/>
        </p:nvGrpSpPr>
        <p:grpSpPr bwMode="auto">
          <a:xfrm>
            <a:off x="1835150" y="3317875"/>
            <a:ext cx="865188" cy="215900"/>
            <a:chOff x="793" y="1071"/>
            <a:chExt cx="545" cy="136"/>
          </a:xfrm>
        </p:grpSpPr>
        <p:sp>
          <p:nvSpPr>
            <p:cNvPr id="1185867" name="Rectangle 75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6</a:t>
              </a:r>
            </a:p>
          </p:txBody>
        </p:sp>
        <p:sp>
          <p:nvSpPr>
            <p:cNvPr id="1185868" name="Rectangle 76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5869" name="Rectangle 77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70" name="Group 78"/>
          <p:cNvGrpSpPr>
            <a:grpSpLocks/>
          </p:cNvGrpSpPr>
          <p:nvPr/>
        </p:nvGrpSpPr>
        <p:grpSpPr bwMode="auto">
          <a:xfrm>
            <a:off x="1835150" y="3101975"/>
            <a:ext cx="865188" cy="215900"/>
            <a:chOff x="793" y="1071"/>
            <a:chExt cx="545" cy="136"/>
          </a:xfrm>
        </p:grpSpPr>
        <p:sp>
          <p:nvSpPr>
            <p:cNvPr id="1185871" name="Rectangle 79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7</a:t>
              </a:r>
            </a:p>
          </p:txBody>
        </p:sp>
        <p:sp>
          <p:nvSpPr>
            <p:cNvPr id="1185872" name="Rectangle 80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5873" name="Rectangle 81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874" name="Group 82"/>
          <p:cNvGrpSpPr>
            <a:grpSpLocks/>
          </p:cNvGrpSpPr>
          <p:nvPr/>
        </p:nvGrpSpPr>
        <p:grpSpPr bwMode="auto">
          <a:xfrm>
            <a:off x="1835150" y="1374775"/>
            <a:ext cx="865188" cy="1727200"/>
            <a:chOff x="839" y="1525"/>
            <a:chExt cx="545" cy="1088"/>
          </a:xfrm>
        </p:grpSpPr>
        <p:grpSp>
          <p:nvGrpSpPr>
            <p:cNvPr id="1185875" name="Group 83"/>
            <p:cNvGrpSpPr>
              <a:grpSpLocks/>
            </p:cNvGrpSpPr>
            <p:nvPr/>
          </p:nvGrpSpPr>
          <p:grpSpPr bwMode="auto">
            <a:xfrm>
              <a:off x="839" y="2477"/>
              <a:ext cx="545" cy="136"/>
              <a:chOff x="793" y="1071"/>
              <a:chExt cx="545" cy="136"/>
            </a:xfrm>
          </p:grpSpPr>
          <p:sp>
            <p:nvSpPr>
              <p:cNvPr id="1185876" name="Rectangle 8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8</a:t>
                </a:r>
              </a:p>
            </p:txBody>
          </p:sp>
          <p:sp>
            <p:nvSpPr>
              <p:cNvPr id="1185877" name="Rectangle 8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78" name="Rectangle 8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79" name="Group 87"/>
            <p:cNvGrpSpPr>
              <a:grpSpLocks/>
            </p:cNvGrpSpPr>
            <p:nvPr/>
          </p:nvGrpSpPr>
          <p:grpSpPr bwMode="auto">
            <a:xfrm>
              <a:off x="839" y="2341"/>
              <a:ext cx="545" cy="136"/>
              <a:chOff x="793" y="1071"/>
              <a:chExt cx="545" cy="136"/>
            </a:xfrm>
          </p:grpSpPr>
          <p:sp>
            <p:nvSpPr>
              <p:cNvPr id="1185880" name="Rectangle 8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9</a:t>
                </a:r>
              </a:p>
            </p:txBody>
          </p:sp>
          <p:sp>
            <p:nvSpPr>
              <p:cNvPr id="1185881" name="Rectangle 8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101</a:t>
                </a:r>
              </a:p>
            </p:txBody>
          </p:sp>
          <p:sp>
            <p:nvSpPr>
              <p:cNvPr id="1185882" name="Rectangle 9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5883" name="Group 91"/>
            <p:cNvGrpSpPr>
              <a:grpSpLocks/>
            </p:cNvGrpSpPr>
            <p:nvPr/>
          </p:nvGrpSpPr>
          <p:grpSpPr bwMode="auto">
            <a:xfrm>
              <a:off x="839" y="2205"/>
              <a:ext cx="545" cy="136"/>
              <a:chOff x="793" y="1071"/>
              <a:chExt cx="545" cy="136"/>
            </a:xfrm>
          </p:grpSpPr>
          <p:sp>
            <p:nvSpPr>
              <p:cNvPr id="1185884" name="Rectangle 9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10</a:t>
                </a:r>
              </a:p>
            </p:txBody>
          </p:sp>
          <p:sp>
            <p:nvSpPr>
              <p:cNvPr id="1185885" name="Rectangle 9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86" name="Rectangle 9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87" name="Group 95"/>
            <p:cNvGrpSpPr>
              <a:grpSpLocks/>
            </p:cNvGrpSpPr>
            <p:nvPr/>
          </p:nvGrpSpPr>
          <p:grpSpPr bwMode="auto">
            <a:xfrm>
              <a:off x="839" y="2069"/>
              <a:ext cx="545" cy="136"/>
              <a:chOff x="793" y="1071"/>
              <a:chExt cx="545" cy="136"/>
            </a:xfrm>
          </p:grpSpPr>
          <p:sp>
            <p:nvSpPr>
              <p:cNvPr id="1185888" name="Rectangle 96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11</a:t>
                </a:r>
              </a:p>
            </p:txBody>
          </p:sp>
          <p:sp>
            <p:nvSpPr>
              <p:cNvPr id="1185889" name="Rectangle 97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111</a:t>
                </a:r>
              </a:p>
            </p:txBody>
          </p:sp>
          <p:sp>
            <p:nvSpPr>
              <p:cNvPr id="1185890" name="Rectangle 98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5891" name="Group 99"/>
            <p:cNvGrpSpPr>
              <a:grpSpLocks/>
            </p:cNvGrpSpPr>
            <p:nvPr/>
          </p:nvGrpSpPr>
          <p:grpSpPr bwMode="auto">
            <a:xfrm>
              <a:off x="839" y="1933"/>
              <a:ext cx="545" cy="136"/>
              <a:chOff x="793" y="1071"/>
              <a:chExt cx="545" cy="136"/>
            </a:xfrm>
          </p:grpSpPr>
          <p:sp>
            <p:nvSpPr>
              <p:cNvPr id="1185892" name="Rectangle 100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12</a:t>
                </a:r>
              </a:p>
            </p:txBody>
          </p:sp>
          <p:sp>
            <p:nvSpPr>
              <p:cNvPr id="1185893" name="Rectangle 101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94" name="Rectangle 102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95" name="Group 103"/>
            <p:cNvGrpSpPr>
              <a:grpSpLocks/>
            </p:cNvGrpSpPr>
            <p:nvPr/>
          </p:nvGrpSpPr>
          <p:grpSpPr bwMode="auto">
            <a:xfrm>
              <a:off x="839" y="1797"/>
              <a:ext cx="545" cy="136"/>
              <a:chOff x="793" y="1071"/>
              <a:chExt cx="545" cy="136"/>
            </a:xfrm>
          </p:grpSpPr>
          <p:sp>
            <p:nvSpPr>
              <p:cNvPr id="1185896" name="Rectangle 10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13</a:t>
                </a:r>
              </a:p>
            </p:txBody>
          </p:sp>
          <p:sp>
            <p:nvSpPr>
              <p:cNvPr id="1185897" name="Rectangle 10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898" name="Rectangle 10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899" name="Group 107"/>
            <p:cNvGrpSpPr>
              <a:grpSpLocks/>
            </p:cNvGrpSpPr>
            <p:nvPr/>
          </p:nvGrpSpPr>
          <p:grpSpPr bwMode="auto">
            <a:xfrm>
              <a:off x="839" y="1661"/>
              <a:ext cx="545" cy="136"/>
              <a:chOff x="793" y="1071"/>
              <a:chExt cx="545" cy="136"/>
            </a:xfrm>
          </p:grpSpPr>
          <p:sp>
            <p:nvSpPr>
              <p:cNvPr id="1185900" name="Rectangle 10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14</a:t>
                </a:r>
              </a:p>
            </p:txBody>
          </p:sp>
          <p:sp>
            <p:nvSpPr>
              <p:cNvPr id="1185901" name="Rectangle 10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902" name="Rectangle 11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5903" name="Group 111"/>
            <p:cNvGrpSpPr>
              <a:grpSpLocks/>
            </p:cNvGrpSpPr>
            <p:nvPr/>
          </p:nvGrpSpPr>
          <p:grpSpPr bwMode="auto">
            <a:xfrm>
              <a:off x="839" y="1525"/>
              <a:ext cx="545" cy="136"/>
              <a:chOff x="793" y="1071"/>
              <a:chExt cx="545" cy="136"/>
            </a:xfrm>
          </p:grpSpPr>
          <p:sp>
            <p:nvSpPr>
              <p:cNvPr id="1185904" name="Rectangle 11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15</a:t>
                </a:r>
              </a:p>
            </p:txBody>
          </p:sp>
          <p:sp>
            <p:nvSpPr>
              <p:cNvPr id="1185905" name="Rectangle 11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5906" name="Rectangle 11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</p:grpSp>
      <p:sp>
        <p:nvSpPr>
          <p:cNvPr id="1185907" name="Rectangle 115"/>
          <p:cNvSpPr>
            <a:spLocks noChangeArrowheads="1"/>
          </p:cNvSpPr>
          <p:nvPr/>
        </p:nvSpPr>
        <p:spPr bwMode="auto">
          <a:xfrm>
            <a:off x="323850" y="1374775"/>
            <a:ext cx="127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Page table</a:t>
            </a:r>
          </a:p>
        </p:txBody>
      </p:sp>
      <p:sp>
        <p:nvSpPr>
          <p:cNvPr id="1185908" name="AutoShape 116"/>
          <p:cNvSpPr>
            <a:spLocks noChangeArrowheads="1"/>
          </p:cNvSpPr>
          <p:nvPr/>
        </p:nvSpPr>
        <p:spPr bwMode="auto">
          <a:xfrm>
            <a:off x="2987675" y="5478463"/>
            <a:ext cx="1008063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5909" name="AutoShape 117"/>
          <p:cNvSpPr>
            <a:spLocks noChangeArrowheads="1"/>
          </p:cNvSpPr>
          <p:nvPr/>
        </p:nvSpPr>
        <p:spPr bwMode="auto">
          <a:xfrm>
            <a:off x="7812088" y="1230313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5910" name="Group 118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5911" name="Rectangle 119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2" name="Rectangle 120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3" name="Rectangle 121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14" name="Rectangle 122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915" name="Rectangle 123"/>
          <p:cNvSpPr>
            <a:spLocks noChangeArrowheads="1"/>
          </p:cNvSpPr>
          <p:nvPr/>
        </p:nvSpPr>
        <p:spPr bwMode="auto">
          <a:xfrm>
            <a:off x="1933575" y="885825"/>
            <a:ext cx="1312863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present 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bit</a:t>
            </a:r>
          </a:p>
        </p:txBody>
      </p:sp>
      <p:grpSp>
        <p:nvGrpSpPr>
          <p:cNvPr id="1185916" name="Group 12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5917" name="Rectangle 12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8" name="Rectangle 12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19" name="Rectangle 12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0" name="Rectangle 12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1" name="Rectangle 12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2" name="Rectangle 13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3" name="Rectangle 13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4" name="Rectangle 13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5" name="Rectangle 13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6" name="Rectangle 13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27" name="Rectangle 13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28" name="Rectangle 13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929" name="Rectangle 137"/>
          <p:cNvSpPr>
            <a:spLocks noChangeArrowheads="1"/>
          </p:cNvSpPr>
          <p:nvPr/>
        </p:nvSpPr>
        <p:spPr bwMode="auto">
          <a:xfrm>
            <a:off x="5148263" y="1662113"/>
            <a:ext cx="1847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(0x6004, 24580)</a:t>
            </a:r>
          </a:p>
        </p:txBody>
      </p:sp>
      <p:grpSp>
        <p:nvGrpSpPr>
          <p:cNvPr id="1185930" name="Group 138"/>
          <p:cNvGrpSpPr>
            <a:grpSpLocks/>
          </p:cNvGrpSpPr>
          <p:nvPr/>
        </p:nvGrpSpPr>
        <p:grpSpPr bwMode="auto">
          <a:xfrm>
            <a:off x="4284663" y="1374775"/>
            <a:ext cx="647700" cy="215900"/>
            <a:chOff x="703" y="2387"/>
            <a:chExt cx="408" cy="136"/>
          </a:xfrm>
        </p:grpSpPr>
        <p:sp>
          <p:nvSpPr>
            <p:cNvPr id="1185931" name="Rectangle 139"/>
            <p:cNvSpPr>
              <a:spLocks noChangeArrowheads="1"/>
            </p:cNvSpPr>
            <p:nvPr/>
          </p:nvSpPr>
          <p:spPr bwMode="auto">
            <a:xfrm>
              <a:off x="703" y="2387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32" name="Rectangle 140"/>
            <p:cNvSpPr>
              <a:spLocks noChangeArrowheads="1"/>
            </p:cNvSpPr>
            <p:nvPr/>
          </p:nvSpPr>
          <p:spPr bwMode="auto">
            <a:xfrm>
              <a:off x="839" y="2387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33" name="Rectangle 141"/>
            <p:cNvSpPr>
              <a:spLocks noChangeArrowheads="1"/>
            </p:cNvSpPr>
            <p:nvPr/>
          </p:nvSpPr>
          <p:spPr bwMode="auto">
            <a:xfrm>
              <a:off x="975" y="2387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5934" name="Group 142"/>
          <p:cNvGrpSpPr>
            <a:grpSpLocks/>
          </p:cNvGrpSpPr>
          <p:nvPr/>
        </p:nvGrpSpPr>
        <p:grpSpPr bwMode="auto">
          <a:xfrm>
            <a:off x="4926013" y="5551488"/>
            <a:ext cx="2592387" cy="215900"/>
            <a:chOff x="1111" y="2614"/>
            <a:chExt cx="1633" cy="136"/>
          </a:xfrm>
        </p:grpSpPr>
        <p:sp>
          <p:nvSpPr>
            <p:cNvPr id="1185935" name="Rectangle 143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6" name="Rectangle 144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7" name="Rectangle 145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8" name="Rectangle 146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39" name="Rectangle 147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0" name="Rectangle 148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1" name="Rectangle 149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2" name="Rectangle 150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3" name="Rectangle 151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4" name="Rectangle 152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5945" name="Rectangle 153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5946" name="Rectangle 154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rgbClr val="FFFF00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5947" name="Text Box 155"/>
          <p:cNvSpPr txBox="1">
            <a:spLocks noChangeArrowheads="1"/>
          </p:cNvSpPr>
          <p:nvPr/>
        </p:nvSpPr>
        <p:spPr bwMode="auto">
          <a:xfrm>
            <a:off x="3095625" y="2241550"/>
            <a:ext cx="5738813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folHlink"/>
                </a:solidFill>
              </a:rPr>
              <a:t>Example:</a:t>
            </a:r>
          </a:p>
          <a:p>
            <a:pPr>
              <a:buFontTx/>
              <a:buChar char="•"/>
            </a:pPr>
            <a:r>
              <a:rPr lang="en-US" sz="1800" b="0" dirty="0">
                <a:solidFill>
                  <a:schemeClr val="folHlink"/>
                </a:solidFill>
              </a:rPr>
              <a:t> 4 KB pages (12-bit offsets within page)</a:t>
            </a:r>
          </a:p>
          <a:p>
            <a:pPr>
              <a:buFontTx/>
              <a:buChar char="•"/>
            </a:pPr>
            <a:r>
              <a:rPr lang="en-US" sz="1800" b="0" dirty="0">
                <a:solidFill>
                  <a:schemeClr val="folHlink"/>
                </a:solidFill>
              </a:rPr>
              <a:t> 16 bit virtual address space </a:t>
            </a:r>
            <a:r>
              <a:rPr lang="en-US" sz="1800" b="0" dirty="0" err="1">
                <a:solidFill>
                  <a:schemeClr val="folHlink"/>
                </a:solidFill>
                <a:sym typeface="Wingdings" pitchFamily="2" charset="2"/>
              </a:rPr>
              <a:t></a:t>
            </a:r>
            <a:r>
              <a:rPr lang="en-US" sz="1800" b="0" dirty="0">
                <a:solidFill>
                  <a:schemeClr val="folHlink"/>
                </a:solidFill>
                <a:sym typeface="Wingdings" pitchFamily="2" charset="2"/>
              </a:rPr>
              <a:t> 16 pages (4-bit index)</a:t>
            </a:r>
          </a:p>
          <a:p>
            <a:pPr>
              <a:buFontTx/>
              <a:buChar char="•"/>
            </a:pPr>
            <a:r>
              <a:rPr lang="en-US" sz="1800" b="0" dirty="0">
                <a:solidFill>
                  <a:schemeClr val="folHlink"/>
                </a:solidFill>
                <a:sym typeface="Wingdings" pitchFamily="2" charset="2"/>
              </a:rPr>
              <a:t> 8 physical pages (3-bit index)</a:t>
            </a:r>
            <a:endParaRPr lang="en-US" sz="1800" b="0" dirty="0">
              <a:solidFill>
                <a:schemeClr val="folHlink"/>
              </a:solidFill>
            </a:endParaRPr>
          </a:p>
          <a:p>
            <a:endParaRPr lang="en-US" sz="1800" b="0" dirty="0">
              <a:solidFill>
                <a:schemeClr val="folHlink"/>
              </a:solidFill>
            </a:endParaRPr>
          </a:p>
          <a:p>
            <a:r>
              <a:rPr lang="en-US" sz="1800" b="0" dirty="0">
                <a:solidFill>
                  <a:schemeClr val="folHlink"/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185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7 C -0.00087 -0.0345 -0.00174 -0.06806 -0.0441 -0.08287 C -0.08646 -0.09769 -0.20104 -0.07987 -0.254 -0.08959 C -0.30695 -0.09931 -0.34063 -0.12547 -0.36181 -0.1419 C -0.38299 -0.15834 -0.38229 -0.17362 -0.38143 -0.18889 " pathEditMode="relative" ptsTypes="aaaaA">
                                      <p:cBhvr>
                                        <p:cTn id="55" dur="2000" fill="hold"/>
                                        <p:tgtEl>
                                          <p:spTgt spid="11859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18 0.40509 C -0.22586 0.38032 -0.08975 0.3243 -0.04618 0.25671 C -0.0026 0.18912 -0.00955 0.05347 -3.05556E-6 2.22222E-6 " pathEditMode="relative" rAng="0" ptsTypes="aaa">
                                      <p:cBhvr>
                                        <p:cTn id="72" dur="2000" fill="hold"/>
                                        <p:tgtEl>
                                          <p:spTgt spid="1185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90" y="-20255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11858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11858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48148E-6 L 3.61111E-6 -0.60903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1859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5839" grpId="0" animBg="1"/>
      <p:bldP spid="1185841" grpId="0" animBg="1"/>
      <p:bldP spid="1185851" grpId="0" animBg="1"/>
      <p:bldP spid="1185852" grpId="0" animBg="1"/>
      <p:bldP spid="1185853" grpId="0" animBg="1"/>
      <p:bldP spid="1185907" grpId="0" animBg="1"/>
      <p:bldP spid="1185915" grpId="0" animBg="1"/>
      <p:bldP spid="1185929" grpId="0" animBg="1"/>
      <p:bldP spid="1185947" grpId="0"/>
      <p:bldP spid="1185947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6818" name="Group 2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6819" name="Rectangle 3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0" name="Rectangle 4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1" name="Rectangle 5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22" name="Rectangle 6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23" name="Group 7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6824" name="Rectangle 8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5" name="Rectangle 9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26" name="Rectangle 10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27" name="Rectangle 11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28" name="Group 12"/>
          <p:cNvGrpSpPr>
            <a:grpSpLocks/>
          </p:cNvGrpSpPr>
          <p:nvPr/>
        </p:nvGrpSpPr>
        <p:grpSpPr bwMode="auto">
          <a:xfrm>
            <a:off x="4284663" y="1374775"/>
            <a:ext cx="3240087" cy="215900"/>
            <a:chOff x="3379" y="2160"/>
            <a:chExt cx="2041" cy="136"/>
          </a:xfrm>
        </p:grpSpPr>
        <p:sp>
          <p:nvSpPr>
            <p:cNvPr id="1186829" name="Rectangle 13"/>
            <p:cNvSpPr>
              <a:spLocks noChangeArrowheads="1"/>
            </p:cNvSpPr>
            <p:nvPr/>
          </p:nvSpPr>
          <p:spPr bwMode="auto">
            <a:xfrm>
              <a:off x="337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0" name="Rectangle 14"/>
            <p:cNvSpPr>
              <a:spLocks noChangeArrowheads="1"/>
            </p:cNvSpPr>
            <p:nvPr/>
          </p:nvSpPr>
          <p:spPr bwMode="auto">
            <a:xfrm>
              <a:off x="351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1" name="Rectangle 15"/>
            <p:cNvSpPr>
              <a:spLocks noChangeArrowheads="1"/>
            </p:cNvSpPr>
            <p:nvPr/>
          </p:nvSpPr>
          <p:spPr bwMode="auto">
            <a:xfrm>
              <a:off x="365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2" name="Rectangle 16"/>
            <p:cNvSpPr>
              <a:spLocks noChangeArrowheads="1"/>
            </p:cNvSpPr>
            <p:nvPr/>
          </p:nvSpPr>
          <p:spPr bwMode="auto">
            <a:xfrm>
              <a:off x="3787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3" name="Rectangle 17"/>
            <p:cNvSpPr>
              <a:spLocks noChangeArrowheads="1"/>
            </p:cNvSpPr>
            <p:nvPr/>
          </p:nvSpPr>
          <p:spPr bwMode="auto">
            <a:xfrm>
              <a:off x="3923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4" name="Rectangle 18"/>
            <p:cNvSpPr>
              <a:spLocks noChangeArrowheads="1"/>
            </p:cNvSpPr>
            <p:nvPr/>
          </p:nvSpPr>
          <p:spPr bwMode="auto">
            <a:xfrm>
              <a:off x="4059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5" name="Rectangle 19"/>
            <p:cNvSpPr>
              <a:spLocks noChangeArrowheads="1"/>
            </p:cNvSpPr>
            <p:nvPr/>
          </p:nvSpPr>
          <p:spPr bwMode="auto">
            <a:xfrm>
              <a:off x="4195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6" name="Rectangle 20"/>
            <p:cNvSpPr>
              <a:spLocks noChangeArrowheads="1"/>
            </p:cNvSpPr>
            <p:nvPr/>
          </p:nvSpPr>
          <p:spPr bwMode="auto">
            <a:xfrm>
              <a:off x="4331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7" name="Rectangle 21"/>
            <p:cNvSpPr>
              <a:spLocks noChangeArrowheads="1"/>
            </p:cNvSpPr>
            <p:nvPr/>
          </p:nvSpPr>
          <p:spPr bwMode="auto">
            <a:xfrm>
              <a:off x="446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8" name="Rectangle 22"/>
            <p:cNvSpPr>
              <a:spLocks noChangeArrowheads="1"/>
            </p:cNvSpPr>
            <p:nvPr/>
          </p:nvSpPr>
          <p:spPr bwMode="auto">
            <a:xfrm>
              <a:off x="460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39" name="Rectangle 23"/>
            <p:cNvSpPr>
              <a:spLocks noChangeArrowheads="1"/>
            </p:cNvSpPr>
            <p:nvPr/>
          </p:nvSpPr>
          <p:spPr bwMode="auto">
            <a:xfrm>
              <a:off x="4740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0" name="Rectangle 24"/>
            <p:cNvSpPr>
              <a:spLocks noChangeArrowheads="1"/>
            </p:cNvSpPr>
            <p:nvPr/>
          </p:nvSpPr>
          <p:spPr bwMode="auto">
            <a:xfrm>
              <a:off x="4876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1" name="Rectangle 25"/>
            <p:cNvSpPr>
              <a:spLocks noChangeArrowheads="1"/>
            </p:cNvSpPr>
            <p:nvPr/>
          </p:nvSpPr>
          <p:spPr bwMode="auto">
            <a:xfrm>
              <a:off x="5012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2" name="Rectangle 26"/>
            <p:cNvSpPr>
              <a:spLocks noChangeArrowheads="1"/>
            </p:cNvSpPr>
            <p:nvPr/>
          </p:nvSpPr>
          <p:spPr bwMode="auto">
            <a:xfrm>
              <a:off x="5148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  <p:sp>
          <p:nvSpPr>
            <p:cNvPr id="1186843" name="Rectangle 27"/>
            <p:cNvSpPr>
              <a:spLocks noChangeArrowheads="1"/>
            </p:cNvSpPr>
            <p:nvPr/>
          </p:nvSpPr>
          <p:spPr bwMode="auto">
            <a:xfrm>
              <a:off x="5284" y="2160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endParaRPr lang="nb-NO" sz="1400" b="0">
                <a:latin typeface="Helvetica" pitchFamily="34" charset="0"/>
              </a:endParaRPr>
            </a:p>
          </p:txBody>
        </p:sp>
      </p:grpSp>
      <p:sp>
        <p:nvSpPr>
          <p:cNvPr id="1186844" name="Rectangle 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Lookup</a:t>
            </a:r>
          </a:p>
        </p:txBody>
      </p:sp>
      <p:grpSp>
        <p:nvGrpSpPr>
          <p:cNvPr id="1186845" name="Group 29"/>
          <p:cNvGrpSpPr>
            <a:grpSpLocks/>
          </p:cNvGrpSpPr>
          <p:nvPr/>
        </p:nvGrpSpPr>
        <p:grpSpPr bwMode="auto">
          <a:xfrm>
            <a:off x="4068763" y="5551488"/>
            <a:ext cx="863600" cy="215900"/>
            <a:chOff x="567" y="2614"/>
            <a:chExt cx="544" cy="136"/>
          </a:xfrm>
        </p:grpSpPr>
        <p:sp>
          <p:nvSpPr>
            <p:cNvPr id="1186846" name="Rectangle 30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47" name="Rectangle 31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48" name="Rectangle 32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49" name="Rectangle 33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50" name="Group 3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6851" name="Rectangle 3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2" name="Rectangle 3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3" name="Rectangle 3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4" name="Rectangle 3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5" name="Rectangle 3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6" name="Rectangle 4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7" name="Rectangle 4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8" name="Rectangle 4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59" name="Rectangle 4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60" name="Rectangle 4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61" name="Rectangle 4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62" name="Rectangle 4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6863" name="Rectangle 47"/>
          <p:cNvSpPr>
            <a:spLocks noChangeArrowheads="1"/>
          </p:cNvSpPr>
          <p:nvPr/>
        </p:nvSpPr>
        <p:spPr bwMode="auto">
          <a:xfrm>
            <a:off x="6588125" y="4975225"/>
            <a:ext cx="1582738" cy="287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12-bit offset</a:t>
            </a:r>
          </a:p>
        </p:txBody>
      </p:sp>
      <p:sp>
        <p:nvSpPr>
          <p:cNvPr id="1186864" name="Rectangle 48"/>
          <p:cNvSpPr>
            <a:spLocks noChangeArrowheads="1"/>
          </p:cNvSpPr>
          <p:nvPr/>
        </p:nvSpPr>
        <p:spPr bwMode="auto">
          <a:xfrm>
            <a:off x="5003800" y="917575"/>
            <a:ext cx="2871788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Outgoing physical address</a:t>
            </a:r>
          </a:p>
        </p:txBody>
      </p:sp>
      <p:sp>
        <p:nvSpPr>
          <p:cNvPr id="1186865" name="Rectangle 49"/>
          <p:cNvSpPr>
            <a:spLocks noChangeArrowheads="1"/>
          </p:cNvSpPr>
          <p:nvPr/>
        </p:nvSpPr>
        <p:spPr bwMode="auto">
          <a:xfrm>
            <a:off x="3059113" y="4327525"/>
            <a:ext cx="2522537" cy="915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4-bit index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into page table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virtual page = 0010 = 2</a:t>
            </a:r>
          </a:p>
        </p:txBody>
      </p:sp>
      <p:sp>
        <p:nvSpPr>
          <p:cNvPr id="1186866" name="Rectangle 50"/>
          <p:cNvSpPr>
            <a:spLocks noChangeArrowheads="1"/>
          </p:cNvSpPr>
          <p:nvPr/>
        </p:nvSpPr>
        <p:spPr bwMode="auto">
          <a:xfrm>
            <a:off x="250825" y="5335588"/>
            <a:ext cx="26622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(0x2004, 8196)</a:t>
            </a:r>
          </a:p>
        </p:txBody>
      </p:sp>
      <p:grpSp>
        <p:nvGrpSpPr>
          <p:cNvPr id="1186867" name="Group 51"/>
          <p:cNvGrpSpPr>
            <a:grpSpLocks/>
          </p:cNvGrpSpPr>
          <p:nvPr/>
        </p:nvGrpSpPr>
        <p:grpSpPr bwMode="auto">
          <a:xfrm>
            <a:off x="1835150" y="4613275"/>
            <a:ext cx="865188" cy="215900"/>
            <a:chOff x="793" y="1071"/>
            <a:chExt cx="545" cy="136"/>
          </a:xfrm>
        </p:grpSpPr>
        <p:sp>
          <p:nvSpPr>
            <p:cNvPr id="1186868" name="Rectangle 52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869" name="Rectangle 53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010</a:t>
              </a:r>
            </a:p>
          </p:txBody>
        </p:sp>
        <p:sp>
          <p:nvSpPr>
            <p:cNvPr id="1186870" name="Rectangle 54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71" name="Group 55"/>
          <p:cNvGrpSpPr>
            <a:grpSpLocks/>
          </p:cNvGrpSpPr>
          <p:nvPr/>
        </p:nvGrpSpPr>
        <p:grpSpPr bwMode="auto">
          <a:xfrm>
            <a:off x="1835150" y="4397375"/>
            <a:ext cx="865188" cy="215900"/>
            <a:chOff x="793" y="1071"/>
            <a:chExt cx="545" cy="136"/>
          </a:xfrm>
        </p:grpSpPr>
        <p:sp>
          <p:nvSpPr>
            <p:cNvPr id="1186872" name="Rectangle 56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873" name="Rectangle 57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001</a:t>
              </a:r>
            </a:p>
          </p:txBody>
        </p:sp>
        <p:sp>
          <p:nvSpPr>
            <p:cNvPr id="1186874" name="Rectangle 58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sp>
        <p:nvSpPr>
          <p:cNvPr id="1186875" name="Rectangle 59"/>
          <p:cNvSpPr>
            <a:spLocks noChangeArrowheads="1"/>
          </p:cNvSpPr>
          <p:nvPr/>
        </p:nvSpPr>
        <p:spPr bwMode="auto">
          <a:xfrm>
            <a:off x="1835150" y="4181475"/>
            <a:ext cx="215900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r"/>
            <a:r>
              <a:rPr lang="en-US" sz="1400" b="0">
                <a:latin typeface="Helvetica" pitchFamily="34" charset="0"/>
              </a:rPr>
              <a:t>2</a:t>
            </a:r>
          </a:p>
        </p:txBody>
      </p:sp>
      <p:sp>
        <p:nvSpPr>
          <p:cNvPr id="1186876" name="Rectangle 60"/>
          <p:cNvSpPr>
            <a:spLocks noChangeArrowheads="1"/>
          </p:cNvSpPr>
          <p:nvPr/>
        </p:nvSpPr>
        <p:spPr bwMode="auto">
          <a:xfrm>
            <a:off x="2052638" y="4181475"/>
            <a:ext cx="4318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110</a:t>
            </a:r>
          </a:p>
        </p:txBody>
      </p:sp>
      <p:sp>
        <p:nvSpPr>
          <p:cNvPr id="1186877" name="Rectangle 61"/>
          <p:cNvSpPr>
            <a:spLocks noChangeArrowheads="1"/>
          </p:cNvSpPr>
          <p:nvPr/>
        </p:nvSpPr>
        <p:spPr bwMode="auto">
          <a:xfrm>
            <a:off x="2484438" y="4181475"/>
            <a:ext cx="215900" cy="21590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400" b="0">
                <a:latin typeface="Helvetica" pitchFamily="34" charset="0"/>
              </a:rPr>
              <a:t>0</a:t>
            </a:r>
          </a:p>
        </p:txBody>
      </p:sp>
      <p:grpSp>
        <p:nvGrpSpPr>
          <p:cNvPr id="1186878" name="Group 62"/>
          <p:cNvGrpSpPr>
            <a:grpSpLocks/>
          </p:cNvGrpSpPr>
          <p:nvPr/>
        </p:nvGrpSpPr>
        <p:grpSpPr bwMode="auto">
          <a:xfrm>
            <a:off x="1835150" y="3965575"/>
            <a:ext cx="865188" cy="215900"/>
            <a:chOff x="793" y="1071"/>
            <a:chExt cx="545" cy="136"/>
          </a:xfrm>
        </p:grpSpPr>
        <p:sp>
          <p:nvSpPr>
            <p:cNvPr id="1186879" name="Rectangle 63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3</a:t>
              </a:r>
            </a:p>
          </p:txBody>
        </p:sp>
        <p:sp>
          <p:nvSpPr>
            <p:cNvPr id="1186880" name="Rectangle 64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6881" name="Rectangle 65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82" name="Group 66"/>
          <p:cNvGrpSpPr>
            <a:grpSpLocks/>
          </p:cNvGrpSpPr>
          <p:nvPr/>
        </p:nvGrpSpPr>
        <p:grpSpPr bwMode="auto">
          <a:xfrm>
            <a:off x="1835150" y="3749675"/>
            <a:ext cx="865188" cy="215900"/>
            <a:chOff x="793" y="1071"/>
            <a:chExt cx="545" cy="136"/>
          </a:xfrm>
        </p:grpSpPr>
        <p:sp>
          <p:nvSpPr>
            <p:cNvPr id="1186883" name="Rectangle 67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4</a:t>
              </a:r>
            </a:p>
          </p:txBody>
        </p:sp>
        <p:sp>
          <p:nvSpPr>
            <p:cNvPr id="1186884" name="Rectangle 68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100</a:t>
              </a:r>
            </a:p>
          </p:txBody>
        </p:sp>
        <p:sp>
          <p:nvSpPr>
            <p:cNvPr id="1186885" name="Rectangle 69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86" name="Group 70"/>
          <p:cNvGrpSpPr>
            <a:grpSpLocks/>
          </p:cNvGrpSpPr>
          <p:nvPr/>
        </p:nvGrpSpPr>
        <p:grpSpPr bwMode="auto">
          <a:xfrm>
            <a:off x="1835150" y="3533775"/>
            <a:ext cx="865188" cy="215900"/>
            <a:chOff x="793" y="1071"/>
            <a:chExt cx="545" cy="136"/>
          </a:xfrm>
        </p:grpSpPr>
        <p:sp>
          <p:nvSpPr>
            <p:cNvPr id="1186887" name="Rectangle 71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5</a:t>
              </a:r>
            </a:p>
          </p:txBody>
        </p:sp>
        <p:sp>
          <p:nvSpPr>
            <p:cNvPr id="1186888" name="Rectangle 72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011</a:t>
              </a:r>
            </a:p>
          </p:txBody>
        </p:sp>
        <p:sp>
          <p:nvSpPr>
            <p:cNvPr id="1186889" name="Rectangle 73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</p:grpSp>
      <p:grpSp>
        <p:nvGrpSpPr>
          <p:cNvPr id="1186890" name="Group 74"/>
          <p:cNvGrpSpPr>
            <a:grpSpLocks/>
          </p:cNvGrpSpPr>
          <p:nvPr/>
        </p:nvGrpSpPr>
        <p:grpSpPr bwMode="auto">
          <a:xfrm>
            <a:off x="1835150" y="3317875"/>
            <a:ext cx="865188" cy="215900"/>
            <a:chOff x="793" y="1071"/>
            <a:chExt cx="545" cy="136"/>
          </a:xfrm>
        </p:grpSpPr>
        <p:sp>
          <p:nvSpPr>
            <p:cNvPr id="1186891" name="Rectangle 75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6</a:t>
              </a:r>
            </a:p>
          </p:txBody>
        </p:sp>
        <p:sp>
          <p:nvSpPr>
            <p:cNvPr id="1186892" name="Rectangle 76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6893" name="Rectangle 77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94" name="Group 78"/>
          <p:cNvGrpSpPr>
            <a:grpSpLocks/>
          </p:cNvGrpSpPr>
          <p:nvPr/>
        </p:nvGrpSpPr>
        <p:grpSpPr bwMode="auto">
          <a:xfrm>
            <a:off x="1835150" y="3101975"/>
            <a:ext cx="865188" cy="215900"/>
            <a:chOff x="793" y="1071"/>
            <a:chExt cx="545" cy="136"/>
          </a:xfrm>
        </p:grpSpPr>
        <p:sp>
          <p:nvSpPr>
            <p:cNvPr id="1186895" name="Rectangle 79"/>
            <p:cNvSpPr>
              <a:spLocks noChangeArrowheads="1"/>
            </p:cNvSpPr>
            <p:nvPr/>
          </p:nvSpPr>
          <p:spPr bwMode="auto">
            <a:xfrm>
              <a:off x="793" y="1071"/>
              <a:ext cx="136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<a:solidFill>
                    <a:schemeClr val="tx1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r"/>
              <a:r>
                <a:rPr lang="en-US" sz="1400" b="0">
                  <a:latin typeface="Helvetica" pitchFamily="34" charset="0"/>
                </a:rPr>
                <a:t>7</a:t>
              </a:r>
            </a:p>
          </p:txBody>
        </p:sp>
        <p:sp>
          <p:nvSpPr>
            <p:cNvPr id="1186896" name="Rectangle 80"/>
            <p:cNvSpPr>
              <a:spLocks noChangeArrowheads="1"/>
            </p:cNvSpPr>
            <p:nvPr/>
          </p:nvSpPr>
          <p:spPr bwMode="auto">
            <a:xfrm>
              <a:off x="930" y="1071"/>
              <a:ext cx="272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000</a:t>
              </a:r>
            </a:p>
          </p:txBody>
        </p:sp>
        <p:sp>
          <p:nvSpPr>
            <p:cNvPr id="1186897" name="Rectangle 81"/>
            <p:cNvSpPr>
              <a:spLocks noChangeArrowheads="1"/>
            </p:cNvSpPr>
            <p:nvPr/>
          </p:nvSpPr>
          <p:spPr bwMode="auto">
            <a:xfrm>
              <a:off x="1202" y="1071"/>
              <a:ext cx="136" cy="136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grpSp>
        <p:nvGrpSpPr>
          <p:cNvPr id="1186898" name="Group 82"/>
          <p:cNvGrpSpPr>
            <a:grpSpLocks/>
          </p:cNvGrpSpPr>
          <p:nvPr/>
        </p:nvGrpSpPr>
        <p:grpSpPr bwMode="auto">
          <a:xfrm>
            <a:off x="1835150" y="1374775"/>
            <a:ext cx="865188" cy="1727200"/>
            <a:chOff x="839" y="1525"/>
            <a:chExt cx="545" cy="1088"/>
          </a:xfrm>
        </p:grpSpPr>
        <p:grpSp>
          <p:nvGrpSpPr>
            <p:cNvPr id="1186899" name="Group 83"/>
            <p:cNvGrpSpPr>
              <a:grpSpLocks/>
            </p:cNvGrpSpPr>
            <p:nvPr/>
          </p:nvGrpSpPr>
          <p:grpSpPr bwMode="auto">
            <a:xfrm>
              <a:off x="839" y="2477"/>
              <a:ext cx="545" cy="136"/>
              <a:chOff x="793" y="1071"/>
              <a:chExt cx="545" cy="136"/>
            </a:xfrm>
          </p:grpSpPr>
          <p:sp>
            <p:nvSpPr>
              <p:cNvPr id="1186900" name="Rectangle 8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8</a:t>
                </a:r>
              </a:p>
            </p:txBody>
          </p:sp>
          <p:sp>
            <p:nvSpPr>
              <p:cNvPr id="1186901" name="Rectangle 8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02" name="Rectangle 8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03" name="Group 87"/>
            <p:cNvGrpSpPr>
              <a:grpSpLocks/>
            </p:cNvGrpSpPr>
            <p:nvPr/>
          </p:nvGrpSpPr>
          <p:grpSpPr bwMode="auto">
            <a:xfrm>
              <a:off x="839" y="2341"/>
              <a:ext cx="545" cy="136"/>
              <a:chOff x="793" y="1071"/>
              <a:chExt cx="545" cy="136"/>
            </a:xfrm>
          </p:grpSpPr>
          <p:sp>
            <p:nvSpPr>
              <p:cNvPr id="1186904" name="Rectangle 8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9</a:t>
                </a:r>
              </a:p>
            </p:txBody>
          </p:sp>
          <p:sp>
            <p:nvSpPr>
              <p:cNvPr id="1186905" name="Rectangle 8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101</a:t>
                </a:r>
              </a:p>
            </p:txBody>
          </p:sp>
          <p:sp>
            <p:nvSpPr>
              <p:cNvPr id="1186906" name="Rectangle 9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6907" name="Group 91"/>
            <p:cNvGrpSpPr>
              <a:grpSpLocks/>
            </p:cNvGrpSpPr>
            <p:nvPr/>
          </p:nvGrpSpPr>
          <p:grpSpPr bwMode="auto">
            <a:xfrm>
              <a:off x="839" y="2205"/>
              <a:ext cx="545" cy="136"/>
              <a:chOff x="793" y="1071"/>
              <a:chExt cx="545" cy="136"/>
            </a:xfrm>
          </p:grpSpPr>
          <p:sp>
            <p:nvSpPr>
              <p:cNvPr id="1186908" name="Rectangle 9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10</a:t>
                </a:r>
              </a:p>
            </p:txBody>
          </p:sp>
          <p:sp>
            <p:nvSpPr>
              <p:cNvPr id="1186909" name="Rectangle 9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10" name="Rectangle 9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11" name="Group 95"/>
            <p:cNvGrpSpPr>
              <a:grpSpLocks/>
            </p:cNvGrpSpPr>
            <p:nvPr/>
          </p:nvGrpSpPr>
          <p:grpSpPr bwMode="auto">
            <a:xfrm>
              <a:off x="839" y="2069"/>
              <a:ext cx="545" cy="136"/>
              <a:chOff x="793" y="1071"/>
              <a:chExt cx="545" cy="136"/>
            </a:xfrm>
          </p:grpSpPr>
          <p:sp>
            <p:nvSpPr>
              <p:cNvPr id="1186912" name="Rectangle 96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11</a:t>
                </a:r>
              </a:p>
            </p:txBody>
          </p:sp>
          <p:sp>
            <p:nvSpPr>
              <p:cNvPr id="1186913" name="Rectangle 97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111</a:t>
                </a:r>
              </a:p>
            </p:txBody>
          </p:sp>
          <p:sp>
            <p:nvSpPr>
              <p:cNvPr id="1186914" name="Rectangle 98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1</a:t>
                </a:r>
              </a:p>
            </p:txBody>
          </p:sp>
        </p:grpSp>
        <p:grpSp>
          <p:nvGrpSpPr>
            <p:cNvPr id="1186915" name="Group 99"/>
            <p:cNvGrpSpPr>
              <a:grpSpLocks/>
            </p:cNvGrpSpPr>
            <p:nvPr/>
          </p:nvGrpSpPr>
          <p:grpSpPr bwMode="auto">
            <a:xfrm>
              <a:off x="839" y="1933"/>
              <a:ext cx="545" cy="136"/>
              <a:chOff x="793" y="1071"/>
              <a:chExt cx="545" cy="136"/>
            </a:xfrm>
          </p:grpSpPr>
          <p:sp>
            <p:nvSpPr>
              <p:cNvPr id="1186916" name="Rectangle 100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12</a:t>
                </a:r>
              </a:p>
            </p:txBody>
          </p:sp>
          <p:sp>
            <p:nvSpPr>
              <p:cNvPr id="1186917" name="Rectangle 101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18" name="Rectangle 102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19" name="Group 103"/>
            <p:cNvGrpSpPr>
              <a:grpSpLocks/>
            </p:cNvGrpSpPr>
            <p:nvPr/>
          </p:nvGrpSpPr>
          <p:grpSpPr bwMode="auto">
            <a:xfrm>
              <a:off x="839" y="1797"/>
              <a:ext cx="545" cy="136"/>
              <a:chOff x="793" y="1071"/>
              <a:chExt cx="545" cy="136"/>
            </a:xfrm>
          </p:grpSpPr>
          <p:sp>
            <p:nvSpPr>
              <p:cNvPr id="1186920" name="Rectangle 104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13</a:t>
                </a:r>
              </a:p>
            </p:txBody>
          </p:sp>
          <p:sp>
            <p:nvSpPr>
              <p:cNvPr id="1186921" name="Rectangle 105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22" name="Rectangle 106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23" name="Group 107"/>
            <p:cNvGrpSpPr>
              <a:grpSpLocks/>
            </p:cNvGrpSpPr>
            <p:nvPr/>
          </p:nvGrpSpPr>
          <p:grpSpPr bwMode="auto">
            <a:xfrm>
              <a:off x="839" y="1661"/>
              <a:ext cx="545" cy="136"/>
              <a:chOff x="793" y="1071"/>
              <a:chExt cx="545" cy="136"/>
            </a:xfrm>
          </p:grpSpPr>
          <p:sp>
            <p:nvSpPr>
              <p:cNvPr id="1186924" name="Rectangle 108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14</a:t>
                </a:r>
              </a:p>
            </p:txBody>
          </p:sp>
          <p:sp>
            <p:nvSpPr>
              <p:cNvPr id="1186925" name="Rectangle 109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26" name="Rectangle 110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  <p:grpSp>
          <p:nvGrpSpPr>
            <p:cNvPr id="1186927" name="Group 111"/>
            <p:cNvGrpSpPr>
              <a:grpSpLocks/>
            </p:cNvGrpSpPr>
            <p:nvPr/>
          </p:nvGrpSpPr>
          <p:grpSpPr bwMode="auto">
            <a:xfrm>
              <a:off x="839" y="1525"/>
              <a:ext cx="545" cy="136"/>
              <a:chOff x="793" y="1071"/>
              <a:chExt cx="545" cy="136"/>
            </a:xfrm>
          </p:grpSpPr>
          <p:sp>
            <p:nvSpPr>
              <p:cNvPr id="1186928" name="Rectangle 112"/>
              <p:cNvSpPr>
                <a:spLocks noChangeArrowheads="1"/>
              </p:cNvSpPr>
              <p:nvPr/>
            </p:nvSpPr>
            <p:spPr bwMode="auto">
              <a:xfrm>
                <a:off x="793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    <a:solidFill>
                      <a:schemeClr val="tx1"/>
                    </a:solidFill>
                    <a:miter lim="800000"/>
                    <a:headEnd/>
                    <a:tailEnd type="none" w="lg" len="lg"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r"/>
                <a:r>
                  <a:rPr lang="en-US" sz="1400" b="0">
                    <a:latin typeface="Helvetica" pitchFamily="34" charset="0"/>
                  </a:rPr>
                  <a:t>15</a:t>
                </a:r>
              </a:p>
            </p:txBody>
          </p:sp>
          <p:sp>
            <p:nvSpPr>
              <p:cNvPr id="1186929" name="Rectangle 113"/>
              <p:cNvSpPr>
                <a:spLocks noChangeArrowheads="1"/>
              </p:cNvSpPr>
              <p:nvPr/>
            </p:nvSpPr>
            <p:spPr bwMode="auto">
              <a:xfrm>
                <a:off x="930" y="1071"/>
                <a:ext cx="272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000</a:t>
                </a:r>
              </a:p>
            </p:txBody>
          </p:sp>
          <p:sp>
            <p:nvSpPr>
              <p:cNvPr id="1186930" name="Rectangle 114"/>
              <p:cNvSpPr>
                <a:spLocks noChangeArrowheads="1"/>
              </p:cNvSpPr>
              <p:nvPr/>
            </p:nvSpPr>
            <p:spPr bwMode="auto">
              <a:xfrm>
                <a:off x="1202" y="1071"/>
                <a:ext cx="136" cy="136"/>
              </a:xfrm>
              <a:prstGeom prst="rect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miter lim="800000"/>
                <a:headEnd/>
                <a:tailEnd type="none" w="lg" len="lg"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457200" indent="-457200" algn="ctr"/>
                <a:r>
                  <a:rPr lang="en-US" sz="1400" b="0">
                    <a:latin typeface="Helvetica" pitchFamily="34" charset="0"/>
                  </a:rPr>
                  <a:t>0</a:t>
                </a:r>
              </a:p>
            </p:txBody>
          </p:sp>
        </p:grpSp>
      </p:grpSp>
      <p:sp>
        <p:nvSpPr>
          <p:cNvPr id="1186931" name="Rectangle 115"/>
          <p:cNvSpPr>
            <a:spLocks noChangeArrowheads="1"/>
          </p:cNvSpPr>
          <p:nvPr/>
        </p:nvSpPr>
        <p:spPr bwMode="auto">
          <a:xfrm>
            <a:off x="323850" y="1374775"/>
            <a:ext cx="12763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Page table</a:t>
            </a:r>
          </a:p>
        </p:txBody>
      </p:sp>
      <p:sp>
        <p:nvSpPr>
          <p:cNvPr id="1186932" name="AutoShape 116"/>
          <p:cNvSpPr>
            <a:spLocks noChangeArrowheads="1"/>
          </p:cNvSpPr>
          <p:nvPr/>
        </p:nvSpPr>
        <p:spPr bwMode="auto">
          <a:xfrm>
            <a:off x="2987675" y="5478463"/>
            <a:ext cx="1008063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86933" name="AutoShape 117"/>
          <p:cNvSpPr>
            <a:spLocks noChangeArrowheads="1"/>
          </p:cNvSpPr>
          <p:nvPr/>
        </p:nvSpPr>
        <p:spPr bwMode="auto">
          <a:xfrm>
            <a:off x="7812088" y="1230313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noFill/>
          <a:ln w="1270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86934" name="Group 118"/>
          <p:cNvGrpSpPr>
            <a:grpSpLocks/>
          </p:cNvGrpSpPr>
          <p:nvPr/>
        </p:nvGrpSpPr>
        <p:grpSpPr bwMode="auto">
          <a:xfrm>
            <a:off x="4067175" y="5551488"/>
            <a:ext cx="863600" cy="215900"/>
            <a:chOff x="567" y="2614"/>
            <a:chExt cx="544" cy="136"/>
          </a:xfrm>
        </p:grpSpPr>
        <p:sp>
          <p:nvSpPr>
            <p:cNvPr id="1186935" name="Rectangle 119"/>
            <p:cNvSpPr>
              <a:spLocks noChangeArrowheads="1"/>
            </p:cNvSpPr>
            <p:nvPr/>
          </p:nvSpPr>
          <p:spPr bwMode="auto">
            <a:xfrm>
              <a:off x="567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36" name="Rectangle 120"/>
            <p:cNvSpPr>
              <a:spLocks noChangeArrowheads="1"/>
            </p:cNvSpPr>
            <p:nvPr/>
          </p:nvSpPr>
          <p:spPr bwMode="auto">
            <a:xfrm>
              <a:off x="703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37" name="Rectangle 121"/>
            <p:cNvSpPr>
              <a:spLocks noChangeArrowheads="1"/>
            </p:cNvSpPr>
            <p:nvPr/>
          </p:nvSpPr>
          <p:spPr bwMode="auto">
            <a:xfrm>
              <a:off x="839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938" name="Rectangle 122"/>
            <p:cNvSpPr>
              <a:spLocks noChangeArrowheads="1"/>
            </p:cNvSpPr>
            <p:nvPr/>
          </p:nvSpPr>
          <p:spPr bwMode="auto">
            <a:xfrm>
              <a:off x="975" y="2614"/>
              <a:ext cx="136" cy="136"/>
            </a:xfrm>
            <a:prstGeom prst="rect">
              <a:avLst/>
            </a:prstGeom>
            <a:solidFill>
              <a:schemeClr val="accent2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6939" name="Rectangle 123"/>
          <p:cNvSpPr>
            <a:spLocks noChangeArrowheads="1"/>
          </p:cNvSpPr>
          <p:nvPr/>
        </p:nvSpPr>
        <p:spPr bwMode="auto">
          <a:xfrm>
            <a:off x="1933575" y="885825"/>
            <a:ext cx="1312863" cy="4222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457200" indent="-457200" algn="ctr"/>
            <a:r>
              <a:rPr lang="en-US" sz="1800" b="0">
                <a:latin typeface="Helvetica" pitchFamily="34" charset="0"/>
              </a:rPr>
              <a:t>present </a:t>
            </a:r>
          </a:p>
          <a:p>
            <a:pPr marL="457200" indent="-457200" algn="ctr"/>
            <a:r>
              <a:rPr lang="en-US" sz="1800" b="0">
                <a:latin typeface="Helvetica" pitchFamily="34" charset="0"/>
              </a:rPr>
              <a:t>bit</a:t>
            </a:r>
          </a:p>
        </p:txBody>
      </p:sp>
      <p:grpSp>
        <p:nvGrpSpPr>
          <p:cNvPr id="1186940" name="Group 124"/>
          <p:cNvGrpSpPr>
            <a:grpSpLocks/>
          </p:cNvGrpSpPr>
          <p:nvPr/>
        </p:nvGrpSpPr>
        <p:grpSpPr bwMode="auto">
          <a:xfrm>
            <a:off x="4932363" y="5551488"/>
            <a:ext cx="2592387" cy="215900"/>
            <a:chOff x="1111" y="2614"/>
            <a:chExt cx="1633" cy="136"/>
          </a:xfrm>
        </p:grpSpPr>
        <p:sp>
          <p:nvSpPr>
            <p:cNvPr id="1186941" name="Rectangle 125"/>
            <p:cNvSpPr>
              <a:spLocks noChangeArrowheads="1"/>
            </p:cNvSpPr>
            <p:nvPr/>
          </p:nvSpPr>
          <p:spPr bwMode="auto">
            <a:xfrm>
              <a:off x="111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2" name="Rectangle 126"/>
            <p:cNvSpPr>
              <a:spLocks noChangeArrowheads="1"/>
            </p:cNvSpPr>
            <p:nvPr/>
          </p:nvSpPr>
          <p:spPr bwMode="auto">
            <a:xfrm>
              <a:off x="124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3" name="Rectangle 127"/>
            <p:cNvSpPr>
              <a:spLocks noChangeArrowheads="1"/>
            </p:cNvSpPr>
            <p:nvPr/>
          </p:nvSpPr>
          <p:spPr bwMode="auto">
            <a:xfrm>
              <a:off x="138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4" name="Rectangle 128"/>
            <p:cNvSpPr>
              <a:spLocks noChangeArrowheads="1"/>
            </p:cNvSpPr>
            <p:nvPr/>
          </p:nvSpPr>
          <p:spPr bwMode="auto">
            <a:xfrm>
              <a:off x="1519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5" name="Rectangle 129"/>
            <p:cNvSpPr>
              <a:spLocks noChangeArrowheads="1"/>
            </p:cNvSpPr>
            <p:nvPr/>
          </p:nvSpPr>
          <p:spPr bwMode="auto">
            <a:xfrm>
              <a:off x="1655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6" name="Rectangle 130"/>
            <p:cNvSpPr>
              <a:spLocks noChangeArrowheads="1"/>
            </p:cNvSpPr>
            <p:nvPr/>
          </p:nvSpPr>
          <p:spPr bwMode="auto">
            <a:xfrm>
              <a:off x="1791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7" name="Rectangle 131"/>
            <p:cNvSpPr>
              <a:spLocks noChangeArrowheads="1"/>
            </p:cNvSpPr>
            <p:nvPr/>
          </p:nvSpPr>
          <p:spPr bwMode="auto">
            <a:xfrm>
              <a:off x="1927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8" name="Rectangle 132"/>
            <p:cNvSpPr>
              <a:spLocks noChangeArrowheads="1"/>
            </p:cNvSpPr>
            <p:nvPr/>
          </p:nvSpPr>
          <p:spPr bwMode="auto">
            <a:xfrm>
              <a:off x="2063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49" name="Rectangle 133"/>
            <p:cNvSpPr>
              <a:spLocks noChangeArrowheads="1"/>
            </p:cNvSpPr>
            <p:nvPr/>
          </p:nvSpPr>
          <p:spPr bwMode="auto">
            <a:xfrm>
              <a:off x="2200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50" name="Rectangle 134"/>
            <p:cNvSpPr>
              <a:spLocks noChangeArrowheads="1"/>
            </p:cNvSpPr>
            <p:nvPr/>
          </p:nvSpPr>
          <p:spPr bwMode="auto">
            <a:xfrm>
              <a:off x="2336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1</a:t>
              </a:r>
            </a:p>
          </p:txBody>
        </p:sp>
        <p:sp>
          <p:nvSpPr>
            <p:cNvPr id="1186951" name="Rectangle 135"/>
            <p:cNvSpPr>
              <a:spLocks noChangeArrowheads="1"/>
            </p:cNvSpPr>
            <p:nvPr/>
          </p:nvSpPr>
          <p:spPr bwMode="auto">
            <a:xfrm>
              <a:off x="2472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  <p:sp>
          <p:nvSpPr>
            <p:cNvPr id="1186952" name="Rectangle 136"/>
            <p:cNvSpPr>
              <a:spLocks noChangeArrowheads="1"/>
            </p:cNvSpPr>
            <p:nvPr/>
          </p:nvSpPr>
          <p:spPr bwMode="auto">
            <a:xfrm>
              <a:off x="2608" y="2614"/>
              <a:ext cx="136" cy="136"/>
            </a:xfrm>
            <a:prstGeom prst="rect">
              <a:avLst/>
            </a:prstGeom>
            <a:solidFill>
              <a:srgbClr val="FFFF00"/>
            </a:solidFill>
            <a:ln w="12700" algn="ctr">
              <a:solidFill>
                <a:schemeClr val="tx1"/>
              </a:solidFill>
              <a:miter lim="800000"/>
              <a:headEnd/>
              <a:tailEnd type="none" w="lg" len="lg"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7200" indent="-457200" algn="ctr"/>
              <a:r>
                <a:rPr lang="en-US" sz="1400" b="0">
                  <a:latin typeface="Helvetica" pitchFamily="34" charset="0"/>
                </a:rPr>
                <a:t>0</a:t>
              </a:r>
            </a:p>
          </p:txBody>
        </p:sp>
      </p:grpSp>
      <p:sp>
        <p:nvSpPr>
          <p:cNvPr id="1186953" name="AutoShape 137"/>
          <p:cNvSpPr>
            <a:spLocks noChangeArrowheads="1"/>
          </p:cNvSpPr>
          <p:nvPr/>
        </p:nvSpPr>
        <p:spPr bwMode="auto">
          <a:xfrm rot="-1089630">
            <a:off x="2768600" y="3840163"/>
            <a:ext cx="1798638" cy="244475"/>
          </a:xfrm>
          <a:prstGeom prst="rightArrow">
            <a:avLst>
              <a:gd name="adj1" fmla="val 50000"/>
              <a:gd name="adj2" fmla="val 183929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0000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186954" name="WordArt 138"/>
          <p:cNvSpPr>
            <a:spLocks noChangeArrowheads="1" noChangeShapeType="1" noTextEdit="1"/>
          </p:cNvSpPr>
          <p:nvPr/>
        </p:nvSpPr>
        <p:spPr bwMode="auto">
          <a:xfrm>
            <a:off x="4643438" y="2457450"/>
            <a:ext cx="3889375" cy="1314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nb-NO" sz="3600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PAGE 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7 C -0.00087 -0.0345 -0.00174 -0.06806 -0.0441 -0.08287 C -0.08646 -0.09769 -0.20104 -0.07987 -0.254 -0.08959 C -0.30695 -0.09931 -0.34063 -0.12547 -0.36181 -0.1419 C -0.38299 -0.15834 -0.38229 -0.17362 -0.38143 -0.18889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1869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1868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868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8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69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6953" grpId="0" animBg="1"/>
      <p:bldP spid="118695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Fault Handling</a:t>
            </a:r>
          </a:p>
        </p:txBody>
      </p:sp>
      <p:sp>
        <p:nvSpPr>
          <p:cNvPr id="118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52488"/>
            <a:ext cx="9144000" cy="5776912"/>
          </a:xfrm>
        </p:spPr>
        <p:txBody>
          <a:bodyPr/>
          <a:lstStyle/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Hardware traps to the kernel saving program counter and process state information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Save general registers and other volatile information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OS discovers the page fault and determines which virtual page is requested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OS checks if the virtual page is valid and if protection is consistent with access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Select a page to be replaced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Check if selected page frame is ”dirty”, i.e., updated. If so, write back to disk, otherwise, just overwrite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When selected page frame is ready, the OS finds the disk address where the needed data is located and schedules a disk operation to bring in into memory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A disk interrupt is executed indicating that the disk I/O operation is finished, the page tables are updated, and the page frame is marked ”normal state”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Faulting instruction is backed up and the program counter is reset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Faulting process is scheduled, and OS returns to the routine that made the trap to the kernel</a:t>
            </a:r>
          </a:p>
          <a:p>
            <a:pPr marL="609600" indent="-609600">
              <a:lnSpc>
                <a:spcPct val="85000"/>
              </a:lnSpc>
              <a:spcBef>
                <a:spcPct val="70000"/>
              </a:spcBef>
              <a:buFontTx/>
              <a:buAutoNum type="arabicPeriod"/>
            </a:pPr>
            <a:r>
              <a:rPr lang="en-US" sz="1700" dirty="0"/>
              <a:t>The registers and other volatile information are restored, and control is returned to user space to continue execution as no page fault had </a:t>
            </a:r>
            <a:r>
              <a:rPr lang="en-US" sz="1700" dirty="0" err="1"/>
              <a:t>occured</a:t>
            </a:r>
            <a:r>
              <a:rPr lang="en-US" sz="17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2000" fill="hold"/>
                                        <p:tgtEl>
                                          <p:spTgt spid="1187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6" dur="2000" fill="hold"/>
                                        <p:tgtEl>
                                          <p:spTgt spid="1187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2000" fill="hold"/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0" dur="2000" fill="hold"/>
                                        <p:tgtEl>
                                          <p:spTgt spid="1187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000" fill="hold"/>
                                        <p:tgtEl>
                                          <p:spTgt spid="1187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2000" fill="hold"/>
                                        <p:tgtEl>
                                          <p:spTgt spid="1187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58" dur="2000" fill="hold"/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9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43" grpId="0" build="p" autoUpdateAnimBg="0"/>
      <p:bldP spid="1187843" grpI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Page Replacement Algorithms</a:t>
            </a:r>
          </a:p>
        </p:txBody>
      </p:sp>
      <p:sp>
        <p:nvSpPr>
          <p:cNvPr id="118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Page fault	</a:t>
            </a:r>
            <a:r>
              <a:rPr lang="en-US" sz="2400" dirty="0" err="1">
                <a:sym typeface="Symbol" pitchFamily="18" charset="2"/>
              </a:rPr>
              <a:t></a:t>
            </a:r>
            <a:r>
              <a:rPr lang="en-US" sz="2400" dirty="0"/>
              <a:t> OS has to select a page for replacement</a:t>
            </a:r>
            <a:br>
              <a:rPr lang="en-US" sz="2400" dirty="0"/>
            </a:br>
            <a:endParaRPr lang="en-US" sz="2400" dirty="0"/>
          </a:p>
          <a:p>
            <a:pPr lvl="1"/>
            <a:endParaRPr lang="en-US" sz="2000" dirty="0">
              <a:sym typeface="Symbol" pitchFamily="18" charset="2"/>
            </a:endParaRPr>
          </a:p>
          <a:p>
            <a:pPr>
              <a:spcAft>
                <a:spcPts val="1800"/>
              </a:spcAft>
            </a:pPr>
            <a:r>
              <a:rPr lang="en-US" sz="2400" dirty="0">
                <a:sym typeface="Symbol" pitchFamily="18" charset="2"/>
              </a:rPr>
              <a:t>How do we decide which page to replace?</a:t>
            </a:r>
          </a:p>
          <a:p>
            <a:pPr>
              <a:spcAft>
                <a:spcPts val="1800"/>
              </a:spcAft>
              <a:buFont typeface="Wingdings" pitchFamily="2" charset="2"/>
              <a:buNone/>
            </a:pPr>
            <a:r>
              <a:rPr lang="en-US" sz="2400" dirty="0">
                <a:sym typeface="Symbol" pitchFamily="18" charset="2"/>
              </a:rPr>
              <a:t>	</a:t>
            </a:r>
            <a:r>
              <a:rPr lang="en-US" sz="2400" dirty="0" err="1">
                <a:sym typeface="Symbol" pitchFamily="18" charset="2"/>
              </a:rPr>
              <a:t></a:t>
            </a:r>
            <a:r>
              <a:rPr lang="en-US" sz="2400" dirty="0"/>
              <a:t> determined by the </a:t>
            </a:r>
            <a:r>
              <a:rPr lang="en-US" sz="2400" b="1" i="1" dirty="0"/>
              <a:t>page replacement algorithm</a:t>
            </a:r>
            <a:br>
              <a:rPr lang="en-US" sz="2400" b="1" i="1" dirty="0"/>
            </a:br>
            <a:r>
              <a:rPr lang="en-US" sz="2400" dirty="0" err="1">
                <a:sym typeface="Symbol" pitchFamily="18" charset="2"/>
              </a:rPr>
              <a:t></a:t>
            </a:r>
            <a:r>
              <a:rPr lang="en-US" sz="2400" dirty="0">
                <a:sym typeface="Symbol" pitchFamily="18" charset="2"/>
              </a:rPr>
              <a:t> several algorithms exist:</a:t>
            </a:r>
          </a:p>
          <a:p>
            <a:pPr lvl="2">
              <a:spcAft>
                <a:spcPts val="1800"/>
              </a:spcAft>
            </a:pPr>
            <a:r>
              <a:rPr lang="en-US" sz="1800" dirty="0">
                <a:sym typeface="Symbol" pitchFamily="18" charset="2"/>
              </a:rPr>
              <a:t>Random</a:t>
            </a:r>
          </a:p>
          <a:p>
            <a:pPr lvl="2">
              <a:spcAft>
                <a:spcPts val="1800"/>
              </a:spcAft>
            </a:pPr>
            <a:r>
              <a:rPr lang="en-US" sz="1800" dirty="0">
                <a:sym typeface="Symbol" pitchFamily="18" charset="2"/>
              </a:rPr>
              <a:t>Other algorithms take into </a:t>
            </a:r>
            <a:r>
              <a:rPr lang="en-US" sz="1800" dirty="0" smtClean="0">
                <a:sym typeface="Symbol" pitchFamily="18" charset="2"/>
              </a:rPr>
              <a:t>account </a:t>
            </a:r>
            <a:r>
              <a:rPr lang="en-US" sz="1800" dirty="0">
                <a:sym typeface="Symbol" pitchFamily="18" charset="2"/>
              </a:rPr>
              <a:t>usage, age, etc.</a:t>
            </a:r>
            <a:br>
              <a:rPr lang="en-US" sz="1800" dirty="0">
                <a:sym typeface="Symbol" pitchFamily="18" charset="2"/>
              </a:rPr>
            </a:br>
            <a:r>
              <a:rPr lang="en-US" sz="1800" dirty="0">
                <a:sym typeface="Symbol" pitchFamily="18" charset="2"/>
              </a:rPr>
              <a:t>(e.g., FIFO, not recently used, least recently used, second chance, clock, …)</a:t>
            </a:r>
          </a:p>
          <a:p>
            <a:pPr lvl="2">
              <a:spcAft>
                <a:spcPts val="1800"/>
              </a:spcAft>
            </a:pPr>
            <a:r>
              <a:rPr lang="en-US" sz="1800" dirty="0">
                <a:sym typeface="Symbol" pitchFamily="18" charset="2"/>
              </a:rPr>
              <a:t>which is best???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8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867" grpId="0" build="p" bldLvl="3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First In First Out (FIFO)</a:t>
            </a:r>
          </a:p>
        </p:txBody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66775"/>
            <a:ext cx="9144000" cy="1347788"/>
          </a:xfrm>
        </p:spPr>
        <p:txBody>
          <a:bodyPr/>
          <a:lstStyle/>
          <a:p>
            <a:r>
              <a:rPr lang="en-US" sz="2400"/>
              <a:t>All pages in memory are maintained in a list sorted by age</a:t>
            </a:r>
          </a:p>
          <a:p>
            <a:r>
              <a:rPr lang="en-US" sz="2400"/>
              <a:t>FIFO replaces the oldest page, i.e., the first in the list</a:t>
            </a:r>
          </a:p>
        </p:txBody>
      </p:sp>
      <p:sp>
        <p:nvSpPr>
          <p:cNvPr id="1189892" name="Rectangle 4"/>
          <p:cNvSpPr>
            <a:spLocks noChangeArrowheads="1"/>
          </p:cNvSpPr>
          <p:nvPr/>
        </p:nvSpPr>
        <p:spPr bwMode="auto">
          <a:xfrm>
            <a:off x="152400" y="5397500"/>
            <a:ext cx="8839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Low overhead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Non-optimal </a:t>
            </a:r>
            <a:r>
              <a:rPr lang="en-US" sz="2000" b="0" dirty="0" smtClean="0"/>
              <a:t>replacement (and disc accesses are EXPENSIVE)</a:t>
            </a:r>
          </a:p>
          <a:p>
            <a:pPr marL="342900" indent="-342900">
              <a:spcBef>
                <a:spcPct val="20000"/>
              </a:spcBef>
              <a:buFont typeface="Lucida Grande"/>
              <a:buChar char="➥"/>
            </a:pPr>
            <a:r>
              <a:rPr lang="en-US" sz="2000" b="0" dirty="0"/>
              <a:t>FIFO is rarely used in its pure form</a:t>
            </a:r>
          </a:p>
        </p:txBody>
      </p:sp>
      <p:grpSp>
        <p:nvGrpSpPr>
          <p:cNvPr id="1189893" name="Group 5"/>
          <p:cNvGrpSpPr>
            <a:grpSpLocks/>
          </p:cNvGrpSpPr>
          <p:nvPr/>
        </p:nvGrpSpPr>
        <p:grpSpPr bwMode="auto">
          <a:xfrm>
            <a:off x="838200" y="4038600"/>
            <a:ext cx="7467600" cy="1127125"/>
            <a:chOff x="528" y="2544"/>
            <a:chExt cx="4704" cy="710"/>
          </a:xfrm>
        </p:grpSpPr>
        <p:sp>
          <p:nvSpPr>
            <p:cNvPr id="1189894" name="Rectangle 6"/>
            <p:cNvSpPr>
              <a:spLocks noChangeArrowheads="1"/>
            </p:cNvSpPr>
            <p:nvPr/>
          </p:nvSpPr>
          <p:spPr bwMode="auto">
            <a:xfrm>
              <a:off x="10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895" name="Line 7"/>
            <p:cNvSpPr>
              <a:spLocks noChangeShapeType="1"/>
            </p:cNvSpPr>
            <p:nvPr/>
          </p:nvSpPr>
          <p:spPr bwMode="auto">
            <a:xfrm>
              <a:off x="13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896" name="Rectangle 8"/>
            <p:cNvSpPr>
              <a:spLocks noChangeArrowheads="1"/>
            </p:cNvSpPr>
            <p:nvPr/>
          </p:nvSpPr>
          <p:spPr bwMode="auto">
            <a:xfrm>
              <a:off x="15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897" name="Line 9"/>
            <p:cNvSpPr>
              <a:spLocks noChangeShapeType="1"/>
            </p:cNvSpPr>
            <p:nvPr/>
          </p:nvSpPr>
          <p:spPr bwMode="auto">
            <a:xfrm>
              <a:off x="18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898" name="Rectangle 10"/>
            <p:cNvSpPr>
              <a:spLocks noChangeArrowheads="1"/>
            </p:cNvSpPr>
            <p:nvPr/>
          </p:nvSpPr>
          <p:spPr bwMode="auto">
            <a:xfrm>
              <a:off x="20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899" name="Line 11"/>
            <p:cNvSpPr>
              <a:spLocks noChangeShapeType="1"/>
            </p:cNvSpPr>
            <p:nvPr/>
          </p:nvSpPr>
          <p:spPr bwMode="auto">
            <a:xfrm>
              <a:off x="228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0" name="Rectangle 12"/>
            <p:cNvSpPr>
              <a:spLocks noChangeArrowheads="1"/>
            </p:cNvSpPr>
            <p:nvPr/>
          </p:nvSpPr>
          <p:spPr bwMode="auto">
            <a:xfrm>
              <a:off x="252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1" name="Line 13"/>
            <p:cNvSpPr>
              <a:spLocks noChangeShapeType="1"/>
            </p:cNvSpPr>
            <p:nvPr/>
          </p:nvSpPr>
          <p:spPr bwMode="auto">
            <a:xfrm>
              <a:off x="276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2" name="Rectangle 14"/>
            <p:cNvSpPr>
              <a:spLocks noChangeArrowheads="1"/>
            </p:cNvSpPr>
            <p:nvPr/>
          </p:nvSpPr>
          <p:spPr bwMode="auto">
            <a:xfrm>
              <a:off x="300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3" name="Line 15"/>
            <p:cNvSpPr>
              <a:spLocks noChangeShapeType="1"/>
            </p:cNvSpPr>
            <p:nvPr/>
          </p:nvSpPr>
          <p:spPr bwMode="auto">
            <a:xfrm>
              <a:off x="324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4" name="Rectangle 16"/>
            <p:cNvSpPr>
              <a:spLocks noChangeArrowheads="1"/>
            </p:cNvSpPr>
            <p:nvPr/>
          </p:nvSpPr>
          <p:spPr bwMode="auto">
            <a:xfrm>
              <a:off x="34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5" name="Line 17"/>
            <p:cNvSpPr>
              <a:spLocks noChangeShapeType="1"/>
            </p:cNvSpPr>
            <p:nvPr/>
          </p:nvSpPr>
          <p:spPr bwMode="auto">
            <a:xfrm>
              <a:off x="37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6" name="Rectangle 18"/>
            <p:cNvSpPr>
              <a:spLocks noChangeArrowheads="1"/>
            </p:cNvSpPr>
            <p:nvPr/>
          </p:nvSpPr>
          <p:spPr bwMode="auto">
            <a:xfrm>
              <a:off x="39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7" name="Line 19"/>
            <p:cNvSpPr>
              <a:spLocks noChangeShapeType="1"/>
            </p:cNvSpPr>
            <p:nvPr/>
          </p:nvSpPr>
          <p:spPr bwMode="auto">
            <a:xfrm>
              <a:off x="42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89908" name="Rectangle 20"/>
            <p:cNvSpPr>
              <a:spLocks noChangeArrowheads="1"/>
            </p:cNvSpPr>
            <p:nvPr/>
          </p:nvSpPr>
          <p:spPr bwMode="auto">
            <a:xfrm>
              <a:off x="44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89909" name="Text Box 21"/>
            <p:cNvSpPr txBox="1">
              <a:spLocks noChangeArrowheads="1"/>
            </p:cNvSpPr>
            <p:nvPr/>
          </p:nvSpPr>
          <p:spPr bwMode="auto">
            <a:xfrm>
              <a:off x="528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most </a:t>
              </a:r>
              <a:br>
                <a:rPr lang="nb-NO" sz="1400" b="0"/>
              </a:br>
              <a:r>
                <a:rPr lang="nb-NO" sz="1400" b="0"/>
                <a:t>recently loaded</a:t>
              </a:r>
              <a:endParaRPr lang="en-US" sz="1400" b="0"/>
            </a:p>
          </p:txBody>
        </p:sp>
        <p:sp>
          <p:nvSpPr>
            <p:cNvPr id="1189910" name="Text Box 22"/>
            <p:cNvSpPr txBox="1">
              <a:spLocks noChangeArrowheads="1"/>
            </p:cNvSpPr>
            <p:nvPr/>
          </p:nvSpPr>
          <p:spPr bwMode="auto">
            <a:xfrm>
              <a:off x="3936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first loaded, i.e.,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nb-NO" sz="1400" b="0"/>
                <a:t>FIRST REPLACED</a:t>
              </a:r>
              <a:endParaRPr lang="en-US" sz="1400" b="0"/>
            </a:p>
          </p:txBody>
        </p:sp>
      </p:grpSp>
      <p:sp>
        <p:nvSpPr>
          <p:cNvPr id="1189911" name="Text Box 23"/>
          <p:cNvSpPr txBox="1">
            <a:spLocks noChangeArrowheads="1"/>
          </p:cNvSpPr>
          <p:nvPr/>
        </p:nvSpPr>
        <p:spPr bwMode="auto">
          <a:xfrm>
            <a:off x="152400" y="2667000"/>
            <a:ext cx="743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 I     A     J</a:t>
            </a:r>
            <a:endParaRPr lang="en-US" sz="1800" b="0">
              <a:latin typeface="Helvetica" pitchFamily="34" charset="0"/>
            </a:endParaRPr>
          </a:p>
        </p:txBody>
      </p:sp>
      <p:grpSp>
        <p:nvGrpSpPr>
          <p:cNvPr id="1189912" name="Group 24"/>
          <p:cNvGrpSpPr>
            <a:grpSpLocks/>
          </p:cNvGrpSpPr>
          <p:nvPr/>
        </p:nvGrpSpPr>
        <p:grpSpPr bwMode="auto">
          <a:xfrm>
            <a:off x="1752600" y="2590800"/>
            <a:ext cx="930275" cy="1828800"/>
            <a:chOff x="1104" y="1632"/>
            <a:chExt cx="586" cy="1152"/>
          </a:xfrm>
        </p:grpSpPr>
        <p:sp>
          <p:nvSpPr>
            <p:cNvPr id="1189913" name="Text Box 25"/>
            <p:cNvSpPr txBox="1">
              <a:spLocks noChangeArrowheads="1"/>
            </p:cNvSpPr>
            <p:nvPr/>
          </p:nvSpPr>
          <p:spPr bwMode="auto">
            <a:xfrm>
              <a:off x="1104" y="2572"/>
              <a:ext cx="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600" b="0">
                  <a:latin typeface="Times New Roman" pitchFamily="18" charset="0"/>
                </a:rPr>
                <a:t>A</a:t>
              </a:r>
              <a:endParaRPr lang="en-US" sz="1600" b="0">
                <a:latin typeface="Times New Roman" pitchFamily="18" charset="0"/>
              </a:endParaRPr>
            </a:p>
          </p:txBody>
        </p:sp>
        <p:sp>
          <p:nvSpPr>
            <p:cNvPr id="1189914" name="Oval 26"/>
            <p:cNvSpPr>
              <a:spLocks noChangeArrowheads="1"/>
            </p:cNvSpPr>
            <p:nvPr/>
          </p:nvSpPr>
          <p:spPr bwMode="auto">
            <a:xfrm>
              <a:off x="140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15" name="Group 27"/>
          <p:cNvGrpSpPr>
            <a:grpSpLocks/>
          </p:cNvGrpSpPr>
          <p:nvPr/>
        </p:nvGrpSpPr>
        <p:grpSpPr bwMode="auto">
          <a:xfrm>
            <a:off x="1752600" y="2590800"/>
            <a:ext cx="1844675" cy="1828800"/>
            <a:chOff x="1104" y="1632"/>
            <a:chExt cx="1162" cy="1152"/>
          </a:xfrm>
        </p:grpSpPr>
        <p:grpSp>
          <p:nvGrpSpPr>
            <p:cNvPr id="1189916" name="Group 28"/>
            <p:cNvGrpSpPr>
              <a:grpSpLocks/>
            </p:cNvGrpSpPr>
            <p:nvPr/>
          </p:nvGrpSpPr>
          <p:grpSpPr bwMode="auto">
            <a:xfrm>
              <a:off x="1104" y="2572"/>
              <a:ext cx="1152" cy="212"/>
              <a:chOff x="1104" y="1968"/>
              <a:chExt cx="1152" cy="212"/>
            </a:xfrm>
          </p:grpSpPr>
          <p:sp>
            <p:nvSpPr>
              <p:cNvPr id="1189917" name="Text Box 29"/>
              <p:cNvSpPr txBox="1">
                <a:spLocks noChangeArrowheads="1"/>
              </p:cNvSpPr>
              <p:nvPr/>
            </p:nvSpPr>
            <p:spPr bwMode="auto">
              <a:xfrm>
                <a:off x="1104" y="196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18" name="Text Box 30"/>
              <p:cNvSpPr txBox="1">
                <a:spLocks noChangeArrowheads="1"/>
              </p:cNvSpPr>
              <p:nvPr/>
            </p:nvSpPr>
            <p:spPr bwMode="auto">
              <a:xfrm>
                <a:off x="1584" y="196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19" name="Text Box 31"/>
              <p:cNvSpPr txBox="1">
                <a:spLocks noChangeArrowheads="1"/>
              </p:cNvSpPr>
              <p:nvPr/>
            </p:nvSpPr>
            <p:spPr bwMode="auto">
              <a:xfrm>
                <a:off x="2064" y="1968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20" name="Oval 32"/>
            <p:cNvSpPr>
              <a:spLocks noChangeArrowheads="1"/>
            </p:cNvSpPr>
            <p:nvPr/>
          </p:nvSpPr>
          <p:spPr bwMode="auto">
            <a:xfrm>
              <a:off x="197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21" name="Group 33"/>
          <p:cNvGrpSpPr>
            <a:grpSpLocks/>
          </p:cNvGrpSpPr>
          <p:nvPr/>
        </p:nvGrpSpPr>
        <p:grpSpPr bwMode="auto">
          <a:xfrm>
            <a:off x="1752600" y="2590800"/>
            <a:ext cx="1387475" cy="1828800"/>
            <a:chOff x="1104" y="1632"/>
            <a:chExt cx="874" cy="1152"/>
          </a:xfrm>
        </p:grpSpPr>
        <p:grpSp>
          <p:nvGrpSpPr>
            <p:cNvPr id="1189922" name="Group 34"/>
            <p:cNvGrpSpPr>
              <a:grpSpLocks/>
            </p:cNvGrpSpPr>
            <p:nvPr/>
          </p:nvGrpSpPr>
          <p:grpSpPr bwMode="auto">
            <a:xfrm>
              <a:off x="1104" y="2572"/>
              <a:ext cx="672" cy="212"/>
              <a:chOff x="1104" y="2160"/>
              <a:chExt cx="672" cy="212"/>
            </a:xfrm>
          </p:grpSpPr>
          <p:sp>
            <p:nvSpPr>
              <p:cNvPr id="1189923" name="Text Box 35"/>
              <p:cNvSpPr txBox="1">
                <a:spLocks noChangeArrowheads="1"/>
              </p:cNvSpPr>
              <p:nvPr/>
            </p:nvSpPr>
            <p:spPr bwMode="auto">
              <a:xfrm>
                <a:off x="1104" y="21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24" name="Text Box 36"/>
              <p:cNvSpPr txBox="1">
                <a:spLocks noChangeArrowheads="1"/>
              </p:cNvSpPr>
              <p:nvPr/>
            </p:nvSpPr>
            <p:spPr bwMode="auto">
              <a:xfrm>
                <a:off x="1584" y="21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25" name="Oval 37"/>
            <p:cNvSpPr>
              <a:spLocks noChangeArrowheads="1"/>
            </p:cNvSpPr>
            <p:nvPr/>
          </p:nvSpPr>
          <p:spPr bwMode="auto">
            <a:xfrm>
              <a:off x="169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26" name="Group 38"/>
          <p:cNvGrpSpPr>
            <a:grpSpLocks/>
          </p:cNvGrpSpPr>
          <p:nvPr/>
        </p:nvGrpSpPr>
        <p:grpSpPr bwMode="auto">
          <a:xfrm>
            <a:off x="1752600" y="2590800"/>
            <a:ext cx="3352800" cy="1828800"/>
            <a:chOff x="1104" y="1632"/>
            <a:chExt cx="2112" cy="1152"/>
          </a:xfrm>
        </p:grpSpPr>
        <p:grpSp>
          <p:nvGrpSpPr>
            <p:cNvPr id="1189927" name="Group 39"/>
            <p:cNvGrpSpPr>
              <a:grpSpLocks/>
            </p:cNvGrpSpPr>
            <p:nvPr/>
          </p:nvGrpSpPr>
          <p:grpSpPr bwMode="auto">
            <a:xfrm>
              <a:off x="1104" y="2572"/>
              <a:ext cx="2112" cy="212"/>
              <a:chOff x="1104" y="1660"/>
              <a:chExt cx="2112" cy="212"/>
            </a:xfrm>
          </p:grpSpPr>
          <p:sp>
            <p:nvSpPr>
              <p:cNvPr id="1189928" name="Text Box 40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29" name="Text Box 41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0" name="Text Box 42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1" name="Text Box 43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2" name="Text Box 44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33" name="Oval 45"/>
            <p:cNvSpPr>
              <a:spLocks noChangeArrowheads="1"/>
            </p:cNvSpPr>
            <p:nvPr/>
          </p:nvSpPr>
          <p:spPr bwMode="auto">
            <a:xfrm>
              <a:off x="284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34" name="Group 46"/>
          <p:cNvGrpSpPr>
            <a:grpSpLocks/>
          </p:cNvGrpSpPr>
          <p:nvPr/>
        </p:nvGrpSpPr>
        <p:grpSpPr bwMode="auto">
          <a:xfrm>
            <a:off x="1752600" y="2590800"/>
            <a:ext cx="4114800" cy="1828800"/>
            <a:chOff x="1104" y="1632"/>
            <a:chExt cx="2592" cy="1152"/>
          </a:xfrm>
        </p:grpSpPr>
        <p:grpSp>
          <p:nvGrpSpPr>
            <p:cNvPr id="1189935" name="Group 47"/>
            <p:cNvGrpSpPr>
              <a:grpSpLocks/>
            </p:cNvGrpSpPr>
            <p:nvPr/>
          </p:nvGrpSpPr>
          <p:grpSpPr bwMode="auto">
            <a:xfrm>
              <a:off x="1104" y="2572"/>
              <a:ext cx="2592" cy="212"/>
              <a:chOff x="1104" y="1852"/>
              <a:chExt cx="2592" cy="212"/>
            </a:xfrm>
          </p:grpSpPr>
          <p:sp>
            <p:nvSpPr>
              <p:cNvPr id="1189936" name="Text Box 48"/>
              <p:cNvSpPr txBox="1">
                <a:spLocks noChangeArrowheads="1"/>
              </p:cNvSpPr>
              <p:nvPr/>
            </p:nvSpPr>
            <p:spPr bwMode="auto">
              <a:xfrm>
                <a:off x="11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7" name="Text Box 49"/>
              <p:cNvSpPr txBox="1">
                <a:spLocks noChangeArrowheads="1"/>
              </p:cNvSpPr>
              <p:nvPr/>
            </p:nvSpPr>
            <p:spPr bwMode="auto">
              <a:xfrm>
                <a:off x="158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8" name="Text Box 50"/>
              <p:cNvSpPr txBox="1">
                <a:spLocks noChangeArrowheads="1"/>
              </p:cNvSpPr>
              <p:nvPr/>
            </p:nvSpPr>
            <p:spPr bwMode="auto">
              <a:xfrm>
                <a:off x="206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39" name="Text Box 51"/>
              <p:cNvSpPr txBox="1">
                <a:spLocks noChangeArrowheads="1"/>
              </p:cNvSpPr>
              <p:nvPr/>
            </p:nvSpPr>
            <p:spPr bwMode="auto">
              <a:xfrm>
                <a:off x="254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0" name="Text Box 52"/>
              <p:cNvSpPr txBox="1">
                <a:spLocks noChangeArrowheads="1"/>
              </p:cNvSpPr>
              <p:nvPr/>
            </p:nvSpPr>
            <p:spPr bwMode="auto">
              <a:xfrm>
                <a:off x="302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1" name="Text Box 53"/>
              <p:cNvSpPr txBox="1">
                <a:spLocks noChangeArrowheads="1"/>
              </p:cNvSpPr>
              <p:nvPr/>
            </p:nvSpPr>
            <p:spPr bwMode="auto">
              <a:xfrm>
                <a:off x="35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42" name="Oval 54"/>
            <p:cNvSpPr>
              <a:spLocks noChangeArrowheads="1"/>
            </p:cNvSpPr>
            <p:nvPr/>
          </p:nvSpPr>
          <p:spPr bwMode="auto">
            <a:xfrm>
              <a:off x="313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43" name="Group 55"/>
          <p:cNvGrpSpPr>
            <a:grpSpLocks/>
          </p:cNvGrpSpPr>
          <p:nvPr/>
        </p:nvGrpSpPr>
        <p:grpSpPr bwMode="auto">
          <a:xfrm>
            <a:off x="1752600" y="2590800"/>
            <a:ext cx="4876800" cy="1828800"/>
            <a:chOff x="1104" y="1632"/>
            <a:chExt cx="3072" cy="1152"/>
          </a:xfrm>
        </p:grpSpPr>
        <p:grpSp>
          <p:nvGrpSpPr>
            <p:cNvPr id="1189944" name="Group 56"/>
            <p:cNvGrpSpPr>
              <a:grpSpLocks/>
            </p:cNvGrpSpPr>
            <p:nvPr/>
          </p:nvGrpSpPr>
          <p:grpSpPr bwMode="auto">
            <a:xfrm>
              <a:off x="1104" y="2572"/>
              <a:ext cx="3072" cy="212"/>
              <a:chOff x="1104" y="1660"/>
              <a:chExt cx="3072" cy="212"/>
            </a:xfrm>
          </p:grpSpPr>
          <p:sp>
            <p:nvSpPr>
              <p:cNvPr id="1189945" name="Text Box 57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6" name="Text Box 58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7" name="Text Box 59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8" name="Text Box 60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49" name="Text Box 61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0" name="Text Box 62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1" name="Text Box 63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52" name="Oval 64"/>
            <p:cNvSpPr>
              <a:spLocks noChangeArrowheads="1"/>
            </p:cNvSpPr>
            <p:nvPr/>
          </p:nvSpPr>
          <p:spPr bwMode="auto">
            <a:xfrm>
              <a:off x="340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53" name="Group 65"/>
          <p:cNvGrpSpPr>
            <a:grpSpLocks/>
          </p:cNvGrpSpPr>
          <p:nvPr/>
        </p:nvGrpSpPr>
        <p:grpSpPr bwMode="auto">
          <a:xfrm>
            <a:off x="1752600" y="2590800"/>
            <a:ext cx="5638800" cy="1860550"/>
            <a:chOff x="1104" y="1632"/>
            <a:chExt cx="3552" cy="1172"/>
          </a:xfrm>
        </p:grpSpPr>
        <p:grpSp>
          <p:nvGrpSpPr>
            <p:cNvPr id="1189954" name="Group 66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996"/>
              <a:chExt cx="3552" cy="212"/>
            </a:xfrm>
          </p:grpSpPr>
          <p:sp>
            <p:nvSpPr>
              <p:cNvPr id="1189955" name="Text Box 67"/>
              <p:cNvSpPr txBox="1">
                <a:spLocks noChangeArrowheads="1"/>
              </p:cNvSpPr>
              <p:nvPr/>
            </p:nvSpPr>
            <p:spPr bwMode="auto">
              <a:xfrm>
                <a:off x="110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I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6" name="Text Box 68"/>
              <p:cNvSpPr txBox="1">
                <a:spLocks noChangeArrowheads="1"/>
              </p:cNvSpPr>
              <p:nvPr/>
            </p:nvSpPr>
            <p:spPr bwMode="auto">
              <a:xfrm>
                <a:off x="158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7" name="Text Box 69"/>
              <p:cNvSpPr txBox="1">
                <a:spLocks noChangeArrowheads="1"/>
              </p:cNvSpPr>
              <p:nvPr/>
            </p:nvSpPr>
            <p:spPr bwMode="auto">
              <a:xfrm>
                <a:off x="206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8" name="Text Box 70"/>
              <p:cNvSpPr txBox="1">
                <a:spLocks noChangeArrowheads="1"/>
              </p:cNvSpPr>
              <p:nvPr/>
            </p:nvSpPr>
            <p:spPr bwMode="auto">
              <a:xfrm>
                <a:off x="254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59" name="Text Box 71"/>
              <p:cNvSpPr txBox="1">
                <a:spLocks noChangeArrowheads="1"/>
              </p:cNvSpPr>
              <p:nvPr/>
            </p:nvSpPr>
            <p:spPr bwMode="auto">
              <a:xfrm>
                <a:off x="302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0" name="Text Box 72"/>
              <p:cNvSpPr txBox="1">
                <a:spLocks noChangeArrowheads="1"/>
              </p:cNvSpPr>
              <p:nvPr/>
            </p:nvSpPr>
            <p:spPr bwMode="auto">
              <a:xfrm>
                <a:off x="350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1" name="Text Box 73"/>
              <p:cNvSpPr txBox="1">
                <a:spLocks noChangeArrowheads="1"/>
              </p:cNvSpPr>
              <p:nvPr/>
            </p:nvSpPr>
            <p:spPr bwMode="auto">
              <a:xfrm>
                <a:off x="398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2" name="Text Box 74"/>
              <p:cNvSpPr txBox="1">
                <a:spLocks noChangeArrowheads="1"/>
              </p:cNvSpPr>
              <p:nvPr/>
            </p:nvSpPr>
            <p:spPr bwMode="auto">
              <a:xfrm>
                <a:off x="4464" y="1996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63" name="Oval 75"/>
            <p:cNvSpPr>
              <a:spLocks noChangeArrowheads="1"/>
            </p:cNvSpPr>
            <p:nvPr/>
          </p:nvSpPr>
          <p:spPr bwMode="auto">
            <a:xfrm>
              <a:off x="398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64" name="Group 76"/>
          <p:cNvGrpSpPr>
            <a:grpSpLocks/>
          </p:cNvGrpSpPr>
          <p:nvPr/>
        </p:nvGrpSpPr>
        <p:grpSpPr bwMode="auto">
          <a:xfrm>
            <a:off x="1752600" y="2590800"/>
            <a:ext cx="5638800" cy="1860550"/>
            <a:chOff x="1104" y="1632"/>
            <a:chExt cx="3552" cy="1172"/>
          </a:xfrm>
        </p:grpSpPr>
        <p:grpSp>
          <p:nvGrpSpPr>
            <p:cNvPr id="1189965" name="Group 77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804"/>
              <a:chExt cx="3552" cy="212"/>
            </a:xfrm>
          </p:grpSpPr>
          <p:sp>
            <p:nvSpPr>
              <p:cNvPr id="1189966" name="Text Box 78"/>
              <p:cNvSpPr txBox="1">
                <a:spLocks noChangeArrowheads="1"/>
              </p:cNvSpPr>
              <p:nvPr/>
            </p:nvSpPr>
            <p:spPr bwMode="auto">
              <a:xfrm>
                <a:off x="110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7" name="Text Box 79"/>
              <p:cNvSpPr txBox="1">
                <a:spLocks noChangeArrowheads="1"/>
              </p:cNvSpPr>
              <p:nvPr/>
            </p:nvSpPr>
            <p:spPr bwMode="auto">
              <a:xfrm>
                <a:off x="158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I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8" name="Text Box 80"/>
              <p:cNvSpPr txBox="1">
                <a:spLocks noChangeArrowheads="1"/>
              </p:cNvSpPr>
              <p:nvPr/>
            </p:nvSpPr>
            <p:spPr bwMode="auto">
              <a:xfrm>
                <a:off x="206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69" name="Text Box 81"/>
              <p:cNvSpPr txBox="1">
                <a:spLocks noChangeArrowheads="1"/>
              </p:cNvSpPr>
              <p:nvPr/>
            </p:nvSpPr>
            <p:spPr bwMode="auto">
              <a:xfrm>
                <a:off x="254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0" name="Text Box 82"/>
              <p:cNvSpPr txBox="1">
                <a:spLocks noChangeArrowheads="1"/>
              </p:cNvSpPr>
              <p:nvPr/>
            </p:nvSpPr>
            <p:spPr bwMode="auto">
              <a:xfrm>
                <a:off x="302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1" name="Text Box 83"/>
              <p:cNvSpPr txBox="1">
                <a:spLocks noChangeArrowheads="1"/>
              </p:cNvSpPr>
              <p:nvPr/>
            </p:nvSpPr>
            <p:spPr bwMode="auto">
              <a:xfrm>
                <a:off x="350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2" name="Text Box 84"/>
              <p:cNvSpPr txBox="1">
                <a:spLocks noChangeArrowheads="1"/>
              </p:cNvSpPr>
              <p:nvPr/>
            </p:nvSpPr>
            <p:spPr bwMode="auto">
              <a:xfrm>
                <a:off x="398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3" name="Text Box 85"/>
              <p:cNvSpPr txBox="1">
                <a:spLocks noChangeArrowheads="1"/>
              </p:cNvSpPr>
              <p:nvPr/>
            </p:nvSpPr>
            <p:spPr bwMode="auto">
              <a:xfrm>
                <a:off x="4464" y="180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74" name="Oval 86"/>
            <p:cNvSpPr>
              <a:spLocks noChangeArrowheads="1"/>
            </p:cNvSpPr>
            <p:nvPr/>
          </p:nvSpPr>
          <p:spPr bwMode="auto">
            <a:xfrm>
              <a:off x="427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75" name="Group 87"/>
          <p:cNvGrpSpPr>
            <a:grpSpLocks/>
          </p:cNvGrpSpPr>
          <p:nvPr/>
        </p:nvGrpSpPr>
        <p:grpSpPr bwMode="auto">
          <a:xfrm>
            <a:off x="1752600" y="2590800"/>
            <a:ext cx="5943600" cy="1860550"/>
            <a:chOff x="1104" y="1632"/>
            <a:chExt cx="3744" cy="1172"/>
          </a:xfrm>
        </p:grpSpPr>
        <p:grpSp>
          <p:nvGrpSpPr>
            <p:cNvPr id="1189976" name="Group 88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612"/>
              <a:chExt cx="3552" cy="212"/>
            </a:xfrm>
          </p:grpSpPr>
          <p:sp>
            <p:nvSpPr>
              <p:cNvPr id="1189977" name="Text Box 89"/>
              <p:cNvSpPr txBox="1">
                <a:spLocks noChangeArrowheads="1"/>
              </p:cNvSpPr>
              <p:nvPr/>
            </p:nvSpPr>
            <p:spPr bwMode="auto">
              <a:xfrm>
                <a:off x="110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J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8" name="Text Box 90"/>
              <p:cNvSpPr txBox="1">
                <a:spLocks noChangeArrowheads="1"/>
              </p:cNvSpPr>
              <p:nvPr/>
            </p:nvSpPr>
            <p:spPr bwMode="auto">
              <a:xfrm>
                <a:off x="158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79" name="Text Box 91"/>
              <p:cNvSpPr txBox="1">
                <a:spLocks noChangeArrowheads="1"/>
              </p:cNvSpPr>
              <p:nvPr/>
            </p:nvSpPr>
            <p:spPr bwMode="auto">
              <a:xfrm>
                <a:off x="206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I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0" name="Text Box 92"/>
              <p:cNvSpPr txBox="1">
                <a:spLocks noChangeArrowheads="1"/>
              </p:cNvSpPr>
              <p:nvPr/>
            </p:nvSpPr>
            <p:spPr bwMode="auto">
              <a:xfrm>
                <a:off x="254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1" name="Text Box 93"/>
              <p:cNvSpPr txBox="1">
                <a:spLocks noChangeArrowheads="1"/>
              </p:cNvSpPr>
              <p:nvPr/>
            </p:nvSpPr>
            <p:spPr bwMode="auto">
              <a:xfrm>
                <a:off x="302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2" name="Text Box 94"/>
              <p:cNvSpPr txBox="1">
                <a:spLocks noChangeArrowheads="1"/>
              </p:cNvSpPr>
              <p:nvPr/>
            </p:nvSpPr>
            <p:spPr bwMode="auto">
              <a:xfrm>
                <a:off x="350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3" name="Text Box 95"/>
              <p:cNvSpPr txBox="1">
                <a:spLocks noChangeArrowheads="1"/>
              </p:cNvSpPr>
              <p:nvPr/>
            </p:nvSpPr>
            <p:spPr bwMode="auto">
              <a:xfrm>
                <a:off x="398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84" name="Text Box 96"/>
              <p:cNvSpPr txBox="1">
                <a:spLocks noChangeArrowheads="1"/>
              </p:cNvSpPr>
              <p:nvPr/>
            </p:nvSpPr>
            <p:spPr bwMode="auto">
              <a:xfrm>
                <a:off x="4464" y="161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85" name="Oval 97"/>
            <p:cNvSpPr>
              <a:spLocks noChangeArrowheads="1"/>
            </p:cNvSpPr>
            <p:nvPr/>
          </p:nvSpPr>
          <p:spPr bwMode="auto">
            <a:xfrm>
              <a:off x="456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89986" name="Group 98"/>
          <p:cNvGrpSpPr>
            <a:grpSpLocks/>
          </p:cNvGrpSpPr>
          <p:nvPr/>
        </p:nvGrpSpPr>
        <p:grpSpPr bwMode="auto">
          <a:xfrm>
            <a:off x="1752600" y="2590800"/>
            <a:ext cx="2590800" cy="1828800"/>
            <a:chOff x="1104" y="1632"/>
            <a:chExt cx="1632" cy="1152"/>
          </a:xfrm>
        </p:grpSpPr>
        <p:sp>
          <p:nvSpPr>
            <p:cNvPr id="1189987" name="Oval 99"/>
            <p:cNvSpPr>
              <a:spLocks noChangeArrowheads="1"/>
            </p:cNvSpPr>
            <p:nvPr/>
          </p:nvSpPr>
          <p:spPr bwMode="auto">
            <a:xfrm>
              <a:off x="226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89988" name="Group 100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89989" name="Text Box 101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0" name="Text Box 102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1" name="Text Box 103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2" name="Text Box 104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89993" name="Group 105"/>
          <p:cNvGrpSpPr>
            <a:grpSpLocks/>
          </p:cNvGrpSpPr>
          <p:nvPr/>
        </p:nvGrpSpPr>
        <p:grpSpPr bwMode="auto">
          <a:xfrm>
            <a:off x="1752600" y="2590800"/>
            <a:ext cx="3886200" cy="1828800"/>
            <a:chOff x="1104" y="1632"/>
            <a:chExt cx="2448" cy="1152"/>
          </a:xfrm>
        </p:grpSpPr>
        <p:grpSp>
          <p:nvGrpSpPr>
            <p:cNvPr id="1189994" name="Group 106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89995" name="Text Box 107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6" name="Text Box 108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7" name="Text Box 109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89998" name="Text Box 110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89999" name="Oval 111"/>
            <p:cNvSpPr>
              <a:spLocks noChangeArrowheads="1"/>
            </p:cNvSpPr>
            <p:nvPr/>
          </p:nvSpPr>
          <p:spPr bwMode="auto">
            <a:xfrm>
              <a:off x="255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000" name="Text Box 112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No change in the FIFO chain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1190001" name="Group 113"/>
          <p:cNvGrpSpPr>
            <a:grpSpLocks/>
          </p:cNvGrpSpPr>
          <p:nvPr/>
        </p:nvGrpSpPr>
        <p:grpSpPr bwMode="auto">
          <a:xfrm>
            <a:off x="1752600" y="2590800"/>
            <a:ext cx="5638800" cy="1860550"/>
            <a:chOff x="1104" y="1632"/>
            <a:chExt cx="3552" cy="1172"/>
          </a:xfrm>
        </p:grpSpPr>
        <p:grpSp>
          <p:nvGrpSpPr>
            <p:cNvPr id="1190002" name="Group 114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660"/>
              <a:chExt cx="3552" cy="212"/>
            </a:xfrm>
          </p:grpSpPr>
          <p:sp>
            <p:nvSpPr>
              <p:cNvPr id="1190003" name="Text Box 115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4" name="Text Box 116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5" name="Text Box 117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6" name="Text Box 118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7" name="Text Box 119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8" name="Text Box 120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09" name="Text Box 121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0010" name="Text Box 122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0011" name="Oval 123"/>
            <p:cNvSpPr>
              <a:spLocks noChangeArrowheads="1"/>
            </p:cNvSpPr>
            <p:nvPr/>
          </p:nvSpPr>
          <p:spPr bwMode="auto">
            <a:xfrm>
              <a:off x="369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012" name="Text Box 124"/>
            <p:cNvSpPr txBox="1">
              <a:spLocks noChangeArrowheads="1"/>
            </p:cNvSpPr>
            <p:nvPr/>
          </p:nvSpPr>
          <p:spPr bwMode="auto">
            <a:xfrm>
              <a:off x="1248" y="2160"/>
              <a:ext cx="29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Now the buffer is full, next page fault results in a replacement</a:t>
              </a:r>
              <a:endParaRPr lang="en-US" sz="1400" b="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9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2" grpId="0" build="p" autoUpdateAnimBg="0"/>
      <p:bldP spid="11899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73125"/>
            <a:ext cx="9144000" cy="5653088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 smtClean="0"/>
              <a:t>Hierarchies</a:t>
            </a:r>
            <a:endParaRPr lang="en-US" dirty="0"/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Multiprogramming and memory management</a:t>
            </a:r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Addressing</a:t>
            </a:r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A process’ memory</a:t>
            </a:r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Partitioning</a:t>
            </a:r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Paging and Segmentation</a:t>
            </a:r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Virtual memory</a:t>
            </a:r>
          </a:p>
          <a:p>
            <a:pPr>
              <a:lnSpc>
                <a:spcPct val="120000"/>
              </a:lnSpc>
              <a:spcAft>
                <a:spcPts val="768"/>
              </a:spcAft>
            </a:pPr>
            <a:r>
              <a:rPr lang="en-US" dirty="0"/>
              <a:t>Page replacement algorithms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0914" name="Group 2"/>
          <p:cNvGrpSpPr>
            <a:grpSpLocks/>
          </p:cNvGrpSpPr>
          <p:nvPr/>
        </p:nvGrpSpPr>
        <p:grpSpPr bwMode="auto">
          <a:xfrm>
            <a:off x="838200" y="4322288"/>
            <a:ext cx="7467600" cy="1339850"/>
            <a:chOff x="528" y="2650"/>
            <a:chExt cx="4704" cy="844"/>
          </a:xfrm>
        </p:grpSpPr>
        <p:grpSp>
          <p:nvGrpSpPr>
            <p:cNvPr id="1190915" name="Group 3"/>
            <p:cNvGrpSpPr>
              <a:grpSpLocks/>
            </p:cNvGrpSpPr>
            <p:nvPr/>
          </p:nvGrpSpPr>
          <p:grpSpPr bwMode="auto">
            <a:xfrm>
              <a:off x="1080" y="2928"/>
              <a:ext cx="3600" cy="192"/>
              <a:chOff x="1104" y="3024"/>
              <a:chExt cx="3600" cy="192"/>
            </a:xfrm>
          </p:grpSpPr>
          <p:sp>
            <p:nvSpPr>
              <p:cNvPr id="1190916" name="Rectangle 4"/>
              <p:cNvSpPr>
                <a:spLocks noChangeArrowheads="1"/>
              </p:cNvSpPr>
              <p:nvPr/>
            </p:nvSpPr>
            <p:spPr bwMode="auto">
              <a:xfrm>
                <a:off x="110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17" name="Rectangle 5"/>
              <p:cNvSpPr>
                <a:spLocks noChangeArrowheads="1"/>
              </p:cNvSpPr>
              <p:nvPr/>
            </p:nvSpPr>
            <p:spPr bwMode="auto">
              <a:xfrm>
                <a:off x="446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18" name="Rectangle 6"/>
              <p:cNvSpPr>
                <a:spLocks noChangeArrowheads="1"/>
              </p:cNvSpPr>
              <p:nvPr/>
            </p:nvSpPr>
            <p:spPr bwMode="auto">
              <a:xfrm>
                <a:off x="158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19" name="Rectangle 7"/>
              <p:cNvSpPr>
                <a:spLocks noChangeArrowheads="1"/>
              </p:cNvSpPr>
              <p:nvPr/>
            </p:nvSpPr>
            <p:spPr bwMode="auto">
              <a:xfrm>
                <a:off x="206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0" name="Rectangle 8"/>
              <p:cNvSpPr>
                <a:spLocks noChangeArrowheads="1"/>
              </p:cNvSpPr>
              <p:nvPr/>
            </p:nvSpPr>
            <p:spPr bwMode="auto">
              <a:xfrm>
                <a:off x="254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1" name="Rectangle 9"/>
              <p:cNvSpPr>
                <a:spLocks noChangeArrowheads="1"/>
              </p:cNvSpPr>
              <p:nvPr/>
            </p:nvSpPr>
            <p:spPr bwMode="auto">
              <a:xfrm>
                <a:off x="302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2" name="Rectangle 10"/>
              <p:cNvSpPr>
                <a:spLocks noChangeArrowheads="1"/>
              </p:cNvSpPr>
              <p:nvPr/>
            </p:nvSpPr>
            <p:spPr bwMode="auto">
              <a:xfrm>
                <a:off x="350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0923" name="Rectangle 11"/>
              <p:cNvSpPr>
                <a:spLocks noChangeArrowheads="1"/>
              </p:cNvSpPr>
              <p:nvPr/>
            </p:nvSpPr>
            <p:spPr bwMode="auto">
              <a:xfrm>
                <a:off x="3984" y="3024"/>
                <a:ext cx="240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0924" name="Rectangle 12"/>
            <p:cNvSpPr>
              <a:spLocks noChangeArrowheads="1"/>
            </p:cNvSpPr>
            <p:nvPr/>
          </p:nvSpPr>
          <p:spPr bwMode="auto">
            <a:xfrm>
              <a:off x="108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25" name="Line 13"/>
            <p:cNvSpPr>
              <a:spLocks noChangeShapeType="1"/>
            </p:cNvSpPr>
            <p:nvPr/>
          </p:nvSpPr>
          <p:spPr bwMode="auto">
            <a:xfrm>
              <a:off x="132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26" name="Rectangle 14"/>
            <p:cNvSpPr>
              <a:spLocks noChangeArrowheads="1"/>
            </p:cNvSpPr>
            <p:nvPr/>
          </p:nvSpPr>
          <p:spPr bwMode="auto">
            <a:xfrm>
              <a:off x="156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27" name="Line 15"/>
            <p:cNvSpPr>
              <a:spLocks noChangeShapeType="1"/>
            </p:cNvSpPr>
            <p:nvPr/>
          </p:nvSpPr>
          <p:spPr bwMode="auto">
            <a:xfrm>
              <a:off x="180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28" name="Rectangle 16"/>
            <p:cNvSpPr>
              <a:spLocks noChangeArrowheads="1"/>
            </p:cNvSpPr>
            <p:nvPr/>
          </p:nvSpPr>
          <p:spPr bwMode="auto">
            <a:xfrm>
              <a:off x="204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29" name="Line 17"/>
            <p:cNvSpPr>
              <a:spLocks noChangeShapeType="1"/>
            </p:cNvSpPr>
            <p:nvPr/>
          </p:nvSpPr>
          <p:spPr bwMode="auto">
            <a:xfrm>
              <a:off x="228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0" name="Rectangle 18"/>
            <p:cNvSpPr>
              <a:spLocks noChangeArrowheads="1"/>
            </p:cNvSpPr>
            <p:nvPr/>
          </p:nvSpPr>
          <p:spPr bwMode="auto">
            <a:xfrm>
              <a:off x="252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1" name="Line 19"/>
            <p:cNvSpPr>
              <a:spLocks noChangeShapeType="1"/>
            </p:cNvSpPr>
            <p:nvPr/>
          </p:nvSpPr>
          <p:spPr bwMode="auto">
            <a:xfrm>
              <a:off x="276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2" name="Rectangle 20"/>
            <p:cNvSpPr>
              <a:spLocks noChangeArrowheads="1"/>
            </p:cNvSpPr>
            <p:nvPr/>
          </p:nvSpPr>
          <p:spPr bwMode="auto">
            <a:xfrm>
              <a:off x="300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3" name="Line 21"/>
            <p:cNvSpPr>
              <a:spLocks noChangeShapeType="1"/>
            </p:cNvSpPr>
            <p:nvPr/>
          </p:nvSpPr>
          <p:spPr bwMode="auto">
            <a:xfrm>
              <a:off x="324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4" name="Rectangle 22"/>
            <p:cNvSpPr>
              <a:spLocks noChangeArrowheads="1"/>
            </p:cNvSpPr>
            <p:nvPr/>
          </p:nvSpPr>
          <p:spPr bwMode="auto">
            <a:xfrm>
              <a:off x="348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5" name="Line 23"/>
            <p:cNvSpPr>
              <a:spLocks noChangeShapeType="1"/>
            </p:cNvSpPr>
            <p:nvPr/>
          </p:nvSpPr>
          <p:spPr bwMode="auto">
            <a:xfrm>
              <a:off x="372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6" name="Rectangle 24"/>
            <p:cNvSpPr>
              <a:spLocks noChangeArrowheads="1"/>
            </p:cNvSpPr>
            <p:nvPr/>
          </p:nvSpPr>
          <p:spPr bwMode="auto">
            <a:xfrm>
              <a:off x="396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7" name="Line 25"/>
            <p:cNvSpPr>
              <a:spLocks noChangeShapeType="1"/>
            </p:cNvSpPr>
            <p:nvPr/>
          </p:nvSpPr>
          <p:spPr bwMode="auto">
            <a:xfrm>
              <a:off x="4200" y="2770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0938" name="Rectangle 26"/>
            <p:cNvSpPr>
              <a:spLocks noChangeArrowheads="1"/>
            </p:cNvSpPr>
            <p:nvPr/>
          </p:nvSpPr>
          <p:spPr bwMode="auto">
            <a:xfrm>
              <a:off x="4440" y="2650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39" name="Text Box 27"/>
            <p:cNvSpPr txBox="1">
              <a:spLocks noChangeArrowheads="1"/>
            </p:cNvSpPr>
            <p:nvPr/>
          </p:nvSpPr>
          <p:spPr bwMode="auto">
            <a:xfrm>
              <a:off x="528" y="316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 dirty="0" err="1"/>
                <a:t>Page</a:t>
              </a:r>
              <a:r>
                <a:rPr lang="nb-NO" sz="1400" b="0" dirty="0"/>
                <a:t> most </a:t>
              </a:r>
              <a:br>
                <a:rPr lang="nb-NO" sz="1400" b="0" dirty="0"/>
              </a:br>
              <a:r>
                <a:rPr lang="nb-NO" sz="1400" b="0" dirty="0" err="1"/>
                <a:t>recently</a:t>
              </a:r>
              <a:r>
                <a:rPr lang="nb-NO" sz="1400" b="0" dirty="0"/>
                <a:t> </a:t>
              </a:r>
              <a:r>
                <a:rPr lang="nb-NO" sz="1400" b="0" dirty="0" err="1"/>
                <a:t>loaded</a:t>
              </a:r>
              <a:endParaRPr lang="en-US" sz="1400" b="0" dirty="0"/>
            </a:p>
          </p:txBody>
        </p:sp>
        <p:sp>
          <p:nvSpPr>
            <p:cNvPr id="1190940" name="Text Box 28"/>
            <p:cNvSpPr txBox="1">
              <a:spLocks noChangeArrowheads="1"/>
            </p:cNvSpPr>
            <p:nvPr/>
          </p:nvSpPr>
          <p:spPr bwMode="auto">
            <a:xfrm>
              <a:off x="3936" y="316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first </a:t>
              </a:r>
              <a:br>
                <a:rPr lang="nb-NO" sz="1400" b="0"/>
              </a:br>
              <a:r>
                <a:rPr lang="nb-NO" sz="1400" b="0"/>
                <a:t>loaded</a:t>
              </a:r>
              <a:endParaRPr lang="en-US" sz="1400" b="0"/>
            </a:p>
          </p:txBody>
        </p:sp>
        <p:sp>
          <p:nvSpPr>
            <p:cNvPr id="1190941" name="Text Box 29"/>
            <p:cNvSpPr txBox="1">
              <a:spLocks noChangeArrowheads="1"/>
            </p:cNvSpPr>
            <p:nvPr/>
          </p:nvSpPr>
          <p:spPr bwMode="auto">
            <a:xfrm>
              <a:off x="624" y="2928"/>
              <a:ext cx="4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/>
                <a:t>R</a:t>
              </a:r>
              <a:r>
                <a:rPr lang="nb-NO" sz="1400" b="0"/>
                <a:t>-bit</a:t>
              </a:r>
              <a:endParaRPr lang="en-US" sz="1400" b="0"/>
            </a:p>
          </p:txBody>
        </p:sp>
      </p:grpSp>
      <p:sp>
        <p:nvSpPr>
          <p:cNvPr id="1190942" name="Rectangle 3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Second Chance</a:t>
            </a:r>
            <a:endParaRPr lang="en-US" sz="4000"/>
          </a:p>
        </p:txBody>
      </p:sp>
      <p:sp>
        <p:nvSpPr>
          <p:cNvPr id="1190943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0" y="981075"/>
            <a:ext cx="9144000" cy="1562100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nb-NO" sz="2400"/>
              <a:t>Modification of FIFO</a:t>
            </a:r>
          </a:p>
          <a:p>
            <a:pPr>
              <a:spcAft>
                <a:spcPct val="50000"/>
              </a:spcAft>
            </a:pPr>
            <a:r>
              <a:rPr lang="nb-NO" sz="2400" b="1" i="1"/>
              <a:t>R</a:t>
            </a:r>
            <a:r>
              <a:rPr lang="nb-NO" sz="2400"/>
              <a:t> bit: when a page is referenced again, the R bit is set, 	</a:t>
            </a:r>
            <a:br>
              <a:rPr lang="nb-NO" sz="2400"/>
            </a:br>
            <a:r>
              <a:rPr lang="nb-NO" sz="2400"/>
              <a:t>	   and the page will be treated as a newly loaded page</a:t>
            </a:r>
            <a:endParaRPr lang="en-US" sz="2400"/>
          </a:p>
        </p:txBody>
      </p:sp>
      <p:sp>
        <p:nvSpPr>
          <p:cNvPr id="1190944" name="Text Box 32"/>
          <p:cNvSpPr txBox="1">
            <a:spLocks noChangeArrowheads="1"/>
          </p:cNvSpPr>
          <p:nvPr/>
        </p:nvSpPr>
        <p:spPr bwMode="auto">
          <a:xfrm>
            <a:off x="152400" y="2987675"/>
            <a:ext cx="666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 I  </a:t>
            </a:r>
            <a:endParaRPr lang="en-US" sz="1800" b="0">
              <a:latin typeface="Helvetica" pitchFamily="34" charset="0"/>
            </a:endParaRPr>
          </a:p>
        </p:txBody>
      </p:sp>
      <p:grpSp>
        <p:nvGrpSpPr>
          <p:cNvPr id="1190945" name="Group 33"/>
          <p:cNvGrpSpPr>
            <a:grpSpLocks/>
          </p:cNvGrpSpPr>
          <p:nvPr/>
        </p:nvGrpSpPr>
        <p:grpSpPr bwMode="auto">
          <a:xfrm>
            <a:off x="1752600" y="2895600"/>
            <a:ext cx="3352800" cy="2195513"/>
            <a:chOff x="1104" y="1632"/>
            <a:chExt cx="2112" cy="1383"/>
          </a:xfrm>
        </p:grpSpPr>
        <p:grpSp>
          <p:nvGrpSpPr>
            <p:cNvPr id="1190946" name="Group 34"/>
            <p:cNvGrpSpPr>
              <a:grpSpLocks/>
            </p:cNvGrpSpPr>
            <p:nvPr/>
          </p:nvGrpSpPr>
          <p:grpSpPr bwMode="auto">
            <a:xfrm>
              <a:off x="1104" y="2572"/>
              <a:ext cx="2112" cy="443"/>
              <a:chOff x="1104" y="1660"/>
              <a:chExt cx="2112" cy="443"/>
            </a:xfrm>
          </p:grpSpPr>
          <p:sp>
            <p:nvSpPr>
              <p:cNvPr id="1190947" name="Text Box 35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48" name="Text Box 36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26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49" name="Text Box 37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0" name="Text Box 38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1" name="Text Box 39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52" name="Oval 40"/>
            <p:cNvSpPr>
              <a:spLocks noChangeArrowheads="1"/>
            </p:cNvSpPr>
            <p:nvPr/>
          </p:nvSpPr>
          <p:spPr bwMode="auto">
            <a:xfrm>
              <a:off x="284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0953" name="Group 41"/>
          <p:cNvGrpSpPr>
            <a:grpSpLocks/>
          </p:cNvGrpSpPr>
          <p:nvPr/>
        </p:nvGrpSpPr>
        <p:grpSpPr bwMode="auto">
          <a:xfrm>
            <a:off x="1763713" y="2895600"/>
            <a:ext cx="4114800" cy="2195513"/>
            <a:chOff x="1104" y="1632"/>
            <a:chExt cx="2592" cy="1383"/>
          </a:xfrm>
        </p:grpSpPr>
        <p:grpSp>
          <p:nvGrpSpPr>
            <p:cNvPr id="1190954" name="Group 42"/>
            <p:cNvGrpSpPr>
              <a:grpSpLocks/>
            </p:cNvGrpSpPr>
            <p:nvPr/>
          </p:nvGrpSpPr>
          <p:grpSpPr bwMode="auto">
            <a:xfrm>
              <a:off x="1104" y="2572"/>
              <a:ext cx="2592" cy="443"/>
              <a:chOff x="1104" y="1852"/>
              <a:chExt cx="2592" cy="443"/>
            </a:xfrm>
          </p:grpSpPr>
          <p:sp>
            <p:nvSpPr>
              <p:cNvPr id="1190955" name="Text Box 43"/>
              <p:cNvSpPr txBox="1">
                <a:spLocks noChangeArrowheads="1"/>
              </p:cNvSpPr>
              <p:nvPr/>
            </p:nvSpPr>
            <p:spPr bwMode="auto">
              <a:xfrm>
                <a:off x="110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6" name="Text Box 44"/>
              <p:cNvSpPr txBox="1">
                <a:spLocks noChangeArrowheads="1"/>
              </p:cNvSpPr>
              <p:nvPr/>
            </p:nvSpPr>
            <p:spPr bwMode="auto">
              <a:xfrm>
                <a:off x="158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7" name="Text Box 45"/>
              <p:cNvSpPr txBox="1">
                <a:spLocks noChangeArrowheads="1"/>
              </p:cNvSpPr>
              <p:nvPr/>
            </p:nvSpPr>
            <p:spPr bwMode="auto">
              <a:xfrm>
                <a:off x="2064" y="1852"/>
                <a:ext cx="236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58" name="Text Box 46"/>
              <p:cNvSpPr txBox="1">
                <a:spLocks noChangeArrowheads="1"/>
              </p:cNvSpPr>
              <p:nvPr/>
            </p:nvSpPr>
            <p:spPr bwMode="auto">
              <a:xfrm>
                <a:off x="254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59" name="Text Box 47"/>
              <p:cNvSpPr txBox="1">
                <a:spLocks noChangeArrowheads="1"/>
              </p:cNvSpPr>
              <p:nvPr/>
            </p:nvSpPr>
            <p:spPr bwMode="auto">
              <a:xfrm>
                <a:off x="302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0" name="Text Box 48"/>
              <p:cNvSpPr txBox="1">
                <a:spLocks noChangeArrowheads="1"/>
              </p:cNvSpPr>
              <p:nvPr/>
            </p:nvSpPr>
            <p:spPr bwMode="auto">
              <a:xfrm>
                <a:off x="3504" y="1852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61" name="Oval 49"/>
            <p:cNvSpPr>
              <a:spLocks noChangeArrowheads="1"/>
            </p:cNvSpPr>
            <p:nvPr/>
          </p:nvSpPr>
          <p:spPr bwMode="auto">
            <a:xfrm>
              <a:off x="313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0962" name="Group 50"/>
          <p:cNvGrpSpPr>
            <a:grpSpLocks/>
          </p:cNvGrpSpPr>
          <p:nvPr/>
        </p:nvGrpSpPr>
        <p:grpSpPr bwMode="auto">
          <a:xfrm>
            <a:off x="1752600" y="2895600"/>
            <a:ext cx="4876800" cy="2195513"/>
            <a:chOff x="1104" y="1632"/>
            <a:chExt cx="3072" cy="1383"/>
          </a:xfrm>
        </p:grpSpPr>
        <p:grpSp>
          <p:nvGrpSpPr>
            <p:cNvPr id="1190963" name="Group 51"/>
            <p:cNvGrpSpPr>
              <a:grpSpLocks/>
            </p:cNvGrpSpPr>
            <p:nvPr/>
          </p:nvGrpSpPr>
          <p:grpSpPr bwMode="auto">
            <a:xfrm>
              <a:off x="1104" y="2572"/>
              <a:ext cx="3072" cy="443"/>
              <a:chOff x="1104" y="1660"/>
              <a:chExt cx="3072" cy="443"/>
            </a:xfrm>
          </p:grpSpPr>
          <p:sp>
            <p:nvSpPr>
              <p:cNvPr id="1190964" name="Text Box 52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22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65" name="Text Box 53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6" name="Text Box 54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7" name="Text Box 55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24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68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69" name="Text Box 57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70" name="Text Box 58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71" name="Oval 59"/>
            <p:cNvSpPr>
              <a:spLocks noChangeArrowheads="1"/>
            </p:cNvSpPr>
            <p:nvPr/>
          </p:nvSpPr>
          <p:spPr bwMode="auto">
            <a:xfrm>
              <a:off x="340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0972" name="Group 60"/>
          <p:cNvGrpSpPr>
            <a:grpSpLocks/>
          </p:cNvGrpSpPr>
          <p:nvPr/>
        </p:nvGrpSpPr>
        <p:grpSpPr bwMode="auto">
          <a:xfrm>
            <a:off x="1752600" y="2901949"/>
            <a:ext cx="2590800" cy="2200275"/>
            <a:chOff x="1104" y="1632"/>
            <a:chExt cx="1632" cy="1386"/>
          </a:xfrm>
        </p:grpSpPr>
        <p:sp>
          <p:nvSpPr>
            <p:cNvPr id="1190973" name="Oval 61"/>
            <p:cNvSpPr>
              <a:spLocks noChangeArrowheads="1"/>
            </p:cNvSpPr>
            <p:nvPr/>
          </p:nvSpPr>
          <p:spPr bwMode="auto">
            <a:xfrm>
              <a:off x="226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90974" name="Group 62"/>
            <p:cNvGrpSpPr>
              <a:grpSpLocks/>
            </p:cNvGrpSpPr>
            <p:nvPr/>
          </p:nvGrpSpPr>
          <p:grpSpPr bwMode="auto">
            <a:xfrm>
              <a:off x="1104" y="2572"/>
              <a:ext cx="1632" cy="446"/>
              <a:chOff x="1104" y="1824"/>
              <a:chExt cx="1632" cy="446"/>
            </a:xfrm>
          </p:grpSpPr>
          <p:sp>
            <p:nvSpPr>
              <p:cNvPr id="1190975" name="Text Box 63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255" cy="4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76" name="Text Box 64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77" name="Text Box 65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78" name="Text Box 66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</p:grpSp>
      </p:grpSp>
      <p:grpSp>
        <p:nvGrpSpPr>
          <p:cNvPr id="1190979" name="Group 67"/>
          <p:cNvGrpSpPr>
            <a:grpSpLocks/>
          </p:cNvGrpSpPr>
          <p:nvPr/>
        </p:nvGrpSpPr>
        <p:grpSpPr bwMode="auto">
          <a:xfrm>
            <a:off x="1752600" y="2895600"/>
            <a:ext cx="3886200" cy="2195513"/>
            <a:chOff x="1104" y="1632"/>
            <a:chExt cx="2448" cy="1383"/>
          </a:xfrm>
        </p:grpSpPr>
        <p:grpSp>
          <p:nvGrpSpPr>
            <p:cNvPr id="1190980" name="Group 68"/>
            <p:cNvGrpSpPr>
              <a:grpSpLocks/>
            </p:cNvGrpSpPr>
            <p:nvPr/>
          </p:nvGrpSpPr>
          <p:grpSpPr bwMode="auto">
            <a:xfrm>
              <a:off x="1104" y="2572"/>
              <a:ext cx="1632" cy="443"/>
              <a:chOff x="1104" y="1824"/>
              <a:chExt cx="1632" cy="443"/>
            </a:xfrm>
          </p:grpSpPr>
          <p:sp>
            <p:nvSpPr>
              <p:cNvPr id="1190981" name="Text Box 69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23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82" name="Text Box 70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83" name="Text Box 71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84" name="Text Box 72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85" name="Oval 73"/>
            <p:cNvSpPr>
              <a:spLocks noChangeArrowheads="1"/>
            </p:cNvSpPr>
            <p:nvPr/>
          </p:nvSpPr>
          <p:spPr bwMode="auto">
            <a:xfrm>
              <a:off x="255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86" name="Text Box 74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/>
                <a:t>The R-bit for page A is set</a:t>
              </a:r>
              <a:endParaRPr lang="en-US" sz="1400" b="0"/>
            </a:p>
          </p:txBody>
        </p:sp>
      </p:grpSp>
      <p:grpSp>
        <p:nvGrpSpPr>
          <p:cNvPr id="1190987" name="Group 75"/>
          <p:cNvGrpSpPr>
            <a:grpSpLocks/>
          </p:cNvGrpSpPr>
          <p:nvPr/>
        </p:nvGrpSpPr>
        <p:grpSpPr bwMode="auto">
          <a:xfrm>
            <a:off x="1749425" y="2895600"/>
            <a:ext cx="5664200" cy="2227263"/>
            <a:chOff x="1088" y="1632"/>
            <a:chExt cx="3568" cy="1403"/>
          </a:xfrm>
        </p:grpSpPr>
        <p:grpSp>
          <p:nvGrpSpPr>
            <p:cNvPr id="1190988" name="Group 76"/>
            <p:cNvGrpSpPr>
              <a:grpSpLocks/>
            </p:cNvGrpSpPr>
            <p:nvPr/>
          </p:nvGrpSpPr>
          <p:grpSpPr bwMode="auto">
            <a:xfrm>
              <a:off x="1088" y="2592"/>
              <a:ext cx="3568" cy="443"/>
              <a:chOff x="1088" y="1660"/>
              <a:chExt cx="3568" cy="443"/>
            </a:xfrm>
          </p:grpSpPr>
          <p:sp>
            <p:nvSpPr>
              <p:cNvPr id="1190989" name="Text Box 77"/>
              <p:cNvSpPr txBox="1">
                <a:spLocks noChangeArrowheads="1"/>
              </p:cNvSpPr>
              <p:nvPr/>
            </p:nvSpPr>
            <p:spPr bwMode="auto">
              <a:xfrm>
                <a:off x="1088" y="1660"/>
                <a:ext cx="210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90" name="Text Box 78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35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91" name="Text Box 79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2" name="Text Box 80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3" name="Text Box 81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240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0994" name="Text Box 82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5" name="Text Box 83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0996" name="Text Box 84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0997" name="Oval 85"/>
            <p:cNvSpPr>
              <a:spLocks noChangeArrowheads="1"/>
            </p:cNvSpPr>
            <p:nvPr/>
          </p:nvSpPr>
          <p:spPr bwMode="auto">
            <a:xfrm>
              <a:off x="369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0998" name="Text Box 86"/>
            <p:cNvSpPr txBox="1">
              <a:spLocks noChangeArrowheads="1"/>
            </p:cNvSpPr>
            <p:nvPr/>
          </p:nvSpPr>
          <p:spPr bwMode="auto">
            <a:xfrm>
              <a:off x="1248" y="2160"/>
              <a:ext cx="297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/>
                <a:t>Now the buffer is full, next page fault results in a replacement</a:t>
              </a:r>
              <a:endParaRPr lang="en-US" sz="1400" b="0"/>
            </a:p>
          </p:txBody>
        </p:sp>
      </p:grpSp>
      <p:grpSp>
        <p:nvGrpSpPr>
          <p:cNvPr id="1190999" name="Group 87"/>
          <p:cNvGrpSpPr>
            <a:grpSpLocks/>
          </p:cNvGrpSpPr>
          <p:nvPr/>
        </p:nvGrpSpPr>
        <p:grpSpPr bwMode="auto">
          <a:xfrm>
            <a:off x="1066800" y="2895600"/>
            <a:ext cx="6858000" cy="2209800"/>
            <a:chOff x="672" y="2160"/>
            <a:chExt cx="4320" cy="1392"/>
          </a:xfrm>
        </p:grpSpPr>
        <p:grpSp>
          <p:nvGrpSpPr>
            <p:cNvPr id="1191000" name="Group 88"/>
            <p:cNvGrpSpPr>
              <a:grpSpLocks/>
            </p:cNvGrpSpPr>
            <p:nvPr/>
          </p:nvGrpSpPr>
          <p:grpSpPr bwMode="auto">
            <a:xfrm>
              <a:off x="1096" y="3109"/>
              <a:ext cx="3560" cy="443"/>
              <a:chOff x="1096" y="1660"/>
              <a:chExt cx="3560" cy="443"/>
            </a:xfrm>
          </p:grpSpPr>
          <p:sp>
            <p:nvSpPr>
              <p:cNvPr id="1191001" name="Text Box 89"/>
              <p:cNvSpPr txBox="1">
                <a:spLocks noChangeArrowheads="1"/>
              </p:cNvSpPr>
              <p:nvPr/>
            </p:nvSpPr>
            <p:spPr bwMode="auto">
              <a:xfrm>
                <a:off x="1096" y="1660"/>
                <a:ext cx="22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 smtClean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 smtClean="0"/>
                  <a:t>0</a:t>
                </a:r>
                <a:endParaRPr lang="en-US" sz="1600" b="0" dirty="0"/>
              </a:p>
            </p:txBody>
          </p:sp>
          <p:sp>
            <p:nvSpPr>
              <p:cNvPr id="1191002" name="Text Box 90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33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03" name="Text Box 91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4" name="Text Box 92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5" name="Text Box 93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246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06" name="Text Box 94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7" name="Text Box 95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08" name="Text Box 96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1</a:t>
                </a:r>
                <a:endParaRPr lang="en-US" sz="1600" b="0"/>
              </a:p>
            </p:txBody>
          </p:sp>
        </p:grpSp>
        <p:sp>
          <p:nvSpPr>
            <p:cNvPr id="1191009" name="Oval 97"/>
            <p:cNvSpPr>
              <a:spLocks noChangeArrowheads="1"/>
            </p:cNvSpPr>
            <p:nvPr/>
          </p:nvSpPr>
          <p:spPr bwMode="auto">
            <a:xfrm>
              <a:off x="3984" y="2160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010" name="Text Box 98"/>
            <p:cNvSpPr txBox="1">
              <a:spLocks noChangeArrowheads="1"/>
            </p:cNvSpPr>
            <p:nvPr/>
          </p:nvSpPr>
          <p:spPr bwMode="auto">
            <a:xfrm>
              <a:off x="672" y="2496"/>
              <a:ext cx="4320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/>
                <a:t>Page I will be inserted, find a page to page out by looking at the first page loaded: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/>
                <a:t>    -if R-bit = 0 </a:t>
              </a:r>
              <a:r>
                <a:rPr lang="nb-NO" sz="1400" b="0">
                  <a:sym typeface="Symbol" pitchFamily="18" charset="2"/>
                </a:rPr>
                <a:t> replace</a:t>
              </a: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>
                  <a:sym typeface="Symbol" pitchFamily="18" charset="2"/>
                </a:rPr>
                <a:t>    -if R-bit = 1  clear R-bit, move page last, and finally look at the new first page </a:t>
              </a:r>
              <a:endParaRPr lang="en-US" sz="1400" b="0">
                <a:sym typeface="Symbol" pitchFamily="18" charset="2"/>
              </a:endParaRPr>
            </a:p>
          </p:txBody>
        </p:sp>
      </p:grpSp>
      <p:grpSp>
        <p:nvGrpSpPr>
          <p:cNvPr id="1191011" name="Group 99"/>
          <p:cNvGrpSpPr>
            <a:grpSpLocks/>
          </p:cNvGrpSpPr>
          <p:nvPr/>
        </p:nvGrpSpPr>
        <p:grpSpPr bwMode="auto">
          <a:xfrm>
            <a:off x="1066800" y="2895600"/>
            <a:ext cx="6858000" cy="2209800"/>
            <a:chOff x="672" y="2784"/>
            <a:chExt cx="4320" cy="1392"/>
          </a:xfrm>
        </p:grpSpPr>
        <p:grpSp>
          <p:nvGrpSpPr>
            <p:cNvPr id="1191012" name="Group 100"/>
            <p:cNvGrpSpPr>
              <a:grpSpLocks/>
            </p:cNvGrpSpPr>
            <p:nvPr/>
          </p:nvGrpSpPr>
          <p:grpSpPr bwMode="auto">
            <a:xfrm>
              <a:off x="1104" y="3733"/>
              <a:ext cx="3552" cy="443"/>
              <a:chOff x="1104" y="1660"/>
              <a:chExt cx="3552" cy="443"/>
            </a:xfrm>
          </p:grpSpPr>
          <p:sp>
            <p:nvSpPr>
              <p:cNvPr id="1191013" name="Text Box 101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14" name="Text Box 102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264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15" name="Text Box 103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243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16" name="Text Box 104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17" name="Text Box 105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18" name="Text Box 106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247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19" name="Text Box 107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20" name="Text Box 108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B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</p:grpSp>
        <p:sp>
          <p:nvSpPr>
            <p:cNvPr id="1191021" name="Oval 109"/>
            <p:cNvSpPr>
              <a:spLocks noChangeArrowheads="1"/>
            </p:cNvSpPr>
            <p:nvPr/>
          </p:nvSpPr>
          <p:spPr bwMode="auto">
            <a:xfrm>
              <a:off x="3984" y="2784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022" name="Text Box 110"/>
            <p:cNvSpPr txBox="1">
              <a:spLocks noChangeArrowheads="1"/>
            </p:cNvSpPr>
            <p:nvPr/>
          </p:nvSpPr>
          <p:spPr bwMode="auto">
            <a:xfrm>
              <a:off x="672" y="3120"/>
              <a:ext cx="4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endParaRPr lang="nb-NO" sz="1400" b="0">
                <a:sym typeface="Symbol" pitchFamily="18" charset="2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>
                  <a:sym typeface="Symbol" pitchFamily="18" charset="2"/>
                </a:rPr>
                <a:t>Page A’s R-bit = 1  move last in chain and clear R-bit, look at new first page (B)</a:t>
              </a:r>
              <a:endParaRPr lang="en-US" sz="1400" b="0">
                <a:sym typeface="Symbol" pitchFamily="18" charset="2"/>
              </a:endParaRPr>
            </a:p>
          </p:txBody>
        </p:sp>
      </p:grpSp>
      <p:grpSp>
        <p:nvGrpSpPr>
          <p:cNvPr id="1191023" name="Group 111"/>
          <p:cNvGrpSpPr>
            <a:grpSpLocks/>
          </p:cNvGrpSpPr>
          <p:nvPr/>
        </p:nvGrpSpPr>
        <p:grpSpPr bwMode="auto">
          <a:xfrm>
            <a:off x="1066800" y="2886075"/>
            <a:ext cx="6858000" cy="2209800"/>
            <a:chOff x="672" y="2784"/>
            <a:chExt cx="4320" cy="1392"/>
          </a:xfrm>
        </p:grpSpPr>
        <p:grpSp>
          <p:nvGrpSpPr>
            <p:cNvPr id="1191024" name="Group 112"/>
            <p:cNvGrpSpPr>
              <a:grpSpLocks/>
            </p:cNvGrpSpPr>
            <p:nvPr/>
          </p:nvGrpSpPr>
          <p:grpSpPr bwMode="auto">
            <a:xfrm>
              <a:off x="1104" y="3733"/>
              <a:ext cx="3552" cy="443"/>
              <a:chOff x="1104" y="1660"/>
              <a:chExt cx="3552" cy="443"/>
            </a:xfrm>
          </p:grpSpPr>
          <p:sp>
            <p:nvSpPr>
              <p:cNvPr id="1191025" name="Text Box 113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I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26" name="Text Box 114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A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27" name="Text Box 115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235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H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28" name="Text Box 116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25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G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29" name="Text Box 117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F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30" name="Text Box 118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E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  <p:sp>
            <p:nvSpPr>
              <p:cNvPr id="1191031" name="Text Box 119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233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D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 dirty="0"/>
                  <a:t>0</a:t>
                </a:r>
                <a:endParaRPr lang="en-US" sz="1600" b="0" dirty="0"/>
              </a:p>
            </p:txBody>
          </p:sp>
          <p:sp>
            <p:nvSpPr>
              <p:cNvPr id="1191032" name="Text Box 120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4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/>
                  <a:t>C</a:t>
                </a:r>
              </a:p>
              <a:p>
                <a:pPr>
                  <a:spcBef>
                    <a:spcPct val="50000"/>
                  </a:spcBef>
                </a:pPr>
                <a:r>
                  <a:rPr lang="nb-NO" sz="1600" b="0"/>
                  <a:t>0</a:t>
                </a:r>
                <a:endParaRPr lang="en-US" sz="1600" b="0"/>
              </a:p>
            </p:txBody>
          </p:sp>
        </p:grpSp>
        <p:sp>
          <p:nvSpPr>
            <p:cNvPr id="1191033" name="Oval 121"/>
            <p:cNvSpPr>
              <a:spLocks noChangeArrowheads="1"/>
            </p:cNvSpPr>
            <p:nvPr/>
          </p:nvSpPr>
          <p:spPr bwMode="auto">
            <a:xfrm>
              <a:off x="3984" y="2784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034" name="Text Box 122"/>
            <p:cNvSpPr txBox="1">
              <a:spLocks noChangeArrowheads="1"/>
            </p:cNvSpPr>
            <p:nvPr/>
          </p:nvSpPr>
          <p:spPr bwMode="auto">
            <a:xfrm>
              <a:off x="672" y="3120"/>
              <a:ext cx="43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  <a:spcBef>
                  <a:spcPct val="50000"/>
                </a:spcBef>
              </a:pPr>
              <a:endParaRPr lang="nb-NO" sz="1400" b="0">
                <a:sym typeface="Symbol" pitchFamily="18" charset="2"/>
              </a:endParaRPr>
            </a:p>
            <a:p>
              <a:pPr>
                <a:lnSpc>
                  <a:spcPct val="75000"/>
                </a:lnSpc>
                <a:spcBef>
                  <a:spcPct val="50000"/>
                </a:spcBef>
              </a:pPr>
              <a:r>
                <a:rPr lang="nb-NO" sz="1400" b="0">
                  <a:sym typeface="Symbol" pitchFamily="18" charset="2"/>
                </a:rPr>
                <a:t>Page B’s R-bit = 0  page out, shift chain left, and insert I last in the chain</a:t>
              </a:r>
              <a:endParaRPr lang="en-US" sz="1400" b="0">
                <a:sym typeface="Symbol" pitchFamily="18" charset="2"/>
              </a:endParaRPr>
            </a:p>
          </p:txBody>
        </p:sp>
      </p:grpSp>
      <p:sp>
        <p:nvSpPr>
          <p:cNvPr id="1191035" name="Rectangle 123"/>
          <p:cNvSpPr>
            <a:spLocks noChangeArrowheads="1"/>
          </p:cNvSpPr>
          <p:nvPr/>
        </p:nvSpPr>
        <p:spPr bwMode="auto">
          <a:xfrm>
            <a:off x="152400" y="5862638"/>
            <a:ext cx="8839200" cy="77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000" b="0" i="1"/>
              <a:t>Second chance </a:t>
            </a:r>
            <a:r>
              <a:rPr lang="nb-NO" sz="2000" b="0"/>
              <a:t>is a reasonable algorithm, </a:t>
            </a:r>
            <a:br>
              <a:rPr lang="nb-NO" sz="2000" b="0"/>
            </a:br>
            <a:r>
              <a:rPr lang="nb-NO" sz="2000" b="0"/>
              <a:t>but inefficient because it is moving pages around the list</a:t>
            </a:r>
            <a:endParaRPr lang="en-US" sz="2000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0944" grpId="0" autoUpdateAnimBg="0"/>
      <p:bldP spid="119103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938" name="Text Box 2"/>
          <p:cNvSpPr txBox="1">
            <a:spLocks noChangeArrowheads="1"/>
          </p:cNvSpPr>
          <p:nvPr/>
        </p:nvSpPr>
        <p:spPr bwMode="auto">
          <a:xfrm>
            <a:off x="152400" y="3406775"/>
            <a:ext cx="666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 I  </a:t>
            </a:r>
            <a:endParaRPr lang="en-US" sz="1800" b="0">
              <a:latin typeface="Helvetica" pitchFamily="34" charset="0"/>
            </a:endParaRPr>
          </a:p>
        </p:txBody>
      </p:sp>
      <p:sp>
        <p:nvSpPr>
          <p:cNvPr id="1191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4000"/>
              <a:t>Clock</a:t>
            </a:r>
            <a:endParaRPr lang="en-US" sz="4000"/>
          </a:p>
        </p:txBody>
      </p:sp>
      <p:sp>
        <p:nvSpPr>
          <p:cNvPr id="1191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944563"/>
            <a:ext cx="8839200" cy="2439987"/>
          </a:xfrm>
        </p:spPr>
        <p:txBody>
          <a:bodyPr/>
          <a:lstStyle/>
          <a:p>
            <a:r>
              <a:rPr lang="nb-NO" sz="2400"/>
              <a:t>More efficient implemention </a:t>
            </a:r>
            <a:r>
              <a:rPr lang="nb-NO" sz="2400" b="1" i="1"/>
              <a:t>Second Chance</a:t>
            </a:r>
          </a:p>
          <a:p>
            <a:r>
              <a:rPr lang="nb-NO" sz="2400"/>
              <a:t>Circular list in form of a clock</a:t>
            </a:r>
          </a:p>
          <a:p>
            <a:r>
              <a:rPr lang="nb-NO" sz="2400"/>
              <a:t>Pointer to the oldest page:</a:t>
            </a:r>
          </a:p>
          <a:p>
            <a:pPr lvl="1"/>
            <a:r>
              <a:rPr lang="nb-NO" sz="2000"/>
              <a:t>R-bit = 0  </a:t>
            </a:r>
            <a:r>
              <a:rPr lang="nb-NO" sz="2000">
                <a:sym typeface="Symbol" pitchFamily="18" charset="2"/>
              </a:rPr>
              <a:t> replace and advance pointer</a:t>
            </a:r>
          </a:p>
          <a:p>
            <a:pPr lvl="1"/>
            <a:r>
              <a:rPr lang="nb-NO" sz="2000">
                <a:sym typeface="Symbol" pitchFamily="18" charset="2"/>
              </a:rPr>
              <a:t>R-bit = 1   set R-bit to 0, advance pointer until R-bit = 0, replace 		     and advance pointer</a:t>
            </a:r>
            <a:endParaRPr lang="en-US" sz="2000">
              <a:sym typeface="Symbol" pitchFamily="18" charset="2"/>
            </a:endParaRPr>
          </a:p>
          <a:p>
            <a:endParaRPr lang="en-US" sz="2400"/>
          </a:p>
        </p:txBody>
      </p:sp>
      <p:grpSp>
        <p:nvGrpSpPr>
          <p:cNvPr id="1191941" name="Group 5"/>
          <p:cNvGrpSpPr>
            <a:grpSpLocks/>
          </p:cNvGrpSpPr>
          <p:nvPr/>
        </p:nvGrpSpPr>
        <p:grpSpPr bwMode="auto">
          <a:xfrm>
            <a:off x="1731963" y="3992563"/>
            <a:ext cx="2590800" cy="2743200"/>
            <a:chOff x="2016" y="2016"/>
            <a:chExt cx="1632" cy="1728"/>
          </a:xfrm>
        </p:grpSpPr>
        <p:grpSp>
          <p:nvGrpSpPr>
            <p:cNvPr id="1191942" name="Group 6"/>
            <p:cNvGrpSpPr>
              <a:grpSpLocks/>
            </p:cNvGrpSpPr>
            <p:nvPr/>
          </p:nvGrpSpPr>
          <p:grpSpPr bwMode="auto">
            <a:xfrm>
              <a:off x="2112" y="2208"/>
              <a:ext cx="1440" cy="1344"/>
              <a:chOff x="2112" y="2208"/>
              <a:chExt cx="1440" cy="1344"/>
            </a:xfrm>
          </p:grpSpPr>
          <p:sp>
            <p:nvSpPr>
              <p:cNvPr id="1191943" name="Oval 7"/>
              <p:cNvSpPr>
                <a:spLocks noChangeArrowheads="1"/>
              </p:cNvSpPr>
              <p:nvPr/>
            </p:nvSpPr>
            <p:spPr bwMode="auto">
              <a:xfrm>
                <a:off x="2112" y="2208"/>
                <a:ext cx="1440" cy="134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00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91944" name="Oval 8"/>
              <p:cNvSpPr>
                <a:spLocks noChangeArrowheads="1"/>
              </p:cNvSpPr>
              <p:nvPr/>
            </p:nvSpPr>
            <p:spPr bwMode="auto">
              <a:xfrm>
                <a:off x="2760" y="2808"/>
                <a:ext cx="144" cy="144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1945" name="Rectangle 9"/>
            <p:cNvSpPr>
              <a:spLocks noChangeArrowheads="1"/>
            </p:cNvSpPr>
            <p:nvPr/>
          </p:nvSpPr>
          <p:spPr bwMode="auto">
            <a:xfrm>
              <a:off x="2736" y="2016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6" name="Rectangle 10"/>
            <p:cNvSpPr>
              <a:spLocks noChangeArrowheads="1"/>
            </p:cNvSpPr>
            <p:nvPr/>
          </p:nvSpPr>
          <p:spPr bwMode="auto">
            <a:xfrm>
              <a:off x="3216" y="2160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7" name="Rectangle 11"/>
            <p:cNvSpPr>
              <a:spLocks noChangeArrowheads="1"/>
            </p:cNvSpPr>
            <p:nvPr/>
          </p:nvSpPr>
          <p:spPr bwMode="auto">
            <a:xfrm>
              <a:off x="2256" y="2160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8" name="Rectangle 12"/>
            <p:cNvSpPr>
              <a:spLocks noChangeArrowheads="1"/>
            </p:cNvSpPr>
            <p:nvPr/>
          </p:nvSpPr>
          <p:spPr bwMode="auto">
            <a:xfrm>
              <a:off x="2256" y="3216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49" name="Rectangle 13"/>
            <p:cNvSpPr>
              <a:spLocks noChangeArrowheads="1"/>
            </p:cNvSpPr>
            <p:nvPr/>
          </p:nvSpPr>
          <p:spPr bwMode="auto">
            <a:xfrm>
              <a:off x="3216" y="3216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50" name="Rectangle 14"/>
            <p:cNvSpPr>
              <a:spLocks noChangeArrowheads="1"/>
            </p:cNvSpPr>
            <p:nvPr/>
          </p:nvSpPr>
          <p:spPr bwMode="auto">
            <a:xfrm>
              <a:off x="2736" y="3360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51" name="Rectangle 15"/>
            <p:cNvSpPr>
              <a:spLocks noChangeArrowheads="1"/>
            </p:cNvSpPr>
            <p:nvPr/>
          </p:nvSpPr>
          <p:spPr bwMode="auto">
            <a:xfrm>
              <a:off x="3456" y="2688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1952" name="Rectangle 16"/>
            <p:cNvSpPr>
              <a:spLocks noChangeArrowheads="1"/>
            </p:cNvSpPr>
            <p:nvPr/>
          </p:nvSpPr>
          <p:spPr bwMode="auto">
            <a:xfrm>
              <a:off x="2016" y="2688"/>
              <a:ext cx="192" cy="38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sp>
        <p:nvSpPr>
          <p:cNvPr id="1191953" name="Oval 17"/>
          <p:cNvSpPr>
            <a:spLocks noChangeArrowheads="1"/>
          </p:cNvSpPr>
          <p:nvPr/>
        </p:nvSpPr>
        <p:spPr bwMode="auto">
          <a:xfrm>
            <a:off x="3635375" y="3371850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54" name="Text Box 18"/>
          <p:cNvSpPr txBox="1">
            <a:spLocks noChangeArrowheads="1"/>
          </p:cNvSpPr>
          <p:nvPr/>
        </p:nvSpPr>
        <p:spPr bwMode="auto">
          <a:xfrm>
            <a:off x="2862263" y="4002088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A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5" name="Text Box 19"/>
          <p:cNvSpPr txBox="1">
            <a:spLocks noChangeArrowheads="1"/>
          </p:cNvSpPr>
          <p:nvPr/>
        </p:nvSpPr>
        <p:spPr bwMode="auto">
          <a:xfrm>
            <a:off x="3636963" y="5907088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D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6" name="Text Box 20"/>
          <p:cNvSpPr txBox="1">
            <a:spLocks noChangeArrowheads="1"/>
          </p:cNvSpPr>
          <p:nvPr/>
        </p:nvSpPr>
        <p:spPr bwMode="auto">
          <a:xfrm>
            <a:off x="3630613" y="4230688"/>
            <a:ext cx="3190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B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7" name="Text Box 21"/>
          <p:cNvSpPr txBox="1">
            <a:spLocks noChangeArrowheads="1"/>
          </p:cNvSpPr>
          <p:nvPr/>
        </p:nvSpPr>
        <p:spPr bwMode="auto">
          <a:xfrm>
            <a:off x="4017963" y="5040313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C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58" name="Line 22"/>
          <p:cNvSpPr>
            <a:spLocks noChangeShapeType="1"/>
          </p:cNvSpPr>
          <p:nvPr/>
        </p:nvSpPr>
        <p:spPr bwMode="auto">
          <a:xfrm flipH="1">
            <a:off x="3008313" y="5373688"/>
            <a:ext cx="11112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59" name="Oval 23"/>
          <p:cNvSpPr>
            <a:spLocks noChangeArrowheads="1"/>
          </p:cNvSpPr>
          <p:nvPr/>
        </p:nvSpPr>
        <p:spPr bwMode="auto">
          <a:xfrm>
            <a:off x="4106863" y="3365500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0" name="Text Box 24"/>
          <p:cNvSpPr txBox="1">
            <a:spLocks noChangeArrowheads="1"/>
          </p:cNvSpPr>
          <p:nvPr/>
        </p:nvSpPr>
        <p:spPr bwMode="auto">
          <a:xfrm>
            <a:off x="2862263" y="4002088"/>
            <a:ext cx="33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A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1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1" name="Oval 25"/>
          <p:cNvSpPr>
            <a:spLocks noChangeArrowheads="1"/>
          </p:cNvSpPr>
          <p:nvPr/>
        </p:nvSpPr>
        <p:spPr bwMode="auto">
          <a:xfrm>
            <a:off x="4567238" y="3370263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2" name="Text Box 26"/>
          <p:cNvSpPr txBox="1">
            <a:spLocks noChangeArrowheads="1"/>
          </p:cNvSpPr>
          <p:nvPr/>
        </p:nvSpPr>
        <p:spPr bwMode="auto">
          <a:xfrm>
            <a:off x="2879725" y="6134100"/>
            <a:ext cx="319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E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3" name="Line 27"/>
          <p:cNvSpPr>
            <a:spLocks noChangeShapeType="1"/>
          </p:cNvSpPr>
          <p:nvPr/>
        </p:nvSpPr>
        <p:spPr bwMode="auto">
          <a:xfrm flipH="1">
            <a:off x="2413000" y="5376863"/>
            <a:ext cx="604838" cy="52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64" name="Oval 28"/>
          <p:cNvSpPr>
            <a:spLocks noChangeArrowheads="1"/>
          </p:cNvSpPr>
          <p:nvPr/>
        </p:nvSpPr>
        <p:spPr bwMode="auto">
          <a:xfrm>
            <a:off x="5038725" y="3375025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5" name="Text Box 29"/>
          <p:cNvSpPr txBox="1">
            <a:spLocks noChangeArrowheads="1"/>
          </p:cNvSpPr>
          <p:nvPr/>
        </p:nvSpPr>
        <p:spPr bwMode="auto">
          <a:xfrm>
            <a:off x="2111375" y="5916613"/>
            <a:ext cx="3079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F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6" name="Line 30"/>
          <p:cNvSpPr>
            <a:spLocks noChangeShapeType="1"/>
          </p:cNvSpPr>
          <p:nvPr/>
        </p:nvSpPr>
        <p:spPr bwMode="auto">
          <a:xfrm flipH="1">
            <a:off x="2027238" y="536575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67" name="Oval 31"/>
          <p:cNvSpPr>
            <a:spLocks noChangeArrowheads="1"/>
          </p:cNvSpPr>
          <p:nvPr/>
        </p:nvSpPr>
        <p:spPr bwMode="auto">
          <a:xfrm>
            <a:off x="5465763" y="3368675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68" name="Text Box 32"/>
          <p:cNvSpPr txBox="1">
            <a:spLocks noChangeArrowheads="1"/>
          </p:cNvSpPr>
          <p:nvPr/>
        </p:nvSpPr>
        <p:spPr bwMode="auto">
          <a:xfrm>
            <a:off x="1720850" y="5065713"/>
            <a:ext cx="342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G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69" name="Line 33"/>
          <p:cNvSpPr>
            <a:spLocks noChangeShapeType="1"/>
          </p:cNvSpPr>
          <p:nvPr/>
        </p:nvSpPr>
        <p:spPr bwMode="auto">
          <a:xfrm flipH="1" flipV="1">
            <a:off x="2424113" y="4826000"/>
            <a:ext cx="604837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0" name="Oval 34"/>
          <p:cNvSpPr>
            <a:spLocks noChangeArrowheads="1"/>
          </p:cNvSpPr>
          <p:nvPr/>
        </p:nvSpPr>
        <p:spPr bwMode="auto">
          <a:xfrm>
            <a:off x="5926138" y="3373438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1" name="Text Box 35"/>
          <p:cNvSpPr txBox="1">
            <a:spLocks noChangeArrowheads="1"/>
          </p:cNvSpPr>
          <p:nvPr/>
        </p:nvSpPr>
        <p:spPr bwMode="auto">
          <a:xfrm>
            <a:off x="2103438" y="4237038"/>
            <a:ext cx="3429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H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72" name="Line 36"/>
          <p:cNvSpPr>
            <a:spLocks noChangeShapeType="1"/>
          </p:cNvSpPr>
          <p:nvPr/>
        </p:nvSpPr>
        <p:spPr bwMode="auto">
          <a:xfrm flipH="1" flipV="1">
            <a:off x="3008313" y="4605338"/>
            <a:ext cx="9525" cy="738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3" name="Oval 37"/>
          <p:cNvSpPr>
            <a:spLocks noChangeArrowheads="1"/>
          </p:cNvSpPr>
          <p:nvPr/>
        </p:nvSpPr>
        <p:spPr bwMode="auto">
          <a:xfrm>
            <a:off x="6375400" y="3378200"/>
            <a:ext cx="396875" cy="4286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4" name="Line 38"/>
          <p:cNvSpPr>
            <a:spLocks noChangeShapeType="1"/>
          </p:cNvSpPr>
          <p:nvPr/>
        </p:nvSpPr>
        <p:spPr bwMode="auto">
          <a:xfrm flipV="1">
            <a:off x="3028950" y="4826000"/>
            <a:ext cx="606425" cy="539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5" name="Oval 39"/>
          <p:cNvSpPr>
            <a:spLocks noChangeArrowheads="1"/>
          </p:cNvSpPr>
          <p:nvPr/>
        </p:nvSpPr>
        <p:spPr bwMode="auto">
          <a:xfrm>
            <a:off x="2820988" y="4295775"/>
            <a:ext cx="406400" cy="25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6" name="Oval 40"/>
          <p:cNvSpPr>
            <a:spLocks noChangeArrowheads="1"/>
          </p:cNvSpPr>
          <p:nvPr/>
        </p:nvSpPr>
        <p:spPr bwMode="auto">
          <a:xfrm>
            <a:off x="3587750" y="4522788"/>
            <a:ext cx="406400" cy="254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77" name="Text Box 41"/>
          <p:cNvSpPr txBox="1">
            <a:spLocks noChangeArrowheads="1"/>
          </p:cNvSpPr>
          <p:nvPr/>
        </p:nvSpPr>
        <p:spPr bwMode="auto">
          <a:xfrm>
            <a:off x="3646488" y="4237038"/>
            <a:ext cx="285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nb-NO" sz="1600">
                <a:latin typeface="Times New Roman" pitchFamily="18" charset="0"/>
              </a:rPr>
              <a:t>I</a:t>
            </a:r>
          </a:p>
          <a:p>
            <a:pPr algn="ctr"/>
            <a:r>
              <a:rPr lang="nb-NO" sz="1600" b="0">
                <a:latin typeface="Times New Roman" pitchFamily="18" charset="0"/>
              </a:rPr>
              <a:t>0</a:t>
            </a:r>
            <a:endParaRPr lang="en-US" sz="1600" b="0">
              <a:latin typeface="Times New Roman" pitchFamily="18" charset="0"/>
            </a:endParaRPr>
          </a:p>
        </p:txBody>
      </p:sp>
      <p:sp>
        <p:nvSpPr>
          <p:cNvPr id="1191978" name="Line 42"/>
          <p:cNvSpPr>
            <a:spLocks noChangeShapeType="1"/>
          </p:cNvSpPr>
          <p:nvPr/>
        </p:nvSpPr>
        <p:spPr bwMode="auto">
          <a:xfrm>
            <a:off x="3084513" y="5376863"/>
            <a:ext cx="925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91979" name="Rectangle 43"/>
          <p:cNvSpPr>
            <a:spLocks noChangeArrowheads="1"/>
          </p:cNvSpPr>
          <p:nvPr/>
        </p:nvSpPr>
        <p:spPr bwMode="auto">
          <a:xfrm>
            <a:off x="1714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0" name="Rectangle 44"/>
          <p:cNvSpPr>
            <a:spLocks noChangeArrowheads="1"/>
          </p:cNvSpPr>
          <p:nvPr/>
        </p:nvSpPr>
        <p:spPr bwMode="auto">
          <a:xfrm>
            <a:off x="2476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1" name="Rectangle 45"/>
          <p:cNvSpPr>
            <a:spLocks noChangeArrowheads="1"/>
          </p:cNvSpPr>
          <p:nvPr/>
        </p:nvSpPr>
        <p:spPr bwMode="auto">
          <a:xfrm>
            <a:off x="3238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2" name="Rectangle 46"/>
          <p:cNvSpPr>
            <a:spLocks noChangeArrowheads="1"/>
          </p:cNvSpPr>
          <p:nvPr/>
        </p:nvSpPr>
        <p:spPr bwMode="auto">
          <a:xfrm>
            <a:off x="4000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3" name="Rectangle 47"/>
          <p:cNvSpPr>
            <a:spLocks noChangeArrowheads="1"/>
          </p:cNvSpPr>
          <p:nvPr/>
        </p:nvSpPr>
        <p:spPr bwMode="auto">
          <a:xfrm>
            <a:off x="4762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4" name="Rectangle 48"/>
          <p:cNvSpPr>
            <a:spLocks noChangeArrowheads="1"/>
          </p:cNvSpPr>
          <p:nvPr/>
        </p:nvSpPr>
        <p:spPr bwMode="auto">
          <a:xfrm>
            <a:off x="5524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5" name="Rectangle 49"/>
          <p:cNvSpPr>
            <a:spLocks noChangeArrowheads="1"/>
          </p:cNvSpPr>
          <p:nvPr/>
        </p:nvSpPr>
        <p:spPr bwMode="auto">
          <a:xfrm>
            <a:off x="6286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1986" name="Rectangle 50"/>
          <p:cNvSpPr>
            <a:spLocks noChangeArrowheads="1"/>
          </p:cNvSpPr>
          <p:nvPr/>
        </p:nvSpPr>
        <p:spPr bwMode="auto">
          <a:xfrm>
            <a:off x="7048500" y="4359275"/>
            <a:ext cx="381000" cy="381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34384E-6 L -0.00156 0.12187 " pathEditMode="relative" ptsTypes="AA">
                                      <p:cBhvr>
                                        <p:cTn id="6" dur="1000" fill="hold"/>
                                        <p:tgtEl>
                                          <p:spTgt spid="11919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4384E-6 L -0.04062 0.00186 " pathEditMode="relative" ptsTypes="AA">
                                      <p:cBhvr>
                                        <p:cTn id="8" dur="1000" fill="hold"/>
                                        <p:tgtEl>
                                          <p:spTgt spid="1191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7.78499E-7 L -0.04497 -0.0407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191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7" y="-20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5.08804E-6 L -0.04062 5.08804E-6 " pathEditMode="relative" ptsTypes="AA">
                                      <p:cBhvr>
                                        <p:cTn id="12" dur="1000" fill="hold"/>
                                        <p:tgtEl>
                                          <p:spTgt spid="1191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5.08804E-6 L -0.29289 0.2419 " pathEditMode="relative" ptsTypes="AA">
                                      <p:cBhvr>
                                        <p:cTn id="14" dur="1000" fill="hold"/>
                                        <p:tgtEl>
                                          <p:spTgt spid="11919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34384E-6 L -0.29288 0.28244 " pathEditMode="relative" ptsTypes="AA">
                                      <p:cBhvr>
                                        <p:cTn id="16" dur="1000" fill="hold"/>
                                        <p:tgtEl>
                                          <p:spTgt spid="11919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4421E-6 L -0.29566 0.24166 " pathEditMode="relative" ptsTypes="AA">
                                      <p:cBhvr>
                                        <p:cTn id="18" dur="1000" fill="hold"/>
                                        <p:tgtEl>
                                          <p:spTgt spid="11919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69 L -0.33664 0.11747 " pathEditMode="relative" ptsTypes="AA">
                                      <p:cBhvr>
                                        <p:cTn id="20" dur="1000" fill="hold"/>
                                        <p:tgtEl>
                                          <p:spTgt spid="1191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1919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1919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919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1919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191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1919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919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1919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9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19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11919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119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11919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19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1191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19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9" dur="500"/>
                                        <p:tgtEl>
                                          <p:spTgt spid="1191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19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119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5" dur="500"/>
                                        <p:tgtEl>
                                          <p:spTgt spid="1191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19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19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2000"/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2000"/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8" dur="500"/>
                                        <p:tgtEl>
                                          <p:spTgt spid="1191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19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1953" grpId="0" animBg="1"/>
      <p:bldP spid="1191953" grpId="1" animBg="1"/>
      <p:bldP spid="1191954" grpId="0"/>
      <p:bldP spid="1191954" grpId="1"/>
      <p:bldP spid="1191954" grpId="2"/>
      <p:bldP spid="1191954" grpId="3"/>
      <p:bldP spid="1191955" grpId="0"/>
      <p:bldP spid="1191956" grpId="0"/>
      <p:bldP spid="1191956" grpId="1"/>
      <p:bldP spid="1191957" grpId="0"/>
      <p:bldP spid="1191958" grpId="0" animBg="1"/>
      <p:bldP spid="1191958" grpId="2" animBg="1"/>
      <p:bldP spid="1191959" grpId="0" animBg="1"/>
      <p:bldP spid="1191959" grpId="1" animBg="1"/>
      <p:bldP spid="1191960" grpId="0"/>
      <p:bldP spid="1191960" grpId="1"/>
      <p:bldP spid="1191961" grpId="0" animBg="1"/>
      <p:bldP spid="1191961" grpId="1" animBg="1"/>
      <p:bldP spid="1191962" grpId="0"/>
      <p:bldP spid="1191963" grpId="0" animBg="1"/>
      <p:bldP spid="1191963" grpId="1" animBg="1"/>
      <p:bldP spid="1191964" grpId="0" animBg="1"/>
      <p:bldP spid="1191964" grpId="1" animBg="1"/>
      <p:bldP spid="1191965" grpId="0"/>
      <p:bldP spid="1191966" grpId="0" animBg="1"/>
      <p:bldP spid="1191966" grpId="1" animBg="1"/>
      <p:bldP spid="1191967" grpId="0" animBg="1"/>
      <p:bldP spid="1191967" grpId="1" animBg="1"/>
      <p:bldP spid="1191968" grpId="0"/>
      <p:bldP spid="1191969" grpId="0" animBg="1"/>
      <p:bldP spid="1191969" grpId="1" animBg="1"/>
      <p:bldP spid="1191970" grpId="0" animBg="1"/>
      <p:bldP spid="1191970" grpId="1" animBg="1"/>
      <p:bldP spid="1191971" grpId="0"/>
      <p:bldP spid="1191972" grpId="0" animBg="1"/>
      <p:bldP spid="1191972" grpId="1" animBg="1"/>
      <p:bldP spid="1191973" grpId="0" animBg="1"/>
      <p:bldP spid="1191974" grpId="0" animBg="1"/>
      <p:bldP spid="1191974" grpId="1" animBg="1"/>
      <p:bldP spid="1191975" grpId="0" animBg="1"/>
      <p:bldP spid="1191975" grpId="1" animBg="1"/>
      <p:bldP spid="1191976" grpId="0" animBg="1"/>
      <p:bldP spid="1191976" grpId="1" animBg="1"/>
      <p:bldP spid="1191977" grpId="0"/>
      <p:bldP spid="1191978" grpId="0" animBg="1"/>
      <p:bldP spid="1191979" grpId="0" animBg="1"/>
      <p:bldP spid="1191979" grpId="1" animBg="1"/>
      <p:bldP spid="1191980" grpId="0" animBg="1"/>
      <p:bldP spid="1191980" grpId="1" animBg="1"/>
      <p:bldP spid="1191981" grpId="0" animBg="1"/>
      <p:bldP spid="1191981" grpId="1" animBg="1"/>
      <p:bldP spid="1191982" grpId="0" animBg="1"/>
      <p:bldP spid="1191982" grpId="1" animBg="1"/>
      <p:bldP spid="1191983" grpId="0" animBg="1"/>
      <p:bldP spid="1191983" grpId="1" animBg="1"/>
      <p:bldP spid="1191984" grpId="0" animBg="1"/>
      <p:bldP spid="1191984" grpId="1" animBg="1"/>
      <p:bldP spid="1191985" grpId="0" animBg="1"/>
      <p:bldP spid="1191985" grpId="1" animBg="1"/>
      <p:bldP spid="1191986" grpId="0" animBg="1"/>
      <p:bldP spid="1191986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Least Recently Used (LRU)</a:t>
            </a:r>
          </a:p>
        </p:txBody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76338"/>
            <a:ext cx="9144000" cy="4992687"/>
          </a:xfrm>
        </p:spPr>
        <p:txBody>
          <a:bodyPr/>
          <a:lstStyle/>
          <a:p>
            <a:r>
              <a:rPr lang="en-US" sz="2400" dirty="0"/>
              <a:t>Replace the page that has the longest time since last reference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Based on the observation that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000" b="1" i="1" dirty="0">
                <a:solidFill>
                  <a:srgbClr val="0000FF"/>
                </a:solidFill>
              </a:rPr>
              <a:t>pages that</a:t>
            </a:r>
            <a:r>
              <a:rPr lang="en-US" sz="2000" b="1" i="1" dirty="0" smtClean="0">
                <a:solidFill>
                  <a:srgbClr val="0000FF"/>
                </a:solidFill>
              </a:rPr>
              <a:t> was heavily </a:t>
            </a:r>
            <a:r>
              <a:rPr lang="en-US" sz="2000" b="1" i="1" dirty="0">
                <a:solidFill>
                  <a:srgbClr val="0000FF"/>
                </a:solidFill>
              </a:rPr>
              <a:t>used in the last few 	</a:t>
            </a:r>
            <a:br>
              <a:rPr lang="en-US" sz="2000" b="1" i="1" dirty="0">
                <a:solidFill>
                  <a:srgbClr val="0000FF"/>
                </a:solidFill>
              </a:rPr>
            </a:br>
            <a:r>
              <a:rPr lang="en-US" sz="2000" b="1" i="1" dirty="0">
                <a:solidFill>
                  <a:srgbClr val="0000FF"/>
                </a:solidFill>
              </a:rPr>
              <a:t>	instructions will probably be used again in </a:t>
            </a:r>
            <a:br>
              <a:rPr lang="en-US" sz="2000" b="1" i="1" dirty="0">
                <a:solidFill>
                  <a:srgbClr val="0000FF"/>
                </a:solidFill>
              </a:rPr>
            </a:br>
            <a:r>
              <a:rPr lang="en-US" sz="2000" b="1" i="1" dirty="0">
                <a:solidFill>
                  <a:srgbClr val="0000FF"/>
                </a:solidFill>
              </a:rPr>
              <a:t>	the next few instructions</a:t>
            </a:r>
            <a:br>
              <a:rPr lang="en-US" sz="2000" b="1" i="1" dirty="0">
                <a:solidFill>
                  <a:srgbClr val="0000FF"/>
                </a:solidFill>
              </a:rPr>
            </a:br>
            <a:r>
              <a:rPr lang="en-US" sz="2400" i="1" dirty="0"/>
              <a:t/>
            </a:r>
            <a:br>
              <a:rPr lang="en-US" sz="2400" i="1" dirty="0"/>
            </a:br>
            <a:endParaRPr lang="en-US" sz="2400" dirty="0"/>
          </a:p>
          <a:p>
            <a:r>
              <a:rPr lang="en-US" sz="2400" dirty="0"/>
              <a:t>Several ways to implement this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Least Recently Used (LRU)</a:t>
            </a:r>
            <a:endParaRPr lang="en-US"/>
          </a:p>
        </p:txBody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876300"/>
            <a:ext cx="8839200" cy="546100"/>
          </a:xfrm>
        </p:spPr>
        <p:txBody>
          <a:bodyPr/>
          <a:lstStyle/>
          <a:p>
            <a:r>
              <a:rPr lang="nb-NO"/>
              <a:t>LRU as a linked list:</a:t>
            </a:r>
            <a:endParaRPr lang="en-US"/>
          </a:p>
        </p:txBody>
      </p:sp>
      <p:grpSp>
        <p:nvGrpSpPr>
          <p:cNvPr id="1193988" name="Group 4"/>
          <p:cNvGrpSpPr>
            <a:grpSpLocks/>
          </p:cNvGrpSpPr>
          <p:nvPr/>
        </p:nvGrpSpPr>
        <p:grpSpPr bwMode="auto">
          <a:xfrm>
            <a:off x="838200" y="3048000"/>
            <a:ext cx="7467600" cy="1127125"/>
            <a:chOff x="528" y="2544"/>
            <a:chExt cx="4704" cy="710"/>
          </a:xfrm>
        </p:grpSpPr>
        <p:sp>
          <p:nvSpPr>
            <p:cNvPr id="1193989" name="Rectangle 5"/>
            <p:cNvSpPr>
              <a:spLocks noChangeArrowheads="1"/>
            </p:cNvSpPr>
            <p:nvPr/>
          </p:nvSpPr>
          <p:spPr bwMode="auto">
            <a:xfrm>
              <a:off x="10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0" name="Line 6"/>
            <p:cNvSpPr>
              <a:spLocks noChangeShapeType="1"/>
            </p:cNvSpPr>
            <p:nvPr/>
          </p:nvSpPr>
          <p:spPr bwMode="auto">
            <a:xfrm>
              <a:off x="13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1" name="Rectangle 7"/>
            <p:cNvSpPr>
              <a:spLocks noChangeArrowheads="1"/>
            </p:cNvSpPr>
            <p:nvPr/>
          </p:nvSpPr>
          <p:spPr bwMode="auto">
            <a:xfrm>
              <a:off x="15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2" name="Line 8"/>
            <p:cNvSpPr>
              <a:spLocks noChangeShapeType="1"/>
            </p:cNvSpPr>
            <p:nvPr/>
          </p:nvSpPr>
          <p:spPr bwMode="auto">
            <a:xfrm>
              <a:off x="18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3" name="Rectangle 9"/>
            <p:cNvSpPr>
              <a:spLocks noChangeArrowheads="1"/>
            </p:cNvSpPr>
            <p:nvPr/>
          </p:nvSpPr>
          <p:spPr bwMode="auto">
            <a:xfrm>
              <a:off x="20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4" name="Line 10"/>
            <p:cNvSpPr>
              <a:spLocks noChangeShapeType="1"/>
            </p:cNvSpPr>
            <p:nvPr/>
          </p:nvSpPr>
          <p:spPr bwMode="auto">
            <a:xfrm>
              <a:off x="228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5" name="Rectangle 11"/>
            <p:cNvSpPr>
              <a:spLocks noChangeArrowheads="1"/>
            </p:cNvSpPr>
            <p:nvPr/>
          </p:nvSpPr>
          <p:spPr bwMode="auto">
            <a:xfrm>
              <a:off x="252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6" name="Line 12"/>
            <p:cNvSpPr>
              <a:spLocks noChangeShapeType="1"/>
            </p:cNvSpPr>
            <p:nvPr/>
          </p:nvSpPr>
          <p:spPr bwMode="auto">
            <a:xfrm>
              <a:off x="276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7" name="Rectangle 13"/>
            <p:cNvSpPr>
              <a:spLocks noChangeArrowheads="1"/>
            </p:cNvSpPr>
            <p:nvPr/>
          </p:nvSpPr>
          <p:spPr bwMode="auto">
            <a:xfrm>
              <a:off x="300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3998" name="Line 14"/>
            <p:cNvSpPr>
              <a:spLocks noChangeShapeType="1"/>
            </p:cNvSpPr>
            <p:nvPr/>
          </p:nvSpPr>
          <p:spPr bwMode="auto">
            <a:xfrm>
              <a:off x="324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3999" name="Rectangle 15"/>
            <p:cNvSpPr>
              <a:spLocks noChangeArrowheads="1"/>
            </p:cNvSpPr>
            <p:nvPr/>
          </p:nvSpPr>
          <p:spPr bwMode="auto">
            <a:xfrm>
              <a:off x="348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00" name="Line 16"/>
            <p:cNvSpPr>
              <a:spLocks noChangeShapeType="1"/>
            </p:cNvSpPr>
            <p:nvPr/>
          </p:nvSpPr>
          <p:spPr bwMode="auto">
            <a:xfrm>
              <a:off x="372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4001" name="Rectangle 17"/>
            <p:cNvSpPr>
              <a:spLocks noChangeArrowheads="1"/>
            </p:cNvSpPr>
            <p:nvPr/>
          </p:nvSpPr>
          <p:spPr bwMode="auto">
            <a:xfrm>
              <a:off x="396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02" name="Line 18"/>
            <p:cNvSpPr>
              <a:spLocks noChangeShapeType="1"/>
            </p:cNvSpPr>
            <p:nvPr/>
          </p:nvSpPr>
          <p:spPr bwMode="auto">
            <a:xfrm>
              <a:off x="4200" y="2664"/>
              <a:ext cx="24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4003" name="Rectangle 19"/>
            <p:cNvSpPr>
              <a:spLocks noChangeArrowheads="1"/>
            </p:cNvSpPr>
            <p:nvPr/>
          </p:nvSpPr>
          <p:spPr bwMode="auto">
            <a:xfrm>
              <a:off x="4440" y="2544"/>
              <a:ext cx="240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04" name="Text Box 20"/>
            <p:cNvSpPr txBox="1">
              <a:spLocks noChangeArrowheads="1"/>
            </p:cNvSpPr>
            <p:nvPr/>
          </p:nvSpPr>
          <p:spPr bwMode="auto">
            <a:xfrm>
              <a:off x="528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most </a:t>
              </a:r>
              <a:br>
                <a:rPr lang="nb-NO" sz="1400" b="0"/>
              </a:br>
              <a:r>
                <a:rPr lang="nb-NO" sz="1400" b="0"/>
                <a:t>recently used</a:t>
              </a:r>
              <a:endParaRPr lang="en-US" sz="1400" b="0"/>
            </a:p>
          </p:txBody>
        </p:sp>
        <p:sp>
          <p:nvSpPr>
            <p:cNvPr id="1194005" name="Text Box 21"/>
            <p:cNvSpPr txBox="1">
              <a:spLocks noChangeArrowheads="1"/>
            </p:cNvSpPr>
            <p:nvPr/>
          </p:nvSpPr>
          <p:spPr bwMode="auto">
            <a:xfrm>
              <a:off x="3936" y="2928"/>
              <a:ext cx="1296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/>
                <a:t>Page least </a:t>
              </a:r>
              <a:br>
                <a:rPr lang="nb-NO" sz="1400" b="0"/>
              </a:br>
              <a:r>
                <a:rPr lang="nb-NO" sz="1400" b="0"/>
                <a:t>recently used</a:t>
              </a:r>
              <a:endParaRPr lang="en-US" sz="1400" b="0"/>
            </a:p>
          </p:txBody>
        </p:sp>
      </p:grpSp>
      <p:sp>
        <p:nvSpPr>
          <p:cNvPr id="1194006" name="Text Box 22"/>
          <p:cNvSpPr txBox="1">
            <a:spLocks noChangeArrowheads="1"/>
          </p:cNvSpPr>
          <p:nvPr/>
        </p:nvSpPr>
        <p:spPr bwMode="auto">
          <a:xfrm>
            <a:off x="152400" y="1676400"/>
            <a:ext cx="742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nb-NO" sz="1800">
                <a:latin typeface="Helvetica" pitchFamily="34" charset="0"/>
              </a:rPr>
              <a:t>Reference string:</a:t>
            </a:r>
            <a:r>
              <a:rPr lang="nb-NO" sz="1800" b="0">
                <a:latin typeface="Helvetica" pitchFamily="34" charset="0"/>
              </a:rPr>
              <a:t>    A     B    C     D     A     E     F    G     H    A     C     I</a:t>
            </a:r>
            <a:endParaRPr lang="en-US" sz="1800" b="0">
              <a:latin typeface="Helvetica" pitchFamily="34" charset="0"/>
            </a:endParaRPr>
          </a:p>
        </p:txBody>
      </p:sp>
      <p:grpSp>
        <p:nvGrpSpPr>
          <p:cNvPr id="1194007" name="Group 23"/>
          <p:cNvGrpSpPr>
            <a:grpSpLocks/>
          </p:cNvGrpSpPr>
          <p:nvPr/>
        </p:nvGrpSpPr>
        <p:grpSpPr bwMode="auto">
          <a:xfrm>
            <a:off x="1752600" y="1584325"/>
            <a:ext cx="3352800" cy="1828800"/>
            <a:chOff x="1104" y="1632"/>
            <a:chExt cx="2112" cy="1152"/>
          </a:xfrm>
        </p:grpSpPr>
        <p:grpSp>
          <p:nvGrpSpPr>
            <p:cNvPr id="1194008" name="Group 24"/>
            <p:cNvGrpSpPr>
              <a:grpSpLocks/>
            </p:cNvGrpSpPr>
            <p:nvPr/>
          </p:nvGrpSpPr>
          <p:grpSpPr bwMode="auto">
            <a:xfrm>
              <a:off x="1104" y="2572"/>
              <a:ext cx="2112" cy="212"/>
              <a:chOff x="1104" y="1660"/>
              <a:chExt cx="2112" cy="212"/>
            </a:xfrm>
          </p:grpSpPr>
          <p:sp>
            <p:nvSpPr>
              <p:cNvPr id="1194009" name="Text Box 25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0" name="Text Box 26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1" name="Text Box 27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2" name="Text Box 28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3" name="Text Box 29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14" name="Oval 30"/>
            <p:cNvSpPr>
              <a:spLocks noChangeArrowheads="1"/>
            </p:cNvSpPr>
            <p:nvPr/>
          </p:nvSpPr>
          <p:spPr bwMode="auto">
            <a:xfrm>
              <a:off x="2842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4015" name="Group 31"/>
          <p:cNvGrpSpPr>
            <a:grpSpLocks/>
          </p:cNvGrpSpPr>
          <p:nvPr/>
        </p:nvGrpSpPr>
        <p:grpSpPr bwMode="auto">
          <a:xfrm>
            <a:off x="1752600" y="1584325"/>
            <a:ext cx="4114800" cy="1828800"/>
            <a:chOff x="1104" y="1632"/>
            <a:chExt cx="2592" cy="1152"/>
          </a:xfrm>
        </p:grpSpPr>
        <p:grpSp>
          <p:nvGrpSpPr>
            <p:cNvPr id="1194016" name="Group 32"/>
            <p:cNvGrpSpPr>
              <a:grpSpLocks/>
            </p:cNvGrpSpPr>
            <p:nvPr/>
          </p:nvGrpSpPr>
          <p:grpSpPr bwMode="auto">
            <a:xfrm>
              <a:off x="1104" y="2572"/>
              <a:ext cx="2592" cy="212"/>
              <a:chOff x="1104" y="1852"/>
              <a:chExt cx="2592" cy="212"/>
            </a:xfrm>
          </p:grpSpPr>
          <p:sp>
            <p:nvSpPr>
              <p:cNvPr id="1194017" name="Text Box 33"/>
              <p:cNvSpPr txBox="1">
                <a:spLocks noChangeArrowheads="1"/>
              </p:cNvSpPr>
              <p:nvPr/>
            </p:nvSpPr>
            <p:spPr bwMode="auto">
              <a:xfrm>
                <a:off x="11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8" name="Text Box 34"/>
              <p:cNvSpPr txBox="1">
                <a:spLocks noChangeArrowheads="1"/>
              </p:cNvSpPr>
              <p:nvPr/>
            </p:nvSpPr>
            <p:spPr bwMode="auto">
              <a:xfrm>
                <a:off x="158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19" name="Text Box 35"/>
              <p:cNvSpPr txBox="1">
                <a:spLocks noChangeArrowheads="1"/>
              </p:cNvSpPr>
              <p:nvPr/>
            </p:nvSpPr>
            <p:spPr bwMode="auto">
              <a:xfrm>
                <a:off x="206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0" name="Text Box 36"/>
              <p:cNvSpPr txBox="1">
                <a:spLocks noChangeArrowheads="1"/>
              </p:cNvSpPr>
              <p:nvPr/>
            </p:nvSpPr>
            <p:spPr bwMode="auto">
              <a:xfrm>
                <a:off x="254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1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2" name="Text Box 38"/>
              <p:cNvSpPr txBox="1">
                <a:spLocks noChangeArrowheads="1"/>
              </p:cNvSpPr>
              <p:nvPr/>
            </p:nvSpPr>
            <p:spPr bwMode="auto">
              <a:xfrm>
                <a:off x="3504" y="1852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23" name="Oval 39"/>
            <p:cNvSpPr>
              <a:spLocks noChangeArrowheads="1"/>
            </p:cNvSpPr>
            <p:nvPr/>
          </p:nvSpPr>
          <p:spPr bwMode="auto">
            <a:xfrm>
              <a:off x="3130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4024" name="Group 40"/>
          <p:cNvGrpSpPr>
            <a:grpSpLocks/>
          </p:cNvGrpSpPr>
          <p:nvPr/>
        </p:nvGrpSpPr>
        <p:grpSpPr bwMode="auto">
          <a:xfrm>
            <a:off x="1752600" y="1584325"/>
            <a:ext cx="4876800" cy="1828800"/>
            <a:chOff x="1104" y="1632"/>
            <a:chExt cx="3072" cy="1152"/>
          </a:xfrm>
        </p:grpSpPr>
        <p:grpSp>
          <p:nvGrpSpPr>
            <p:cNvPr id="1194025" name="Group 41"/>
            <p:cNvGrpSpPr>
              <a:grpSpLocks/>
            </p:cNvGrpSpPr>
            <p:nvPr/>
          </p:nvGrpSpPr>
          <p:grpSpPr bwMode="auto">
            <a:xfrm>
              <a:off x="1104" y="2572"/>
              <a:ext cx="3072" cy="212"/>
              <a:chOff x="1104" y="1660"/>
              <a:chExt cx="3072" cy="212"/>
            </a:xfrm>
          </p:grpSpPr>
          <p:sp>
            <p:nvSpPr>
              <p:cNvPr id="1194026" name="Text Box 42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7" name="Text Box 43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8" name="Text Box 44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29" name="Text Box 45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0" name="Text Box 46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1" name="Text Box 47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2" name="Text Box 48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33" name="Oval 49"/>
            <p:cNvSpPr>
              <a:spLocks noChangeArrowheads="1"/>
            </p:cNvSpPr>
            <p:nvPr/>
          </p:nvSpPr>
          <p:spPr bwMode="auto">
            <a:xfrm>
              <a:off x="3408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</p:grpSp>
      <p:grpSp>
        <p:nvGrpSpPr>
          <p:cNvPr id="1194034" name="Group 50"/>
          <p:cNvGrpSpPr>
            <a:grpSpLocks/>
          </p:cNvGrpSpPr>
          <p:nvPr/>
        </p:nvGrpSpPr>
        <p:grpSpPr bwMode="auto">
          <a:xfrm>
            <a:off x="1752600" y="1600200"/>
            <a:ext cx="2590800" cy="1828800"/>
            <a:chOff x="1104" y="1632"/>
            <a:chExt cx="1632" cy="1152"/>
          </a:xfrm>
        </p:grpSpPr>
        <p:sp>
          <p:nvSpPr>
            <p:cNvPr id="1194035" name="Oval 51"/>
            <p:cNvSpPr>
              <a:spLocks noChangeArrowheads="1"/>
            </p:cNvSpPr>
            <p:nvPr/>
          </p:nvSpPr>
          <p:spPr bwMode="auto">
            <a:xfrm>
              <a:off x="226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grpSp>
          <p:nvGrpSpPr>
            <p:cNvPr id="1194036" name="Group 52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94037" name="Text Box 53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8" name="Text Box 54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39" name="Text Box 55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0" name="Text Box 56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94041" name="Group 57"/>
          <p:cNvGrpSpPr>
            <a:grpSpLocks/>
          </p:cNvGrpSpPr>
          <p:nvPr/>
        </p:nvGrpSpPr>
        <p:grpSpPr bwMode="auto">
          <a:xfrm>
            <a:off x="1752600" y="1584325"/>
            <a:ext cx="3886200" cy="1828800"/>
            <a:chOff x="1104" y="1632"/>
            <a:chExt cx="2448" cy="1152"/>
          </a:xfrm>
        </p:grpSpPr>
        <p:grpSp>
          <p:nvGrpSpPr>
            <p:cNvPr id="1194042" name="Group 58"/>
            <p:cNvGrpSpPr>
              <a:grpSpLocks/>
            </p:cNvGrpSpPr>
            <p:nvPr/>
          </p:nvGrpSpPr>
          <p:grpSpPr bwMode="auto">
            <a:xfrm>
              <a:off x="1104" y="2572"/>
              <a:ext cx="1632" cy="212"/>
              <a:chOff x="1104" y="1824"/>
              <a:chExt cx="1632" cy="212"/>
            </a:xfrm>
          </p:grpSpPr>
          <p:sp>
            <p:nvSpPr>
              <p:cNvPr id="1194043" name="Text Box 59"/>
              <p:cNvSpPr txBox="1">
                <a:spLocks noChangeArrowheads="1"/>
              </p:cNvSpPr>
              <p:nvPr/>
            </p:nvSpPr>
            <p:spPr bwMode="auto">
              <a:xfrm>
                <a:off x="110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4" name="Text Box 60"/>
              <p:cNvSpPr txBox="1">
                <a:spLocks noChangeArrowheads="1"/>
              </p:cNvSpPr>
              <p:nvPr/>
            </p:nvSpPr>
            <p:spPr bwMode="auto">
              <a:xfrm>
                <a:off x="158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5" name="Text Box 61"/>
              <p:cNvSpPr txBox="1">
                <a:spLocks noChangeArrowheads="1"/>
              </p:cNvSpPr>
              <p:nvPr/>
            </p:nvSpPr>
            <p:spPr bwMode="auto">
              <a:xfrm>
                <a:off x="206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46" name="Text Box 62"/>
              <p:cNvSpPr txBox="1">
                <a:spLocks noChangeArrowheads="1"/>
              </p:cNvSpPr>
              <p:nvPr/>
            </p:nvSpPr>
            <p:spPr bwMode="auto">
              <a:xfrm>
                <a:off x="2544" y="1824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47" name="Oval 63"/>
            <p:cNvSpPr>
              <a:spLocks noChangeArrowheads="1"/>
            </p:cNvSpPr>
            <p:nvPr/>
          </p:nvSpPr>
          <p:spPr bwMode="auto">
            <a:xfrm>
              <a:off x="2554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48" name="Text Box 64"/>
            <p:cNvSpPr txBox="1">
              <a:spLocks noChangeArrowheads="1"/>
            </p:cNvSpPr>
            <p:nvPr/>
          </p:nvSpPr>
          <p:spPr bwMode="auto">
            <a:xfrm>
              <a:off x="2064" y="2160"/>
              <a:ext cx="1488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Move A last in the chain (most recently used)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1194049" name="Group 65"/>
          <p:cNvGrpSpPr>
            <a:grpSpLocks/>
          </p:cNvGrpSpPr>
          <p:nvPr/>
        </p:nvGrpSpPr>
        <p:grpSpPr bwMode="auto">
          <a:xfrm>
            <a:off x="1752600" y="1584325"/>
            <a:ext cx="5638800" cy="1860550"/>
            <a:chOff x="1104" y="1632"/>
            <a:chExt cx="3552" cy="1172"/>
          </a:xfrm>
        </p:grpSpPr>
        <p:grpSp>
          <p:nvGrpSpPr>
            <p:cNvPr id="1194050" name="Group 66"/>
            <p:cNvGrpSpPr>
              <a:grpSpLocks/>
            </p:cNvGrpSpPr>
            <p:nvPr/>
          </p:nvGrpSpPr>
          <p:grpSpPr bwMode="auto">
            <a:xfrm>
              <a:off x="1104" y="2592"/>
              <a:ext cx="3552" cy="212"/>
              <a:chOff x="1104" y="1660"/>
              <a:chExt cx="3552" cy="212"/>
            </a:xfrm>
          </p:grpSpPr>
          <p:sp>
            <p:nvSpPr>
              <p:cNvPr id="1194051" name="Text Box 67"/>
              <p:cNvSpPr txBox="1">
                <a:spLocks noChangeArrowheads="1"/>
              </p:cNvSpPr>
              <p:nvPr/>
            </p:nvSpPr>
            <p:spPr bwMode="auto">
              <a:xfrm>
                <a:off x="11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H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2" name="Text Box 68"/>
              <p:cNvSpPr txBox="1">
                <a:spLocks noChangeArrowheads="1"/>
              </p:cNvSpPr>
              <p:nvPr/>
            </p:nvSpPr>
            <p:spPr bwMode="auto">
              <a:xfrm>
                <a:off x="15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G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3" name="Text Box 69"/>
              <p:cNvSpPr txBox="1">
                <a:spLocks noChangeArrowheads="1"/>
              </p:cNvSpPr>
              <p:nvPr/>
            </p:nvSpPr>
            <p:spPr bwMode="auto">
              <a:xfrm>
                <a:off x="20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F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4" name="Text Box 70"/>
              <p:cNvSpPr txBox="1">
                <a:spLocks noChangeArrowheads="1"/>
              </p:cNvSpPr>
              <p:nvPr/>
            </p:nvSpPr>
            <p:spPr bwMode="auto">
              <a:xfrm>
                <a:off x="254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E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5" name="Text Box 71"/>
              <p:cNvSpPr txBox="1">
                <a:spLocks noChangeArrowheads="1"/>
              </p:cNvSpPr>
              <p:nvPr/>
            </p:nvSpPr>
            <p:spPr bwMode="auto">
              <a:xfrm>
                <a:off x="302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A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6" name="Text Box 72"/>
              <p:cNvSpPr txBox="1">
                <a:spLocks noChangeArrowheads="1"/>
              </p:cNvSpPr>
              <p:nvPr/>
            </p:nvSpPr>
            <p:spPr bwMode="auto">
              <a:xfrm>
                <a:off x="350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D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7" name="Text Box 73"/>
              <p:cNvSpPr txBox="1">
                <a:spLocks noChangeArrowheads="1"/>
              </p:cNvSpPr>
              <p:nvPr/>
            </p:nvSpPr>
            <p:spPr bwMode="auto">
              <a:xfrm>
                <a:off x="398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C</a:t>
                </a:r>
                <a:endParaRPr lang="en-US" sz="1600" b="0">
                  <a:latin typeface="Times New Roman" pitchFamily="18" charset="0"/>
                </a:endParaRPr>
              </a:p>
            </p:txBody>
          </p:sp>
          <p:sp>
            <p:nvSpPr>
              <p:cNvPr id="1194058" name="Text Box 74"/>
              <p:cNvSpPr txBox="1">
                <a:spLocks noChangeArrowheads="1"/>
              </p:cNvSpPr>
              <p:nvPr/>
            </p:nvSpPr>
            <p:spPr bwMode="auto">
              <a:xfrm>
                <a:off x="4464" y="1660"/>
                <a:ext cx="19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1600" b="0">
                    <a:latin typeface="Times New Roman" pitchFamily="18" charset="0"/>
                  </a:rPr>
                  <a:t>B</a:t>
                </a:r>
                <a:endParaRPr lang="en-US" sz="1600" b="0">
                  <a:latin typeface="Times New Roman" pitchFamily="18" charset="0"/>
                </a:endParaRPr>
              </a:p>
            </p:txBody>
          </p:sp>
        </p:grpSp>
        <p:sp>
          <p:nvSpPr>
            <p:cNvPr id="1194059" name="Oval 75"/>
            <p:cNvSpPr>
              <a:spLocks noChangeArrowheads="1"/>
            </p:cNvSpPr>
            <p:nvPr/>
          </p:nvSpPr>
          <p:spPr bwMode="auto">
            <a:xfrm>
              <a:off x="3696" y="1632"/>
              <a:ext cx="288" cy="33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nb-NO"/>
            </a:p>
          </p:txBody>
        </p:sp>
        <p:sp>
          <p:nvSpPr>
            <p:cNvPr id="1194060" name="Text Box 76"/>
            <p:cNvSpPr txBox="1">
              <a:spLocks noChangeArrowheads="1"/>
            </p:cNvSpPr>
            <p:nvPr/>
          </p:nvSpPr>
          <p:spPr bwMode="auto">
            <a:xfrm>
              <a:off x="1248" y="2160"/>
              <a:ext cx="297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Now the buffer is full, next page fault results in a replacement</a:t>
              </a:r>
              <a:endParaRPr lang="en-US" sz="1400" b="0">
                <a:latin typeface="Times New Roman" pitchFamily="18" charset="0"/>
              </a:endParaRPr>
            </a:p>
          </p:txBody>
        </p:sp>
      </p:grpSp>
      <p:grpSp>
        <p:nvGrpSpPr>
          <p:cNvPr id="1194061" name="Group 77"/>
          <p:cNvGrpSpPr>
            <a:grpSpLocks/>
          </p:cNvGrpSpPr>
          <p:nvPr/>
        </p:nvGrpSpPr>
        <p:grpSpPr bwMode="auto">
          <a:xfrm>
            <a:off x="1752600" y="1584325"/>
            <a:ext cx="5943600" cy="1860550"/>
            <a:chOff x="1104" y="2160"/>
            <a:chExt cx="3744" cy="1172"/>
          </a:xfrm>
        </p:grpSpPr>
        <p:grpSp>
          <p:nvGrpSpPr>
            <p:cNvPr id="1194062" name="Group 78"/>
            <p:cNvGrpSpPr>
              <a:grpSpLocks/>
            </p:cNvGrpSpPr>
            <p:nvPr/>
          </p:nvGrpSpPr>
          <p:grpSpPr bwMode="auto">
            <a:xfrm>
              <a:off x="1104" y="2160"/>
              <a:ext cx="3744" cy="1172"/>
              <a:chOff x="1104" y="1632"/>
              <a:chExt cx="3744" cy="1172"/>
            </a:xfrm>
          </p:grpSpPr>
          <p:grpSp>
            <p:nvGrpSpPr>
              <p:cNvPr id="1194063" name="Group 79"/>
              <p:cNvGrpSpPr>
                <a:grpSpLocks/>
              </p:cNvGrpSpPr>
              <p:nvPr/>
            </p:nvGrpSpPr>
            <p:grpSpPr bwMode="auto">
              <a:xfrm>
                <a:off x="1104" y="2592"/>
                <a:ext cx="3552" cy="212"/>
                <a:chOff x="1104" y="1612"/>
                <a:chExt cx="3552" cy="212"/>
              </a:xfrm>
            </p:grpSpPr>
            <p:sp>
              <p:nvSpPr>
                <p:cNvPr id="119406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110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I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58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C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6" name="Text Box 82"/>
                <p:cNvSpPr txBox="1">
                  <a:spLocks noChangeArrowheads="1"/>
                </p:cNvSpPr>
                <p:nvPr/>
              </p:nvSpPr>
              <p:spPr bwMode="auto">
                <a:xfrm>
                  <a:off x="206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A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7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54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H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8" name="Text Box 84"/>
                <p:cNvSpPr txBox="1">
                  <a:spLocks noChangeArrowheads="1"/>
                </p:cNvSpPr>
                <p:nvPr/>
              </p:nvSpPr>
              <p:spPr bwMode="auto">
                <a:xfrm>
                  <a:off x="302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G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69" name="Text Box 85"/>
                <p:cNvSpPr txBox="1">
                  <a:spLocks noChangeArrowheads="1"/>
                </p:cNvSpPr>
                <p:nvPr/>
              </p:nvSpPr>
              <p:spPr bwMode="auto">
                <a:xfrm>
                  <a:off x="350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F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0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398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E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1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4464" y="1612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D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94072" name="Oval 88"/>
              <p:cNvSpPr>
                <a:spLocks noChangeArrowheads="1"/>
              </p:cNvSpPr>
              <p:nvPr/>
            </p:nvSpPr>
            <p:spPr bwMode="auto">
              <a:xfrm>
                <a:off x="4560" y="1632"/>
                <a:ext cx="288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4073" name="Text Box 89"/>
            <p:cNvSpPr txBox="1">
              <a:spLocks noChangeArrowheads="1"/>
            </p:cNvSpPr>
            <p:nvPr/>
          </p:nvSpPr>
          <p:spPr bwMode="auto">
            <a:xfrm>
              <a:off x="2007" y="2688"/>
              <a:ext cx="16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Page fault, replace LRU (B) with I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1194074" name="Group 90"/>
          <p:cNvGrpSpPr>
            <a:grpSpLocks/>
          </p:cNvGrpSpPr>
          <p:nvPr/>
        </p:nvGrpSpPr>
        <p:grpSpPr bwMode="auto">
          <a:xfrm>
            <a:off x="1752600" y="1584325"/>
            <a:ext cx="5638800" cy="1860550"/>
            <a:chOff x="1104" y="2160"/>
            <a:chExt cx="3552" cy="1172"/>
          </a:xfrm>
        </p:grpSpPr>
        <p:grpSp>
          <p:nvGrpSpPr>
            <p:cNvPr id="1194075" name="Group 91"/>
            <p:cNvGrpSpPr>
              <a:grpSpLocks/>
            </p:cNvGrpSpPr>
            <p:nvPr/>
          </p:nvGrpSpPr>
          <p:grpSpPr bwMode="auto">
            <a:xfrm>
              <a:off x="1104" y="2160"/>
              <a:ext cx="3552" cy="1172"/>
              <a:chOff x="1104" y="1632"/>
              <a:chExt cx="3552" cy="1172"/>
            </a:xfrm>
          </p:grpSpPr>
          <p:grpSp>
            <p:nvGrpSpPr>
              <p:cNvPr id="1194076" name="Group 92"/>
              <p:cNvGrpSpPr>
                <a:grpSpLocks/>
              </p:cNvGrpSpPr>
              <p:nvPr/>
            </p:nvGrpSpPr>
            <p:grpSpPr bwMode="auto">
              <a:xfrm>
                <a:off x="1104" y="2592"/>
                <a:ext cx="3552" cy="212"/>
                <a:chOff x="1104" y="1996"/>
                <a:chExt cx="3552" cy="212"/>
              </a:xfrm>
            </p:grpSpPr>
            <p:sp>
              <p:nvSpPr>
                <p:cNvPr id="1194077" name="Text Box 93"/>
                <p:cNvSpPr txBox="1">
                  <a:spLocks noChangeArrowheads="1"/>
                </p:cNvSpPr>
                <p:nvPr/>
              </p:nvSpPr>
              <p:spPr bwMode="auto">
                <a:xfrm>
                  <a:off x="110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A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158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H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7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206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G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254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F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302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E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350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D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398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C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8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464" y="1996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B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94085" name="Oval 101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288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4086" name="Text Box 102"/>
            <p:cNvSpPr txBox="1">
              <a:spLocks noChangeArrowheads="1"/>
            </p:cNvSpPr>
            <p:nvPr/>
          </p:nvSpPr>
          <p:spPr bwMode="auto">
            <a:xfrm>
              <a:off x="2158" y="2688"/>
              <a:ext cx="125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Move A last in the chain </a:t>
              </a:r>
              <a:br>
                <a:rPr lang="nb-NO" sz="1400" b="0">
                  <a:latin typeface="Times New Roman" pitchFamily="18" charset="0"/>
                </a:rPr>
              </a:br>
              <a:r>
                <a:rPr lang="nb-NO" sz="1400" b="0">
                  <a:latin typeface="Times New Roman" pitchFamily="18" charset="0"/>
                </a:rPr>
                <a:t>(most recently used)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grpSp>
        <p:nvGrpSpPr>
          <p:cNvPr id="1194087" name="Group 103"/>
          <p:cNvGrpSpPr>
            <a:grpSpLocks/>
          </p:cNvGrpSpPr>
          <p:nvPr/>
        </p:nvGrpSpPr>
        <p:grpSpPr bwMode="auto">
          <a:xfrm>
            <a:off x="1752600" y="1584325"/>
            <a:ext cx="5638800" cy="1860550"/>
            <a:chOff x="1104" y="2160"/>
            <a:chExt cx="3552" cy="1172"/>
          </a:xfrm>
        </p:grpSpPr>
        <p:grpSp>
          <p:nvGrpSpPr>
            <p:cNvPr id="1194088" name="Group 104"/>
            <p:cNvGrpSpPr>
              <a:grpSpLocks/>
            </p:cNvGrpSpPr>
            <p:nvPr/>
          </p:nvGrpSpPr>
          <p:grpSpPr bwMode="auto">
            <a:xfrm>
              <a:off x="1104" y="2160"/>
              <a:ext cx="3552" cy="1172"/>
              <a:chOff x="1104" y="1632"/>
              <a:chExt cx="3552" cy="1172"/>
            </a:xfrm>
          </p:grpSpPr>
          <p:grpSp>
            <p:nvGrpSpPr>
              <p:cNvPr id="1194089" name="Group 105"/>
              <p:cNvGrpSpPr>
                <a:grpSpLocks/>
              </p:cNvGrpSpPr>
              <p:nvPr/>
            </p:nvGrpSpPr>
            <p:grpSpPr bwMode="auto">
              <a:xfrm>
                <a:off x="1104" y="2592"/>
                <a:ext cx="3552" cy="212"/>
                <a:chOff x="1104" y="1804"/>
                <a:chExt cx="3552" cy="212"/>
              </a:xfrm>
            </p:grpSpPr>
            <p:sp>
              <p:nvSpPr>
                <p:cNvPr id="1194090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10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C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1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158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A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2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06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H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3" name="Text Box 109"/>
                <p:cNvSpPr txBox="1">
                  <a:spLocks noChangeArrowheads="1"/>
                </p:cNvSpPr>
                <p:nvPr/>
              </p:nvSpPr>
              <p:spPr bwMode="auto">
                <a:xfrm>
                  <a:off x="254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G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4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302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F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5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350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E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98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D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  <p:sp>
              <p:nvSpPr>
                <p:cNvPr id="1194097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4464" y="1804"/>
                  <a:ext cx="192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b-NO" sz="1600" b="0">
                      <a:latin typeface="Times New Roman" pitchFamily="18" charset="0"/>
                    </a:rPr>
                    <a:t>B</a:t>
                  </a:r>
                  <a:endParaRPr lang="en-US" sz="1600" b="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194098" name="Oval 114"/>
              <p:cNvSpPr>
                <a:spLocks noChangeArrowheads="1"/>
              </p:cNvSpPr>
              <p:nvPr/>
            </p:nvSpPr>
            <p:spPr bwMode="auto">
              <a:xfrm>
                <a:off x="4272" y="1632"/>
                <a:ext cx="288" cy="336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sp>
          <p:nvSpPr>
            <p:cNvPr id="1194099" name="Text Box 115"/>
            <p:cNvSpPr txBox="1">
              <a:spLocks noChangeArrowheads="1"/>
            </p:cNvSpPr>
            <p:nvPr/>
          </p:nvSpPr>
          <p:spPr bwMode="auto">
            <a:xfrm>
              <a:off x="2116" y="2688"/>
              <a:ext cx="1244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nb-NO" sz="1400" b="0">
                  <a:latin typeface="Times New Roman" pitchFamily="18" charset="0"/>
                </a:rPr>
                <a:t>Move C last in the chain </a:t>
              </a:r>
              <a:br>
                <a:rPr lang="nb-NO" sz="1400" b="0">
                  <a:latin typeface="Times New Roman" pitchFamily="18" charset="0"/>
                </a:rPr>
              </a:br>
              <a:r>
                <a:rPr lang="nb-NO" sz="1400" b="0">
                  <a:latin typeface="Times New Roman" pitchFamily="18" charset="0"/>
                </a:rPr>
                <a:t>(most recently used)</a:t>
              </a:r>
              <a:endParaRPr lang="en-US" sz="2400" b="0">
                <a:latin typeface="Times New Roman" pitchFamily="18" charset="0"/>
              </a:endParaRPr>
            </a:p>
          </p:txBody>
        </p:sp>
      </p:grpSp>
      <p:sp>
        <p:nvSpPr>
          <p:cNvPr id="1194100" name="Rectangle 116"/>
          <p:cNvSpPr>
            <a:spLocks noChangeArrowheads="1"/>
          </p:cNvSpPr>
          <p:nvPr/>
        </p:nvSpPr>
        <p:spPr bwMode="auto">
          <a:xfrm>
            <a:off x="38100" y="4352624"/>
            <a:ext cx="8839200" cy="225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000" b="0" dirty="0" smtClean="0"/>
              <a:t>Saves (</a:t>
            </a:r>
            <a:r>
              <a:rPr lang="nb-NO" sz="2000" b="0" dirty="0" err="1" smtClean="0"/>
              <a:t>usually</a:t>
            </a:r>
            <a:r>
              <a:rPr lang="nb-NO" sz="2000" b="0" dirty="0" smtClean="0"/>
              <a:t>) a lot </a:t>
            </a:r>
            <a:r>
              <a:rPr lang="nb-NO" sz="2000" b="0" dirty="0" err="1" smtClean="0"/>
              <a:t>of</a:t>
            </a:r>
            <a:r>
              <a:rPr lang="nb-NO" sz="2000" b="0" dirty="0" smtClean="0"/>
              <a:t> disk </a:t>
            </a:r>
            <a:r>
              <a:rPr lang="nb-NO" sz="2000" b="0" dirty="0" err="1" smtClean="0"/>
              <a:t>accesses</a:t>
            </a:r>
            <a:endParaRPr lang="nb-NO" sz="2000" b="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b-NO" sz="2000" dirty="0" err="1" smtClean="0"/>
              <a:t>Expensive</a:t>
            </a:r>
            <a:r>
              <a:rPr lang="nb-NO" sz="2000" b="0" dirty="0" smtClean="0"/>
              <a:t> </a:t>
            </a:r>
            <a:r>
              <a:rPr lang="nb-NO" sz="2000" b="0" dirty="0"/>
              <a:t>- </a:t>
            </a:r>
            <a:r>
              <a:rPr lang="nb-NO" sz="2000" b="0" dirty="0" err="1"/>
              <a:t>maintaining</a:t>
            </a:r>
            <a:r>
              <a:rPr lang="nb-NO" sz="2000" b="0" dirty="0"/>
              <a:t> an </a:t>
            </a:r>
            <a:r>
              <a:rPr lang="nb-NO" sz="2000" b="0" dirty="0" err="1"/>
              <a:t>ordered</a:t>
            </a:r>
            <a:r>
              <a:rPr lang="nb-NO" sz="2000" b="0" dirty="0"/>
              <a:t> list </a:t>
            </a:r>
            <a:r>
              <a:rPr lang="nb-NO" sz="2000" b="0" dirty="0" err="1"/>
              <a:t>of</a:t>
            </a:r>
            <a:r>
              <a:rPr lang="nb-NO" sz="2000" b="0" dirty="0"/>
              <a:t> all </a:t>
            </a:r>
            <a:r>
              <a:rPr lang="nb-NO" sz="2000" b="0" dirty="0" err="1"/>
              <a:t>pages</a:t>
            </a:r>
            <a:r>
              <a:rPr lang="nb-NO" sz="2000" b="0" dirty="0"/>
              <a:t> in </a:t>
            </a:r>
            <a:r>
              <a:rPr lang="nb-NO" sz="2000" b="0" dirty="0" err="1"/>
              <a:t>memory</a:t>
            </a:r>
            <a:r>
              <a:rPr lang="nb-NO" sz="2000" b="0" dirty="0"/>
              <a:t>: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most recently used at front, least at rear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update this list </a:t>
            </a:r>
            <a:r>
              <a:rPr lang="en-US" sz="2000" b="0" u="sng" dirty="0"/>
              <a:t>every memory reference</a:t>
            </a:r>
            <a:r>
              <a:rPr lang="en-US" sz="2000" b="0" dirty="0"/>
              <a:t> !!</a:t>
            </a:r>
            <a:br>
              <a:rPr lang="en-US" sz="2000" b="0" dirty="0"/>
            </a:br>
            <a:endParaRPr lang="en-US" sz="2000" b="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b="0" dirty="0"/>
              <a:t>Many other approaches: using aging and counters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4100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"Optimizing" paging…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Every memory reference needs a virtual-to-physical mapping</a:t>
            </a:r>
          </a:p>
          <a:p>
            <a:r>
              <a:rPr lang="en-US" sz="1800" dirty="0" smtClean="0"/>
              <a:t>Each process has its own virtual address space (an own page table)</a:t>
            </a:r>
          </a:p>
          <a:p>
            <a:r>
              <a:rPr lang="en-US" sz="1800" dirty="0" smtClean="0"/>
              <a:t>Large tables: </a:t>
            </a:r>
          </a:p>
          <a:p>
            <a:pPr lvl="1"/>
            <a:r>
              <a:rPr lang="en-US" sz="1400" dirty="0" smtClean="0"/>
              <a:t>32-bit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	            1.048.576 entries</a:t>
            </a:r>
          </a:p>
          <a:p>
            <a:pPr lvl="1"/>
            <a:r>
              <a:rPr lang="en-US" sz="1400" dirty="0" smtClean="0">
                <a:sym typeface="Wingdings"/>
              </a:rPr>
              <a:t>64-bit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4.503.599.627.370.496 entries</a:t>
            </a:r>
          </a:p>
          <a:p>
            <a:pPr lvl="1"/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Translation </a:t>
            </a:r>
            <a:r>
              <a:rPr lang="en-US" sz="1800" dirty="0" err="1" smtClean="0">
                <a:solidFill>
                  <a:srgbClr val="0000FF"/>
                </a:solidFill>
              </a:rPr>
              <a:t>lookaside</a:t>
            </a:r>
            <a:r>
              <a:rPr lang="en-US" sz="1800" dirty="0" smtClean="0">
                <a:solidFill>
                  <a:srgbClr val="0000FF"/>
                </a:solidFill>
              </a:rPr>
              <a:t> buffers </a:t>
            </a:r>
            <a:r>
              <a:rPr lang="en-US" sz="1800" dirty="0" smtClean="0"/>
              <a:t>(aka associative memory)</a:t>
            </a:r>
          </a:p>
          <a:p>
            <a:pPr lvl="1"/>
            <a:r>
              <a:rPr lang="en-US" sz="1400" dirty="0" smtClean="0"/>
              <a:t>hardware "cache" for the page table</a:t>
            </a:r>
          </a:p>
          <a:p>
            <a:pPr lvl="1"/>
            <a:r>
              <a:rPr lang="en-US" sz="1400" dirty="0" smtClean="0"/>
              <a:t>a fixed number of slots containing</a:t>
            </a:r>
            <a:br>
              <a:rPr lang="en-US" sz="1400" dirty="0" smtClean="0"/>
            </a:br>
            <a:r>
              <a:rPr lang="en-US" sz="1400" dirty="0" smtClean="0"/>
              <a:t>the last page table entries</a:t>
            </a:r>
          </a:p>
          <a:p>
            <a:pPr lvl="1">
              <a:buFont typeface="Lucida Grande"/>
              <a:buChar char="➥"/>
            </a:pPr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Page size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larger page sizes reduce number of pages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Multi-level page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9224" y="3036456"/>
            <a:ext cx="3478522" cy="2789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0037" y="4895271"/>
            <a:ext cx="3928159" cy="1457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Speeding up paging…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Every memory reference needs a virtual-to-physical mapping</a:t>
            </a:r>
          </a:p>
          <a:p>
            <a:r>
              <a:rPr lang="en-US" sz="1800" dirty="0" smtClean="0"/>
              <a:t>Each process has its own virtual address space (an own table)</a:t>
            </a:r>
          </a:p>
          <a:p>
            <a:r>
              <a:rPr lang="en-US" sz="1800" dirty="0" smtClean="0"/>
              <a:t>Large tables: </a:t>
            </a:r>
          </a:p>
          <a:p>
            <a:pPr lvl="1"/>
            <a:r>
              <a:rPr lang="en-US" sz="1400" dirty="0" smtClean="0"/>
              <a:t>32-bit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1.048.576 entries</a:t>
            </a:r>
          </a:p>
          <a:p>
            <a:pPr lvl="1"/>
            <a:r>
              <a:rPr lang="en-US" sz="1400" dirty="0" smtClean="0">
                <a:sym typeface="Wingdings"/>
              </a:rPr>
              <a:t>64-bit addresses, 4 KB pages </a:t>
            </a:r>
            <a:r>
              <a:rPr lang="en-US" sz="1400" dirty="0" err="1" smtClean="0">
                <a:sym typeface="Wingdings"/>
              </a:rPr>
              <a:t></a:t>
            </a:r>
            <a:r>
              <a:rPr lang="en-US" sz="1400" dirty="0" smtClean="0">
                <a:sym typeface="Wingdings"/>
              </a:rPr>
              <a:t> 4.503.599.627.370.496 entries</a:t>
            </a:r>
          </a:p>
          <a:p>
            <a:pPr lvl="1"/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Translation </a:t>
            </a:r>
            <a:r>
              <a:rPr lang="en-US" sz="1800" dirty="0" err="1" smtClean="0">
                <a:solidFill>
                  <a:srgbClr val="0000FF"/>
                </a:solidFill>
              </a:rPr>
              <a:t>lookaside</a:t>
            </a:r>
            <a:r>
              <a:rPr lang="en-US" sz="1800" dirty="0" smtClean="0">
                <a:solidFill>
                  <a:srgbClr val="0000FF"/>
                </a:solidFill>
              </a:rPr>
              <a:t> buffers </a:t>
            </a:r>
            <a:r>
              <a:rPr lang="en-US" sz="1800" dirty="0" smtClean="0"/>
              <a:t>(aka associative memory)</a:t>
            </a:r>
          </a:p>
          <a:p>
            <a:pPr lvl="1"/>
            <a:r>
              <a:rPr lang="en-US" sz="1400" dirty="0" smtClean="0"/>
              <a:t>hardware "cache" for the page table</a:t>
            </a:r>
          </a:p>
          <a:p>
            <a:pPr lvl="1"/>
            <a:r>
              <a:rPr lang="en-US" sz="1400" dirty="0" smtClean="0"/>
              <a:t>a fixed number of slots containing the last page table entries</a:t>
            </a:r>
          </a:p>
          <a:p>
            <a:pPr lvl="1">
              <a:buFont typeface="Lucida Grande"/>
              <a:buChar char="➥"/>
            </a:pPr>
            <a:endParaRPr lang="en-US" sz="14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Page size</a:t>
            </a:r>
            <a:r>
              <a:rPr lang="en-US" sz="1800" dirty="0" smtClean="0"/>
              <a:t>: </a:t>
            </a:r>
            <a:br>
              <a:rPr lang="en-US" sz="1800" dirty="0" smtClean="0"/>
            </a:br>
            <a:r>
              <a:rPr lang="en-US" sz="1800" dirty="0" smtClean="0"/>
              <a:t>larger page sizes reduce number of pages</a:t>
            </a:r>
            <a:br>
              <a:rPr lang="en-US" sz="1800" dirty="0" smtClean="0"/>
            </a:br>
            <a:endParaRPr lang="en-US" sz="1800" dirty="0" smtClean="0"/>
          </a:p>
          <a:p>
            <a:pPr>
              <a:buFont typeface="Lucida Grande"/>
              <a:buChar char="➥"/>
            </a:pPr>
            <a:r>
              <a:rPr lang="en-US" sz="1800" dirty="0" smtClean="0">
                <a:solidFill>
                  <a:srgbClr val="0000FF"/>
                </a:solidFill>
              </a:rPr>
              <a:t>Multi-level page tables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663" y="3033704"/>
            <a:ext cx="3486702" cy="2795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291" y="4915475"/>
            <a:ext cx="4464890" cy="16569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</a:t>
            </a:r>
            <a:r>
              <a:rPr lang="en-US" dirty="0" smtClean="0"/>
              <a:t> Other Design </a:t>
            </a:r>
            <a:r>
              <a:rPr lang="en-US" dirty="0"/>
              <a:t>Issues</a:t>
            </a:r>
          </a:p>
        </p:txBody>
      </p:sp>
      <p:sp>
        <p:nvSpPr>
          <p:cNvPr id="119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size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Reference locality in time and space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Demand paging vs. pre</a:t>
            </a:r>
            <a:r>
              <a:rPr lang="en-US" sz="2400" dirty="0"/>
              <a:t>-</a:t>
            </a:r>
            <a:r>
              <a:rPr lang="en-US" dirty="0"/>
              <a:t>paging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Allocation policies: equal share vs. proportional share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Replacement </a:t>
            </a:r>
            <a:r>
              <a:rPr lang="en-US" dirty="0" smtClean="0"/>
              <a:t>policies: </a:t>
            </a:r>
            <a:r>
              <a:rPr lang="en-US" dirty="0"/>
              <a:t>local vs. global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034" name="Rectangle 2"/>
          <p:cNvSpPr>
            <a:spLocks noChangeArrowheads="1"/>
          </p:cNvSpPr>
          <p:nvPr/>
        </p:nvSpPr>
        <p:spPr bwMode="auto">
          <a:xfrm>
            <a:off x="1181100" y="3403600"/>
            <a:ext cx="4648200" cy="6858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6035" name="Rectangle 3"/>
          <p:cNvSpPr>
            <a:spLocks noChangeArrowheads="1"/>
          </p:cNvSpPr>
          <p:nvPr/>
        </p:nvSpPr>
        <p:spPr bwMode="auto">
          <a:xfrm>
            <a:off x="1181100" y="2108200"/>
            <a:ext cx="4648200" cy="533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96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Allocation Policies</a:t>
            </a:r>
          </a:p>
        </p:txBody>
      </p:sp>
      <p:sp>
        <p:nvSpPr>
          <p:cNvPr id="1196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52400" y="958850"/>
            <a:ext cx="8839200" cy="922338"/>
          </a:xfrm>
        </p:spPr>
        <p:txBody>
          <a:bodyPr/>
          <a:lstStyle/>
          <a:p>
            <a:r>
              <a:rPr lang="en-US" sz="2400"/>
              <a:t>Page fault frequency (PFF):</a:t>
            </a:r>
            <a:br>
              <a:rPr lang="en-US" sz="2400"/>
            </a:br>
            <a:r>
              <a:rPr lang="en-US" sz="1800"/>
              <a:t>Usually, more page frames </a:t>
            </a:r>
            <a:r>
              <a:rPr lang="en-US" sz="1800">
                <a:sym typeface="Symbol" pitchFamily="18" charset="2"/>
              </a:rPr>
              <a:t> </a:t>
            </a:r>
            <a:r>
              <a:rPr lang="en-US" sz="1800"/>
              <a:t>fewer page faults</a:t>
            </a:r>
          </a:p>
        </p:txBody>
      </p:sp>
      <p:grpSp>
        <p:nvGrpSpPr>
          <p:cNvPr id="1196038" name="Group 6"/>
          <p:cNvGrpSpPr>
            <a:grpSpLocks/>
          </p:cNvGrpSpPr>
          <p:nvPr/>
        </p:nvGrpSpPr>
        <p:grpSpPr bwMode="auto">
          <a:xfrm>
            <a:off x="487363" y="1812925"/>
            <a:ext cx="5494337" cy="2636838"/>
            <a:chOff x="331" y="1590"/>
            <a:chExt cx="3461" cy="1661"/>
          </a:xfrm>
        </p:grpSpPr>
        <p:grpSp>
          <p:nvGrpSpPr>
            <p:cNvPr id="1196039" name="Group 7"/>
            <p:cNvGrpSpPr>
              <a:grpSpLocks/>
            </p:cNvGrpSpPr>
            <p:nvPr/>
          </p:nvGrpSpPr>
          <p:grpSpPr bwMode="auto">
            <a:xfrm>
              <a:off x="772" y="1632"/>
              <a:ext cx="3020" cy="1392"/>
              <a:chOff x="336" y="2448"/>
              <a:chExt cx="1536" cy="1392"/>
            </a:xfrm>
          </p:grpSpPr>
          <p:sp>
            <p:nvSpPr>
              <p:cNvPr id="1196040" name="Line 8"/>
              <p:cNvSpPr>
                <a:spLocks noChangeShapeType="1"/>
              </p:cNvSpPr>
              <p:nvPr/>
            </p:nvSpPr>
            <p:spPr bwMode="auto">
              <a:xfrm flipV="1">
                <a:off x="336" y="2448"/>
                <a:ext cx="0" cy="139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  <p:sp>
            <p:nvSpPr>
              <p:cNvPr id="1196041" name="Line 9"/>
              <p:cNvSpPr>
                <a:spLocks noChangeShapeType="1"/>
              </p:cNvSpPr>
              <p:nvPr/>
            </p:nvSpPr>
            <p:spPr bwMode="auto">
              <a:xfrm>
                <a:off x="336" y="3840"/>
                <a:ext cx="15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b-NO"/>
              </a:p>
            </p:txBody>
          </p:sp>
        </p:grpSp>
        <p:sp>
          <p:nvSpPr>
            <p:cNvPr id="1196042" name="Text Box 10"/>
            <p:cNvSpPr txBox="1">
              <a:spLocks noChangeArrowheads="1"/>
            </p:cNvSpPr>
            <p:nvPr/>
          </p:nvSpPr>
          <p:spPr bwMode="auto">
            <a:xfrm rot="-5394119">
              <a:off x="-88" y="2009"/>
              <a:ext cx="1241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nb-NO" sz="1800"/>
                <a:t>PFF:</a:t>
              </a:r>
            </a:p>
            <a:p>
              <a:r>
                <a:rPr lang="en-US" sz="1800"/>
                <a:t>page faults/sec</a:t>
              </a:r>
            </a:p>
          </p:txBody>
        </p:sp>
        <p:sp>
          <p:nvSpPr>
            <p:cNvPr id="1196043" name="Text Box 11"/>
            <p:cNvSpPr txBox="1">
              <a:spLocks noChangeArrowheads="1"/>
            </p:cNvSpPr>
            <p:nvPr/>
          </p:nvSpPr>
          <p:spPr bwMode="auto">
            <a:xfrm>
              <a:off x="1252" y="3020"/>
              <a:ext cx="185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# page frames assigned</a:t>
              </a:r>
            </a:p>
          </p:txBody>
        </p:sp>
        <p:sp>
          <p:nvSpPr>
            <p:cNvPr id="1196044" name="Freeform 12"/>
            <p:cNvSpPr>
              <a:spLocks/>
            </p:cNvSpPr>
            <p:nvPr/>
          </p:nvSpPr>
          <p:spPr bwMode="auto">
            <a:xfrm>
              <a:off x="857" y="1824"/>
              <a:ext cx="2793" cy="1056"/>
            </a:xfrm>
            <a:custGeom>
              <a:avLst/>
              <a:gdLst>
                <a:gd name="T0" fmla="*/ 0 w 2832"/>
                <a:gd name="T1" fmla="*/ 0 h 1056"/>
                <a:gd name="T2" fmla="*/ 1184 w 2832"/>
                <a:gd name="T3" fmla="*/ 761 h 1056"/>
                <a:gd name="T4" fmla="*/ 2832 w 2832"/>
                <a:gd name="T5" fmla="*/ 1056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32" h="1056">
                  <a:moveTo>
                    <a:pt x="0" y="0"/>
                  </a:moveTo>
                  <a:cubicBezTo>
                    <a:pt x="197" y="127"/>
                    <a:pt x="712" y="585"/>
                    <a:pt x="1184" y="761"/>
                  </a:cubicBezTo>
                  <a:cubicBezTo>
                    <a:pt x="1656" y="937"/>
                    <a:pt x="2489" y="995"/>
                    <a:pt x="2832" y="1056"/>
                  </a:cubicBez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45" name="Line 13"/>
            <p:cNvSpPr>
              <a:spLocks noChangeShapeType="1"/>
            </p:cNvSpPr>
            <p:nvPr/>
          </p:nvSpPr>
          <p:spPr bwMode="auto">
            <a:xfrm>
              <a:off x="809" y="2112"/>
              <a:ext cx="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196046" name="Line 14"/>
            <p:cNvSpPr>
              <a:spLocks noChangeShapeType="1"/>
            </p:cNvSpPr>
            <p:nvPr/>
          </p:nvSpPr>
          <p:spPr bwMode="auto">
            <a:xfrm>
              <a:off x="809" y="2592"/>
              <a:ext cx="28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196047" name="Text Box 15"/>
          <p:cNvSpPr txBox="1">
            <a:spLocks noChangeArrowheads="1"/>
          </p:cNvSpPr>
          <p:nvPr/>
        </p:nvSpPr>
        <p:spPr bwMode="auto">
          <a:xfrm>
            <a:off x="6135688" y="2043113"/>
            <a:ext cx="268446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PFF is unacceptable high</a:t>
            </a:r>
            <a:br>
              <a:rPr lang="en-US" sz="1400" b="0"/>
            </a:br>
            <a:r>
              <a:rPr lang="en-US" sz="1400" b="0">
                <a:sym typeface="Symbol" pitchFamily="18" charset="2"/>
              </a:rPr>
              <a:t> process needs more memory</a:t>
            </a:r>
            <a:endParaRPr lang="en-US" sz="1400" b="0"/>
          </a:p>
        </p:txBody>
      </p:sp>
      <p:sp>
        <p:nvSpPr>
          <p:cNvPr id="1196048" name="Text Box 16"/>
          <p:cNvSpPr txBox="1">
            <a:spLocks noChangeArrowheads="1"/>
          </p:cNvSpPr>
          <p:nvPr/>
        </p:nvSpPr>
        <p:spPr bwMode="auto">
          <a:xfrm>
            <a:off x="6134100" y="3300413"/>
            <a:ext cx="22129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0"/>
              <a:t>PFF might be too low</a:t>
            </a:r>
            <a:br>
              <a:rPr lang="en-US" sz="1400" b="0"/>
            </a:br>
            <a:r>
              <a:rPr lang="en-US" sz="1400" b="0">
                <a:sym typeface="Symbol" pitchFamily="18" charset="2"/>
              </a:rPr>
              <a:t> process may have too </a:t>
            </a:r>
            <a:br>
              <a:rPr lang="en-US" sz="1400" b="0">
                <a:sym typeface="Symbol" pitchFamily="18" charset="2"/>
              </a:rPr>
            </a:br>
            <a:r>
              <a:rPr lang="en-US" sz="1400" b="0">
                <a:sym typeface="Symbol" pitchFamily="18" charset="2"/>
              </a:rPr>
              <a:t>    much memory!!!??????</a:t>
            </a:r>
            <a:endParaRPr lang="en-US" sz="1400" b="0"/>
          </a:p>
        </p:txBody>
      </p:sp>
      <p:sp>
        <p:nvSpPr>
          <p:cNvPr id="1196049" name="Rectangle 17"/>
          <p:cNvSpPr>
            <a:spLocks noChangeArrowheads="1"/>
          </p:cNvSpPr>
          <p:nvPr/>
        </p:nvSpPr>
        <p:spPr bwMode="auto">
          <a:xfrm>
            <a:off x="152400" y="4891088"/>
            <a:ext cx="8839200" cy="180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/>
            <a:r>
              <a:rPr lang="en-US" sz="2000" b="0" dirty="0" smtClean="0">
                <a:solidFill>
                  <a:srgbClr val="3333CC"/>
                </a:solidFill>
              </a:rPr>
              <a:t>If the system experience too many page faults, what should we do?</a:t>
            </a:r>
          </a:p>
          <a:p>
            <a:pPr marL="342900" indent="-342900"/>
            <a:r>
              <a:rPr lang="en-US" sz="2000" b="0" dirty="0"/>
              <a:t>Reduce number of processes competing for memory</a:t>
            </a:r>
          </a:p>
          <a:p>
            <a:pPr marL="742950" lvl="1" indent="-285750">
              <a:buFontTx/>
              <a:buChar char="•"/>
            </a:pPr>
            <a:r>
              <a:rPr lang="en-US" sz="2000" b="0" dirty="0"/>
              <a:t>reassign a page frame  </a:t>
            </a:r>
          </a:p>
          <a:p>
            <a:pPr marL="742950" lvl="1" indent="-285750">
              <a:buFontTx/>
              <a:buChar char="•"/>
            </a:pPr>
            <a:r>
              <a:rPr lang="en-US" sz="2000" b="0" dirty="0"/>
              <a:t>swap one or more to disk, divide up pages they held</a:t>
            </a:r>
          </a:p>
          <a:p>
            <a:pPr marL="742950" lvl="1" indent="-285750">
              <a:buFontTx/>
              <a:buChar char="•"/>
            </a:pPr>
            <a:r>
              <a:rPr lang="en-US" sz="2000" b="0" dirty="0"/>
              <a:t>reconsider degree of multiprogramming</a:t>
            </a:r>
            <a:endParaRPr lang="en-US" sz="1800" b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96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6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6034" grpId="0" animBg="1"/>
      <p:bldP spid="1196035" grpId="0" animBg="1"/>
      <p:bldP spid="1196047" grpId="0" autoUpdateAnimBg="0"/>
      <p:bldP spid="1196048" grpId="0" autoUpdateAnimBg="0"/>
      <p:bldP spid="119604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8174" y="2286000"/>
            <a:ext cx="8023225" cy="2024063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z="4800" dirty="0" smtClean="0"/>
              <a:t>Multi-level paging example:</a:t>
            </a:r>
            <a:br>
              <a:rPr lang="en-US" sz="4800" dirty="0" smtClean="0"/>
            </a:b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Pentium</a:t>
            </a:r>
            <a:endParaRPr 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Paging on Pentium</a:t>
            </a:r>
          </a:p>
        </p:txBody>
      </p:sp>
      <p:sp>
        <p:nvSpPr>
          <p:cNvPr id="119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The executing process has a 4 GB address space (2</a:t>
            </a:r>
            <a:r>
              <a:rPr lang="en-US" sz="2400" baseline="30000" dirty="0"/>
              <a:t>32</a:t>
            </a:r>
            <a:r>
              <a:rPr lang="en-US" sz="2400" dirty="0"/>
              <a:t>) – viewed as</a:t>
            </a:r>
            <a:r>
              <a:rPr lang="en-US" sz="2400" dirty="0" smtClean="0"/>
              <a:t> 1M </a:t>
            </a:r>
            <a:r>
              <a:rPr lang="en-US" sz="2400" dirty="0"/>
              <a:t>(2</a:t>
            </a:r>
            <a:r>
              <a:rPr lang="en-US" sz="2400" baseline="30000" dirty="0"/>
              <a:t>20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0000FF"/>
                </a:solidFill>
              </a:rPr>
              <a:t>4 KB</a:t>
            </a:r>
            <a:r>
              <a:rPr lang="en-US" sz="2400" dirty="0" smtClean="0">
                <a:solidFill>
                  <a:srgbClr val="0000FF"/>
                </a:solidFill>
              </a:rPr>
              <a:t> (2</a:t>
            </a:r>
            <a:r>
              <a:rPr lang="en-US" sz="2400" baseline="30000" dirty="0" smtClean="0">
                <a:solidFill>
                  <a:srgbClr val="0000FF"/>
                </a:solidFill>
              </a:rPr>
              <a:t>12</a:t>
            </a:r>
            <a:r>
              <a:rPr lang="en-US" sz="2400" dirty="0" smtClean="0">
                <a:solidFill>
                  <a:srgbClr val="0000FF"/>
                </a:solidFill>
              </a:rPr>
              <a:t>) pages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pPr lvl="1"/>
            <a:r>
              <a:rPr lang="en-US" sz="2000" dirty="0"/>
              <a:t>The 4 GB address space is divided into 1 K page groups</a:t>
            </a:r>
            <a:br>
              <a:rPr lang="en-US" sz="2000" dirty="0"/>
            </a:br>
            <a:r>
              <a:rPr lang="en-US" sz="2000" dirty="0"/>
              <a:t>(pointed to by the 1 level table – </a:t>
            </a:r>
            <a:r>
              <a:rPr lang="en-US" sz="2000" dirty="0">
                <a:solidFill>
                  <a:srgbClr val="0000FF"/>
                </a:solidFill>
              </a:rPr>
              <a:t>page directory</a:t>
            </a:r>
            <a:r>
              <a:rPr lang="en-US" sz="2000" dirty="0"/>
              <a:t>)</a:t>
            </a:r>
            <a:br>
              <a:rPr lang="en-US" sz="2000" dirty="0"/>
            </a:br>
            <a:endParaRPr lang="en-US" sz="2000" dirty="0"/>
          </a:p>
          <a:p>
            <a:pPr lvl="1"/>
            <a:r>
              <a:rPr lang="en-US" sz="2000" dirty="0"/>
              <a:t>Each page group has 1 K 4 KB pages</a:t>
            </a:r>
            <a:br>
              <a:rPr lang="en-US" sz="2000" dirty="0"/>
            </a:br>
            <a:r>
              <a:rPr lang="en-US" sz="2000" dirty="0"/>
              <a:t>(pointed to by the 2 level tables – </a:t>
            </a:r>
            <a:r>
              <a:rPr lang="en-US" sz="2000" dirty="0">
                <a:solidFill>
                  <a:srgbClr val="0000FF"/>
                </a:solidFill>
              </a:rPr>
              <a:t>page tables</a:t>
            </a:r>
            <a:r>
              <a:rPr lang="en-US" sz="2000" dirty="0"/>
              <a:t>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/>
              <a:t>Mass storage space is also divided into 4 KB blocks of information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Uses </a:t>
            </a:r>
            <a:r>
              <a:rPr lang="en-US" sz="2400" dirty="0">
                <a:solidFill>
                  <a:srgbClr val="0000FF"/>
                </a:solidFill>
              </a:rPr>
              <a:t>control registers </a:t>
            </a:r>
            <a:r>
              <a:rPr lang="en-US" sz="2400" dirty="0"/>
              <a:t>for paging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Management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Memory management is concerned with managing </a:t>
            </a:r>
            <a:br>
              <a:rPr lang="en-US" dirty="0"/>
            </a:br>
            <a:r>
              <a:rPr lang="en-US" dirty="0"/>
              <a:t>the systems’ memory resources</a:t>
            </a:r>
            <a:br>
              <a:rPr lang="en-US" dirty="0"/>
            </a:br>
            <a:endParaRPr lang="en-US" dirty="0" smtClean="0"/>
          </a:p>
          <a:p>
            <a:pPr lvl="1"/>
            <a:r>
              <a:rPr lang="en-US" dirty="0" smtClean="0"/>
              <a:t>allocating space to processes</a:t>
            </a:r>
            <a:br>
              <a:rPr lang="en-US" dirty="0" smtClean="0"/>
            </a:br>
            <a:endParaRPr lang="en-US" sz="1400" dirty="0" smtClean="0"/>
          </a:p>
          <a:p>
            <a:pPr lvl="1"/>
            <a:r>
              <a:rPr lang="en-US" dirty="0" smtClean="0"/>
              <a:t>protecting the memory regions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providing </a:t>
            </a:r>
            <a:r>
              <a:rPr lang="en-US" dirty="0"/>
              <a:t>a virtual view of memory giving the impression </a:t>
            </a:r>
            <a:br>
              <a:rPr lang="en-US" dirty="0"/>
            </a:br>
            <a:r>
              <a:rPr lang="en-US" dirty="0"/>
              <a:t>of having more than the</a:t>
            </a:r>
            <a:r>
              <a:rPr lang="en-US" dirty="0" smtClean="0"/>
              <a:t> number of </a:t>
            </a:r>
            <a:r>
              <a:rPr lang="en-US" dirty="0"/>
              <a:t>available </a:t>
            </a:r>
            <a:r>
              <a:rPr lang="en-US" dirty="0" smtClean="0"/>
              <a:t>bytes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different levels of memory in a hierarchy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Control Registers used for Paging on Pentium</a:t>
            </a:r>
          </a:p>
        </p:txBody>
      </p:sp>
      <p:sp>
        <p:nvSpPr>
          <p:cNvPr id="1200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Control register 0 (CR0):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endParaRPr lang="en-US" sz="2400"/>
          </a:p>
          <a:p>
            <a:r>
              <a:rPr lang="en-US" sz="2400"/>
              <a:t>Control register 1 (CR1) – does not exist, returns only zero</a:t>
            </a:r>
            <a:br>
              <a:rPr lang="en-US" sz="2400"/>
            </a:br>
            <a:endParaRPr lang="en-US" sz="2400"/>
          </a:p>
          <a:p>
            <a:r>
              <a:rPr lang="en-US" sz="2400"/>
              <a:t>Control register 2 (CR2)  </a:t>
            </a:r>
          </a:p>
          <a:p>
            <a:pPr lvl="1"/>
            <a:r>
              <a:rPr lang="en-US" sz="2000"/>
              <a:t>only used if CR0[PG]=1 &amp; CR0[PE]=1 </a:t>
            </a:r>
          </a:p>
        </p:txBody>
      </p:sp>
      <p:graphicFrame>
        <p:nvGraphicFramePr>
          <p:cNvPr id="1200132" name="Group 4"/>
          <p:cNvGraphicFramePr>
            <a:graphicFrameLocks noGrp="1"/>
          </p:cNvGraphicFramePr>
          <p:nvPr/>
        </p:nvGraphicFramePr>
        <p:xfrm>
          <a:off x="266700" y="159702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29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PG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CD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NW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WP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0266" name="Text Box 138"/>
          <p:cNvSpPr txBox="1">
            <a:spLocks noChangeArrowheads="1"/>
          </p:cNvSpPr>
          <p:nvPr/>
        </p:nvSpPr>
        <p:spPr bwMode="auto">
          <a:xfrm>
            <a:off x="641350" y="2235200"/>
            <a:ext cx="32797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Not-Write-Through</a:t>
            </a:r>
            <a:r>
              <a:rPr lang="en-US" sz="1400" b="0"/>
              <a:t> and </a:t>
            </a:r>
            <a:r>
              <a:rPr lang="en-US" sz="1400" b="0">
                <a:solidFill>
                  <a:schemeClr val="folHlink"/>
                </a:solidFill>
              </a:rPr>
              <a:t>Cache</a:t>
            </a:r>
            <a:r>
              <a:rPr lang="en-US" sz="1400" b="0">
                <a:solidFill>
                  <a:schemeClr val="accent2"/>
                </a:solidFill>
              </a:rPr>
              <a:t> </a:t>
            </a:r>
            <a:r>
              <a:rPr lang="en-US" sz="1400" b="0">
                <a:solidFill>
                  <a:schemeClr val="folHlink"/>
                </a:solidFill>
              </a:rPr>
              <a:t>Disable</a:t>
            </a:r>
            <a:r>
              <a:rPr lang="en-US" sz="1400" b="0"/>
              <a:t>: </a:t>
            </a:r>
            <a:br>
              <a:rPr lang="en-US" sz="1400" b="0"/>
            </a:br>
            <a:r>
              <a:rPr lang="en-US" sz="1400" b="0"/>
              <a:t>used to control internal cache</a:t>
            </a:r>
          </a:p>
        </p:txBody>
      </p:sp>
      <p:sp>
        <p:nvSpPr>
          <p:cNvPr id="1200267" name="Text Box 139"/>
          <p:cNvSpPr txBox="1">
            <a:spLocks noChangeArrowheads="1"/>
          </p:cNvSpPr>
          <p:nvPr/>
        </p:nvSpPr>
        <p:spPr bwMode="auto">
          <a:xfrm>
            <a:off x="354013" y="2760663"/>
            <a:ext cx="3530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Paging Enable</a:t>
            </a:r>
            <a:r>
              <a:rPr lang="en-US" sz="1400" b="0"/>
              <a:t>: </a:t>
            </a:r>
            <a:br>
              <a:rPr lang="en-US" sz="1400" b="0"/>
            </a:br>
            <a:r>
              <a:rPr lang="en-US" sz="1400" b="0"/>
              <a:t>OS enables paging by setting CR0[PG] = 1</a:t>
            </a:r>
          </a:p>
        </p:txBody>
      </p:sp>
      <p:sp>
        <p:nvSpPr>
          <p:cNvPr id="1200268" name="Text Box 140"/>
          <p:cNvSpPr txBox="1">
            <a:spLocks noChangeArrowheads="1"/>
          </p:cNvSpPr>
          <p:nvPr/>
        </p:nvSpPr>
        <p:spPr bwMode="auto">
          <a:xfrm>
            <a:off x="4564063" y="2225675"/>
            <a:ext cx="3143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>
                <a:solidFill>
                  <a:schemeClr val="folHlink"/>
                </a:solidFill>
              </a:rPr>
              <a:t>Write-Protect</a:t>
            </a:r>
            <a:r>
              <a:rPr lang="en-US" sz="1400" b="0"/>
              <a:t>: If CR0[WP] = 1, </a:t>
            </a:r>
            <a:br>
              <a:rPr lang="en-US" sz="1400" b="0"/>
            </a:br>
            <a:r>
              <a:rPr lang="en-US" sz="1400" b="0"/>
              <a:t>only OS may write to read-only pages</a:t>
            </a:r>
          </a:p>
        </p:txBody>
      </p:sp>
      <p:sp>
        <p:nvSpPr>
          <p:cNvPr id="1200269" name="AutoShape 141"/>
          <p:cNvSpPr>
            <a:spLocks/>
          </p:cNvSpPr>
          <p:nvPr/>
        </p:nvSpPr>
        <p:spPr bwMode="auto">
          <a:xfrm rot="5400000">
            <a:off x="740569" y="1920082"/>
            <a:ext cx="136525" cy="503237"/>
          </a:xfrm>
          <a:prstGeom prst="rightBrace">
            <a:avLst>
              <a:gd name="adj1" fmla="val 3071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0270" name="Line 142"/>
          <p:cNvSpPr>
            <a:spLocks noChangeShapeType="1"/>
          </p:cNvSpPr>
          <p:nvPr/>
        </p:nvSpPr>
        <p:spPr bwMode="auto">
          <a:xfrm>
            <a:off x="393700" y="2103438"/>
            <a:ext cx="73025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0271" name="Line 143"/>
          <p:cNvSpPr>
            <a:spLocks noChangeShapeType="1"/>
          </p:cNvSpPr>
          <p:nvPr/>
        </p:nvSpPr>
        <p:spPr bwMode="auto">
          <a:xfrm>
            <a:off x="4479925" y="2103438"/>
            <a:ext cx="128588" cy="201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graphicFrame>
        <p:nvGraphicFramePr>
          <p:cNvPr id="1200272" name="Group 144"/>
          <p:cNvGraphicFramePr>
            <a:graphicFrameLocks noGrp="1"/>
          </p:cNvGraphicFramePr>
          <p:nvPr/>
        </p:nvGraphicFramePr>
        <p:xfrm>
          <a:off x="260350" y="5702300"/>
          <a:ext cx="8731250" cy="51936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3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Page Fault Linear Address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0344" name="Text Box 216"/>
          <p:cNvSpPr txBox="1">
            <a:spLocks noChangeArrowheads="1"/>
          </p:cNvSpPr>
          <p:nvPr/>
        </p:nvSpPr>
        <p:spPr bwMode="auto">
          <a:xfrm>
            <a:off x="5641975" y="2808288"/>
            <a:ext cx="33813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Protected Mode Enable</a:t>
            </a:r>
            <a:r>
              <a:rPr lang="en-US" sz="1400" b="0"/>
              <a:t>: If CR0[PE] = 1, </a:t>
            </a:r>
            <a:br>
              <a:rPr lang="en-US" sz="1400" b="0"/>
            </a:br>
            <a:r>
              <a:rPr lang="en-US" sz="1400" b="0"/>
              <a:t>the processor is in protected mode</a:t>
            </a:r>
          </a:p>
        </p:txBody>
      </p:sp>
      <p:sp>
        <p:nvSpPr>
          <p:cNvPr id="1200345" name="Line 217"/>
          <p:cNvSpPr>
            <a:spLocks noChangeShapeType="1"/>
          </p:cNvSpPr>
          <p:nvPr/>
        </p:nvSpPr>
        <p:spPr bwMode="auto">
          <a:xfrm flipH="1">
            <a:off x="8537575" y="2163763"/>
            <a:ext cx="339725" cy="66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0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0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0266" grpId="0"/>
      <p:bldP spid="1200267" grpId="0"/>
      <p:bldP spid="1200268" grpId="0"/>
      <p:bldP spid="1200269" grpId="0" animBg="1"/>
      <p:bldP spid="1200270" grpId="0" animBg="1"/>
      <p:bldP spid="1200271" grpId="0" animBg="1"/>
      <p:bldP spid="1200344" grpId="0"/>
      <p:bldP spid="120034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Control Registers used for Paging on Pentium</a:t>
            </a:r>
          </a:p>
        </p:txBody>
      </p:sp>
      <p:sp>
        <p:nvSpPr>
          <p:cNvPr id="120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Control register 3 (CR3) – page directory base address:</a:t>
            </a:r>
          </a:p>
          <a:p>
            <a:pPr lvl="1"/>
            <a:r>
              <a:rPr lang="en-US" sz="2000"/>
              <a:t>only used if CR0[PG]=1 &amp; CR0[PE]=1 </a:t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  <a:p>
            <a:r>
              <a:rPr lang="en-US" sz="2400"/>
              <a:t>Control register 4 (CR4):</a:t>
            </a:r>
          </a:p>
          <a:p>
            <a:endParaRPr lang="en-US" sz="2400"/>
          </a:p>
        </p:txBody>
      </p:sp>
      <p:graphicFrame>
        <p:nvGraphicFramePr>
          <p:cNvPr id="1201156" name="Group 4"/>
          <p:cNvGraphicFramePr>
            <a:graphicFrameLocks noGrp="1"/>
          </p:cNvGraphicFramePr>
          <p:nvPr/>
        </p:nvGraphicFramePr>
        <p:xfrm>
          <a:off x="266700" y="186372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2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Page Directory Base Address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PCD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PWT</a:t>
                      </a: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18000" marR="18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1250" name="Text Box 98"/>
          <p:cNvSpPr txBox="1">
            <a:spLocks noChangeArrowheads="1"/>
          </p:cNvSpPr>
          <p:nvPr/>
        </p:nvSpPr>
        <p:spPr bwMode="auto">
          <a:xfrm>
            <a:off x="1643063" y="2638425"/>
            <a:ext cx="25415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A 4KB-aligned physical base</a:t>
            </a:r>
            <a:br>
              <a:rPr lang="en-US" sz="1400" b="0"/>
            </a:br>
            <a:r>
              <a:rPr lang="en-US" sz="1400" b="0"/>
              <a:t>address of the page directory </a:t>
            </a:r>
          </a:p>
        </p:txBody>
      </p:sp>
      <p:sp>
        <p:nvSpPr>
          <p:cNvPr id="1201251" name="Text Box 99"/>
          <p:cNvSpPr txBox="1">
            <a:spLocks noChangeArrowheads="1"/>
          </p:cNvSpPr>
          <p:nvPr/>
        </p:nvSpPr>
        <p:spPr bwMode="auto">
          <a:xfrm>
            <a:off x="4552950" y="2470150"/>
            <a:ext cx="31877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Page Cache Disable</a:t>
            </a:r>
            <a:r>
              <a:rPr lang="en-US" sz="1400" b="0"/>
              <a:t>:</a:t>
            </a:r>
            <a:br>
              <a:rPr lang="en-US" sz="1400" b="0"/>
            </a:br>
            <a:r>
              <a:rPr lang="en-US" sz="1400" b="0"/>
              <a:t>If CR3[PCD] = 1, caching is turned off</a:t>
            </a:r>
          </a:p>
        </p:txBody>
      </p:sp>
      <p:sp>
        <p:nvSpPr>
          <p:cNvPr id="1201252" name="Line 100"/>
          <p:cNvSpPr>
            <a:spLocks noChangeShapeType="1"/>
          </p:cNvSpPr>
          <p:nvPr/>
        </p:nvSpPr>
        <p:spPr bwMode="auto">
          <a:xfrm>
            <a:off x="1771650" y="2370138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1253" name="Line 101"/>
          <p:cNvSpPr>
            <a:spLocks noChangeShapeType="1"/>
          </p:cNvSpPr>
          <p:nvPr/>
        </p:nvSpPr>
        <p:spPr bwMode="auto">
          <a:xfrm flipH="1">
            <a:off x="7631113" y="2381250"/>
            <a:ext cx="122237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1254" name="Text Box 102"/>
          <p:cNvSpPr txBox="1">
            <a:spLocks noChangeArrowheads="1"/>
          </p:cNvSpPr>
          <p:nvPr/>
        </p:nvSpPr>
        <p:spPr bwMode="auto">
          <a:xfrm>
            <a:off x="5303838" y="3086100"/>
            <a:ext cx="37306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Page Write-Through</a:t>
            </a:r>
            <a:r>
              <a:rPr lang="en-US" sz="1400" b="0"/>
              <a:t>:</a:t>
            </a:r>
            <a:br>
              <a:rPr lang="en-US" sz="1400" b="0"/>
            </a:br>
            <a:r>
              <a:rPr lang="en-US" sz="1400" b="0"/>
              <a:t>If CR3[PWT] = 1, use write-through updates</a:t>
            </a:r>
          </a:p>
        </p:txBody>
      </p:sp>
      <p:sp>
        <p:nvSpPr>
          <p:cNvPr id="1201255" name="Line 103"/>
          <p:cNvSpPr>
            <a:spLocks noChangeShapeType="1"/>
          </p:cNvSpPr>
          <p:nvPr/>
        </p:nvSpPr>
        <p:spPr bwMode="auto">
          <a:xfrm>
            <a:off x="8013700" y="2386013"/>
            <a:ext cx="6350" cy="74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graphicFrame>
        <p:nvGraphicFramePr>
          <p:cNvPr id="1201256" name="Group 104"/>
          <p:cNvGraphicFramePr>
            <a:graphicFrameLocks noGrp="1"/>
          </p:cNvGraphicFramePr>
          <p:nvPr/>
        </p:nvGraphicFramePr>
        <p:xfrm>
          <a:off x="266700" y="4964113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PSE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1390" name="Text Box 238"/>
          <p:cNvSpPr txBox="1">
            <a:spLocks noChangeArrowheads="1"/>
          </p:cNvSpPr>
          <p:nvPr/>
        </p:nvSpPr>
        <p:spPr bwMode="auto">
          <a:xfrm>
            <a:off x="3435350" y="5564188"/>
            <a:ext cx="4343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en-US" sz="1400" b="0">
                <a:solidFill>
                  <a:schemeClr val="folHlink"/>
                </a:solidFill>
              </a:rPr>
              <a:t>Page Size Extension</a:t>
            </a:r>
            <a:r>
              <a:rPr lang="en-US" sz="1400" b="0"/>
              <a:t>: If CR4[PSE] = 1,</a:t>
            </a:r>
            <a:br>
              <a:rPr lang="en-US" sz="1400" b="0"/>
            </a:br>
            <a:r>
              <a:rPr lang="en-US" sz="1400" b="0"/>
              <a:t>the OS designer may designate some pages as 4 </a:t>
            </a:r>
            <a:r>
              <a:rPr lang="en-US" sz="1400"/>
              <a:t>MB</a:t>
            </a:r>
          </a:p>
        </p:txBody>
      </p:sp>
      <p:sp>
        <p:nvSpPr>
          <p:cNvPr id="1201391" name="Line 239"/>
          <p:cNvSpPr>
            <a:spLocks noChangeShapeType="1"/>
          </p:cNvSpPr>
          <p:nvPr/>
        </p:nvSpPr>
        <p:spPr bwMode="auto">
          <a:xfrm flipH="1">
            <a:off x="7669213" y="5475288"/>
            <a:ext cx="122237" cy="158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0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0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0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1250" grpId="0"/>
      <p:bldP spid="1201251" grpId="0"/>
      <p:bldP spid="1201252" grpId="0" animBg="1"/>
      <p:bldP spid="1201253" grpId="0" animBg="1"/>
      <p:bldP spid="1201254" grpId="0"/>
      <p:bldP spid="1201255" grpId="0" animBg="1"/>
      <p:bldP spid="1201390" grpId="0"/>
      <p:bldP spid="120139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2179" name="Group 3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313" name="Rectangle 137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sp>
        <p:nvSpPr>
          <p:cNvPr id="1202314" name="Text Box 138"/>
          <p:cNvSpPr txBox="1">
            <a:spLocks noChangeArrowheads="1"/>
          </p:cNvSpPr>
          <p:nvPr/>
        </p:nvSpPr>
        <p:spPr bwMode="auto">
          <a:xfrm>
            <a:off x="-19050" y="2032000"/>
            <a:ext cx="1371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Page directory:</a:t>
            </a:r>
          </a:p>
        </p:txBody>
      </p:sp>
      <p:graphicFrame>
        <p:nvGraphicFramePr>
          <p:cNvPr id="1202315" name="Group 139"/>
          <p:cNvGraphicFramePr>
            <a:graphicFrameLocks noGrp="1"/>
          </p:cNvGraphicFramePr>
          <p:nvPr/>
        </p:nvGraphicFramePr>
        <p:xfrm>
          <a:off x="473075" y="2279650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3"/>
                <a:gridCol w="274637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PT base address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PS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W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2369" name="Text Box 193"/>
          <p:cNvSpPr txBox="1">
            <a:spLocks noChangeArrowheads="1"/>
          </p:cNvSpPr>
          <p:nvPr/>
        </p:nvSpPr>
        <p:spPr bwMode="auto">
          <a:xfrm>
            <a:off x="544513" y="3060700"/>
            <a:ext cx="13589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physical base</a:t>
            </a:r>
            <a:br>
              <a:rPr lang="en-US" sz="1400" b="0"/>
            </a:br>
            <a:r>
              <a:rPr lang="en-US" sz="1400" b="0"/>
              <a:t>address of the </a:t>
            </a:r>
            <a:br>
              <a:rPr lang="en-US" sz="1400" b="0"/>
            </a:br>
            <a:r>
              <a:rPr lang="en-US" sz="1400" b="0"/>
              <a:t>page table </a:t>
            </a:r>
          </a:p>
        </p:txBody>
      </p:sp>
      <p:sp>
        <p:nvSpPr>
          <p:cNvPr id="1202370" name="Line 194"/>
          <p:cNvSpPr>
            <a:spLocks noChangeShapeType="1"/>
          </p:cNvSpPr>
          <p:nvPr/>
        </p:nvSpPr>
        <p:spPr bwMode="auto">
          <a:xfrm>
            <a:off x="6731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1" name="Text Box 195"/>
          <p:cNvSpPr txBox="1">
            <a:spLocks noChangeArrowheads="1"/>
          </p:cNvSpPr>
          <p:nvPr/>
        </p:nvSpPr>
        <p:spPr bwMode="auto">
          <a:xfrm>
            <a:off x="2271713" y="3060700"/>
            <a:ext cx="565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page</a:t>
            </a:r>
          </a:p>
          <a:p>
            <a:r>
              <a:rPr lang="en-US" sz="1400" b="0"/>
              <a:t>size </a:t>
            </a:r>
          </a:p>
        </p:txBody>
      </p:sp>
      <p:sp>
        <p:nvSpPr>
          <p:cNvPr id="1202372" name="Line 196"/>
          <p:cNvSpPr>
            <a:spLocks noChangeShapeType="1"/>
          </p:cNvSpPr>
          <p:nvPr/>
        </p:nvSpPr>
        <p:spPr bwMode="auto">
          <a:xfrm>
            <a:off x="25019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3" name="Text Box 197"/>
          <p:cNvSpPr txBox="1">
            <a:spLocks noChangeArrowheads="1"/>
          </p:cNvSpPr>
          <p:nvPr/>
        </p:nvSpPr>
        <p:spPr bwMode="auto">
          <a:xfrm>
            <a:off x="2779713" y="3060700"/>
            <a:ext cx="939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accessed </a:t>
            </a:r>
          </a:p>
        </p:txBody>
      </p:sp>
      <p:sp>
        <p:nvSpPr>
          <p:cNvPr id="1202374" name="Line 198"/>
          <p:cNvSpPr>
            <a:spLocks noChangeShapeType="1"/>
          </p:cNvSpPr>
          <p:nvPr/>
        </p:nvSpPr>
        <p:spPr bwMode="auto">
          <a:xfrm>
            <a:off x="30099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5" name="Text Box 199"/>
          <p:cNvSpPr txBox="1">
            <a:spLocks noChangeArrowheads="1"/>
          </p:cNvSpPr>
          <p:nvPr/>
        </p:nvSpPr>
        <p:spPr bwMode="auto">
          <a:xfrm>
            <a:off x="4354513" y="3060700"/>
            <a:ext cx="822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present </a:t>
            </a:r>
          </a:p>
        </p:txBody>
      </p:sp>
      <p:sp>
        <p:nvSpPr>
          <p:cNvPr id="1202376" name="Line 200"/>
          <p:cNvSpPr>
            <a:spLocks noChangeShapeType="1"/>
          </p:cNvSpPr>
          <p:nvPr/>
        </p:nvSpPr>
        <p:spPr bwMode="auto">
          <a:xfrm>
            <a:off x="4457700" y="2792413"/>
            <a:ext cx="28575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7" name="Text Box 201"/>
          <p:cNvSpPr txBox="1">
            <a:spLocks noChangeArrowheads="1"/>
          </p:cNvSpPr>
          <p:nvPr/>
        </p:nvSpPr>
        <p:spPr bwMode="auto">
          <a:xfrm>
            <a:off x="4100513" y="3352800"/>
            <a:ext cx="14335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allowed to write</a:t>
            </a:r>
          </a:p>
        </p:txBody>
      </p:sp>
      <p:sp>
        <p:nvSpPr>
          <p:cNvPr id="1202378" name="Line 202"/>
          <p:cNvSpPr>
            <a:spLocks noChangeShapeType="1"/>
          </p:cNvSpPr>
          <p:nvPr/>
        </p:nvSpPr>
        <p:spPr bwMode="auto">
          <a:xfrm>
            <a:off x="4179888" y="2819400"/>
            <a:ext cx="52387" cy="547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79" name="Line 203"/>
          <p:cNvSpPr>
            <a:spLocks noChangeShapeType="1"/>
          </p:cNvSpPr>
          <p:nvPr/>
        </p:nvSpPr>
        <p:spPr bwMode="auto">
          <a:xfrm>
            <a:off x="3902075" y="2794000"/>
            <a:ext cx="87313" cy="933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2380" name="Text Box 204"/>
          <p:cNvSpPr txBox="1">
            <a:spLocks noChangeArrowheads="1"/>
          </p:cNvSpPr>
          <p:nvPr/>
        </p:nvSpPr>
        <p:spPr bwMode="auto">
          <a:xfrm>
            <a:off x="3835400" y="3649663"/>
            <a:ext cx="1735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user access allowed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20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202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02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02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202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202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2314" grpId="0"/>
      <p:bldP spid="1202369" grpId="0"/>
      <p:bldP spid="1202370" grpId="0" animBg="1"/>
      <p:bldP spid="1202371" grpId="0"/>
      <p:bldP spid="1202372" grpId="0" animBg="1"/>
      <p:bldP spid="1202373" grpId="0"/>
      <p:bldP spid="1202374" grpId="0" animBg="1"/>
      <p:bldP spid="1202375" grpId="0"/>
      <p:bldP spid="1202376" grpId="0" animBg="1"/>
      <p:bldP spid="1202377" grpId="0"/>
      <p:bldP spid="1202378" grpId="0" animBg="1"/>
      <p:bldP spid="1202379" grpId="0" animBg="1"/>
      <p:bldP spid="120238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202" name="Rectangle 2"/>
          <p:cNvSpPr>
            <a:spLocks noChangeArrowheads="1"/>
          </p:cNvSpPr>
          <p:nvPr/>
        </p:nvSpPr>
        <p:spPr bwMode="auto">
          <a:xfrm>
            <a:off x="4303713" y="3743325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3203" name="Rectangle 3"/>
          <p:cNvSpPr>
            <a:spLocks noChangeArrowheads="1"/>
          </p:cNvSpPr>
          <p:nvPr/>
        </p:nvSpPr>
        <p:spPr bwMode="auto">
          <a:xfrm>
            <a:off x="473075" y="3748088"/>
            <a:ext cx="1081088" cy="242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3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3205" name="Group 5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3339" name="Rectangle 139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graphicFrame>
        <p:nvGraphicFramePr>
          <p:cNvPr id="1203340" name="Group 140"/>
          <p:cNvGraphicFramePr>
            <a:graphicFrameLocks noGrp="1"/>
          </p:cNvGraphicFramePr>
          <p:nvPr/>
        </p:nvGraphicFramePr>
        <p:xfrm>
          <a:off x="468313" y="2276475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3394" name="Group 194"/>
          <p:cNvGraphicFramePr>
            <a:graphicFrameLocks noGrp="1"/>
          </p:cNvGraphicFramePr>
          <p:nvPr/>
        </p:nvGraphicFramePr>
        <p:xfrm>
          <a:off x="468313" y="2765425"/>
          <a:ext cx="4095750" cy="1476000"/>
        </p:xfrm>
        <a:graphic>
          <a:graphicData uri="http://schemas.openxmlformats.org/drawingml/2006/table">
            <a:tbl>
              <a:tblPr/>
              <a:tblGrid>
                <a:gridCol w="1092200"/>
                <a:gridCol w="8572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0...01111111000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0...01110000111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0...00001010101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0...01111000101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3464" name="Freeform 264"/>
          <p:cNvSpPr>
            <a:spLocks/>
          </p:cNvSpPr>
          <p:nvPr/>
        </p:nvSpPr>
        <p:spPr bwMode="auto">
          <a:xfrm>
            <a:off x="244475" y="1936750"/>
            <a:ext cx="1371600" cy="1935163"/>
          </a:xfrm>
          <a:custGeom>
            <a:avLst/>
            <a:gdLst>
              <a:gd name="T0" fmla="*/ 864 w 864"/>
              <a:gd name="T1" fmla="*/ 0 h 1258"/>
              <a:gd name="T2" fmla="*/ 864 w 864"/>
              <a:gd name="T3" fmla="*/ 115 h 1258"/>
              <a:gd name="T4" fmla="*/ 0 w 864"/>
              <a:gd name="T5" fmla="*/ 278 h 1258"/>
              <a:gd name="T6" fmla="*/ 0 w 864"/>
              <a:gd name="T7" fmla="*/ 1248 h 1258"/>
              <a:gd name="T8" fmla="*/ 86 w 864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1258">
                <a:moveTo>
                  <a:pt x="864" y="0"/>
                </a:moveTo>
                <a:lnTo>
                  <a:pt x="864" y="115"/>
                </a:lnTo>
                <a:lnTo>
                  <a:pt x="0" y="278"/>
                </a:lnTo>
                <a:lnTo>
                  <a:pt x="0" y="1248"/>
                </a:lnTo>
                <a:lnTo>
                  <a:pt x="86" y="1258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3465" name="Rectangle 265"/>
          <p:cNvSpPr>
            <a:spLocks noChangeArrowheads="1"/>
          </p:cNvSpPr>
          <p:nvPr/>
        </p:nvSpPr>
        <p:spPr bwMode="auto">
          <a:xfrm>
            <a:off x="-31750" y="19669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directory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(0x6, 6)</a:t>
            </a:r>
          </a:p>
        </p:txBody>
      </p:sp>
      <p:grpSp>
        <p:nvGrpSpPr>
          <p:cNvPr id="1203466" name="Group 266"/>
          <p:cNvGrpSpPr>
            <a:grpSpLocks/>
          </p:cNvGrpSpPr>
          <p:nvPr/>
        </p:nvGrpSpPr>
        <p:grpSpPr bwMode="auto">
          <a:xfrm>
            <a:off x="412750" y="4673600"/>
            <a:ext cx="1843088" cy="508000"/>
            <a:chOff x="490" y="3034"/>
            <a:chExt cx="1161" cy="320"/>
          </a:xfrm>
        </p:grpSpPr>
        <p:sp>
          <p:nvSpPr>
            <p:cNvPr id="1203467" name="Text Box 267"/>
            <p:cNvSpPr txBox="1">
              <a:spLocks noChangeArrowheads="1"/>
            </p:cNvSpPr>
            <p:nvPr/>
          </p:nvSpPr>
          <p:spPr bwMode="auto">
            <a:xfrm>
              <a:off x="519" y="3194"/>
              <a:ext cx="1132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b="0"/>
                <a:t>Page Directory Base Address</a:t>
              </a:r>
            </a:p>
          </p:txBody>
        </p:sp>
        <p:sp>
          <p:nvSpPr>
            <p:cNvPr id="1203468" name="Text Box 268"/>
            <p:cNvSpPr txBox="1">
              <a:spLocks noChangeArrowheads="1"/>
            </p:cNvSpPr>
            <p:nvPr/>
          </p:nvSpPr>
          <p:spPr bwMode="auto">
            <a:xfrm>
              <a:off x="490" y="303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0"/>
                <a:t>CR3:</a:t>
              </a:r>
            </a:p>
          </p:txBody>
        </p:sp>
      </p:grpSp>
      <p:sp>
        <p:nvSpPr>
          <p:cNvPr id="1203469" name="Line 269"/>
          <p:cNvSpPr>
            <a:spLocks noChangeShapeType="1"/>
          </p:cNvSpPr>
          <p:nvPr/>
        </p:nvSpPr>
        <p:spPr bwMode="auto">
          <a:xfrm>
            <a:off x="150813" y="252888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cxnSp>
        <p:nvCxnSpPr>
          <p:cNvPr id="1203470" name="AutoShape 270"/>
          <p:cNvCxnSpPr>
            <a:cxnSpLocks noChangeShapeType="1"/>
            <a:stCxn id="1203469" idx="0"/>
            <a:endCxn id="1203467" idx="1"/>
          </p:cNvCxnSpPr>
          <p:nvPr/>
        </p:nvCxnSpPr>
        <p:spPr bwMode="auto">
          <a:xfrm rot="5400000" flipV="1">
            <a:off x="-958055" y="3637756"/>
            <a:ext cx="2525712" cy="307975"/>
          </a:xfrm>
          <a:prstGeom prst="bentConnector4">
            <a:avLst>
              <a:gd name="adj1" fmla="val 100000"/>
              <a:gd name="adj2" fmla="val 91755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3471" name="Line 271"/>
          <p:cNvSpPr>
            <a:spLocks noChangeShapeType="1"/>
          </p:cNvSpPr>
          <p:nvPr/>
        </p:nvSpPr>
        <p:spPr bwMode="auto">
          <a:xfrm flipV="1">
            <a:off x="4618038" y="2484438"/>
            <a:ext cx="517525" cy="1401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3472" name="Text Box 272"/>
          <p:cNvSpPr txBox="1">
            <a:spLocks noChangeArrowheads="1"/>
          </p:cNvSpPr>
          <p:nvPr/>
        </p:nvSpPr>
        <p:spPr bwMode="auto">
          <a:xfrm>
            <a:off x="5116513" y="2343150"/>
            <a:ext cx="4013200" cy="328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ahoma" pitchFamily="34" charset="0"/>
              </a:rPr>
              <a:t>Page table PF: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Save pointer to instruction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Move linear address to CR2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Generate a PF exception – jump to handler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Programmer reads CR2 address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Upper 10 CR2 bits identify needed PT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Page directory entry is really a mass 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storage address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Allocate a new page – write back if dirty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Read page from storage device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Insert new PT base address into 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page directory entry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Return and restore faulting instruction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Resume operation reading the same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page directory entry again – now P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0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03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03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03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1203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03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3202" grpId="0" animBg="1"/>
      <p:bldP spid="1203203" grpId="0" animBg="1"/>
      <p:bldP spid="1203464" grpId="0" animBg="1"/>
      <p:bldP spid="1203465" grpId="0"/>
      <p:bldP spid="1203469" grpId="0" animBg="1"/>
      <p:bldP spid="1203471" grpId="0" animBg="1"/>
      <p:bldP spid="12034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4226" name="Rectangle 2"/>
          <p:cNvSpPr>
            <a:spLocks noChangeArrowheads="1"/>
          </p:cNvSpPr>
          <p:nvPr/>
        </p:nvSpPr>
        <p:spPr bwMode="auto">
          <a:xfrm>
            <a:off x="7294563" y="5208588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27" name="Rectangle 3"/>
          <p:cNvSpPr>
            <a:spLocks noChangeArrowheads="1"/>
          </p:cNvSpPr>
          <p:nvPr/>
        </p:nvSpPr>
        <p:spPr bwMode="auto">
          <a:xfrm>
            <a:off x="3479800" y="5197475"/>
            <a:ext cx="1081088" cy="242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28" name="Rectangle 4"/>
          <p:cNvSpPr>
            <a:spLocks noChangeArrowheads="1"/>
          </p:cNvSpPr>
          <p:nvPr/>
        </p:nvSpPr>
        <p:spPr bwMode="auto">
          <a:xfrm>
            <a:off x="4303713" y="3743325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29" name="Rectangle 5"/>
          <p:cNvSpPr>
            <a:spLocks noChangeArrowheads="1"/>
          </p:cNvSpPr>
          <p:nvPr/>
        </p:nvSpPr>
        <p:spPr bwMode="auto">
          <a:xfrm>
            <a:off x="473075" y="3748088"/>
            <a:ext cx="1081088" cy="242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42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4231" name="Group 7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4365" name="Rectangle 141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graphicFrame>
        <p:nvGraphicFramePr>
          <p:cNvPr id="1204366" name="Group 142"/>
          <p:cNvGraphicFramePr>
            <a:graphicFrameLocks noGrp="1"/>
          </p:cNvGraphicFramePr>
          <p:nvPr/>
        </p:nvGraphicFramePr>
        <p:xfrm>
          <a:off x="468313" y="2276475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4420" name="Group 196"/>
          <p:cNvGraphicFramePr>
            <a:graphicFrameLocks noGrp="1"/>
          </p:cNvGraphicFramePr>
          <p:nvPr/>
        </p:nvGraphicFramePr>
        <p:xfrm>
          <a:off x="468313" y="2765425"/>
          <a:ext cx="4095750" cy="1476000"/>
        </p:xfrm>
        <a:graphic>
          <a:graphicData uri="http://schemas.openxmlformats.org/drawingml/2006/table">
            <a:tbl>
              <a:tblPr/>
              <a:tblGrid>
                <a:gridCol w="1092200"/>
                <a:gridCol w="8572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0...01111111000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0...01110000111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0...00001010101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0...01111000101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4490" name="Freeform 266"/>
          <p:cNvSpPr>
            <a:spLocks/>
          </p:cNvSpPr>
          <p:nvPr/>
        </p:nvSpPr>
        <p:spPr bwMode="auto">
          <a:xfrm>
            <a:off x="244475" y="1936750"/>
            <a:ext cx="1371600" cy="1935163"/>
          </a:xfrm>
          <a:custGeom>
            <a:avLst/>
            <a:gdLst>
              <a:gd name="T0" fmla="*/ 864 w 864"/>
              <a:gd name="T1" fmla="*/ 0 h 1258"/>
              <a:gd name="T2" fmla="*/ 864 w 864"/>
              <a:gd name="T3" fmla="*/ 115 h 1258"/>
              <a:gd name="T4" fmla="*/ 0 w 864"/>
              <a:gd name="T5" fmla="*/ 278 h 1258"/>
              <a:gd name="T6" fmla="*/ 0 w 864"/>
              <a:gd name="T7" fmla="*/ 1248 h 1258"/>
              <a:gd name="T8" fmla="*/ 86 w 864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1258">
                <a:moveTo>
                  <a:pt x="864" y="0"/>
                </a:moveTo>
                <a:lnTo>
                  <a:pt x="864" y="115"/>
                </a:lnTo>
                <a:lnTo>
                  <a:pt x="0" y="278"/>
                </a:lnTo>
                <a:lnTo>
                  <a:pt x="0" y="1248"/>
                </a:lnTo>
                <a:lnTo>
                  <a:pt x="86" y="1258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4491" name="Rectangle 267"/>
          <p:cNvSpPr>
            <a:spLocks noChangeArrowheads="1"/>
          </p:cNvSpPr>
          <p:nvPr/>
        </p:nvSpPr>
        <p:spPr bwMode="auto">
          <a:xfrm>
            <a:off x="-31750" y="19669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directory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(0x6, 6)</a:t>
            </a:r>
          </a:p>
        </p:txBody>
      </p:sp>
      <p:grpSp>
        <p:nvGrpSpPr>
          <p:cNvPr id="1204492" name="Group 268"/>
          <p:cNvGrpSpPr>
            <a:grpSpLocks/>
          </p:cNvGrpSpPr>
          <p:nvPr/>
        </p:nvGrpSpPr>
        <p:grpSpPr bwMode="auto">
          <a:xfrm>
            <a:off x="412750" y="4673600"/>
            <a:ext cx="1843088" cy="508000"/>
            <a:chOff x="490" y="3034"/>
            <a:chExt cx="1161" cy="320"/>
          </a:xfrm>
        </p:grpSpPr>
        <p:sp>
          <p:nvSpPr>
            <p:cNvPr id="1204493" name="Text Box 269"/>
            <p:cNvSpPr txBox="1">
              <a:spLocks noChangeArrowheads="1"/>
            </p:cNvSpPr>
            <p:nvPr/>
          </p:nvSpPr>
          <p:spPr bwMode="auto">
            <a:xfrm>
              <a:off x="519" y="3194"/>
              <a:ext cx="1132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b="0"/>
                <a:t>Page Directory Base Address</a:t>
              </a:r>
            </a:p>
          </p:txBody>
        </p:sp>
        <p:sp>
          <p:nvSpPr>
            <p:cNvPr id="1204494" name="Text Box 270"/>
            <p:cNvSpPr txBox="1">
              <a:spLocks noChangeArrowheads="1"/>
            </p:cNvSpPr>
            <p:nvPr/>
          </p:nvSpPr>
          <p:spPr bwMode="auto">
            <a:xfrm>
              <a:off x="490" y="303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0"/>
                <a:t>CR3:</a:t>
              </a:r>
            </a:p>
          </p:txBody>
        </p:sp>
      </p:grpSp>
      <p:sp>
        <p:nvSpPr>
          <p:cNvPr id="1204495" name="Line 271"/>
          <p:cNvSpPr>
            <a:spLocks noChangeShapeType="1"/>
          </p:cNvSpPr>
          <p:nvPr/>
        </p:nvSpPr>
        <p:spPr bwMode="auto">
          <a:xfrm>
            <a:off x="150813" y="252888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cxnSp>
        <p:nvCxnSpPr>
          <p:cNvPr id="1204496" name="AutoShape 272"/>
          <p:cNvCxnSpPr>
            <a:cxnSpLocks noChangeShapeType="1"/>
            <a:stCxn id="1204495" idx="0"/>
            <a:endCxn id="1204493" idx="1"/>
          </p:cNvCxnSpPr>
          <p:nvPr/>
        </p:nvCxnSpPr>
        <p:spPr bwMode="auto">
          <a:xfrm rot="5400000" flipV="1">
            <a:off x="-958055" y="3637756"/>
            <a:ext cx="2525712" cy="307975"/>
          </a:xfrm>
          <a:prstGeom prst="bentConnector4">
            <a:avLst>
              <a:gd name="adj1" fmla="val 100000"/>
              <a:gd name="adj2" fmla="val 91755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04497" name="Group 273"/>
          <p:cNvGraphicFramePr>
            <a:graphicFrameLocks noGrp="1"/>
          </p:cNvGraphicFramePr>
          <p:nvPr/>
        </p:nvGraphicFramePr>
        <p:xfrm>
          <a:off x="3462338" y="4713288"/>
          <a:ext cx="4095750" cy="1472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0...01010100000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0...01100110011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0...00010000100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4586" name="Text Box 362"/>
          <p:cNvSpPr txBox="1">
            <a:spLocks noChangeArrowheads="1"/>
          </p:cNvSpPr>
          <p:nvPr/>
        </p:nvSpPr>
        <p:spPr bwMode="auto">
          <a:xfrm>
            <a:off x="3371850" y="4497388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400" b="0"/>
              <a:t>Page table:</a:t>
            </a:r>
          </a:p>
        </p:txBody>
      </p:sp>
      <p:sp>
        <p:nvSpPr>
          <p:cNvPr id="1204587" name="Freeform 363"/>
          <p:cNvSpPr>
            <a:spLocks/>
          </p:cNvSpPr>
          <p:nvPr/>
        </p:nvSpPr>
        <p:spPr bwMode="auto">
          <a:xfrm>
            <a:off x="974725" y="3992563"/>
            <a:ext cx="2484438" cy="990600"/>
          </a:xfrm>
          <a:custGeom>
            <a:avLst/>
            <a:gdLst>
              <a:gd name="T0" fmla="*/ 0 w 1565"/>
              <a:gd name="T1" fmla="*/ 0 h 624"/>
              <a:gd name="T2" fmla="*/ 0 w 1565"/>
              <a:gd name="T3" fmla="*/ 307 h 624"/>
              <a:gd name="T4" fmla="*/ 1008 w 1565"/>
              <a:gd name="T5" fmla="*/ 307 h 624"/>
              <a:gd name="T6" fmla="*/ 1008 w 1565"/>
              <a:gd name="T7" fmla="*/ 624 h 624"/>
              <a:gd name="T8" fmla="*/ 1565 w 1565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5" h="624">
                <a:moveTo>
                  <a:pt x="0" y="0"/>
                </a:moveTo>
                <a:lnTo>
                  <a:pt x="0" y="307"/>
                </a:lnTo>
                <a:lnTo>
                  <a:pt x="1008" y="307"/>
                </a:lnTo>
                <a:lnTo>
                  <a:pt x="1008" y="624"/>
                </a:lnTo>
                <a:lnTo>
                  <a:pt x="1565" y="624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4588" name="Freeform 364"/>
          <p:cNvSpPr>
            <a:spLocks/>
          </p:cNvSpPr>
          <p:nvPr/>
        </p:nvSpPr>
        <p:spPr bwMode="auto">
          <a:xfrm>
            <a:off x="2911475" y="1920875"/>
            <a:ext cx="2117725" cy="3397250"/>
          </a:xfrm>
          <a:custGeom>
            <a:avLst/>
            <a:gdLst>
              <a:gd name="T0" fmla="*/ 1334 w 1334"/>
              <a:gd name="T1" fmla="*/ 0 h 2140"/>
              <a:gd name="T2" fmla="*/ 1334 w 1334"/>
              <a:gd name="T3" fmla="*/ 1526 h 2140"/>
              <a:gd name="T4" fmla="*/ 0 w 1334"/>
              <a:gd name="T5" fmla="*/ 1680 h 2140"/>
              <a:gd name="T6" fmla="*/ 0 w 1334"/>
              <a:gd name="T7" fmla="*/ 2140 h 2140"/>
              <a:gd name="T8" fmla="*/ 326 w 1334"/>
              <a:gd name="T9" fmla="*/ 214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2140">
                <a:moveTo>
                  <a:pt x="1334" y="0"/>
                </a:moveTo>
                <a:lnTo>
                  <a:pt x="1334" y="1526"/>
                </a:lnTo>
                <a:lnTo>
                  <a:pt x="0" y="1680"/>
                </a:lnTo>
                <a:lnTo>
                  <a:pt x="0" y="2140"/>
                </a:lnTo>
                <a:lnTo>
                  <a:pt x="326" y="2140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4589" name="Rectangle 365"/>
          <p:cNvSpPr>
            <a:spLocks noChangeArrowheads="1"/>
          </p:cNvSpPr>
          <p:nvPr/>
        </p:nvSpPr>
        <p:spPr bwMode="auto">
          <a:xfrm>
            <a:off x="4983163" y="1922463"/>
            <a:ext cx="1255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table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(0x2, 2)</a:t>
            </a:r>
          </a:p>
        </p:txBody>
      </p:sp>
      <p:sp>
        <p:nvSpPr>
          <p:cNvPr id="1204590" name="Text Box 366"/>
          <p:cNvSpPr txBox="1">
            <a:spLocks noChangeArrowheads="1"/>
          </p:cNvSpPr>
          <p:nvPr/>
        </p:nvSpPr>
        <p:spPr bwMode="auto">
          <a:xfrm>
            <a:off x="5116513" y="1089025"/>
            <a:ext cx="4013200" cy="3495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b="0">
                <a:latin typeface="Tahoma" pitchFamily="34" charset="0"/>
              </a:rPr>
              <a:t>Page frame PF: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Save pointer to instruction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Move linear address to CR2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Generate a PF exception – jump to handler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Programmer reads CR2 address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Upper 10 CR2 bits identify needed PT</a:t>
            </a:r>
          </a:p>
          <a:p>
            <a:pPr>
              <a:buFontTx/>
              <a:buAutoNum type="arabicPeriod"/>
            </a:pPr>
            <a:r>
              <a:rPr lang="en-US" sz="1400" b="0">
                <a:latin typeface="Tahoma" pitchFamily="34" charset="0"/>
              </a:rPr>
              <a:t>Use middle 10 CR2 bit to determine entry </a:t>
            </a:r>
            <a:br>
              <a:rPr lang="en-US" sz="1400" b="0">
                <a:latin typeface="Tahoma" pitchFamily="34" charset="0"/>
              </a:rPr>
            </a:br>
            <a:r>
              <a:rPr lang="en-US" sz="1400" b="0">
                <a:latin typeface="Tahoma" pitchFamily="34" charset="0"/>
              </a:rPr>
              <a:t>in PT – holds a mass storage address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Allocate a new page – write back if dirty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Read page from storage device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Insert new page frame base address into </a:t>
            </a:r>
            <a:br>
              <a:rPr lang="en-US" sz="1400" b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page table entry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Return and restore faulting instruction</a:t>
            </a:r>
          </a:p>
          <a:p>
            <a:pPr>
              <a:buFontTx/>
              <a:buAutoNum type="arabicPeriod"/>
            </a:pP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Resume operation reading the same</a:t>
            </a:r>
            <a:br>
              <a:rPr lang="en-US" sz="1400" b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page directory entry and page table entry </a:t>
            </a:r>
            <a:br>
              <a:rPr lang="en-US" sz="1400" b="0">
                <a:solidFill>
                  <a:schemeClr val="folHlink"/>
                </a:solidFill>
                <a:latin typeface="Tahoma" pitchFamily="34" charset="0"/>
              </a:rPr>
            </a:br>
            <a:r>
              <a:rPr lang="en-US" sz="1400" b="0">
                <a:solidFill>
                  <a:schemeClr val="folHlink"/>
                </a:solidFill>
                <a:latin typeface="Tahoma" pitchFamily="34" charset="0"/>
              </a:rPr>
              <a:t>again – both now P = 1</a:t>
            </a:r>
          </a:p>
        </p:txBody>
      </p:sp>
      <p:sp>
        <p:nvSpPr>
          <p:cNvPr id="1204591" name="Freeform 367"/>
          <p:cNvSpPr>
            <a:spLocks/>
          </p:cNvSpPr>
          <p:nvPr/>
        </p:nvSpPr>
        <p:spPr bwMode="auto">
          <a:xfrm>
            <a:off x="4618038" y="1279525"/>
            <a:ext cx="3200400" cy="4054475"/>
          </a:xfrm>
          <a:custGeom>
            <a:avLst/>
            <a:gdLst>
              <a:gd name="T0" fmla="*/ 1862 w 2016"/>
              <a:gd name="T1" fmla="*/ 2458 h 2458"/>
              <a:gd name="T2" fmla="*/ 2016 w 2016"/>
              <a:gd name="T3" fmla="*/ 2228 h 2458"/>
              <a:gd name="T4" fmla="*/ 0 w 2016"/>
              <a:gd name="T5" fmla="*/ 2016 h 2458"/>
              <a:gd name="T6" fmla="*/ 336 w 2016"/>
              <a:gd name="T7" fmla="*/ 0 h 2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16" h="2458">
                <a:moveTo>
                  <a:pt x="1862" y="2458"/>
                </a:moveTo>
                <a:lnTo>
                  <a:pt x="2016" y="2228"/>
                </a:lnTo>
                <a:lnTo>
                  <a:pt x="0" y="2016"/>
                </a:lnTo>
                <a:lnTo>
                  <a:pt x="33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0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04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0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0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4226" grpId="0" animBg="1"/>
      <p:bldP spid="1204227" grpId="0" animBg="1"/>
      <p:bldP spid="1204586" grpId="0"/>
      <p:bldP spid="1204587" grpId="0" animBg="1"/>
      <p:bldP spid="1204588" grpId="0" animBg="1"/>
      <p:bldP spid="1204589" grpId="0"/>
      <p:bldP spid="1204590" grpId="0" animBg="1"/>
      <p:bldP spid="120459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250" name="Rectangle 2"/>
          <p:cNvSpPr>
            <a:spLocks noChangeArrowheads="1"/>
          </p:cNvSpPr>
          <p:nvPr/>
        </p:nvSpPr>
        <p:spPr bwMode="auto">
          <a:xfrm>
            <a:off x="7294563" y="5208588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1" name="Rectangle 3"/>
          <p:cNvSpPr>
            <a:spLocks noChangeArrowheads="1"/>
          </p:cNvSpPr>
          <p:nvPr/>
        </p:nvSpPr>
        <p:spPr bwMode="auto">
          <a:xfrm>
            <a:off x="3479800" y="5197475"/>
            <a:ext cx="1081088" cy="242888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2" name="Rectangle 4"/>
          <p:cNvSpPr>
            <a:spLocks noChangeArrowheads="1"/>
          </p:cNvSpPr>
          <p:nvPr/>
        </p:nvSpPr>
        <p:spPr bwMode="auto">
          <a:xfrm>
            <a:off x="4303713" y="3743325"/>
            <a:ext cx="271462" cy="24130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3" name="Rectangle 5"/>
          <p:cNvSpPr>
            <a:spLocks noChangeArrowheads="1"/>
          </p:cNvSpPr>
          <p:nvPr/>
        </p:nvSpPr>
        <p:spPr bwMode="auto">
          <a:xfrm>
            <a:off x="473075" y="3748088"/>
            <a:ext cx="1081088" cy="242887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25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Memory Lookup</a:t>
            </a:r>
          </a:p>
        </p:txBody>
      </p:sp>
      <p:graphicFrame>
        <p:nvGraphicFramePr>
          <p:cNvPr id="1205255" name="Group 7"/>
          <p:cNvGraphicFramePr>
            <a:graphicFrameLocks noGrp="1"/>
          </p:cNvGraphicFramePr>
          <p:nvPr/>
        </p:nvGraphicFramePr>
        <p:xfrm>
          <a:off x="250825" y="1374775"/>
          <a:ext cx="87312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1463"/>
                <a:gridCol w="274637"/>
                <a:gridCol w="271463"/>
                <a:gridCol w="273050"/>
                <a:gridCol w="273050"/>
                <a:gridCol w="271462"/>
                <a:gridCol w="273050"/>
                <a:gridCol w="273050"/>
                <a:gridCol w="273050"/>
                <a:gridCol w="273050"/>
                <a:gridCol w="271463"/>
                <a:gridCol w="273050"/>
                <a:gridCol w="271462"/>
                <a:gridCol w="274638"/>
                <a:gridCol w="273050"/>
                <a:gridCol w="271462"/>
                <a:gridCol w="273050"/>
                <a:gridCol w="271463"/>
                <a:gridCol w="274637"/>
                <a:gridCol w="273050"/>
                <a:gridCol w="273050"/>
                <a:gridCol w="273050"/>
                <a:gridCol w="273050"/>
                <a:gridCol w="274638"/>
                <a:gridCol w="273050"/>
                <a:gridCol w="273050"/>
                <a:gridCol w="273050"/>
                <a:gridCol w="271462"/>
                <a:gridCol w="274638"/>
                <a:gridCol w="271462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05389" name="Rectangle 141"/>
          <p:cNvSpPr>
            <a:spLocks noChangeArrowheads="1"/>
          </p:cNvSpPr>
          <p:nvPr/>
        </p:nvSpPr>
        <p:spPr bwMode="auto">
          <a:xfrm>
            <a:off x="133350" y="692150"/>
            <a:ext cx="3335338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800" b="0">
                <a:latin typeface="Helvetica" pitchFamily="34" charset="0"/>
              </a:rPr>
              <a:t>Incoming virtual address (CR2)</a:t>
            </a:r>
          </a:p>
          <a:p>
            <a:pPr marL="457200" indent="-457200"/>
            <a:r>
              <a:rPr lang="en-US" sz="1800" b="0">
                <a:latin typeface="Helvetica" pitchFamily="34" charset="0"/>
              </a:rPr>
              <a:t>(0x1802038, 20979768)</a:t>
            </a:r>
          </a:p>
        </p:txBody>
      </p:sp>
      <p:graphicFrame>
        <p:nvGraphicFramePr>
          <p:cNvPr id="1205390" name="Group 142"/>
          <p:cNvGraphicFramePr>
            <a:graphicFrameLocks noGrp="1"/>
          </p:cNvGraphicFramePr>
          <p:nvPr/>
        </p:nvGraphicFramePr>
        <p:xfrm>
          <a:off x="468313" y="2276475"/>
          <a:ext cx="4095750" cy="488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205444" name="Group 196"/>
          <p:cNvGraphicFramePr>
            <a:graphicFrameLocks noGrp="1"/>
          </p:cNvGraphicFramePr>
          <p:nvPr/>
        </p:nvGraphicFramePr>
        <p:xfrm>
          <a:off x="468313" y="2765425"/>
          <a:ext cx="4095750" cy="1476000"/>
        </p:xfrm>
        <a:graphic>
          <a:graphicData uri="http://schemas.openxmlformats.org/drawingml/2006/table">
            <a:tbl>
              <a:tblPr/>
              <a:tblGrid>
                <a:gridCol w="1092200"/>
                <a:gridCol w="8572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0...01111111000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0...01110000111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0...00001010101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0...01111000101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0...00000000100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10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5514" name="Freeform 266"/>
          <p:cNvSpPr>
            <a:spLocks/>
          </p:cNvSpPr>
          <p:nvPr/>
        </p:nvSpPr>
        <p:spPr bwMode="auto">
          <a:xfrm>
            <a:off x="244475" y="1936750"/>
            <a:ext cx="1371600" cy="1935163"/>
          </a:xfrm>
          <a:custGeom>
            <a:avLst/>
            <a:gdLst>
              <a:gd name="T0" fmla="*/ 864 w 864"/>
              <a:gd name="T1" fmla="*/ 0 h 1258"/>
              <a:gd name="T2" fmla="*/ 864 w 864"/>
              <a:gd name="T3" fmla="*/ 115 h 1258"/>
              <a:gd name="T4" fmla="*/ 0 w 864"/>
              <a:gd name="T5" fmla="*/ 278 h 1258"/>
              <a:gd name="T6" fmla="*/ 0 w 864"/>
              <a:gd name="T7" fmla="*/ 1248 h 1258"/>
              <a:gd name="T8" fmla="*/ 86 w 864"/>
              <a:gd name="T9" fmla="*/ 1258 h 1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64" h="1258">
                <a:moveTo>
                  <a:pt x="864" y="0"/>
                </a:moveTo>
                <a:lnTo>
                  <a:pt x="864" y="115"/>
                </a:lnTo>
                <a:lnTo>
                  <a:pt x="0" y="278"/>
                </a:lnTo>
                <a:lnTo>
                  <a:pt x="0" y="1248"/>
                </a:lnTo>
                <a:lnTo>
                  <a:pt x="86" y="1258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515" name="Rectangle 267"/>
          <p:cNvSpPr>
            <a:spLocks noChangeArrowheads="1"/>
          </p:cNvSpPr>
          <p:nvPr/>
        </p:nvSpPr>
        <p:spPr bwMode="auto">
          <a:xfrm>
            <a:off x="-31750" y="1966913"/>
            <a:ext cx="146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directory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(0x6, 6)</a:t>
            </a:r>
          </a:p>
        </p:txBody>
      </p:sp>
      <p:grpSp>
        <p:nvGrpSpPr>
          <p:cNvPr id="1205516" name="Group 268"/>
          <p:cNvGrpSpPr>
            <a:grpSpLocks/>
          </p:cNvGrpSpPr>
          <p:nvPr/>
        </p:nvGrpSpPr>
        <p:grpSpPr bwMode="auto">
          <a:xfrm>
            <a:off x="412750" y="4673600"/>
            <a:ext cx="1843088" cy="508000"/>
            <a:chOff x="490" y="3034"/>
            <a:chExt cx="1161" cy="320"/>
          </a:xfrm>
        </p:grpSpPr>
        <p:sp>
          <p:nvSpPr>
            <p:cNvPr id="1205517" name="Text Box 269"/>
            <p:cNvSpPr txBox="1">
              <a:spLocks noChangeArrowheads="1"/>
            </p:cNvSpPr>
            <p:nvPr/>
          </p:nvSpPr>
          <p:spPr bwMode="auto">
            <a:xfrm>
              <a:off x="519" y="3194"/>
              <a:ext cx="1132" cy="1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000" b="0"/>
                <a:t>Page Directory Base Address</a:t>
              </a:r>
            </a:p>
          </p:txBody>
        </p:sp>
        <p:sp>
          <p:nvSpPr>
            <p:cNvPr id="1205518" name="Text Box 270"/>
            <p:cNvSpPr txBox="1">
              <a:spLocks noChangeArrowheads="1"/>
            </p:cNvSpPr>
            <p:nvPr/>
          </p:nvSpPr>
          <p:spPr bwMode="auto">
            <a:xfrm>
              <a:off x="490" y="3034"/>
              <a:ext cx="31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sz="1200" b="0"/>
                <a:t>CR3:</a:t>
              </a:r>
            </a:p>
          </p:txBody>
        </p:sp>
      </p:grpSp>
      <p:sp>
        <p:nvSpPr>
          <p:cNvPr id="1205519" name="Line 271"/>
          <p:cNvSpPr>
            <a:spLocks noChangeShapeType="1"/>
          </p:cNvSpPr>
          <p:nvPr/>
        </p:nvSpPr>
        <p:spPr bwMode="auto">
          <a:xfrm>
            <a:off x="150813" y="2528888"/>
            <a:ext cx="258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cxnSp>
        <p:nvCxnSpPr>
          <p:cNvPr id="1205520" name="AutoShape 272"/>
          <p:cNvCxnSpPr>
            <a:cxnSpLocks noChangeShapeType="1"/>
            <a:stCxn id="1205519" idx="0"/>
            <a:endCxn id="1205517" idx="1"/>
          </p:cNvCxnSpPr>
          <p:nvPr/>
        </p:nvCxnSpPr>
        <p:spPr bwMode="auto">
          <a:xfrm rot="5400000" flipV="1">
            <a:off x="-958055" y="3637756"/>
            <a:ext cx="2525712" cy="307975"/>
          </a:xfrm>
          <a:prstGeom prst="bentConnector4">
            <a:avLst>
              <a:gd name="adj1" fmla="val 100000"/>
              <a:gd name="adj2" fmla="val 91755"/>
            </a:avLst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205521" name="Group 273"/>
          <p:cNvGraphicFramePr>
            <a:graphicFrameLocks noGrp="1"/>
          </p:cNvGraphicFramePr>
          <p:nvPr/>
        </p:nvGraphicFramePr>
        <p:xfrm>
          <a:off x="3462338" y="4713288"/>
          <a:ext cx="4095750" cy="1472888"/>
        </p:xfrm>
        <a:graphic>
          <a:graphicData uri="http://schemas.openxmlformats.org/drawingml/2006/table">
            <a:tbl>
              <a:tblPr/>
              <a:tblGrid>
                <a:gridCol w="273050"/>
                <a:gridCol w="273050"/>
                <a:gridCol w="271462"/>
                <a:gridCol w="274638"/>
                <a:gridCol w="273050"/>
                <a:gridCol w="273050"/>
                <a:gridCol w="311150"/>
                <a:gridCol w="236537"/>
                <a:gridCol w="273050"/>
                <a:gridCol w="273050"/>
                <a:gridCol w="273050"/>
                <a:gridCol w="271463"/>
                <a:gridCol w="274637"/>
                <a:gridCol w="271463"/>
                <a:gridCol w="273050"/>
              </a:tblGrid>
              <a:tr h="242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31</a:t>
                      </a:r>
                    </a:p>
                  </a:txBody>
                  <a:tcPr marL="36000" marR="36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7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2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marL="36000" marR="36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0...01010101111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 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0...01010100000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0...01100110011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0...00010000100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endParaRPr kumimoji="0" lang="nb-NO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1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......</a:t>
                      </a:r>
                    </a:p>
                  </a:txBody>
                  <a:tcPr marL="36000" marR="36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05610" name="Freeform 362"/>
          <p:cNvSpPr>
            <a:spLocks/>
          </p:cNvSpPr>
          <p:nvPr/>
        </p:nvSpPr>
        <p:spPr bwMode="auto">
          <a:xfrm>
            <a:off x="974725" y="3992563"/>
            <a:ext cx="2484438" cy="990600"/>
          </a:xfrm>
          <a:custGeom>
            <a:avLst/>
            <a:gdLst>
              <a:gd name="T0" fmla="*/ 0 w 1565"/>
              <a:gd name="T1" fmla="*/ 0 h 624"/>
              <a:gd name="T2" fmla="*/ 0 w 1565"/>
              <a:gd name="T3" fmla="*/ 307 h 624"/>
              <a:gd name="T4" fmla="*/ 1008 w 1565"/>
              <a:gd name="T5" fmla="*/ 307 h 624"/>
              <a:gd name="T6" fmla="*/ 1008 w 1565"/>
              <a:gd name="T7" fmla="*/ 624 h 624"/>
              <a:gd name="T8" fmla="*/ 1565 w 1565"/>
              <a:gd name="T9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65" h="624">
                <a:moveTo>
                  <a:pt x="0" y="0"/>
                </a:moveTo>
                <a:lnTo>
                  <a:pt x="0" y="307"/>
                </a:lnTo>
                <a:lnTo>
                  <a:pt x="1008" y="307"/>
                </a:lnTo>
                <a:lnTo>
                  <a:pt x="1008" y="624"/>
                </a:lnTo>
                <a:lnTo>
                  <a:pt x="1565" y="624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1" name="Freeform 363"/>
          <p:cNvSpPr>
            <a:spLocks/>
          </p:cNvSpPr>
          <p:nvPr/>
        </p:nvSpPr>
        <p:spPr bwMode="auto">
          <a:xfrm>
            <a:off x="2911475" y="1920875"/>
            <a:ext cx="2117725" cy="3397250"/>
          </a:xfrm>
          <a:custGeom>
            <a:avLst/>
            <a:gdLst>
              <a:gd name="T0" fmla="*/ 1334 w 1334"/>
              <a:gd name="T1" fmla="*/ 0 h 2140"/>
              <a:gd name="T2" fmla="*/ 1334 w 1334"/>
              <a:gd name="T3" fmla="*/ 1526 h 2140"/>
              <a:gd name="T4" fmla="*/ 0 w 1334"/>
              <a:gd name="T5" fmla="*/ 1680 h 2140"/>
              <a:gd name="T6" fmla="*/ 0 w 1334"/>
              <a:gd name="T7" fmla="*/ 2140 h 2140"/>
              <a:gd name="T8" fmla="*/ 326 w 1334"/>
              <a:gd name="T9" fmla="*/ 2140 h 2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34" h="2140">
                <a:moveTo>
                  <a:pt x="1334" y="0"/>
                </a:moveTo>
                <a:lnTo>
                  <a:pt x="1334" y="1526"/>
                </a:lnTo>
                <a:lnTo>
                  <a:pt x="0" y="1680"/>
                </a:lnTo>
                <a:lnTo>
                  <a:pt x="0" y="2140"/>
                </a:lnTo>
                <a:lnTo>
                  <a:pt x="326" y="2140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2" name="Rectangle 364"/>
          <p:cNvSpPr>
            <a:spLocks noChangeArrowheads="1"/>
          </p:cNvSpPr>
          <p:nvPr/>
        </p:nvSpPr>
        <p:spPr bwMode="auto">
          <a:xfrm>
            <a:off x="4983163" y="1922463"/>
            <a:ext cx="1255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Index to page table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(0x2, 2)</a:t>
            </a:r>
          </a:p>
        </p:txBody>
      </p:sp>
      <p:sp>
        <p:nvSpPr>
          <p:cNvPr id="1205613" name="Rectangle 365"/>
          <p:cNvSpPr>
            <a:spLocks noChangeArrowheads="1"/>
          </p:cNvSpPr>
          <p:nvPr/>
        </p:nvSpPr>
        <p:spPr bwMode="auto">
          <a:xfrm>
            <a:off x="8183563" y="2235200"/>
            <a:ext cx="563562" cy="3997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614" name="Freeform 366"/>
          <p:cNvSpPr>
            <a:spLocks/>
          </p:cNvSpPr>
          <p:nvPr/>
        </p:nvSpPr>
        <p:spPr bwMode="auto">
          <a:xfrm>
            <a:off x="4556125" y="2225675"/>
            <a:ext cx="3611563" cy="3048000"/>
          </a:xfrm>
          <a:custGeom>
            <a:avLst/>
            <a:gdLst>
              <a:gd name="T0" fmla="*/ 0 w 2295"/>
              <a:gd name="T1" fmla="*/ 1949 h 1949"/>
              <a:gd name="T2" fmla="*/ 394 w 2295"/>
              <a:gd name="T3" fmla="*/ 1949 h 1949"/>
              <a:gd name="T4" fmla="*/ 1056 w 2295"/>
              <a:gd name="T5" fmla="*/ 0 h 1949"/>
              <a:gd name="T6" fmla="*/ 2295 w 2295"/>
              <a:gd name="T7" fmla="*/ 0 h 1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95" h="1949">
                <a:moveTo>
                  <a:pt x="0" y="1949"/>
                </a:moveTo>
                <a:lnTo>
                  <a:pt x="394" y="1949"/>
                </a:lnTo>
                <a:lnTo>
                  <a:pt x="1056" y="0"/>
                </a:lnTo>
                <a:lnTo>
                  <a:pt x="2295" y="0"/>
                </a:lnTo>
              </a:path>
            </a:pathLst>
          </a:custGeom>
          <a:noFill/>
          <a:ln w="9525" cap="rnd" cmpd="sng">
            <a:solidFill>
              <a:schemeClr val="tx1"/>
            </a:solidFill>
            <a:prstDash val="sys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5" name="Rectangle 367"/>
          <p:cNvSpPr>
            <a:spLocks noChangeArrowheads="1"/>
          </p:cNvSpPr>
          <p:nvPr/>
        </p:nvSpPr>
        <p:spPr bwMode="auto">
          <a:xfrm>
            <a:off x="6721475" y="2535238"/>
            <a:ext cx="823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DDDDDD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12700" algn="ctr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57200" indent="-457200"/>
            <a:r>
              <a:rPr lang="en-US" sz="1000" b="0">
                <a:latin typeface="Helvetica" pitchFamily="34" charset="0"/>
              </a:rPr>
              <a:t>Page offset</a:t>
            </a:r>
          </a:p>
          <a:p>
            <a:pPr marL="457200" indent="-457200"/>
            <a:r>
              <a:rPr lang="en-US" sz="1000" b="0">
                <a:latin typeface="Helvetica" pitchFamily="34" charset="0"/>
              </a:rPr>
              <a:t>(0x38, 56)</a:t>
            </a:r>
          </a:p>
        </p:txBody>
      </p:sp>
      <p:sp>
        <p:nvSpPr>
          <p:cNvPr id="1205616" name="Freeform 368"/>
          <p:cNvSpPr>
            <a:spLocks/>
          </p:cNvSpPr>
          <p:nvPr/>
        </p:nvSpPr>
        <p:spPr bwMode="auto">
          <a:xfrm>
            <a:off x="7543800" y="1920875"/>
            <a:ext cx="609600" cy="1203325"/>
          </a:xfrm>
          <a:custGeom>
            <a:avLst/>
            <a:gdLst>
              <a:gd name="T0" fmla="*/ 0 w 384"/>
              <a:gd name="T1" fmla="*/ 0 h 777"/>
              <a:gd name="T2" fmla="*/ 0 w 384"/>
              <a:gd name="T3" fmla="*/ 777 h 777"/>
              <a:gd name="T4" fmla="*/ 384 w 384"/>
              <a:gd name="T5" fmla="*/ 777 h 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777">
                <a:moveTo>
                  <a:pt x="0" y="0"/>
                </a:moveTo>
                <a:lnTo>
                  <a:pt x="0" y="777"/>
                </a:lnTo>
                <a:lnTo>
                  <a:pt x="384" y="777"/>
                </a:lnTo>
              </a:path>
            </a:pathLst>
          </a:custGeom>
          <a:noFill/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nb-NO"/>
          </a:p>
        </p:txBody>
      </p:sp>
      <p:sp>
        <p:nvSpPr>
          <p:cNvPr id="1205617" name="Text Box 369"/>
          <p:cNvSpPr txBox="1">
            <a:spLocks noChangeArrowheads="1"/>
          </p:cNvSpPr>
          <p:nvPr/>
        </p:nvSpPr>
        <p:spPr bwMode="auto">
          <a:xfrm>
            <a:off x="8128000" y="1938338"/>
            <a:ext cx="1069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r>
              <a:rPr lang="en-US" sz="1400" b="0"/>
              <a:t>Page:</a:t>
            </a:r>
          </a:p>
        </p:txBody>
      </p:sp>
      <p:sp>
        <p:nvSpPr>
          <p:cNvPr id="1205618" name="Rectangle 370"/>
          <p:cNvSpPr>
            <a:spLocks noChangeArrowheads="1"/>
          </p:cNvSpPr>
          <p:nvPr/>
        </p:nvSpPr>
        <p:spPr bwMode="auto">
          <a:xfrm>
            <a:off x="8185150" y="3111500"/>
            <a:ext cx="563563" cy="271463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nb-NO"/>
          </a:p>
        </p:txBody>
      </p:sp>
      <p:sp>
        <p:nvSpPr>
          <p:cNvPr id="1205619" name="Text Box 371"/>
          <p:cNvSpPr txBox="1">
            <a:spLocks noChangeArrowheads="1"/>
          </p:cNvSpPr>
          <p:nvPr/>
        </p:nvSpPr>
        <p:spPr bwMode="auto">
          <a:xfrm>
            <a:off x="6861175" y="3097213"/>
            <a:ext cx="1193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sz="1200" b="0">
                <a:solidFill>
                  <a:srgbClr val="FF0000"/>
                </a:solidFill>
              </a:rPr>
              <a:t>requested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0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0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5613" grpId="0" animBg="1"/>
      <p:bldP spid="1205614" grpId="0" animBg="1"/>
      <p:bldP spid="1205615" grpId="0"/>
      <p:bldP spid="1205616" grpId="0" animBg="1"/>
      <p:bldP spid="1205617" grpId="0"/>
      <p:bldP spid="1205618" grpId="0" animBg="1"/>
      <p:bldP spid="12056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Pentium Page Fault Causes</a:t>
            </a:r>
          </a:p>
        </p:txBody>
      </p:sp>
      <p:sp>
        <p:nvSpPr>
          <p:cNvPr id="120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35000"/>
              </a:spcAft>
            </a:pPr>
            <a:r>
              <a:rPr lang="en-US" sz="2400"/>
              <a:t>Page directory entry’s P-bit = 0: </a:t>
            </a:r>
            <a:br>
              <a:rPr lang="en-US" sz="2400"/>
            </a:br>
            <a:r>
              <a:rPr lang="en-US" sz="2400"/>
              <a:t>page group’s directory (page table) not in memory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Page table entry’s P-bit = 0:</a:t>
            </a:r>
            <a:br>
              <a:rPr lang="en-US" sz="2400"/>
            </a:br>
            <a:r>
              <a:rPr lang="en-US" sz="2400"/>
              <a:t>requested page not in memory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Attempt to write to a read-only page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Insufficient page-level privilege to access page table or frame</a:t>
            </a:r>
            <a:br>
              <a:rPr lang="en-US" sz="2400"/>
            </a:br>
            <a:endParaRPr lang="en-US" sz="2400"/>
          </a:p>
          <a:p>
            <a:pPr>
              <a:spcAft>
                <a:spcPct val="35000"/>
              </a:spcAft>
            </a:pPr>
            <a:r>
              <a:rPr lang="en-US" sz="2400"/>
              <a:t>One of the reserved bits are set in the page directory or </a:t>
            </a:r>
            <a:br>
              <a:rPr lang="en-US" sz="2400"/>
            </a:br>
            <a:r>
              <a:rPr lang="en-US" sz="2400"/>
              <a:t>table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20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ct val="40000"/>
              </a:spcAft>
            </a:pPr>
            <a:r>
              <a:rPr lang="en-US" sz="2000"/>
              <a:t>Memory management is concerned with managing the systems’ memory resources</a:t>
            </a:r>
          </a:p>
          <a:p>
            <a:pPr lvl="1">
              <a:spcAft>
                <a:spcPct val="40000"/>
              </a:spcAft>
            </a:pPr>
            <a:r>
              <a:rPr lang="en-US" sz="1800"/>
              <a:t>allocating space to processes</a:t>
            </a:r>
          </a:p>
          <a:p>
            <a:pPr lvl="1">
              <a:spcAft>
                <a:spcPct val="40000"/>
              </a:spcAft>
            </a:pPr>
            <a:r>
              <a:rPr lang="en-US" sz="1800"/>
              <a:t>protecting the memory regions</a:t>
            </a:r>
          </a:p>
          <a:p>
            <a:pPr lvl="1">
              <a:spcAft>
                <a:spcPct val="40000"/>
              </a:spcAft>
            </a:pPr>
            <a:r>
              <a:rPr lang="en-US" sz="1800"/>
              <a:t>in the real world</a:t>
            </a:r>
          </a:p>
          <a:p>
            <a:pPr lvl="2">
              <a:spcAft>
                <a:spcPct val="10000"/>
              </a:spcAft>
            </a:pPr>
            <a:r>
              <a:rPr lang="en-US" sz="1600"/>
              <a:t>programs are loaded dynamically</a:t>
            </a:r>
          </a:p>
          <a:p>
            <a:pPr lvl="2">
              <a:spcAft>
                <a:spcPct val="10000"/>
              </a:spcAft>
            </a:pPr>
            <a:r>
              <a:rPr lang="en-US" sz="1600"/>
              <a:t>physical addresses it will get are not known to program – dynamic address translation</a:t>
            </a:r>
          </a:p>
          <a:p>
            <a:pPr lvl="2">
              <a:spcAft>
                <a:spcPct val="10000"/>
              </a:spcAft>
            </a:pPr>
            <a:r>
              <a:rPr lang="en-US" sz="1600"/>
              <a:t>program size at run-time is not known to kernel</a:t>
            </a:r>
            <a:br>
              <a:rPr lang="en-US" sz="1600"/>
            </a:br>
            <a:endParaRPr lang="en-US" sz="1600"/>
          </a:p>
          <a:p>
            <a:pPr>
              <a:spcAft>
                <a:spcPct val="40000"/>
              </a:spcAft>
            </a:pPr>
            <a:r>
              <a:rPr lang="en-US" sz="2000"/>
              <a:t>Each process usually has text, data and stack segments</a:t>
            </a:r>
            <a:br>
              <a:rPr lang="en-US" sz="2000"/>
            </a:br>
            <a:endParaRPr lang="en-US" sz="2000"/>
          </a:p>
          <a:p>
            <a:pPr>
              <a:spcAft>
                <a:spcPct val="40000"/>
              </a:spcAft>
            </a:pPr>
            <a:r>
              <a:rPr lang="en-US" sz="2000"/>
              <a:t>Systems like Windows and Unix use virtual memory with paging</a:t>
            </a:r>
            <a:br>
              <a:rPr lang="en-US" sz="2000"/>
            </a:br>
            <a:endParaRPr lang="en-US" sz="2000"/>
          </a:p>
          <a:p>
            <a:pPr>
              <a:spcAft>
                <a:spcPct val="40000"/>
              </a:spcAft>
            </a:pPr>
            <a:r>
              <a:rPr lang="en-US" sz="2000"/>
              <a:t>Many issues when designing a memory component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/>
              <a:t>We can’t access the disk each time we need data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Typical computer systems therefore have several different components where data may be stored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different capacities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different speeds</a:t>
            </a:r>
          </a:p>
          <a:p>
            <a:pPr lvl="1">
              <a:spcAft>
                <a:spcPts val="1200"/>
              </a:spcAft>
            </a:pPr>
            <a:r>
              <a:rPr lang="en-US" sz="2000" dirty="0"/>
              <a:t>less capacity gives faster access </a:t>
            </a:r>
            <a:br>
              <a:rPr lang="en-US" sz="2000" dirty="0"/>
            </a:br>
            <a:r>
              <a:rPr lang="en-US" sz="2000" dirty="0"/>
              <a:t>and higher cost per byte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Lower levels have a copy of </a:t>
            </a:r>
            <a:br>
              <a:rPr lang="en-US" sz="2400" dirty="0"/>
            </a:br>
            <a:r>
              <a:rPr lang="en-US" sz="2400" dirty="0"/>
              <a:t>data in higher levels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A typical memory hierarchy:</a:t>
            </a:r>
          </a:p>
        </p:txBody>
      </p:sp>
      <p:sp>
        <p:nvSpPr>
          <p:cNvPr id="1165316" name="Text Box 4"/>
          <p:cNvSpPr txBox="1">
            <a:spLocks noChangeArrowheads="1"/>
          </p:cNvSpPr>
          <p:nvPr/>
        </p:nvSpPr>
        <p:spPr bwMode="auto">
          <a:xfrm>
            <a:off x="5562600" y="5992813"/>
            <a:ext cx="2519363" cy="366712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cache(s)</a:t>
            </a:r>
          </a:p>
        </p:txBody>
      </p:sp>
      <p:sp>
        <p:nvSpPr>
          <p:cNvPr id="1165317" name="Text Box 5"/>
          <p:cNvSpPr txBox="1">
            <a:spLocks noChangeArrowheads="1"/>
          </p:cNvSpPr>
          <p:nvPr/>
        </p:nvSpPr>
        <p:spPr bwMode="auto">
          <a:xfrm>
            <a:off x="5562600" y="5080000"/>
            <a:ext cx="2519363" cy="366713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main memory</a:t>
            </a:r>
          </a:p>
        </p:txBody>
      </p:sp>
      <p:sp>
        <p:nvSpPr>
          <p:cNvPr id="1165318" name="Text Box 6"/>
          <p:cNvSpPr txBox="1">
            <a:spLocks noChangeArrowheads="1"/>
          </p:cNvSpPr>
          <p:nvPr/>
        </p:nvSpPr>
        <p:spPr bwMode="auto">
          <a:xfrm>
            <a:off x="5562600" y="3894138"/>
            <a:ext cx="2519363" cy="641350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secondary storage (disks) </a:t>
            </a:r>
          </a:p>
        </p:txBody>
      </p:sp>
      <p:sp>
        <p:nvSpPr>
          <p:cNvPr id="1165319" name="Text Box 7"/>
          <p:cNvSpPr txBox="1">
            <a:spLocks noChangeArrowheads="1"/>
          </p:cNvSpPr>
          <p:nvPr/>
        </p:nvSpPr>
        <p:spPr bwMode="auto">
          <a:xfrm>
            <a:off x="5562600" y="2708275"/>
            <a:ext cx="2519363" cy="641350"/>
          </a:xfrm>
          <a:prstGeom prst="rect">
            <a:avLst/>
          </a:prstGeom>
          <a:solidFill>
            <a:srgbClr val="6666FF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tertiary storage (tapes) </a:t>
            </a:r>
          </a:p>
        </p:txBody>
      </p:sp>
      <p:sp>
        <p:nvSpPr>
          <p:cNvPr id="1165320" name="Line 8"/>
          <p:cNvSpPr>
            <a:spLocks noChangeShapeType="1"/>
          </p:cNvSpPr>
          <p:nvPr/>
        </p:nvSpPr>
        <p:spPr bwMode="auto">
          <a:xfrm flipV="1">
            <a:off x="6821488" y="5472113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1" name="Line 9"/>
          <p:cNvSpPr>
            <a:spLocks noChangeShapeType="1"/>
          </p:cNvSpPr>
          <p:nvPr/>
        </p:nvSpPr>
        <p:spPr bwMode="auto">
          <a:xfrm flipV="1">
            <a:off x="6823075" y="4560888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2" name="Line 10"/>
          <p:cNvSpPr>
            <a:spLocks noChangeShapeType="1"/>
          </p:cNvSpPr>
          <p:nvPr/>
        </p:nvSpPr>
        <p:spPr bwMode="auto">
          <a:xfrm flipV="1">
            <a:off x="6823075" y="3373438"/>
            <a:ext cx="0" cy="495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3" name="Text Box 11"/>
          <p:cNvSpPr txBox="1">
            <a:spLocks noChangeArrowheads="1"/>
          </p:cNvSpPr>
          <p:nvPr/>
        </p:nvSpPr>
        <p:spPr bwMode="auto">
          <a:xfrm rot="-5400000">
            <a:off x="7968457" y="2915443"/>
            <a:ext cx="78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 b="0"/>
              <a:t>speed</a:t>
            </a:r>
          </a:p>
        </p:txBody>
      </p:sp>
      <p:sp>
        <p:nvSpPr>
          <p:cNvPr id="1165324" name="Text Box 12"/>
          <p:cNvSpPr txBox="1">
            <a:spLocks noChangeArrowheads="1"/>
          </p:cNvSpPr>
          <p:nvPr/>
        </p:nvSpPr>
        <p:spPr bwMode="auto">
          <a:xfrm rot="-5400000">
            <a:off x="4695825" y="5848351"/>
            <a:ext cx="1004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 b="0"/>
              <a:t>capacity</a:t>
            </a:r>
          </a:p>
        </p:txBody>
      </p:sp>
      <p:sp>
        <p:nvSpPr>
          <p:cNvPr id="1165325" name="Text Box 13"/>
          <p:cNvSpPr txBox="1">
            <a:spLocks noChangeArrowheads="1"/>
          </p:cNvSpPr>
          <p:nvPr/>
        </p:nvSpPr>
        <p:spPr bwMode="auto">
          <a:xfrm rot="-5400000">
            <a:off x="8451850" y="2860675"/>
            <a:ext cx="671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1800" b="0"/>
              <a:t>price</a:t>
            </a:r>
          </a:p>
        </p:txBody>
      </p:sp>
      <p:sp>
        <p:nvSpPr>
          <p:cNvPr id="1165326" name="Line 14"/>
          <p:cNvSpPr>
            <a:spLocks noChangeShapeType="1"/>
          </p:cNvSpPr>
          <p:nvPr/>
        </p:nvSpPr>
        <p:spPr bwMode="auto">
          <a:xfrm flipV="1">
            <a:off x="5381625" y="2708275"/>
            <a:ext cx="0" cy="3735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7" name="Line 15"/>
          <p:cNvSpPr>
            <a:spLocks noChangeShapeType="1"/>
          </p:cNvSpPr>
          <p:nvPr/>
        </p:nvSpPr>
        <p:spPr bwMode="auto">
          <a:xfrm flipV="1">
            <a:off x="8542338" y="2708275"/>
            <a:ext cx="0" cy="3735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5328" name="Line 16"/>
          <p:cNvSpPr>
            <a:spLocks noChangeShapeType="1"/>
          </p:cNvSpPr>
          <p:nvPr/>
        </p:nvSpPr>
        <p:spPr bwMode="auto">
          <a:xfrm flipV="1">
            <a:off x="8964613" y="2708275"/>
            <a:ext cx="0" cy="3735388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1165329" name="Group 17"/>
          <p:cNvGrpSpPr>
            <a:grpSpLocks/>
          </p:cNvGrpSpPr>
          <p:nvPr/>
        </p:nvGrpSpPr>
        <p:grpSpPr bwMode="auto">
          <a:xfrm>
            <a:off x="7993063" y="4076700"/>
            <a:ext cx="617537" cy="2244725"/>
            <a:chOff x="5035" y="2568"/>
            <a:chExt cx="389" cy="1414"/>
          </a:xfrm>
        </p:grpSpPr>
        <p:sp>
          <p:nvSpPr>
            <p:cNvPr id="1165330" name="Text Box 18"/>
            <p:cNvSpPr txBox="1">
              <a:spLocks noChangeArrowheads="1"/>
            </p:cNvSpPr>
            <p:nvPr/>
          </p:nvSpPr>
          <p:spPr bwMode="auto">
            <a:xfrm>
              <a:off x="5035" y="3770"/>
              <a:ext cx="24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2x</a:t>
              </a:r>
            </a:p>
          </p:txBody>
        </p:sp>
        <p:sp>
          <p:nvSpPr>
            <p:cNvPr id="1165331" name="Text Box 19"/>
            <p:cNvSpPr txBox="1">
              <a:spLocks noChangeArrowheads="1"/>
            </p:cNvSpPr>
            <p:nvPr/>
          </p:nvSpPr>
          <p:spPr bwMode="auto">
            <a:xfrm>
              <a:off x="5035" y="3203"/>
              <a:ext cx="38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100x</a:t>
              </a:r>
            </a:p>
          </p:txBody>
        </p:sp>
        <p:sp>
          <p:nvSpPr>
            <p:cNvPr id="1165332" name="Text Box 20"/>
            <p:cNvSpPr txBox="1">
              <a:spLocks noChangeArrowheads="1"/>
            </p:cNvSpPr>
            <p:nvPr/>
          </p:nvSpPr>
          <p:spPr bwMode="auto">
            <a:xfrm>
              <a:off x="5035" y="2568"/>
              <a:ext cx="36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0"/>
                <a:t>10</a:t>
              </a:r>
              <a:r>
                <a:rPr lang="en-US" sz="1600" b="0" baseline="30000"/>
                <a:t>7</a:t>
              </a:r>
              <a:r>
                <a:rPr lang="en-US" sz="1600" b="0"/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165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1165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65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build="p"/>
      <p:bldP spid="1165316" grpId="0" animBg="1"/>
      <p:bldP spid="1165317" grpId="0" animBg="1"/>
      <p:bldP spid="1165318" grpId="0" animBg="1"/>
      <p:bldP spid="1165319" grpId="0" animBg="1"/>
      <p:bldP spid="1165320" grpId="0" animBg="1"/>
      <p:bldP spid="1165321" grpId="0" animBg="1"/>
      <p:bldP spid="1165322" grpId="0" animBg="1"/>
      <p:bldP spid="1165323" grpId="0"/>
      <p:bldP spid="1165324" grpId="0"/>
      <p:bldP spid="1165325" grpId="0"/>
      <p:bldP spid="1165326" grpId="0" animBg="1"/>
      <p:bldP spid="1165327" grpId="0" animBg="1"/>
      <p:bldP spid="11653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84" name="Picture 64" descr="j0433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138363"/>
            <a:ext cx="1157288" cy="8683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8380" name="Group 60"/>
          <p:cNvGrpSpPr>
            <a:grpSpLocks/>
          </p:cNvGrpSpPr>
          <p:nvPr/>
        </p:nvGrpSpPr>
        <p:grpSpPr bwMode="auto">
          <a:xfrm>
            <a:off x="3322870" y="1565320"/>
            <a:ext cx="2519363" cy="3651250"/>
            <a:chOff x="3504" y="1706"/>
            <a:chExt cx="1587" cy="2300"/>
          </a:xfrm>
        </p:grpSpPr>
        <p:sp>
          <p:nvSpPr>
            <p:cNvPr id="1208373" name="Text Box 53"/>
            <p:cNvSpPr txBox="1">
              <a:spLocks noChangeArrowheads="1"/>
            </p:cNvSpPr>
            <p:nvPr/>
          </p:nvSpPr>
          <p:spPr bwMode="auto">
            <a:xfrm>
              <a:off x="3504" y="3775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cache(s)</a:t>
              </a:r>
            </a:p>
          </p:txBody>
        </p:sp>
        <p:sp>
          <p:nvSpPr>
            <p:cNvPr id="1208374" name="Text Box 54"/>
            <p:cNvSpPr txBox="1">
              <a:spLocks noChangeArrowheads="1"/>
            </p:cNvSpPr>
            <p:nvPr/>
          </p:nvSpPr>
          <p:spPr bwMode="auto">
            <a:xfrm>
              <a:off x="3504" y="3200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08375" name="Text Box 55"/>
            <p:cNvSpPr txBox="1">
              <a:spLocks noChangeArrowheads="1"/>
            </p:cNvSpPr>
            <p:nvPr/>
          </p:nvSpPr>
          <p:spPr bwMode="auto">
            <a:xfrm>
              <a:off x="3504" y="2453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secondary storage (disks) </a:t>
              </a:r>
            </a:p>
          </p:txBody>
        </p:sp>
        <p:sp>
          <p:nvSpPr>
            <p:cNvPr id="1208376" name="Text Box 56"/>
            <p:cNvSpPr txBox="1">
              <a:spLocks noChangeArrowheads="1"/>
            </p:cNvSpPr>
            <p:nvPr/>
          </p:nvSpPr>
          <p:spPr bwMode="auto">
            <a:xfrm>
              <a:off x="3504" y="1706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 dirty="0">
                  <a:solidFill>
                    <a:schemeClr val="bg1"/>
                  </a:solidFill>
                </a:rPr>
                <a:t>tertiary storage (tapes) </a:t>
              </a:r>
            </a:p>
          </p:txBody>
        </p:sp>
        <p:sp>
          <p:nvSpPr>
            <p:cNvPr id="1208377" name="Line 57"/>
            <p:cNvSpPr>
              <a:spLocks noChangeShapeType="1"/>
            </p:cNvSpPr>
            <p:nvPr/>
          </p:nvSpPr>
          <p:spPr bwMode="auto">
            <a:xfrm flipV="1">
              <a:off x="4297" y="3447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8" name="Line 58"/>
            <p:cNvSpPr>
              <a:spLocks noChangeShapeType="1"/>
            </p:cNvSpPr>
            <p:nvPr/>
          </p:nvSpPr>
          <p:spPr bwMode="auto">
            <a:xfrm flipV="1">
              <a:off x="4298" y="2873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9" name="Line 59"/>
            <p:cNvSpPr>
              <a:spLocks noChangeShapeType="1"/>
            </p:cNvSpPr>
            <p:nvPr/>
          </p:nvSpPr>
          <p:spPr bwMode="auto">
            <a:xfrm flipV="1">
              <a:off x="4298" y="2125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pic>
        <p:nvPicPr>
          <p:cNvPr id="1208356" name="Picture 36" descr="MCj024208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734050"/>
            <a:ext cx="739775" cy="546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7" name="Picture 37" descr="j02382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665413"/>
            <a:ext cx="1041400" cy="8667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8" name="Picture 38" descr="j02150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446338"/>
            <a:ext cx="641350" cy="10048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9" name="Picture 39" descr="2ehjs2um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989388"/>
            <a:ext cx="546100" cy="777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0" name="Picture 40" descr="min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6138" y="3959225"/>
            <a:ext cx="1296987" cy="5349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1" name="Picture 41" descr="j02920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656263"/>
            <a:ext cx="681038" cy="6461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08363" name="Text Box 43"/>
          <p:cNvSpPr txBox="1">
            <a:spLocks noChangeArrowheads="1"/>
          </p:cNvSpPr>
          <p:nvPr/>
        </p:nvSpPr>
        <p:spPr bwMode="auto">
          <a:xfrm>
            <a:off x="2197100" y="5878513"/>
            <a:ext cx="735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0.3 ns</a:t>
            </a:r>
          </a:p>
        </p:txBody>
      </p:sp>
      <p:sp>
        <p:nvSpPr>
          <p:cNvPr id="1208364" name="Text Box 44"/>
          <p:cNvSpPr txBox="1">
            <a:spLocks noChangeArrowheads="1"/>
          </p:cNvSpPr>
          <p:nvPr/>
        </p:nvSpPr>
        <p:spPr bwMode="auto">
          <a:xfrm>
            <a:off x="657225" y="4906963"/>
            <a:ext cx="2274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On die memory  -  1 ns</a:t>
            </a:r>
          </a:p>
        </p:txBody>
      </p:sp>
      <p:sp>
        <p:nvSpPr>
          <p:cNvPr id="1208365" name="Text Box 45"/>
          <p:cNvSpPr txBox="1">
            <a:spLocks noChangeArrowheads="1"/>
          </p:cNvSpPr>
          <p:nvPr/>
        </p:nvSpPr>
        <p:spPr bwMode="auto">
          <a:xfrm>
            <a:off x="2247900" y="4068763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50 ns</a:t>
            </a:r>
          </a:p>
        </p:txBody>
      </p:sp>
      <p:sp>
        <p:nvSpPr>
          <p:cNvPr id="1208366" name="Text Box 46"/>
          <p:cNvSpPr txBox="1">
            <a:spLocks noChangeArrowheads="1"/>
          </p:cNvSpPr>
          <p:nvPr/>
        </p:nvSpPr>
        <p:spPr bwMode="auto">
          <a:xfrm>
            <a:off x="2300288" y="2944813"/>
            <a:ext cx="620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 ms</a:t>
            </a:r>
          </a:p>
        </p:txBody>
      </p:sp>
      <p:sp>
        <p:nvSpPr>
          <p:cNvPr id="1208367" name="Text Box 47"/>
          <p:cNvSpPr txBox="1">
            <a:spLocks noChangeArrowheads="1"/>
          </p:cNvSpPr>
          <p:nvPr/>
        </p:nvSpPr>
        <p:spPr bwMode="auto">
          <a:xfrm>
            <a:off x="6094413" y="5878513"/>
            <a:ext cx="665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&lt; 1 </a:t>
            </a:r>
            <a:r>
              <a:rPr lang="en-US" sz="1600" b="0" dirty="0" err="1"/>
              <a:t>s</a:t>
            </a:r>
            <a:endParaRPr lang="en-US" sz="1600" b="0" dirty="0"/>
          </a:p>
        </p:txBody>
      </p:sp>
      <p:sp>
        <p:nvSpPr>
          <p:cNvPr id="1208368" name="Text Box 48"/>
          <p:cNvSpPr txBox="1">
            <a:spLocks noChangeArrowheads="1"/>
          </p:cNvSpPr>
          <p:nvPr/>
        </p:nvSpPr>
        <p:spPr bwMode="auto">
          <a:xfrm>
            <a:off x="6094413" y="4906963"/>
            <a:ext cx="44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 s</a:t>
            </a:r>
          </a:p>
        </p:txBody>
      </p:sp>
      <p:sp>
        <p:nvSpPr>
          <p:cNvPr id="1208369" name="Text Box 49"/>
          <p:cNvSpPr txBox="1">
            <a:spLocks noChangeArrowheads="1"/>
          </p:cNvSpPr>
          <p:nvPr/>
        </p:nvSpPr>
        <p:spPr bwMode="auto">
          <a:xfrm>
            <a:off x="6094413" y="4068763"/>
            <a:ext cx="1239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1.5 minutes</a:t>
            </a:r>
          </a:p>
        </p:txBody>
      </p:sp>
      <p:sp>
        <p:nvSpPr>
          <p:cNvPr id="1208370" name="Text Box 50"/>
          <p:cNvSpPr txBox="1">
            <a:spLocks noChangeArrowheads="1"/>
          </p:cNvSpPr>
          <p:nvPr/>
        </p:nvSpPr>
        <p:spPr bwMode="auto">
          <a:xfrm>
            <a:off x="6094413" y="2944813"/>
            <a:ext cx="119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/>
              <a:t>3.5 months</a:t>
            </a:r>
          </a:p>
        </p:txBody>
      </p:sp>
      <p:pic>
        <p:nvPicPr>
          <p:cNvPr id="1208385" name="Picture 65" descr="j03235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768850"/>
            <a:ext cx="508000" cy="6794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86" name="Picture 66" descr="j033568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533775"/>
            <a:ext cx="984250" cy="673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 rot="1264207">
            <a:off x="7443167" y="161464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Apple Casual"/>
                <a:cs typeface="Apple Casual"/>
              </a:rPr>
              <a:t>For handouts</a:t>
            </a:r>
            <a:endParaRPr lang="en-US" sz="2200" b="0" dirty="0">
              <a:latin typeface="Apple Casual"/>
              <a:cs typeface="Apple Casu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3" name="Text Box 43"/>
          <p:cNvSpPr txBox="1">
            <a:spLocks noChangeArrowheads="1"/>
          </p:cNvSpPr>
          <p:nvPr/>
        </p:nvSpPr>
        <p:spPr bwMode="auto">
          <a:xfrm>
            <a:off x="2197100" y="5878513"/>
            <a:ext cx="8901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~0.3 </a:t>
            </a:r>
            <a:r>
              <a:rPr lang="en-US" sz="1600" b="0" dirty="0"/>
              <a:t>ns</a:t>
            </a:r>
          </a:p>
        </p:txBody>
      </p:sp>
      <p:pic>
        <p:nvPicPr>
          <p:cNvPr id="1208384" name="Picture 64" descr="j04331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810500" y="2138363"/>
            <a:ext cx="1157288" cy="86836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5562600" y="2708275"/>
            <a:ext cx="2519363" cy="3651250"/>
            <a:chOff x="3504" y="1706"/>
            <a:chExt cx="1587" cy="2300"/>
          </a:xfrm>
        </p:grpSpPr>
        <p:sp>
          <p:nvSpPr>
            <p:cNvPr id="1208373" name="Text Box 53"/>
            <p:cNvSpPr txBox="1">
              <a:spLocks noChangeArrowheads="1"/>
            </p:cNvSpPr>
            <p:nvPr/>
          </p:nvSpPr>
          <p:spPr bwMode="auto">
            <a:xfrm>
              <a:off x="3504" y="3775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cache(s)</a:t>
              </a:r>
            </a:p>
          </p:txBody>
        </p:sp>
        <p:sp>
          <p:nvSpPr>
            <p:cNvPr id="1208374" name="Text Box 54"/>
            <p:cNvSpPr txBox="1">
              <a:spLocks noChangeArrowheads="1"/>
            </p:cNvSpPr>
            <p:nvPr/>
          </p:nvSpPr>
          <p:spPr bwMode="auto">
            <a:xfrm>
              <a:off x="3504" y="3200"/>
              <a:ext cx="1587" cy="231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main memory</a:t>
              </a:r>
            </a:p>
          </p:txBody>
        </p:sp>
        <p:sp>
          <p:nvSpPr>
            <p:cNvPr id="1208375" name="Text Box 55"/>
            <p:cNvSpPr txBox="1">
              <a:spLocks noChangeArrowheads="1"/>
            </p:cNvSpPr>
            <p:nvPr/>
          </p:nvSpPr>
          <p:spPr bwMode="auto">
            <a:xfrm>
              <a:off x="3504" y="2453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secondary storage (disks) </a:t>
              </a:r>
            </a:p>
          </p:txBody>
        </p:sp>
        <p:sp>
          <p:nvSpPr>
            <p:cNvPr id="1208376" name="Text Box 56"/>
            <p:cNvSpPr txBox="1">
              <a:spLocks noChangeArrowheads="1"/>
            </p:cNvSpPr>
            <p:nvPr/>
          </p:nvSpPr>
          <p:spPr bwMode="auto">
            <a:xfrm>
              <a:off x="3504" y="1706"/>
              <a:ext cx="1587" cy="404"/>
            </a:xfrm>
            <a:prstGeom prst="rect">
              <a:avLst/>
            </a:prstGeom>
            <a:solidFill>
              <a:srgbClr val="6666FF"/>
            </a:solidFill>
            <a:ln>
              <a:noFill/>
            </a:ln>
            <a:effectLst/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0">
                  <a:solidFill>
                    <a:schemeClr val="bg1"/>
                  </a:solidFill>
                </a:rPr>
                <a:t>tertiary storage (tapes) </a:t>
              </a:r>
            </a:p>
          </p:txBody>
        </p:sp>
        <p:sp>
          <p:nvSpPr>
            <p:cNvPr id="1208377" name="Line 57"/>
            <p:cNvSpPr>
              <a:spLocks noChangeShapeType="1"/>
            </p:cNvSpPr>
            <p:nvPr/>
          </p:nvSpPr>
          <p:spPr bwMode="auto">
            <a:xfrm flipV="1">
              <a:off x="4297" y="3447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8" name="Line 58"/>
            <p:cNvSpPr>
              <a:spLocks noChangeShapeType="1"/>
            </p:cNvSpPr>
            <p:nvPr/>
          </p:nvSpPr>
          <p:spPr bwMode="auto">
            <a:xfrm flipV="1">
              <a:off x="4298" y="2873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1208379" name="Line 59"/>
            <p:cNvSpPr>
              <a:spLocks noChangeShapeType="1"/>
            </p:cNvSpPr>
            <p:nvPr/>
          </p:nvSpPr>
          <p:spPr bwMode="auto">
            <a:xfrm flipV="1">
              <a:off x="4298" y="2125"/>
              <a:ext cx="0" cy="3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</p:grpSp>
      <p:sp>
        <p:nvSpPr>
          <p:cNvPr id="120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Memory Hierarchies</a:t>
            </a:r>
          </a:p>
        </p:txBody>
      </p:sp>
      <p:pic>
        <p:nvPicPr>
          <p:cNvPr id="1208356" name="Picture 36" descr="MCj0242087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734050"/>
            <a:ext cx="739775" cy="546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7" name="Picture 37" descr="j023826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01725" y="2665413"/>
            <a:ext cx="1041400" cy="8667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8" name="Picture 38" descr="j021508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446338"/>
            <a:ext cx="641350" cy="1004887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59" name="Picture 39" descr="2ehjs2um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410450" y="3989388"/>
            <a:ext cx="546100" cy="777875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0" name="Picture 40" descr="minn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46138" y="3959225"/>
            <a:ext cx="1296987" cy="534988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61" name="Picture 41" descr="j02920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616825" y="5656263"/>
            <a:ext cx="681038" cy="646112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1208364" name="Text Box 44"/>
          <p:cNvSpPr txBox="1">
            <a:spLocks noChangeArrowheads="1"/>
          </p:cNvSpPr>
          <p:nvPr/>
        </p:nvSpPr>
        <p:spPr bwMode="auto">
          <a:xfrm>
            <a:off x="657225" y="4906963"/>
            <a:ext cx="2274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On die memory  -  1 ns</a:t>
            </a:r>
          </a:p>
        </p:txBody>
      </p:sp>
      <p:sp>
        <p:nvSpPr>
          <p:cNvPr id="1208365" name="Text Box 45"/>
          <p:cNvSpPr txBox="1">
            <a:spLocks noChangeArrowheads="1"/>
          </p:cNvSpPr>
          <p:nvPr/>
        </p:nvSpPr>
        <p:spPr bwMode="auto">
          <a:xfrm>
            <a:off x="2247900" y="4068763"/>
            <a:ext cx="67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50 ns</a:t>
            </a:r>
          </a:p>
        </p:txBody>
      </p:sp>
      <p:sp>
        <p:nvSpPr>
          <p:cNvPr id="1208366" name="Text Box 46"/>
          <p:cNvSpPr txBox="1">
            <a:spLocks noChangeArrowheads="1"/>
          </p:cNvSpPr>
          <p:nvPr/>
        </p:nvSpPr>
        <p:spPr bwMode="auto">
          <a:xfrm>
            <a:off x="2300288" y="2944813"/>
            <a:ext cx="620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5 ms</a:t>
            </a:r>
          </a:p>
        </p:txBody>
      </p:sp>
      <p:sp>
        <p:nvSpPr>
          <p:cNvPr id="1208367" name="Text Box 47"/>
          <p:cNvSpPr txBox="1">
            <a:spLocks noChangeArrowheads="1"/>
          </p:cNvSpPr>
          <p:nvPr/>
        </p:nvSpPr>
        <p:spPr bwMode="auto">
          <a:xfrm>
            <a:off x="6094413" y="5878513"/>
            <a:ext cx="6657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 smtClean="0"/>
              <a:t>&lt; 1 </a:t>
            </a:r>
            <a:r>
              <a:rPr lang="en-US" sz="1600" b="0" dirty="0" err="1"/>
              <a:t>s</a:t>
            </a:r>
            <a:endParaRPr lang="en-US" sz="1600" b="0" dirty="0"/>
          </a:p>
        </p:txBody>
      </p:sp>
      <p:sp>
        <p:nvSpPr>
          <p:cNvPr id="1208368" name="Text Box 48"/>
          <p:cNvSpPr txBox="1">
            <a:spLocks noChangeArrowheads="1"/>
          </p:cNvSpPr>
          <p:nvPr/>
        </p:nvSpPr>
        <p:spPr bwMode="auto">
          <a:xfrm>
            <a:off x="6094413" y="4906963"/>
            <a:ext cx="449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2 s</a:t>
            </a:r>
          </a:p>
        </p:txBody>
      </p:sp>
      <p:sp>
        <p:nvSpPr>
          <p:cNvPr id="1208369" name="Text Box 49"/>
          <p:cNvSpPr txBox="1">
            <a:spLocks noChangeArrowheads="1"/>
          </p:cNvSpPr>
          <p:nvPr/>
        </p:nvSpPr>
        <p:spPr bwMode="auto">
          <a:xfrm>
            <a:off x="6094413" y="4068763"/>
            <a:ext cx="12398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1.5 minutes</a:t>
            </a:r>
          </a:p>
        </p:txBody>
      </p:sp>
      <p:sp>
        <p:nvSpPr>
          <p:cNvPr id="1208370" name="Text Box 50"/>
          <p:cNvSpPr txBox="1">
            <a:spLocks noChangeArrowheads="1"/>
          </p:cNvSpPr>
          <p:nvPr/>
        </p:nvSpPr>
        <p:spPr bwMode="auto">
          <a:xfrm>
            <a:off x="6094413" y="2944813"/>
            <a:ext cx="11985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/>
              <a:t>3.5 months</a:t>
            </a:r>
          </a:p>
        </p:txBody>
      </p:sp>
      <p:sp>
        <p:nvSpPr>
          <p:cNvPr id="1208371" name="Text Box 51"/>
          <p:cNvSpPr txBox="1">
            <a:spLocks noChangeArrowheads="1"/>
          </p:cNvSpPr>
          <p:nvPr/>
        </p:nvSpPr>
        <p:spPr bwMode="auto">
          <a:xfrm rot="-1953270">
            <a:off x="-106363" y="2730748"/>
            <a:ext cx="9588501" cy="823913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4800" b="0">
                <a:solidFill>
                  <a:srgbClr val="0000FF"/>
                </a:solidFill>
              </a:rPr>
              <a:t>So, use your memory efficiently….!</a:t>
            </a:r>
          </a:p>
        </p:txBody>
      </p:sp>
      <p:sp>
        <p:nvSpPr>
          <p:cNvPr id="1208382" name="WordArt 62" descr="Paper bag"/>
          <p:cNvSpPr>
            <a:spLocks noChangeArrowheads="1" noChangeShapeType="1" noTextEdit="1"/>
          </p:cNvSpPr>
          <p:nvPr/>
        </p:nvSpPr>
        <p:spPr bwMode="auto">
          <a:xfrm>
            <a:off x="6937375" y="2562225"/>
            <a:ext cx="687388" cy="1090613"/>
          </a:xfrm>
          <a:prstGeom prst="rect">
            <a:avLst/>
          </a:prstGeom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77759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nb-NO" sz="3600" kern="10">
                <a:ln w="9525">
                  <a:round/>
                  <a:headEnd/>
                  <a:tailEnd/>
                </a:ln>
                <a:blipFill dpi="0" rotWithShape="0">
                  <a:blip r:embed="rId10"/>
                  <a:srcRect/>
                  <a:tile tx="0" ty="0" sx="100000" sy="100000" flip="none" algn="tl"/>
                </a:blipFill>
                <a:latin typeface="Arial Black"/>
              </a:rPr>
              <a:t>?</a:t>
            </a:r>
          </a:p>
        </p:txBody>
      </p:sp>
      <p:pic>
        <p:nvPicPr>
          <p:cNvPr id="1208385" name="Picture 65" descr="j032354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581900" y="4768850"/>
            <a:ext cx="508000" cy="67945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1208386" name="Picture 66" descr="j033568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969250" y="3533775"/>
            <a:ext cx="984250" cy="673100"/>
          </a:xfrm>
          <a:prstGeom prst="rect">
            <a:avLst/>
          </a:prstGeom>
          <a:noFill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STS-124 Launch from LC-39A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2" y="703453"/>
            <a:ext cx="9153409" cy="572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7476E-6 L -0.25 -0.15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77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20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208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0" fill="hold"/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 fill="hold"/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 fill="hold"/>
                                        <p:tgtEl>
                                          <p:spTgt spid="12083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120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3" grpId="0"/>
      <p:bldP spid="1208364" grpId="0"/>
      <p:bldP spid="1208365" grpId="0"/>
      <p:bldP spid="1208366" grpId="0"/>
      <p:bldP spid="1208367" grpId="0"/>
      <p:bldP spid="1208368" grpId="0"/>
      <p:bldP spid="1208369" grpId="0"/>
      <p:bldP spid="1208370" grpId="0"/>
      <p:bldP spid="1208371" grpId="0" animBg="1"/>
      <p:bldP spid="1208382" grpId="0" animBg="1"/>
      <p:bldP spid="120838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62" name="Line 2"/>
          <p:cNvSpPr>
            <a:spLocks noChangeShapeType="1"/>
          </p:cNvSpPr>
          <p:nvPr/>
        </p:nvSpPr>
        <p:spPr bwMode="auto">
          <a:xfrm flipV="1">
            <a:off x="1827213" y="1223963"/>
            <a:ext cx="5715000" cy="4049712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73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Costs: Access Time vs Capacity</a:t>
            </a:r>
          </a:p>
        </p:txBody>
      </p:sp>
      <p:sp>
        <p:nvSpPr>
          <p:cNvPr id="1167364" name="Line 4"/>
          <p:cNvSpPr>
            <a:spLocks noChangeShapeType="1"/>
          </p:cNvSpPr>
          <p:nvPr/>
        </p:nvSpPr>
        <p:spPr bwMode="auto">
          <a:xfrm>
            <a:off x="1824038" y="5311775"/>
            <a:ext cx="5864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67365" name="Group 5"/>
          <p:cNvGrpSpPr>
            <a:grpSpLocks/>
          </p:cNvGrpSpPr>
          <p:nvPr/>
        </p:nvGrpSpPr>
        <p:grpSpPr bwMode="auto">
          <a:xfrm>
            <a:off x="1562100" y="5207000"/>
            <a:ext cx="5945188" cy="538163"/>
            <a:chOff x="984" y="3280"/>
            <a:chExt cx="3745" cy="339"/>
          </a:xfrm>
        </p:grpSpPr>
        <p:grpSp>
          <p:nvGrpSpPr>
            <p:cNvPr id="1167366" name="Group 6"/>
            <p:cNvGrpSpPr>
              <a:grpSpLocks/>
            </p:cNvGrpSpPr>
            <p:nvPr/>
          </p:nvGrpSpPr>
          <p:grpSpPr bwMode="auto">
            <a:xfrm>
              <a:off x="2002" y="3280"/>
              <a:ext cx="2583" cy="127"/>
              <a:chOff x="2002" y="3280"/>
              <a:chExt cx="2583" cy="127"/>
            </a:xfrm>
          </p:grpSpPr>
          <p:sp>
            <p:nvSpPr>
              <p:cNvPr id="1167367" name="Line 7"/>
              <p:cNvSpPr>
                <a:spLocks noChangeShapeType="1"/>
              </p:cNvSpPr>
              <p:nvPr/>
            </p:nvSpPr>
            <p:spPr bwMode="auto">
              <a:xfrm>
                <a:off x="2002" y="3280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68" name="Line 8"/>
              <p:cNvSpPr>
                <a:spLocks noChangeShapeType="1"/>
              </p:cNvSpPr>
              <p:nvPr/>
            </p:nvSpPr>
            <p:spPr bwMode="auto">
              <a:xfrm>
                <a:off x="2863" y="3289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69" name="Line 9"/>
              <p:cNvSpPr>
                <a:spLocks noChangeShapeType="1"/>
              </p:cNvSpPr>
              <p:nvPr/>
            </p:nvSpPr>
            <p:spPr bwMode="auto">
              <a:xfrm>
                <a:off x="3724" y="3305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70" name="Line 10"/>
              <p:cNvSpPr>
                <a:spLocks noChangeShapeType="1"/>
              </p:cNvSpPr>
              <p:nvPr/>
            </p:nvSpPr>
            <p:spPr bwMode="auto">
              <a:xfrm>
                <a:off x="4585" y="328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7371" name="Group 11"/>
            <p:cNvGrpSpPr>
              <a:grpSpLocks/>
            </p:cNvGrpSpPr>
            <p:nvPr/>
          </p:nvGrpSpPr>
          <p:grpSpPr bwMode="auto">
            <a:xfrm>
              <a:off x="984" y="3356"/>
              <a:ext cx="3745" cy="263"/>
              <a:chOff x="984" y="3356"/>
              <a:chExt cx="3745" cy="263"/>
            </a:xfrm>
          </p:grpSpPr>
          <p:sp>
            <p:nvSpPr>
              <p:cNvPr id="1167372" name="Text Box 12"/>
              <p:cNvSpPr txBox="1">
                <a:spLocks noChangeArrowheads="1"/>
              </p:cNvSpPr>
              <p:nvPr/>
            </p:nvSpPr>
            <p:spPr bwMode="auto">
              <a:xfrm>
                <a:off x="984" y="335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-9</a:t>
                </a:r>
                <a:endParaRPr lang="en-US" b="0"/>
              </a:p>
            </p:txBody>
          </p:sp>
          <p:sp>
            <p:nvSpPr>
              <p:cNvPr id="1167373" name="Text Box 13"/>
              <p:cNvSpPr txBox="1">
                <a:spLocks noChangeArrowheads="1"/>
              </p:cNvSpPr>
              <p:nvPr/>
            </p:nvSpPr>
            <p:spPr bwMode="auto">
              <a:xfrm>
                <a:off x="1822" y="3367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-6</a:t>
                </a:r>
                <a:endParaRPr lang="en-US" b="0"/>
              </a:p>
            </p:txBody>
          </p:sp>
          <p:sp>
            <p:nvSpPr>
              <p:cNvPr id="1167374" name="Text Box 14"/>
              <p:cNvSpPr txBox="1">
                <a:spLocks noChangeArrowheads="1"/>
              </p:cNvSpPr>
              <p:nvPr/>
            </p:nvSpPr>
            <p:spPr bwMode="auto">
              <a:xfrm>
                <a:off x="2666" y="336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-3</a:t>
                </a:r>
                <a:endParaRPr lang="en-US" b="0"/>
              </a:p>
            </p:txBody>
          </p:sp>
          <p:sp>
            <p:nvSpPr>
              <p:cNvPr id="1167375" name="Text Box 15"/>
              <p:cNvSpPr txBox="1">
                <a:spLocks noChangeArrowheads="1"/>
              </p:cNvSpPr>
              <p:nvPr/>
            </p:nvSpPr>
            <p:spPr bwMode="auto">
              <a:xfrm>
                <a:off x="3573" y="3369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endParaRPr lang="en-US" b="0"/>
              </a:p>
            </p:txBody>
          </p:sp>
          <p:sp>
            <p:nvSpPr>
              <p:cNvPr id="1167376" name="Text Box 16"/>
              <p:cNvSpPr txBox="1">
                <a:spLocks noChangeArrowheads="1"/>
              </p:cNvSpPr>
              <p:nvPr/>
            </p:nvSpPr>
            <p:spPr bwMode="auto">
              <a:xfrm>
                <a:off x="4382" y="335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3</a:t>
                </a:r>
                <a:endParaRPr lang="en-US" b="0"/>
              </a:p>
            </p:txBody>
          </p:sp>
        </p:grpSp>
      </p:grpSp>
      <p:sp>
        <p:nvSpPr>
          <p:cNvPr id="1167377" name="Text Box 17"/>
          <p:cNvSpPr txBox="1">
            <a:spLocks noChangeArrowheads="1"/>
          </p:cNvSpPr>
          <p:nvPr/>
        </p:nvSpPr>
        <p:spPr bwMode="auto">
          <a:xfrm>
            <a:off x="5948363" y="5613400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access time (sec)</a:t>
            </a:r>
            <a:endParaRPr lang="en-US" sz="3600" b="0"/>
          </a:p>
        </p:txBody>
      </p:sp>
      <p:sp>
        <p:nvSpPr>
          <p:cNvPr id="1167378" name="Line 18"/>
          <p:cNvSpPr>
            <a:spLocks noChangeShapeType="1"/>
          </p:cNvSpPr>
          <p:nvPr/>
        </p:nvSpPr>
        <p:spPr bwMode="auto">
          <a:xfrm flipV="1">
            <a:off x="1811338" y="1385888"/>
            <a:ext cx="0" cy="391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67379" name="Group 19"/>
          <p:cNvGrpSpPr>
            <a:grpSpLocks/>
          </p:cNvGrpSpPr>
          <p:nvPr/>
        </p:nvGrpSpPr>
        <p:grpSpPr bwMode="auto">
          <a:xfrm>
            <a:off x="1076325" y="1546225"/>
            <a:ext cx="844550" cy="3340100"/>
            <a:chOff x="678" y="974"/>
            <a:chExt cx="532" cy="2104"/>
          </a:xfrm>
        </p:grpSpPr>
        <p:grpSp>
          <p:nvGrpSpPr>
            <p:cNvPr id="1167380" name="Group 20"/>
            <p:cNvGrpSpPr>
              <a:grpSpLocks/>
            </p:cNvGrpSpPr>
            <p:nvPr/>
          </p:nvGrpSpPr>
          <p:grpSpPr bwMode="auto">
            <a:xfrm>
              <a:off x="1077" y="1061"/>
              <a:ext cx="133" cy="1904"/>
              <a:chOff x="1077" y="1061"/>
              <a:chExt cx="133" cy="1904"/>
            </a:xfrm>
          </p:grpSpPr>
          <p:sp>
            <p:nvSpPr>
              <p:cNvPr id="1167381" name="Line 21"/>
              <p:cNvSpPr>
                <a:spLocks noChangeShapeType="1"/>
              </p:cNvSpPr>
              <p:nvPr/>
            </p:nvSpPr>
            <p:spPr bwMode="auto">
              <a:xfrm>
                <a:off x="1090" y="2965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2" name="Line 22"/>
              <p:cNvSpPr>
                <a:spLocks noChangeShapeType="1"/>
              </p:cNvSpPr>
              <p:nvPr/>
            </p:nvSpPr>
            <p:spPr bwMode="auto">
              <a:xfrm>
                <a:off x="1077" y="2584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3" name="Line 23"/>
              <p:cNvSpPr>
                <a:spLocks noChangeShapeType="1"/>
              </p:cNvSpPr>
              <p:nvPr/>
            </p:nvSpPr>
            <p:spPr bwMode="auto">
              <a:xfrm>
                <a:off x="1100" y="2203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4" name="Line 24"/>
              <p:cNvSpPr>
                <a:spLocks noChangeShapeType="1"/>
              </p:cNvSpPr>
              <p:nvPr/>
            </p:nvSpPr>
            <p:spPr bwMode="auto">
              <a:xfrm>
                <a:off x="1080" y="1822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5" name="Line 25"/>
              <p:cNvSpPr>
                <a:spLocks noChangeShapeType="1"/>
              </p:cNvSpPr>
              <p:nvPr/>
            </p:nvSpPr>
            <p:spPr bwMode="auto">
              <a:xfrm>
                <a:off x="1081" y="1441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7386" name="Line 26"/>
              <p:cNvSpPr>
                <a:spLocks noChangeShapeType="1"/>
              </p:cNvSpPr>
              <p:nvPr/>
            </p:nvSpPr>
            <p:spPr bwMode="auto">
              <a:xfrm>
                <a:off x="1083" y="1061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7387" name="Group 27"/>
            <p:cNvGrpSpPr>
              <a:grpSpLocks/>
            </p:cNvGrpSpPr>
            <p:nvPr/>
          </p:nvGrpSpPr>
          <p:grpSpPr bwMode="auto">
            <a:xfrm>
              <a:off x="678" y="974"/>
              <a:ext cx="404" cy="2104"/>
              <a:chOff x="678" y="974"/>
              <a:chExt cx="404" cy="2104"/>
            </a:xfrm>
          </p:grpSpPr>
          <p:sp>
            <p:nvSpPr>
              <p:cNvPr id="1167388" name="Text Box 28"/>
              <p:cNvSpPr txBox="1">
                <a:spLocks noChangeArrowheads="1"/>
              </p:cNvSpPr>
              <p:nvPr/>
            </p:nvSpPr>
            <p:spPr bwMode="auto">
              <a:xfrm>
                <a:off x="678" y="974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15</a:t>
                </a:r>
                <a:endParaRPr lang="en-US" sz="3600" b="0"/>
              </a:p>
            </p:txBody>
          </p:sp>
          <p:sp>
            <p:nvSpPr>
              <p:cNvPr id="1167389" name="Text Box 29"/>
              <p:cNvSpPr txBox="1">
                <a:spLocks noChangeArrowheads="1"/>
              </p:cNvSpPr>
              <p:nvPr/>
            </p:nvSpPr>
            <p:spPr bwMode="auto">
              <a:xfrm>
                <a:off x="678" y="1325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13</a:t>
                </a:r>
                <a:endParaRPr lang="en-US" sz="3600" b="0"/>
              </a:p>
            </p:txBody>
          </p:sp>
          <p:sp>
            <p:nvSpPr>
              <p:cNvPr id="1167390" name="Text Box 30"/>
              <p:cNvSpPr txBox="1">
                <a:spLocks noChangeArrowheads="1"/>
              </p:cNvSpPr>
              <p:nvPr/>
            </p:nvSpPr>
            <p:spPr bwMode="auto">
              <a:xfrm>
                <a:off x="678" y="1690"/>
                <a:ext cx="40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11</a:t>
                </a:r>
                <a:endParaRPr lang="en-US" sz="3600" b="0"/>
              </a:p>
            </p:txBody>
          </p:sp>
          <p:sp>
            <p:nvSpPr>
              <p:cNvPr id="1167391" name="Text Box 31"/>
              <p:cNvSpPr txBox="1">
                <a:spLocks noChangeArrowheads="1"/>
              </p:cNvSpPr>
              <p:nvPr/>
            </p:nvSpPr>
            <p:spPr bwMode="auto">
              <a:xfrm>
                <a:off x="735" y="2063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9</a:t>
                </a:r>
                <a:endParaRPr lang="en-US" sz="3600" b="0"/>
              </a:p>
            </p:txBody>
          </p:sp>
          <p:sp>
            <p:nvSpPr>
              <p:cNvPr id="1167392" name="Text Box 32"/>
              <p:cNvSpPr txBox="1">
                <a:spLocks noChangeArrowheads="1"/>
              </p:cNvSpPr>
              <p:nvPr/>
            </p:nvSpPr>
            <p:spPr bwMode="auto">
              <a:xfrm>
                <a:off x="735" y="2442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7</a:t>
                </a:r>
                <a:endParaRPr lang="en-US" sz="3600" b="0"/>
              </a:p>
            </p:txBody>
          </p:sp>
          <p:sp>
            <p:nvSpPr>
              <p:cNvPr id="1167393" name="Text Box 33"/>
              <p:cNvSpPr txBox="1">
                <a:spLocks noChangeArrowheads="1"/>
              </p:cNvSpPr>
              <p:nvPr/>
            </p:nvSpPr>
            <p:spPr bwMode="auto">
              <a:xfrm>
                <a:off x="735" y="2828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5</a:t>
                </a:r>
                <a:endParaRPr lang="en-US" sz="3600" b="0"/>
              </a:p>
            </p:txBody>
          </p:sp>
        </p:grpSp>
      </p:grpSp>
      <p:grpSp>
        <p:nvGrpSpPr>
          <p:cNvPr id="1167394" name="Group 34"/>
          <p:cNvGrpSpPr>
            <a:grpSpLocks/>
          </p:cNvGrpSpPr>
          <p:nvPr/>
        </p:nvGrpSpPr>
        <p:grpSpPr bwMode="auto">
          <a:xfrm>
            <a:off x="1827213" y="1179513"/>
            <a:ext cx="5688012" cy="3733800"/>
            <a:chOff x="1151" y="772"/>
            <a:chExt cx="3583" cy="2352"/>
          </a:xfrm>
        </p:grpSpPr>
        <p:sp>
          <p:nvSpPr>
            <p:cNvPr id="1167395" name="Text Box 35"/>
            <p:cNvSpPr txBox="1">
              <a:spLocks noChangeArrowheads="1"/>
            </p:cNvSpPr>
            <p:nvPr/>
          </p:nvSpPr>
          <p:spPr bwMode="auto">
            <a:xfrm>
              <a:off x="1151" y="2893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cache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6" name="Text Box 36"/>
            <p:cNvSpPr txBox="1">
              <a:spLocks noChangeArrowheads="1"/>
            </p:cNvSpPr>
            <p:nvPr/>
          </p:nvSpPr>
          <p:spPr bwMode="auto">
            <a:xfrm>
              <a:off x="1282" y="2075"/>
              <a:ext cx="6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main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memory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7" name="Text Box 37"/>
            <p:cNvSpPr txBox="1">
              <a:spLocks noChangeArrowheads="1"/>
            </p:cNvSpPr>
            <p:nvPr/>
          </p:nvSpPr>
          <p:spPr bwMode="auto">
            <a:xfrm>
              <a:off x="2860" y="1477"/>
              <a:ext cx="6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magnetic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disks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8" name="Text Box 38"/>
            <p:cNvSpPr txBox="1">
              <a:spLocks noChangeArrowheads="1"/>
            </p:cNvSpPr>
            <p:nvPr/>
          </p:nvSpPr>
          <p:spPr bwMode="auto">
            <a:xfrm>
              <a:off x="3183" y="1921"/>
              <a:ext cx="4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online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7399" name="Text Box 39"/>
            <p:cNvSpPr txBox="1">
              <a:spLocks noChangeArrowheads="1"/>
            </p:cNvSpPr>
            <p:nvPr/>
          </p:nvSpPr>
          <p:spPr bwMode="auto">
            <a:xfrm>
              <a:off x="4226" y="772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offline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</p:grpSp>
      <p:sp>
        <p:nvSpPr>
          <p:cNvPr id="1167400" name="Text Box 40"/>
          <p:cNvSpPr txBox="1">
            <a:spLocks noChangeArrowheads="1"/>
          </p:cNvSpPr>
          <p:nvPr/>
        </p:nvSpPr>
        <p:spPr bwMode="auto">
          <a:xfrm rot="-5400000">
            <a:off x="-892969" y="3044032"/>
            <a:ext cx="3287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typical capacity (bytes)</a:t>
            </a:r>
          </a:p>
        </p:txBody>
      </p:sp>
      <p:sp>
        <p:nvSpPr>
          <p:cNvPr id="1167401" name="AutoShape 41"/>
          <p:cNvSpPr>
            <a:spLocks noChangeArrowheads="1"/>
          </p:cNvSpPr>
          <p:nvPr/>
        </p:nvSpPr>
        <p:spPr bwMode="auto">
          <a:xfrm>
            <a:off x="444500" y="5949950"/>
            <a:ext cx="3048000" cy="48101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0"/>
              <a:t>from Gray &amp; Reuter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6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62" grpId="0" animBg="1"/>
      <p:bldP spid="116736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410" name="Line 2"/>
          <p:cNvSpPr>
            <a:spLocks noChangeShapeType="1"/>
          </p:cNvSpPr>
          <p:nvPr/>
        </p:nvSpPr>
        <p:spPr bwMode="auto">
          <a:xfrm>
            <a:off x="1962150" y="1403350"/>
            <a:ext cx="5489575" cy="360045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1694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Storage Costs: Access Time vs Price</a:t>
            </a:r>
          </a:p>
        </p:txBody>
      </p:sp>
      <p:sp>
        <p:nvSpPr>
          <p:cNvPr id="1169412" name="Line 4"/>
          <p:cNvSpPr>
            <a:spLocks noChangeShapeType="1"/>
          </p:cNvSpPr>
          <p:nvPr/>
        </p:nvSpPr>
        <p:spPr bwMode="auto">
          <a:xfrm>
            <a:off x="1824038" y="5311775"/>
            <a:ext cx="58642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grpSp>
        <p:nvGrpSpPr>
          <p:cNvPr id="1169413" name="Group 5"/>
          <p:cNvGrpSpPr>
            <a:grpSpLocks/>
          </p:cNvGrpSpPr>
          <p:nvPr/>
        </p:nvGrpSpPr>
        <p:grpSpPr bwMode="auto">
          <a:xfrm>
            <a:off x="1562100" y="5207000"/>
            <a:ext cx="5945188" cy="538163"/>
            <a:chOff x="984" y="3280"/>
            <a:chExt cx="3745" cy="339"/>
          </a:xfrm>
        </p:grpSpPr>
        <p:grpSp>
          <p:nvGrpSpPr>
            <p:cNvPr id="1169414" name="Group 6"/>
            <p:cNvGrpSpPr>
              <a:grpSpLocks/>
            </p:cNvGrpSpPr>
            <p:nvPr/>
          </p:nvGrpSpPr>
          <p:grpSpPr bwMode="auto">
            <a:xfrm>
              <a:off x="2002" y="3280"/>
              <a:ext cx="2583" cy="127"/>
              <a:chOff x="2002" y="3280"/>
              <a:chExt cx="2583" cy="127"/>
            </a:xfrm>
          </p:grpSpPr>
          <p:sp>
            <p:nvSpPr>
              <p:cNvPr id="1169415" name="Line 7"/>
              <p:cNvSpPr>
                <a:spLocks noChangeShapeType="1"/>
              </p:cNvSpPr>
              <p:nvPr/>
            </p:nvSpPr>
            <p:spPr bwMode="auto">
              <a:xfrm>
                <a:off x="2002" y="3280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16" name="Line 8"/>
              <p:cNvSpPr>
                <a:spLocks noChangeShapeType="1"/>
              </p:cNvSpPr>
              <p:nvPr/>
            </p:nvSpPr>
            <p:spPr bwMode="auto">
              <a:xfrm>
                <a:off x="2863" y="3289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17" name="Line 9"/>
              <p:cNvSpPr>
                <a:spLocks noChangeShapeType="1"/>
              </p:cNvSpPr>
              <p:nvPr/>
            </p:nvSpPr>
            <p:spPr bwMode="auto">
              <a:xfrm>
                <a:off x="3724" y="3305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18" name="Line 10"/>
              <p:cNvSpPr>
                <a:spLocks noChangeShapeType="1"/>
              </p:cNvSpPr>
              <p:nvPr/>
            </p:nvSpPr>
            <p:spPr bwMode="auto">
              <a:xfrm>
                <a:off x="4585" y="3284"/>
                <a:ext cx="0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9419" name="Group 11"/>
            <p:cNvGrpSpPr>
              <a:grpSpLocks/>
            </p:cNvGrpSpPr>
            <p:nvPr/>
          </p:nvGrpSpPr>
          <p:grpSpPr bwMode="auto">
            <a:xfrm>
              <a:off x="984" y="3356"/>
              <a:ext cx="3745" cy="263"/>
              <a:chOff x="984" y="3356"/>
              <a:chExt cx="3745" cy="263"/>
            </a:xfrm>
          </p:grpSpPr>
          <p:sp>
            <p:nvSpPr>
              <p:cNvPr id="1169420" name="Text Box 12"/>
              <p:cNvSpPr txBox="1">
                <a:spLocks noChangeArrowheads="1"/>
              </p:cNvSpPr>
              <p:nvPr/>
            </p:nvSpPr>
            <p:spPr bwMode="auto">
              <a:xfrm>
                <a:off x="984" y="335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-9</a:t>
                </a:r>
                <a:endParaRPr lang="en-US" b="0"/>
              </a:p>
            </p:txBody>
          </p:sp>
          <p:sp>
            <p:nvSpPr>
              <p:cNvPr id="1169421" name="Text Box 13"/>
              <p:cNvSpPr txBox="1">
                <a:spLocks noChangeArrowheads="1"/>
              </p:cNvSpPr>
              <p:nvPr/>
            </p:nvSpPr>
            <p:spPr bwMode="auto">
              <a:xfrm>
                <a:off x="1822" y="3367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-6</a:t>
                </a:r>
                <a:endParaRPr lang="en-US" b="0"/>
              </a:p>
            </p:txBody>
          </p:sp>
          <p:sp>
            <p:nvSpPr>
              <p:cNvPr id="1169422" name="Text Box 14"/>
              <p:cNvSpPr txBox="1">
                <a:spLocks noChangeArrowheads="1"/>
              </p:cNvSpPr>
              <p:nvPr/>
            </p:nvSpPr>
            <p:spPr bwMode="auto">
              <a:xfrm>
                <a:off x="2666" y="3368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-3</a:t>
                </a:r>
                <a:endParaRPr lang="en-US" b="0"/>
              </a:p>
            </p:txBody>
          </p:sp>
          <p:sp>
            <p:nvSpPr>
              <p:cNvPr id="1169423" name="Text Box 15"/>
              <p:cNvSpPr txBox="1">
                <a:spLocks noChangeArrowheads="1"/>
              </p:cNvSpPr>
              <p:nvPr/>
            </p:nvSpPr>
            <p:spPr bwMode="auto">
              <a:xfrm>
                <a:off x="3573" y="3369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endParaRPr lang="en-US" b="0"/>
              </a:p>
            </p:txBody>
          </p:sp>
          <p:sp>
            <p:nvSpPr>
              <p:cNvPr id="1169424" name="Text Box 16"/>
              <p:cNvSpPr txBox="1">
                <a:spLocks noChangeArrowheads="1"/>
              </p:cNvSpPr>
              <p:nvPr/>
            </p:nvSpPr>
            <p:spPr bwMode="auto">
              <a:xfrm>
                <a:off x="4382" y="335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3</a:t>
                </a:r>
                <a:endParaRPr lang="en-US" b="0"/>
              </a:p>
            </p:txBody>
          </p:sp>
        </p:grpSp>
      </p:grpSp>
      <p:sp>
        <p:nvSpPr>
          <p:cNvPr id="1169425" name="Text Box 17"/>
          <p:cNvSpPr txBox="1">
            <a:spLocks noChangeArrowheads="1"/>
          </p:cNvSpPr>
          <p:nvPr/>
        </p:nvSpPr>
        <p:spPr bwMode="auto">
          <a:xfrm>
            <a:off x="5948363" y="5613400"/>
            <a:ext cx="2511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access time (sec)</a:t>
            </a:r>
            <a:endParaRPr lang="en-US" sz="3600" b="0"/>
          </a:p>
        </p:txBody>
      </p:sp>
      <p:sp>
        <p:nvSpPr>
          <p:cNvPr id="1169426" name="Line 18"/>
          <p:cNvSpPr>
            <a:spLocks noChangeShapeType="1"/>
          </p:cNvSpPr>
          <p:nvPr/>
        </p:nvSpPr>
        <p:spPr bwMode="auto">
          <a:xfrm flipV="1">
            <a:off x="1811338" y="1385888"/>
            <a:ext cx="0" cy="39131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169427" name="AutoShape 19"/>
          <p:cNvSpPr>
            <a:spLocks noChangeArrowheads="1"/>
          </p:cNvSpPr>
          <p:nvPr/>
        </p:nvSpPr>
        <p:spPr bwMode="auto">
          <a:xfrm>
            <a:off x="444500" y="5949950"/>
            <a:ext cx="3048000" cy="481013"/>
          </a:xfrm>
          <a:prstGeom prst="flowChartAlternateProcess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400" b="0"/>
              <a:t>from Gray &amp; Reuter</a:t>
            </a:r>
          </a:p>
        </p:txBody>
      </p:sp>
      <p:sp>
        <p:nvSpPr>
          <p:cNvPr id="1169428" name="Text Box 20"/>
          <p:cNvSpPr txBox="1">
            <a:spLocks noChangeArrowheads="1"/>
          </p:cNvSpPr>
          <p:nvPr/>
        </p:nvSpPr>
        <p:spPr bwMode="auto">
          <a:xfrm rot="-5400000">
            <a:off x="-279400" y="3273425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bg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1" hangingPunct="1"/>
            <a:r>
              <a:rPr lang="en-US" sz="2400" b="0"/>
              <a:t>dollars/Mbytes</a:t>
            </a:r>
          </a:p>
        </p:txBody>
      </p:sp>
      <p:grpSp>
        <p:nvGrpSpPr>
          <p:cNvPr id="1169429" name="Group 21"/>
          <p:cNvGrpSpPr>
            <a:grpSpLocks/>
          </p:cNvGrpSpPr>
          <p:nvPr/>
        </p:nvGrpSpPr>
        <p:grpSpPr bwMode="auto">
          <a:xfrm>
            <a:off x="1960563" y="1808163"/>
            <a:ext cx="5508625" cy="3454400"/>
            <a:chOff x="1235" y="955"/>
            <a:chExt cx="3470" cy="2176"/>
          </a:xfrm>
        </p:grpSpPr>
        <p:sp>
          <p:nvSpPr>
            <p:cNvPr id="1169430" name="Text Box 22"/>
            <p:cNvSpPr txBox="1">
              <a:spLocks noChangeArrowheads="1"/>
            </p:cNvSpPr>
            <p:nvPr/>
          </p:nvSpPr>
          <p:spPr bwMode="auto">
            <a:xfrm>
              <a:off x="1235" y="955"/>
              <a:ext cx="4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cache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1" name="Text Box 23"/>
            <p:cNvSpPr txBox="1">
              <a:spLocks noChangeArrowheads="1"/>
            </p:cNvSpPr>
            <p:nvPr/>
          </p:nvSpPr>
          <p:spPr bwMode="auto">
            <a:xfrm>
              <a:off x="1464" y="1355"/>
              <a:ext cx="63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main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memory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2" name="Text Box 24"/>
            <p:cNvSpPr txBox="1">
              <a:spLocks noChangeArrowheads="1"/>
            </p:cNvSpPr>
            <p:nvPr/>
          </p:nvSpPr>
          <p:spPr bwMode="auto">
            <a:xfrm>
              <a:off x="2787" y="1877"/>
              <a:ext cx="6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magnetic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disks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3" name="Text Box 25"/>
            <p:cNvSpPr txBox="1">
              <a:spLocks noChangeArrowheads="1"/>
            </p:cNvSpPr>
            <p:nvPr/>
          </p:nvSpPr>
          <p:spPr bwMode="auto">
            <a:xfrm>
              <a:off x="3386" y="1440"/>
              <a:ext cx="49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online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  <p:sp>
          <p:nvSpPr>
            <p:cNvPr id="1169434" name="Text Box 26"/>
            <p:cNvSpPr txBox="1">
              <a:spLocks noChangeArrowheads="1"/>
            </p:cNvSpPr>
            <p:nvPr/>
          </p:nvSpPr>
          <p:spPr bwMode="auto">
            <a:xfrm>
              <a:off x="4197" y="2727"/>
              <a:ext cx="50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offline</a:t>
              </a:r>
            </a:p>
            <a:p>
              <a:pPr algn="ctr" eaLnBrk="1" hangingPunct="1"/>
              <a:r>
                <a:rPr lang="en-US" sz="1800" b="0">
                  <a:solidFill>
                    <a:srgbClr val="6666FF"/>
                  </a:solidFill>
                </a:rPr>
                <a:t>tape</a:t>
              </a:r>
              <a:endParaRPr lang="en-US" sz="3600" b="0">
                <a:solidFill>
                  <a:srgbClr val="6666FF"/>
                </a:solidFill>
              </a:endParaRPr>
            </a:p>
          </p:txBody>
        </p:sp>
      </p:grpSp>
      <p:grpSp>
        <p:nvGrpSpPr>
          <p:cNvPr id="1169435" name="Group 27"/>
          <p:cNvGrpSpPr>
            <a:grpSpLocks/>
          </p:cNvGrpSpPr>
          <p:nvPr/>
        </p:nvGrpSpPr>
        <p:grpSpPr bwMode="auto">
          <a:xfrm>
            <a:off x="1106488" y="1493838"/>
            <a:ext cx="787400" cy="3103562"/>
            <a:chOff x="697" y="941"/>
            <a:chExt cx="496" cy="1955"/>
          </a:xfrm>
        </p:grpSpPr>
        <p:grpSp>
          <p:nvGrpSpPr>
            <p:cNvPr id="1169436" name="Group 28"/>
            <p:cNvGrpSpPr>
              <a:grpSpLocks/>
            </p:cNvGrpSpPr>
            <p:nvPr/>
          </p:nvGrpSpPr>
          <p:grpSpPr bwMode="auto">
            <a:xfrm>
              <a:off x="1082" y="1058"/>
              <a:ext cx="111" cy="1716"/>
              <a:chOff x="1082" y="1058"/>
              <a:chExt cx="111" cy="1716"/>
            </a:xfrm>
          </p:grpSpPr>
          <p:sp>
            <p:nvSpPr>
              <p:cNvPr id="1169437" name="Line 29"/>
              <p:cNvSpPr>
                <a:spLocks noChangeShapeType="1"/>
              </p:cNvSpPr>
              <p:nvPr/>
            </p:nvSpPr>
            <p:spPr bwMode="auto">
              <a:xfrm>
                <a:off x="1083" y="2774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38" name="Line 30"/>
              <p:cNvSpPr>
                <a:spLocks noChangeShapeType="1"/>
              </p:cNvSpPr>
              <p:nvPr/>
            </p:nvSpPr>
            <p:spPr bwMode="auto">
              <a:xfrm>
                <a:off x="1082" y="2202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39" name="Line 31"/>
              <p:cNvSpPr>
                <a:spLocks noChangeShapeType="1"/>
              </p:cNvSpPr>
              <p:nvPr/>
            </p:nvSpPr>
            <p:spPr bwMode="auto">
              <a:xfrm>
                <a:off x="1083" y="1630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  <p:sp>
            <p:nvSpPr>
              <p:cNvPr id="1169440" name="Line 32"/>
              <p:cNvSpPr>
                <a:spLocks noChangeShapeType="1"/>
              </p:cNvSpPr>
              <p:nvPr/>
            </p:nvSpPr>
            <p:spPr bwMode="auto">
              <a:xfrm>
                <a:off x="1082" y="1058"/>
                <a:ext cx="1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noFill/>
                  </a14:hiddenFill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b-NO"/>
              </a:p>
            </p:txBody>
          </p:sp>
        </p:grpSp>
        <p:grpSp>
          <p:nvGrpSpPr>
            <p:cNvPr id="1169441" name="Group 33"/>
            <p:cNvGrpSpPr>
              <a:grpSpLocks/>
            </p:cNvGrpSpPr>
            <p:nvPr/>
          </p:nvGrpSpPr>
          <p:grpSpPr bwMode="auto">
            <a:xfrm>
              <a:off x="697" y="941"/>
              <a:ext cx="385" cy="1955"/>
              <a:chOff x="751" y="941"/>
              <a:chExt cx="385" cy="1955"/>
            </a:xfrm>
          </p:grpSpPr>
          <p:sp>
            <p:nvSpPr>
              <p:cNvPr id="1169442" name="Text Box 34"/>
              <p:cNvSpPr txBox="1">
                <a:spLocks noChangeArrowheads="1"/>
              </p:cNvSpPr>
              <p:nvPr/>
            </p:nvSpPr>
            <p:spPr bwMode="auto">
              <a:xfrm>
                <a:off x="789" y="941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4</a:t>
                </a:r>
                <a:endParaRPr lang="en-US" sz="3600" b="0"/>
              </a:p>
            </p:txBody>
          </p:sp>
          <p:sp>
            <p:nvSpPr>
              <p:cNvPr id="1169443" name="Text Box 35"/>
              <p:cNvSpPr txBox="1">
                <a:spLocks noChangeArrowheads="1"/>
              </p:cNvSpPr>
              <p:nvPr/>
            </p:nvSpPr>
            <p:spPr bwMode="auto">
              <a:xfrm>
                <a:off x="789" y="1488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2</a:t>
                </a:r>
                <a:endParaRPr lang="en-US" sz="3600" b="0"/>
              </a:p>
            </p:txBody>
          </p:sp>
          <p:sp>
            <p:nvSpPr>
              <p:cNvPr id="1169444" name="Text Box 36"/>
              <p:cNvSpPr txBox="1">
                <a:spLocks noChangeArrowheads="1"/>
              </p:cNvSpPr>
              <p:nvPr/>
            </p:nvSpPr>
            <p:spPr bwMode="auto">
              <a:xfrm>
                <a:off x="789" y="2086"/>
                <a:ext cx="34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0</a:t>
                </a:r>
                <a:endParaRPr lang="en-US" sz="3600" b="0"/>
              </a:p>
            </p:txBody>
          </p:sp>
          <p:sp>
            <p:nvSpPr>
              <p:cNvPr id="1169445" name="Text Box 37"/>
              <p:cNvSpPr txBox="1">
                <a:spLocks noChangeArrowheads="1"/>
              </p:cNvSpPr>
              <p:nvPr/>
            </p:nvSpPr>
            <p:spPr bwMode="auto">
              <a:xfrm>
                <a:off x="751" y="2646"/>
                <a:ext cx="385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 eaLnBrk="1" hangingPunct="1"/>
                <a:r>
                  <a:rPr lang="en-US" sz="2000" b="0"/>
                  <a:t>10</a:t>
                </a:r>
                <a:r>
                  <a:rPr lang="en-US" sz="2000" b="0" baseline="30000"/>
                  <a:t>-2</a:t>
                </a:r>
                <a:endParaRPr lang="en-US" sz="3600" b="0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6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410" grpId="0" animBg="1"/>
      <p:bldP spid="1169410" grpId="1" animBg="1"/>
    </p:bldLst>
  </p:timing>
</p:sld>
</file>

<file path=ppt/theme/theme1.xml><?xml version="1.0" encoding="utf-8"?>
<a:theme xmlns:a="http://schemas.openxmlformats.org/drawingml/2006/main" name="1_paalh">
  <a:themeElements>
    <a:clrScheme name="1_paalh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aal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="http://schemas.openxmlformats.org/drawingml/2006/main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paalh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alh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alh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39349</TotalTime>
  <Words>5359</Words>
  <Application>Microsoft Macintosh PowerPoint</Application>
  <PresentationFormat>On-screen Show (4:3)</PresentationFormat>
  <Paragraphs>1557</Paragraphs>
  <Slides>47</Slides>
  <Notes>10</Notes>
  <HiddenSlides>6</HiddenSlides>
  <MMClips>1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1_paalh</vt:lpstr>
      <vt:lpstr>Operating Systems:   Memory </vt:lpstr>
      <vt:lpstr>Challenge – managing memory  </vt:lpstr>
      <vt:lpstr>Overview</vt:lpstr>
      <vt:lpstr>Memory Management</vt:lpstr>
      <vt:lpstr>Memory Hierarchies</vt:lpstr>
      <vt:lpstr>Memory Hierarchies</vt:lpstr>
      <vt:lpstr>Memory Hierarchies</vt:lpstr>
      <vt:lpstr>Storage Costs: Access Time vs Capacity</vt:lpstr>
      <vt:lpstr>Storage Costs: Access Time vs Price</vt:lpstr>
      <vt:lpstr>The Challenge of Multiprogramming</vt:lpstr>
      <vt:lpstr>Memory Management for Multiprogramming</vt:lpstr>
      <vt:lpstr>Absolute and Relative Addressing</vt:lpstr>
      <vt:lpstr>Processes’ Memory</vt:lpstr>
      <vt:lpstr>Processes’ Memory</vt:lpstr>
      <vt:lpstr>Memory Layout</vt:lpstr>
      <vt:lpstr>Fixed Partitioning</vt:lpstr>
      <vt:lpstr>Dynamic Partitioning</vt:lpstr>
      <vt:lpstr>Dynamic Partitioning</vt:lpstr>
      <vt:lpstr>The Buddy System</vt:lpstr>
      <vt:lpstr>Segmentation</vt:lpstr>
      <vt:lpstr>Segmentation</vt:lpstr>
      <vt:lpstr>Paging</vt:lpstr>
      <vt:lpstr>Virtual Memory</vt:lpstr>
      <vt:lpstr>Virtual Memory</vt:lpstr>
      <vt:lpstr>Memory Lookup</vt:lpstr>
      <vt:lpstr>Memory Lookup</vt:lpstr>
      <vt:lpstr>Page Fault Handling</vt:lpstr>
      <vt:lpstr>Page Replacement Algorithms</vt:lpstr>
      <vt:lpstr>First In First Out (FIFO)</vt:lpstr>
      <vt:lpstr>Second Chance</vt:lpstr>
      <vt:lpstr>Clock</vt:lpstr>
      <vt:lpstr>Least Recently Used (LRU)</vt:lpstr>
      <vt:lpstr>Least Recently Used (LRU)</vt:lpstr>
      <vt:lpstr>"Optimizing" paging…</vt:lpstr>
      <vt:lpstr>Speeding up paging…</vt:lpstr>
      <vt:lpstr>Many Other Design Issues</vt:lpstr>
      <vt:lpstr>Allocation Policies</vt:lpstr>
      <vt:lpstr>Multi-level paging example:  Pentium</vt:lpstr>
      <vt:lpstr>Paging on Pentium</vt:lpstr>
      <vt:lpstr>Control Registers used for Paging on Pentium</vt:lpstr>
      <vt:lpstr>Control Registers used for Paging on Pentium</vt:lpstr>
      <vt:lpstr>Pentium Memory Lookup</vt:lpstr>
      <vt:lpstr>Pentium Memory Lookup</vt:lpstr>
      <vt:lpstr>Pentium Memory Lookup</vt:lpstr>
      <vt:lpstr>Pentium Memory Lookup</vt:lpstr>
      <vt:lpstr>Pentium Page Fault Causes</vt:lpstr>
      <vt:lpstr>Summary</vt:lpstr>
    </vt:vector>
  </TitlesOfParts>
  <Company>ifi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paalh</dc:creator>
  <cp:lastModifiedBy>Pål Halvorsen</cp:lastModifiedBy>
  <cp:revision>1731</cp:revision>
  <cp:lastPrinted>2012-09-26T08:34:42Z</cp:lastPrinted>
  <dcterms:created xsi:type="dcterms:W3CDTF">2013-09-25T07:47:56Z</dcterms:created>
  <dcterms:modified xsi:type="dcterms:W3CDTF">2013-09-25T10:01:21Z</dcterms:modified>
</cp:coreProperties>
</file>