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42"/>
  </p:notesMasterIdLst>
  <p:handoutMasterIdLst>
    <p:handoutMasterId r:id="rId43"/>
  </p:handoutMasterIdLst>
  <p:sldIdLst>
    <p:sldId id="433" r:id="rId2"/>
    <p:sldId id="434" r:id="rId3"/>
    <p:sldId id="435" r:id="rId4"/>
    <p:sldId id="436" r:id="rId5"/>
    <p:sldId id="437" r:id="rId6"/>
    <p:sldId id="438" r:id="rId7"/>
    <p:sldId id="440" r:id="rId8"/>
    <p:sldId id="441" r:id="rId9"/>
    <p:sldId id="439" r:id="rId10"/>
    <p:sldId id="442" r:id="rId11"/>
    <p:sldId id="443" r:id="rId12"/>
    <p:sldId id="444" r:id="rId13"/>
    <p:sldId id="475" r:id="rId14"/>
    <p:sldId id="445" r:id="rId15"/>
    <p:sldId id="446" r:id="rId16"/>
    <p:sldId id="447" r:id="rId17"/>
    <p:sldId id="473" r:id="rId18"/>
    <p:sldId id="454" r:id="rId19"/>
    <p:sldId id="455" r:id="rId20"/>
    <p:sldId id="457" r:id="rId21"/>
    <p:sldId id="458" r:id="rId22"/>
    <p:sldId id="459" r:id="rId23"/>
    <p:sldId id="448" r:id="rId24"/>
    <p:sldId id="449" r:id="rId25"/>
    <p:sldId id="470" r:id="rId26"/>
    <p:sldId id="451" r:id="rId27"/>
    <p:sldId id="452" r:id="rId28"/>
    <p:sldId id="472" r:id="rId29"/>
    <p:sldId id="460" r:id="rId30"/>
    <p:sldId id="461" r:id="rId31"/>
    <p:sldId id="462" r:id="rId32"/>
    <p:sldId id="463" r:id="rId33"/>
    <p:sldId id="464" r:id="rId34"/>
    <p:sldId id="471" r:id="rId35"/>
    <p:sldId id="465" r:id="rId36"/>
    <p:sldId id="468" r:id="rId37"/>
    <p:sldId id="456" r:id="rId38"/>
    <p:sldId id="474" r:id="rId39"/>
    <p:sldId id="469" r:id="rId40"/>
    <p:sldId id="466" r:id="rId41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216" autoAdjust="0"/>
    <p:restoredTop sz="89315" autoAdjust="0"/>
  </p:normalViewPr>
  <p:slideViewPr>
    <p:cSldViewPr snapToGrid="0">
      <p:cViewPr varScale="1">
        <p:scale>
          <a:sx n="116" d="100"/>
          <a:sy n="116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4F78F192-3A15-443A-BF2A-1CD7AB232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904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pitchFamily="34" charset="0"/>
              </a:defRPr>
            </a:lvl1pPr>
          </a:lstStyle>
          <a:p>
            <a:fld id="{3CBBC091-E655-4683-A02C-7AC97DCDC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0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DDBA-9E75-464D-A168-707F13D8A618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D99A5-C050-4B5B-AB5A-B43502D32554}" type="slidenum">
              <a:rPr lang="en-US"/>
              <a:pPr/>
              <a:t>10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AF680-5D44-4C22-A62C-0D34B7CAA684}" type="slidenum">
              <a:rPr lang="en-US"/>
              <a:pPr/>
              <a:t>11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73ABF-55F6-4373-9A92-C65941E97325}" type="slidenum">
              <a:rPr lang="en-US"/>
              <a:pPr/>
              <a:t>12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73ABF-55F6-4373-9A92-C65941E97325}" type="slidenum">
              <a:rPr lang="en-US"/>
              <a:pPr/>
              <a:t>13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The last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exampple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Intel E5-2620 =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/>
              <a:t> A dual Intel Sandy Bridge-EP, 2Ghz</a:t>
            </a:r>
            <a:r>
              <a:rPr lang="en-US" sz="1200" b="0" baseline="0" dirty="0" smtClean="0"/>
              <a:t> - </a:t>
            </a:r>
            <a:r>
              <a:rPr lang="en-US" sz="1200" b="0" dirty="0" smtClean="0"/>
              <a:t> a </a:t>
            </a:r>
            <a:r>
              <a:rPr lang="en-US" sz="1200" b="0" dirty="0" err="1" smtClean="0"/>
              <a:t>hexa</a:t>
            </a:r>
            <a:r>
              <a:rPr lang="en-US" sz="1200" b="0" dirty="0" smtClean="0"/>
              <a:t>-core</a:t>
            </a:r>
            <a:r>
              <a:rPr lang="en-US" sz="1200" b="0" baseline="0" dirty="0" smtClean="0"/>
              <a:t> with </a:t>
            </a:r>
            <a:r>
              <a:rPr lang="en-US" sz="1200" b="0" dirty="0" err="1" smtClean="0"/>
              <a:t>HyperThreading</a:t>
            </a:r>
            <a:r>
              <a:rPr lang="en-US" sz="1200" b="0" baseline="0" dirty="0" smtClean="0"/>
              <a:t> = </a:t>
            </a:r>
            <a:r>
              <a:rPr lang="en-US" sz="1200" b="0" dirty="0" smtClean="0"/>
              <a:t> total of 12 cores, or 24 "hardware threads". Kernel: 3.4.24 x86_64.</a:t>
            </a:r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FC9D6-A162-404E-B3E6-1E1AD31D97C5}" type="slidenum">
              <a:rPr lang="en-US"/>
              <a:pPr/>
              <a:t>14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475F4-75D1-4843-9A5B-5C283C2DFD82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C3183-BE10-4082-9697-89712838F4EF}" type="slidenum">
              <a:rPr lang="en-US"/>
              <a:pPr/>
              <a:t>16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19148-B835-452E-B2E8-4AF3CB7E6F84}" type="slidenum">
              <a:rPr lang="en-US"/>
              <a:pPr/>
              <a:t>18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BB406-77D8-4842-B404-3FF65599F37D}" type="slidenum">
              <a:rPr lang="en-US"/>
              <a:pPr/>
              <a:t>19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CD22F-5BF2-4F35-AC5E-4B541780031D}" type="slidenum">
              <a:rPr lang="en-US"/>
              <a:pPr/>
              <a:t>20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50D11-F8CD-463B-B7B1-AEB51ED02AD8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66E04-478C-4BAC-AB13-4432B4E8BE4F}" type="slidenum">
              <a:rPr lang="en-US"/>
              <a:pPr/>
              <a:t>21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3100"/>
            <a:ext cx="4583112" cy="34369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41813"/>
            <a:ext cx="4959350" cy="4122737"/>
          </a:xfrm>
          <a:ln/>
        </p:spPr>
        <p:txBody>
          <a:bodyPr lIns="90823" tIns="45412" rIns="90823" bIns="45412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D5552-2916-4BCD-BEFC-A214F8BE05AC}" type="slidenum">
              <a:rPr lang="en-US"/>
              <a:pPr/>
              <a:t>22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3100"/>
            <a:ext cx="4583112" cy="343693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341813"/>
            <a:ext cx="4959350" cy="4122737"/>
          </a:xfrm>
          <a:ln/>
        </p:spPr>
        <p:txBody>
          <a:bodyPr lIns="90823" tIns="45412" rIns="90823" bIns="45412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E194F-7AEE-47E1-AA7A-6A28631A7E0E}" type="slidenum">
              <a:rPr lang="en-US"/>
              <a:pPr/>
              <a:t>23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0F1BF-13E1-4C3C-AB82-CED39E329BAE}" type="slidenum">
              <a:rPr lang="en-US"/>
              <a:pPr/>
              <a:t>26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7E711-7F1D-4D35-BD40-6E9A069012CE}" type="slidenum">
              <a:rPr lang="en-US"/>
              <a:pPr/>
              <a:t>27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72327-6D01-492A-8413-40A4BEAF9B28}" type="slidenum">
              <a:rPr lang="en-US"/>
              <a:pPr/>
              <a:t>29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0A17C-0132-4DEE-812D-2A959100CE63}" type="slidenum">
              <a:rPr lang="en-US"/>
              <a:pPr/>
              <a:t>30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5939F-4BFD-4A80-9013-8E1D2361B9CD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C8F51-429B-45D3-B165-DB1490A0B085}" type="slidenum">
              <a:rPr lang="en-US"/>
              <a:pPr/>
              <a:t>32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05C5-931A-4F65-9924-A6C85FE4DA26}" type="slidenum">
              <a:rPr lang="en-US"/>
              <a:pPr/>
              <a:t>33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960DF-FD22-47BF-BAB8-4E39F6ECFF2F}" type="slidenum">
              <a:rPr lang="en-US"/>
              <a:pPr/>
              <a:t>3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05C5-931A-4F65-9924-A6C85FE4DA26}" type="slidenum">
              <a:rPr lang="en-US"/>
              <a:pPr/>
              <a:t>34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en-US" dirty="0" smtClean="0"/>
              <a:t>http://msdn.microsoft.com/en-us/library/windows/desktop/ms681917(v=vs.85).aspx</a:t>
            </a:r>
            <a:endParaRPr lang="nb-NO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F110D-77E7-47CC-842F-FE8EF2D2168D}" type="slidenum">
              <a:rPr lang="en-US"/>
              <a:pPr/>
              <a:t>35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56C9C-13C4-4642-BEE6-B944A392DD9E}" type="slidenum">
              <a:rPr lang="en-US"/>
              <a:pPr/>
              <a:t>36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http://linux.die.net/man/2/</a:t>
            </a:r>
            <a:r>
              <a:rPr lang="en-US" dirty="0" smtClean="0"/>
              <a:t>sched_setscheduler</a:t>
            </a:r>
          </a:p>
          <a:p>
            <a:r>
              <a:rPr lang="en-US" dirty="0" err="1" smtClean="0"/>
              <a:t>http://www.ibm.com/developerworks/linux/library/l-completely-fair-scheduler/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http://kerneltrap.org/node/8059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F3239-0925-417D-BFCD-DF0EF6436E91}" type="slidenum">
              <a:rPr lang="en-US"/>
              <a:pPr/>
              <a:t>37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EA49-549E-4615-9986-F038FAD407D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DEA49-549E-4615-9986-F038FAD407D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312A3-66CC-4514-8324-775A7033B155}" type="slidenum">
              <a:rPr lang="en-US"/>
              <a:pPr/>
              <a:t>40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B0D91-8DB8-4CC1-BDDA-3B8B172AF786}" type="slidenum">
              <a:rPr lang="en-US"/>
              <a:pPr/>
              <a:t>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 vs. program</a:t>
            </a:r>
          </a:p>
          <a:p>
            <a:r>
              <a:rPr lang="en-US"/>
              <a:t>- program often part of process</a:t>
            </a:r>
          </a:p>
          <a:p>
            <a:r>
              <a:rPr lang="en-US"/>
              <a:t>- program can fork several processes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48E66-90B3-4A52-98FD-BF867C9FA903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clone: unlike fork, the new process share parts of execution environment like memory, table of file descriptors and signals handlers. Main use for threads</a:t>
            </a:r>
          </a:p>
          <a:p>
            <a:endParaRPr lang="en-US"/>
          </a:p>
          <a:p>
            <a:r>
              <a:rPr lang="en-US"/>
              <a:t>vfork: special case of clone, parent is suspended until child “exits” or calls “execve”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C9A38-A16F-46F8-AA08-8BA730C45208}" type="slidenum">
              <a:rPr lang="en-US"/>
              <a:pPr/>
              <a:t>6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Return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FORK….</a:t>
            </a:r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788F5-621F-4E5D-9752-A5419B001B64}" type="slidenum">
              <a:rPr lang="en-US"/>
              <a:pPr/>
              <a:t>7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execve</a:t>
            </a:r>
            <a:r>
              <a:rPr lang="en-US" dirty="0" smtClean="0"/>
              <a:t>() executes the program pointed to by filename.  filename must be</a:t>
            </a:r>
          </a:p>
          <a:p>
            <a:r>
              <a:rPr lang="en-US" dirty="0" smtClean="0"/>
              <a:t>       either a binary executable, or a script starting with  a  line  of  the</a:t>
            </a:r>
          </a:p>
          <a:p>
            <a:r>
              <a:rPr lang="en-US" dirty="0" smtClean="0"/>
              <a:t>       form  "#! interpreter [</a:t>
            </a:r>
            <a:r>
              <a:rPr lang="en-US" dirty="0" err="1" smtClean="0"/>
              <a:t>arg</a:t>
            </a:r>
            <a:r>
              <a:rPr lang="en-US" dirty="0" smtClean="0"/>
              <a:t>]".  In the latter case, the interpreter must</a:t>
            </a:r>
          </a:p>
          <a:p>
            <a:r>
              <a:rPr lang="en-US" dirty="0" smtClean="0"/>
              <a:t>       be a valid pathname for an executable which is  not  itself  a  script,</a:t>
            </a:r>
          </a:p>
          <a:p>
            <a:r>
              <a:rPr lang="en-US" dirty="0" smtClean="0"/>
              <a:t>       which will be invoked as interpreter [</a:t>
            </a:r>
            <a:r>
              <a:rPr lang="en-US" dirty="0" err="1" smtClean="0"/>
              <a:t>arg</a:t>
            </a:r>
            <a:r>
              <a:rPr lang="en-US" dirty="0" smtClean="0"/>
              <a:t>] filename.</a:t>
            </a:r>
          </a:p>
          <a:p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argv</a:t>
            </a:r>
            <a:r>
              <a:rPr lang="en-US" dirty="0" smtClean="0"/>
              <a:t>  is  an array of argument strings passed to the new program.  </a:t>
            </a:r>
            <a:r>
              <a:rPr lang="en-US" dirty="0" err="1" smtClean="0"/>
              <a:t>envp</a:t>
            </a:r>
            <a:endParaRPr lang="en-US" dirty="0" smtClean="0"/>
          </a:p>
          <a:p>
            <a:r>
              <a:rPr lang="en-US" dirty="0" smtClean="0"/>
              <a:t>       is an array of strings, conventionally of the form key=value, which are</a:t>
            </a:r>
          </a:p>
          <a:p>
            <a:r>
              <a:rPr lang="en-US" dirty="0" smtClean="0"/>
              <a:t>       passed  as  environment to the new program.  Both </a:t>
            </a:r>
            <a:r>
              <a:rPr lang="en-US" dirty="0" err="1" smtClean="0"/>
              <a:t>argv</a:t>
            </a:r>
            <a:r>
              <a:rPr lang="en-US" dirty="0" smtClean="0"/>
              <a:t> and </a:t>
            </a:r>
            <a:r>
              <a:rPr lang="en-US" dirty="0" err="1" smtClean="0"/>
              <a:t>envp</a:t>
            </a:r>
            <a:r>
              <a:rPr lang="en-US" dirty="0" smtClean="0"/>
              <a:t> must be</a:t>
            </a:r>
          </a:p>
          <a:p>
            <a:r>
              <a:rPr lang="en-US" dirty="0" smtClean="0"/>
              <a:t>       terminated by a null pointer.  The argument vector and environment  can</a:t>
            </a:r>
          </a:p>
          <a:p>
            <a:r>
              <a:rPr lang="en-US" dirty="0" smtClean="0"/>
              <a:t>       be  accessed  by the called program's main function, when it is defined</a:t>
            </a:r>
          </a:p>
          <a:p>
            <a:r>
              <a:rPr lang="en-US" dirty="0" smtClean="0"/>
              <a:t>       as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main(int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, char *</a:t>
            </a:r>
            <a:r>
              <a:rPr lang="en-US" dirty="0" err="1" smtClean="0"/>
              <a:t>argv</a:t>
            </a:r>
            <a:r>
              <a:rPr lang="en-US" dirty="0" smtClean="0"/>
              <a:t>[], char *</a:t>
            </a:r>
            <a:r>
              <a:rPr lang="en-US" dirty="0" err="1" smtClean="0"/>
              <a:t>envp</a:t>
            </a:r>
            <a:r>
              <a:rPr lang="en-US" dirty="0" smtClean="0"/>
              <a:t>[]).</a:t>
            </a:r>
          </a:p>
          <a:p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execve</a:t>
            </a:r>
            <a:r>
              <a:rPr lang="en-US" dirty="0" smtClean="0"/>
              <a:t>() does not return on success, and the text, data, </a:t>
            </a:r>
            <a:r>
              <a:rPr lang="en-US" dirty="0" err="1" smtClean="0"/>
              <a:t>bss</a:t>
            </a:r>
            <a:r>
              <a:rPr lang="en-US" dirty="0" smtClean="0"/>
              <a:t>, and stack</a:t>
            </a:r>
          </a:p>
          <a:p>
            <a:r>
              <a:rPr lang="en-US" dirty="0" smtClean="0"/>
              <a:t>       of  the  calling process are overwritten by that of the program loaded.</a:t>
            </a:r>
          </a:p>
          <a:p>
            <a:r>
              <a:rPr lang="en-US" dirty="0" smtClean="0"/>
              <a:t>       The program invoked inherits the calling process's PID,  and  any  open</a:t>
            </a:r>
          </a:p>
          <a:p>
            <a:r>
              <a:rPr lang="en-US" dirty="0" smtClean="0"/>
              <a:t>       file descriptors that are not set to close-on-exec.  Signals pending on</a:t>
            </a:r>
          </a:p>
          <a:p>
            <a:r>
              <a:rPr lang="en-US" dirty="0" smtClean="0"/>
              <a:t>       the calling process are cleared.  Any signals set to be caught  by  the</a:t>
            </a:r>
          </a:p>
          <a:p>
            <a:r>
              <a:rPr lang="en-US" dirty="0" smtClean="0"/>
              <a:t>       calling process are reset to their default </a:t>
            </a:r>
            <a:r>
              <a:rPr lang="en-US" dirty="0" err="1" smtClean="0"/>
              <a:t>behaviour</a:t>
            </a:r>
            <a:r>
              <a:rPr lang="en-US" dirty="0" smtClean="0"/>
              <a:t>.  The SIGCHLD sig-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nal</a:t>
            </a:r>
            <a:r>
              <a:rPr lang="en-US" dirty="0" smtClean="0"/>
              <a:t> (when set to SIG_IGN) may or may not be reset to SIG_DFL.</a:t>
            </a:r>
          </a:p>
          <a:p>
            <a:endParaRPr lang="en-US" dirty="0" smtClean="0"/>
          </a:p>
          <a:p>
            <a:r>
              <a:rPr lang="en-US" dirty="0" smtClean="0"/>
              <a:t>       If the current program is being </a:t>
            </a:r>
            <a:r>
              <a:rPr lang="en-US" dirty="0" err="1" smtClean="0"/>
              <a:t>ptraced</a:t>
            </a:r>
            <a:r>
              <a:rPr lang="en-US" dirty="0" smtClean="0"/>
              <a:t>, a SIGTRAP is sent to it  after</a:t>
            </a:r>
          </a:p>
          <a:p>
            <a:r>
              <a:rPr lang="en-US" dirty="0" smtClean="0"/>
              <a:t>       a successful </a:t>
            </a:r>
            <a:r>
              <a:rPr lang="en-US" dirty="0" err="1" smtClean="0"/>
              <a:t>execve</a:t>
            </a:r>
            <a:r>
              <a:rPr lang="en-US" dirty="0" smtClean="0"/>
              <a:t>().</a:t>
            </a:r>
          </a:p>
          <a:p>
            <a:endParaRPr lang="en-US" dirty="0" smtClean="0"/>
          </a:p>
          <a:p>
            <a:r>
              <a:rPr lang="en-US" dirty="0" smtClean="0"/>
              <a:t>       If  the  set-user-ID bit is set on the program file pointed to by file-</a:t>
            </a:r>
          </a:p>
          <a:p>
            <a:r>
              <a:rPr lang="en-US" dirty="0" smtClean="0"/>
              <a:t>       name, and the calling process is not being </a:t>
            </a:r>
            <a:r>
              <a:rPr lang="en-US" dirty="0" err="1" smtClean="0"/>
              <a:t>ptraced</a:t>
            </a:r>
            <a:r>
              <a:rPr lang="en-US" dirty="0" smtClean="0"/>
              <a:t>, then the  effective</a:t>
            </a:r>
          </a:p>
          <a:p>
            <a:r>
              <a:rPr lang="en-US" dirty="0" smtClean="0"/>
              <a:t>       user  ID  of the calling process is changed to that of the owner of the</a:t>
            </a:r>
          </a:p>
          <a:p>
            <a:r>
              <a:rPr lang="en-US" dirty="0" smtClean="0"/>
              <a:t>       program file.  </a:t>
            </a:r>
            <a:r>
              <a:rPr lang="en-US" dirty="0" err="1" smtClean="0"/>
              <a:t>i</a:t>
            </a:r>
            <a:r>
              <a:rPr lang="en-US" dirty="0" smtClean="0"/>
              <a:t> Similarly, when the set-group-ID bit  of  the  program</a:t>
            </a:r>
          </a:p>
          <a:p>
            <a:r>
              <a:rPr lang="en-US" dirty="0" smtClean="0"/>
              <a:t>       file is set the effective group ID of the calling process is set to the</a:t>
            </a:r>
          </a:p>
          <a:p>
            <a:r>
              <a:rPr lang="en-US" dirty="0" smtClean="0"/>
              <a:t>       group of the program file.</a:t>
            </a:r>
          </a:p>
          <a:p>
            <a:endParaRPr lang="en-US" dirty="0" smtClean="0"/>
          </a:p>
          <a:p>
            <a:r>
              <a:rPr lang="en-US" dirty="0" smtClean="0"/>
              <a:t>       The effective user ID of the process is copied to the  saved  set-user-</a:t>
            </a:r>
          </a:p>
          <a:p>
            <a:r>
              <a:rPr lang="en-US" dirty="0" smtClean="0"/>
              <a:t>       ID; similarly, the effective group ID is copied to the saved set-group-</a:t>
            </a:r>
          </a:p>
          <a:p>
            <a:r>
              <a:rPr lang="en-US" dirty="0" smtClean="0"/>
              <a:t>       ID.  This copying takes place after any effective ID changes that occur</a:t>
            </a:r>
          </a:p>
          <a:p>
            <a:r>
              <a:rPr lang="en-US" dirty="0" smtClean="0"/>
              <a:t>       because of the set-user-ID and set-group-ID permission bits.</a:t>
            </a:r>
          </a:p>
          <a:p>
            <a:endParaRPr lang="en-US" dirty="0" smtClean="0"/>
          </a:p>
          <a:p>
            <a:r>
              <a:rPr lang="en-US" dirty="0" smtClean="0"/>
              <a:t>       If the executable is an </a:t>
            </a:r>
            <a:r>
              <a:rPr lang="en-US" dirty="0" err="1" smtClean="0"/>
              <a:t>a.out</a:t>
            </a:r>
            <a:r>
              <a:rPr lang="en-US" dirty="0" smtClean="0"/>
              <a:t> dynamically-linked binary executable con-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taining</a:t>
            </a:r>
            <a:r>
              <a:rPr lang="en-US" dirty="0" smtClean="0"/>
              <a:t> shared-library stubs, the  Linux  dynamic  linker  ld.so(8)  is</a:t>
            </a:r>
          </a:p>
          <a:p>
            <a:r>
              <a:rPr lang="en-US" dirty="0" smtClean="0"/>
              <a:t>       called  at the start of execution to bring needed shared libraries into</a:t>
            </a:r>
          </a:p>
          <a:p>
            <a:r>
              <a:rPr lang="en-US" dirty="0" smtClean="0"/>
              <a:t>       memory and link the executable with them.</a:t>
            </a:r>
          </a:p>
          <a:p>
            <a:endParaRPr lang="en-US" dirty="0" smtClean="0"/>
          </a:p>
          <a:p>
            <a:r>
              <a:rPr lang="en-US" dirty="0" smtClean="0"/>
              <a:t>       If the executable is a dynamically-linked ELF  executable,  the  inter-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preter</a:t>
            </a:r>
            <a:r>
              <a:rPr lang="en-US" dirty="0" smtClean="0"/>
              <a:t> named in the PT_INTERP segment is used to load the needed shared</a:t>
            </a:r>
          </a:p>
          <a:p>
            <a:r>
              <a:rPr lang="en-US" dirty="0" smtClean="0"/>
              <a:t>       libraries.  This interpreter is typically /lib/ld-linux.so.1 for  </a:t>
            </a:r>
            <a:r>
              <a:rPr lang="en-US" dirty="0" err="1" smtClean="0"/>
              <a:t>bina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ries</a:t>
            </a:r>
            <a:r>
              <a:rPr lang="en-US" dirty="0" smtClean="0"/>
              <a:t>  linked  with  the Linux </a:t>
            </a:r>
            <a:r>
              <a:rPr lang="en-US" dirty="0" err="1" smtClean="0"/>
              <a:t>libc</a:t>
            </a:r>
            <a:r>
              <a:rPr lang="en-US" dirty="0" smtClean="0"/>
              <a:t> version 5, or /lib/ld-linux.so.2 for</a:t>
            </a:r>
          </a:p>
          <a:p>
            <a:r>
              <a:rPr lang="en-US" dirty="0" smtClean="0"/>
              <a:t>       binaries linked with the GNU </a:t>
            </a:r>
            <a:r>
              <a:rPr lang="en-US" dirty="0" err="1" smtClean="0"/>
              <a:t>libc</a:t>
            </a:r>
            <a:r>
              <a:rPr lang="en-US" dirty="0" smtClean="0"/>
              <a:t> version 2.</a:t>
            </a:r>
          </a:p>
          <a:p>
            <a:endParaRPr lang="en-US" dirty="0" smtClean="0"/>
          </a:p>
          <a:p>
            <a:r>
              <a:rPr lang="en-US" dirty="0" smtClean="0"/>
              <a:t>RETURN VALUE</a:t>
            </a:r>
          </a:p>
          <a:p>
            <a:r>
              <a:rPr lang="en-US" dirty="0" smtClean="0"/>
              <a:t>       On success, </a:t>
            </a:r>
            <a:r>
              <a:rPr lang="en-US" dirty="0" err="1" smtClean="0"/>
              <a:t>execve</a:t>
            </a:r>
            <a:r>
              <a:rPr lang="en-US" dirty="0" smtClean="0"/>
              <a:t>() does not return, on  error  -1  is  returned,  and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errno</a:t>
            </a:r>
            <a:r>
              <a:rPr lang="en-US" dirty="0" smtClean="0"/>
              <a:t> is set appropriately.</a:t>
            </a:r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8F2CC-79B3-4197-B285-D9344D6CD49E}" type="slidenum">
              <a:rPr lang="en-US"/>
              <a:pPr/>
              <a:t>8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 / WAITPID:</a:t>
            </a:r>
          </a:p>
          <a:p>
            <a:endParaRPr lang="en-US" dirty="0" smtClean="0"/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       All  of  these  system calls are used to wait for state changes in a child of the calling</a:t>
            </a:r>
          </a:p>
          <a:p>
            <a:r>
              <a:rPr lang="en-US" dirty="0" smtClean="0"/>
              <a:t>       process, and obtain information about the child whose state has changed.  A state  change</a:t>
            </a:r>
          </a:p>
          <a:p>
            <a:r>
              <a:rPr lang="en-US" dirty="0" smtClean="0"/>
              <a:t>       is  considered  to  be:  the  child terminated; the child was stopped by a signal; or the</a:t>
            </a:r>
          </a:p>
          <a:p>
            <a:r>
              <a:rPr lang="en-US" dirty="0" smtClean="0"/>
              <a:t>       child was resumed by a signal.  In the case of a  terminated  child,  performing  a  wait</a:t>
            </a:r>
          </a:p>
          <a:p>
            <a:r>
              <a:rPr lang="en-US" dirty="0" smtClean="0"/>
              <a:t>       allows  the  system  to release the resources associated with the child; if a wait is not</a:t>
            </a:r>
          </a:p>
          <a:p>
            <a:r>
              <a:rPr lang="en-US" dirty="0" smtClean="0"/>
              <a:t>       performed, then terminated the child remains in a "zombie" state (see NOTES below).</a:t>
            </a:r>
          </a:p>
          <a:p>
            <a:endParaRPr lang="en-US" dirty="0" smtClean="0"/>
          </a:p>
          <a:p>
            <a:r>
              <a:rPr lang="en-US" dirty="0" smtClean="0"/>
              <a:t>       If a child has already changed state, then these  calls  return  immediately.   Otherwise</a:t>
            </a:r>
          </a:p>
          <a:p>
            <a:r>
              <a:rPr lang="en-US" dirty="0" smtClean="0"/>
              <a:t>       they  block  until  either  a child changes state or a signal handler interrupts the call</a:t>
            </a:r>
          </a:p>
          <a:p>
            <a:r>
              <a:rPr lang="en-US" dirty="0" smtClean="0"/>
              <a:t>       (assuming that system calls are not automatically restarted using the SA_RESTART flag  of</a:t>
            </a:r>
          </a:p>
          <a:p>
            <a:r>
              <a:rPr lang="en-US" dirty="0" smtClean="0"/>
              <a:t>       sigaction(2)).   In the remainder of this page, a child whose state has changed and which</a:t>
            </a:r>
          </a:p>
          <a:p>
            <a:r>
              <a:rPr lang="en-US" dirty="0" smtClean="0"/>
              <a:t>       has not yet been waited upon by one of these system calls is termed </a:t>
            </a:r>
            <a:r>
              <a:rPr lang="en-US" dirty="0" err="1" smtClean="0"/>
              <a:t>waitable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wait() and </a:t>
            </a:r>
            <a:r>
              <a:rPr lang="en-US" dirty="0" err="1" smtClean="0"/>
              <a:t>waitpid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      The wait() system call suspends execution of the current process until one of  its  </a:t>
            </a:r>
            <a:r>
              <a:rPr lang="en-US" dirty="0" err="1" smtClean="0"/>
              <a:t>chil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dren</a:t>
            </a:r>
            <a:r>
              <a:rPr lang="en-US" dirty="0" smtClean="0"/>
              <a:t> terminates.  The call </a:t>
            </a:r>
            <a:r>
              <a:rPr lang="en-US" dirty="0" err="1" smtClean="0"/>
              <a:t>wait(&amp;status</a:t>
            </a:r>
            <a:r>
              <a:rPr lang="en-US" dirty="0" smtClean="0"/>
              <a:t>)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waitpid(-1, &amp;status, 0);</a:t>
            </a:r>
          </a:p>
          <a:p>
            <a:endParaRPr lang="en-US" dirty="0" smtClean="0"/>
          </a:p>
          <a:p>
            <a:r>
              <a:rPr lang="en-US" dirty="0" smtClean="0"/>
              <a:t>       The  </a:t>
            </a:r>
            <a:r>
              <a:rPr lang="en-US" dirty="0" err="1" smtClean="0"/>
              <a:t>waitpid</a:t>
            </a:r>
            <a:r>
              <a:rPr lang="en-US" dirty="0" smtClean="0"/>
              <a:t>() system call suspends execution of the current process until a child </a:t>
            </a:r>
            <a:r>
              <a:rPr lang="en-US" dirty="0" err="1" smtClean="0"/>
              <a:t>speci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fied</a:t>
            </a:r>
            <a:r>
              <a:rPr lang="en-US" dirty="0" smtClean="0"/>
              <a:t> by </a:t>
            </a:r>
            <a:r>
              <a:rPr lang="en-US" dirty="0" err="1" smtClean="0"/>
              <a:t>pid</a:t>
            </a:r>
            <a:r>
              <a:rPr lang="en-US" dirty="0" smtClean="0"/>
              <a:t> argument has changed state.  By default, </a:t>
            </a:r>
            <a:r>
              <a:rPr lang="en-US" dirty="0" err="1" smtClean="0"/>
              <a:t>waitpid</a:t>
            </a:r>
            <a:r>
              <a:rPr lang="en-US" dirty="0" smtClean="0"/>
              <a:t>() waits only for  terminated</a:t>
            </a:r>
          </a:p>
          <a:p>
            <a:r>
              <a:rPr lang="en-US" dirty="0" smtClean="0"/>
              <a:t>       children,  but this </a:t>
            </a:r>
            <a:r>
              <a:rPr lang="en-US" dirty="0" err="1" smtClean="0"/>
              <a:t>behaviour</a:t>
            </a:r>
            <a:r>
              <a:rPr lang="en-US" dirty="0" smtClean="0"/>
              <a:t> is modifiable via the options argument, as described below.</a:t>
            </a:r>
          </a:p>
          <a:p>
            <a:endParaRPr lang="en-US" dirty="0" smtClean="0"/>
          </a:p>
          <a:p>
            <a:r>
              <a:rPr lang="en-US" dirty="0" smtClean="0"/>
              <a:t>       The value of </a:t>
            </a:r>
            <a:r>
              <a:rPr lang="en-US" dirty="0" err="1" smtClean="0"/>
              <a:t>pid</a:t>
            </a:r>
            <a:r>
              <a:rPr lang="en-US" dirty="0" smtClean="0"/>
              <a:t> can be:</a:t>
            </a:r>
          </a:p>
          <a:p>
            <a:endParaRPr lang="en-US" dirty="0" smtClean="0"/>
          </a:p>
          <a:p>
            <a:r>
              <a:rPr lang="en-US" dirty="0" smtClean="0"/>
              <a:t>       &lt; -1   meaning wait for any child process whose process group ID is equal to the absolute</a:t>
            </a:r>
          </a:p>
          <a:p>
            <a:r>
              <a:rPr lang="en-US" dirty="0" smtClean="0"/>
              <a:t>              value of </a:t>
            </a:r>
            <a:r>
              <a:rPr lang="en-US" dirty="0" err="1" smtClean="0"/>
              <a:t>pid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-1     meaning wait for any child process.</a:t>
            </a:r>
          </a:p>
          <a:p>
            <a:endParaRPr lang="en-US" dirty="0" smtClean="0"/>
          </a:p>
          <a:p>
            <a:r>
              <a:rPr lang="en-US" dirty="0" smtClean="0"/>
              <a:t>       0      meaning  wait for any child process whose process group ID is equal to that of the</a:t>
            </a:r>
          </a:p>
          <a:p>
            <a:r>
              <a:rPr lang="en-US" dirty="0" smtClean="0"/>
              <a:t>              calling process.</a:t>
            </a:r>
          </a:p>
          <a:p>
            <a:endParaRPr lang="en-US" dirty="0" smtClean="0"/>
          </a:p>
          <a:p>
            <a:r>
              <a:rPr lang="en-US" dirty="0" smtClean="0"/>
              <a:t>       &gt; 0    meaning wait for the child whose process ID is equal to the value of </a:t>
            </a:r>
            <a:r>
              <a:rPr lang="en-US" dirty="0" err="1" smtClean="0"/>
              <a:t>pid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The value of options is an OR of zero or more of the following constants: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WAIT4:</a:t>
            </a:r>
          </a:p>
          <a:p>
            <a:endParaRPr lang="en-US" dirty="0" smtClean="0"/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       The  wait3()  and wait4() system calls are similar to waitpid(2), but additionally return</a:t>
            </a:r>
          </a:p>
          <a:p>
            <a:r>
              <a:rPr lang="en-US" dirty="0" smtClean="0"/>
              <a:t>       resource usage information about the child in the structure pointed to by </a:t>
            </a:r>
            <a:r>
              <a:rPr lang="en-US" dirty="0" err="1" smtClean="0"/>
              <a:t>rusage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Other than the use of the </a:t>
            </a:r>
            <a:r>
              <a:rPr lang="en-US" dirty="0" err="1" smtClean="0"/>
              <a:t>rusage</a:t>
            </a:r>
            <a:r>
              <a:rPr lang="en-US" dirty="0" smtClean="0"/>
              <a:t> argument, the following wait3() call:</a:t>
            </a:r>
          </a:p>
          <a:p>
            <a:endParaRPr lang="en-US" dirty="0" smtClean="0"/>
          </a:p>
          <a:p>
            <a:r>
              <a:rPr lang="en-US" dirty="0" smtClean="0"/>
              <a:t>           wait3(status, options, </a:t>
            </a:r>
            <a:r>
              <a:rPr lang="en-US" dirty="0" err="1" smtClean="0"/>
              <a:t>rusage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     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waitpid(-1, status, options);</a:t>
            </a:r>
          </a:p>
          <a:p>
            <a:endParaRPr lang="en-US" dirty="0" smtClean="0"/>
          </a:p>
          <a:p>
            <a:r>
              <a:rPr lang="en-US" dirty="0" smtClean="0"/>
              <a:t>       Similarly, the following wait4() call:</a:t>
            </a:r>
          </a:p>
          <a:p>
            <a:endParaRPr lang="en-US" dirty="0" smtClean="0"/>
          </a:p>
          <a:p>
            <a:r>
              <a:rPr lang="en-US" dirty="0" smtClean="0"/>
              <a:t>           wait4(pid, status, options, </a:t>
            </a:r>
            <a:r>
              <a:rPr lang="en-US" dirty="0" err="1" smtClean="0"/>
              <a:t>rusage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      is equivalent to:</a:t>
            </a:r>
          </a:p>
          <a:p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waitpid(pid</a:t>
            </a:r>
            <a:r>
              <a:rPr lang="en-US" dirty="0" smtClean="0"/>
              <a:t>, status, options);</a:t>
            </a:r>
          </a:p>
          <a:p>
            <a:endParaRPr lang="en-US" dirty="0" smtClean="0"/>
          </a:p>
          <a:p>
            <a:r>
              <a:rPr lang="en-US" dirty="0" smtClean="0"/>
              <a:t>       In other words, wait3() waits of any child, while wait4() can be used to  select  a  </a:t>
            </a:r>
            <a:r>
              <a:rPr lang="en-US" dirty="0" err="1" smtClean="0"/>
              <a:t>spe</a:t>
            </a:r>
            <a:r>
              <a:rPr lang="en-US" dirty="0" smtClean="0"/>
              <a:t>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cific</a:t>
            </a:r>
            <a:r>
              <a:rPr lang="en-US" dirty="0" smtClean="0"/>
              <a:t> child, or children, on which to wait.  See wait(2) for further details.</a:t>
            </a:r>
          </a:p>
          <a:p>
            <a:endParaRPr lang="en-US" dirty="0" smtClean="0"/>
          </a:p>
          <a:p>
            <a:r>
              <a:rPr lang="en-US" dirty="0" smtClean="0"/>
              <a:t>       If  </a:t>
            </a:r>
            <a:r>
              <a:rPr lang="en-US" dirty="0" err="1" smtClean="0"/>
              <a:t>rusage</a:t>
            </a:r>
            <a:r>
              <a:rPr lang="en-US" dirty="0" smtClean="0"/>
              <a:t> is not NULL, the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rusage</a:t>
            </a:r>
            <a:r>
              <a:rPr lang="en-US" dirty="0" smtClean="0"/>
              <a:t> to which it points will be filled with account-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ing</a:t>
            </a:r>
            <a:r>
              <a:rPr lang="en-US" dirty="0" smtClean="0"/>
              <a:t> information about the child.  See getrusage(2) for details.</a:t>
            </a:r>
          </a:p>
          <a:p>
            <a:endParaRPr lang="en-US" dirty="0" smtClean="0"/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664C5-3F7A-486C-8C05-7B97A3657B86}" type="slidenum">
              <a:rPr lang="en-US"/>
              <a:pPr/>
              <a:t>9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8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5097" name="Picture 25" descr="ppt7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55825"/>
            <a:ext cx="1397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099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1" name="Rectangle 19"/>
          <p:cNvSpPr>
            <a:spLocks noChangeArrowheads="1"/>
          </p:cNvSpPr>
          <p:nvPr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1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0" name="Rectangle 28" hidden="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0">
                  <a:gsLst>
                    <a:gs pos="0">
                      <a:srgbClr val="1C1C1C"/>
                    </a:gs>
                    <a:gs pos="100000">
                      <a:srgbClr val="C0C0C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2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104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3" name="Rectangle 31" hidden="1"/>
          <p:cNvSpPr>
            <a:spLocks noChangeArrowheads="1"/>
          </p:cNvSpPr>
          <p:nvPr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0">
                  <a:gsLst>
                    <a:gs pos="0">
                      <a:srgbClr val="808080"/>
                    </a:gs>
                    <a:gs pos="100000">
                      <a:srgbClr val="1C1C1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nb-NO"/>
          </a:p>
        </p:txBody>
      </p:sp>
      <p:sp>
        <p:nvSpPr>
          <p:cNvPr id="515105" name="Line 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4" name="Rectangle 22"/>
          <p:cNvSpPr>
            <a:spLocks noChangeArrowheads="1"/>
          </p:cNvSpPr>
          <p:nvPr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106" name="Line 34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00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43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70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973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257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95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59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51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62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6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9" name="Line 4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88" name="Rectangle 40" hidden="1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1">
                  <a:gsLst>
                    <a:gs pos="0">
                      <a:srgbClr val="FE7519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514090" name="Line 4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82" name="Rectangle 34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91" name="Line 4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pitchFamily="34" charset="0"/>
              </a:rPr>
              <a:t>INF1060,  Pål Halvorsen</a:t>
            </a:r>
          </a:p>
        </p:txBody>
      </p:sp>
      <p:sp>
        <p:nvSpPr>
          <p:cNvPr id="514093" name="Line 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92" name="Rectangle 44" hidden="1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gradFill rotWithShape="0">
                  <a:gsLst>
                    <a:gs pos="0">
                      <a:schemeClr val="bg2"/>
                    </a:gs>
                    <a:gs pos="100000">
                      <a:srgbClr val="C0C0C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94" name="Line 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9126"/>
          <a:stretch>
            <a:fillRect/>
          </a:stretch>
        </p:blipFill>
        <p:spPr bwMode="auto">
          <a:xfrm>
            <a:off x="15875" y="6572250"/>
            <a:ext cx="280094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alh/SYNC/mpg-courses/inf1060/slides/H13/fart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mf"/><Relationship Id="rId4" Type="http://schemas.openxmlformats.org/officeDocument/2006/relationships/image" Target="../media/image6.gi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201" name="Line 9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7" name="Line 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Processes &amp; 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CPU Scheduling </a:t>
            </a:r>
          </a:p>
        </p:txBody>
      </p:sp>
      <p:sp>
        <p:nvSpPr>
          <p:cNvPr id="1160198" name="Line 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fld id="{FEF68755-BF31-2D4A-BF5A-E25D16668FB2}" type="datetime2">
              <a:rPr lang="en-US" smtClean="0">
                <a:latin typeface="Comic Sans MS" pitchFamily="66" charset="0"/>
              </a:rPr>
              <a:pPr/>
              <a:t>Wednesday, September 18, 2013</a:t>
            </a:fld>
            <a:endParaRPr lang="en-US" dirty="0"/>
          </a:p>
        </p:txBody>
      </p:sp>
      <p:sp>
        <p:nvSpPr>
          <p:cNvPr id="1160199" name="Line 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  <p:sp>
        <p:nvSpPr>
          <p:cNvPr id="1160200" name="Line 8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States</a:t>
            </a:r>
          </a:p>
        </p:txBody>
      </p:sp>
      <p:pic>
        <p:nvPicPr>
          <p:cNvPr id="1178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06575"/>
            <a:ext cx="8748712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8628" name="Freeform 4"/>
          <p:cNvSpPr>
            <a:spLocks/>
          </p:cNvSpPr>
          <p:nvPr/>
        </p:nvSpPr>
        <p:spPr bwMode="auto">
          <a:xfrm>
            <a:off x="2808288" y="1414463"/>
            <a:ext cx="792162" cy="611187"/>
          </a:xfrm>
          <a:custGeom>
            <a:avLst/>
            <a:gdLst>
              <a:gd name="T0" fmla="*/ 0 w 499"/>
              <a:gd name="T1" fmla="*/ 385 h 385"/>
              <a:gd name="T2" fmla="*/ 173 w 499"/>
              <a:gd name="T3" fmla="*/ 97 h 385"/>
              <a:gd name="T4" fmla="*/ 499 w 499"/>
              <a:gd name="T5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9" h="385">
                <a:moveTo>
                  <a:pt x="0" y="385"/>
                </a:moveTo>
                <a:lnTo>
                  <a:pt x="173" y="97"/>
                </a:lnTo>
                <a:lnTo>
                  <a:pt x="499" y="0"/>
                </a:ln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8629" name="Text Box 5"/>
          <p:cNvSpPr txBox="1">
            <a:spLocks noChangeArrowheads="1"/>
          </p:cNvSpPr>
          <p:nvPr/>
        </p:nvSpPr>
        <p:spPr bwMode="auto">
          <a:xfrm>
            <a:off x="3513138" y="1195388"/>
            <a:ext cx="188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folHlink"/>
                </a:solidFill>
              </a:rPr>
              <a:t>Termination</a:t>
            </a:r>
          </a:p>
        </p:txBody>
      </p:sp>
      <p:sp>
        <p:nvSpPr>
          <p:cNvPr id="1178630" name="Freeform 6"/>
          <p:cNvSpPr>
            <a:spLocks/>
          </p:cNvSpPr>
          <p:nvPr/>
        </p:nvSpPr>
        <p:spPr bwMode="auto">
          <a:xfrm>
            <a:off x="4211638" y="5302250"/>
            <a:ext cx="431800" cy="360363"/>
          </a:xfrm>
          <a:custGeom>
            <a:avLst/>
            <a:gdLst>
              <a:gd name="T0" fmla="*/ 272 w 272"/>
              <a:gd name="T1" fmla="*/ 227 h 227"/>
              <a:gd name="T2" fmla="*/ 138 w 272"/>
              <a:gd name="T3" fmla="*/ 176 h 227"/>
              <a:gd name="T4" fmla="*/ 0 w 272"/>
              <a:gd name="T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227">
                <a:moveTo>
                  <a:pt x="272" y="227"/>
                </a:moveTo>
                <a:lnTo>
                  <a:pt x="138" y="176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folHlink"/>
            </a:solidFill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8631" name="Text Box 7"/>
          <p:cNvSpPr txBox="1">
            <a:spLocks noChangeArrowheads="1"/>
          </p:cNvSpPr>
          <p:nvPr/>
        </p:nvSpPr>
        <p:spPr bwMode="auto">
          <a:xfrm>
            <a:off x="4629150" y="5419725"/>
            <a:ext cx="152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solidFill>
                  <a:schemeClr val="folHlink"/>
                </a:solidFill>
              </a:rPr>
              <a:t>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8" grpId="0" animBg="1"/>
      <p:bldP spid="1178629" grpId="0"/>
      <p:bldP spid="1178630" grpId="0" animBg="1"/>
      <p:bldP spid="11786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Switches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0913"/>
            <a:ext cx="9144000" cy="5672137"/>
          </a:xfrm>
        </p:spPr>
        <p:txBody>
          <a:bodyPr/>
          <a:lstStyle/>
          <a:p>
            <a:pPr marL="269875" indent="-269875">
              <a:spcAft>
                <a:spcPct val="15000"/>
              </a:spcAft>
            </a:pPr>
            <a:r>
              <a:rPr lang="en-US" sz="2000" dirty="0">
                <a:solidFill>
                  <a:schemeClr val="folHlink"/>
                </a:solidFill>
              </a:rPr>
              <a:t>Context switch</a:t>
            </a:r>
            <a:r>
              <a:rPr lang="en-US" sz="2000" dirty="0"/>
              <a:t>: the process of switching one running process to another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stop running </a:t>
            </a:r>
            <a:r>
              <a:rPr lang="en-US" sz="1800" i="1" dirty="0"/>
              <a:t>process 1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storing the state (like registers, instruction pointer) of </a:t>
            </a:r>
            <a:r>
              <a:rPr lang="en-US" sz="1800" i="1" dirty="0"/>
              <a:t>process 1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(usually on stack or PCB)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restoring state of </a:t>
            </a:r>
            <a:r>
              <a:rPr lang="en-US" sz="1800" i="1" dirty="0"/>
              <a:t>process 2</a:t>
            </a:r>
          </a:p>
          <a:p>
            <a:pPr marL="801688" lvl="1" indent="-260350">
              <a:spcAft>
                <a:spcPct val="15000"/>
              </a:spcAft>
              <a:buFont typeface="Wingdings" pitchFamily="2" charset="2"/>
              <a:buAutoNum type="arabicPeriod"/>
            </a:pPr>
            <a:r>
              <a:rPr lang="en-US" sz="1800" dirty="0"/>
              <a:t>resume operation on</a:t>
            </a:r>
            <a:r>
              <a:rPr lang="en-US" sz="1800" dirty="0" smtClean="0"/>
              <a:t> program </a:t>
            </a:r>
            <a:r>
              <a:rPr lang="en-US" sz="1800" dirty="0"/>
              <a:t>counter for </a:t>
            </a:r>
            <a:r>
              <a:rPr lang="en-US" sz="1800" i="1" dirty="0"/>
              <a:t>process 2</a:t>
            </a:r>
            <a:br>
              <a:rPr lang="en-US" sz="1800" i="1" dirty="0"/>
            </a:br>
            <a:endParaRPr lang="en-US" sz="1800" i="1" dirty="0"/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essential feature of multi-tasking systems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computationally intensive, important to optimize the use of context switches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some hardware support, but usually only for general purpose registers</a:t>
            </a:r>
          </a:p>
          <a:p>
            <a:pPr marL="801688" lvl="1" indent="-260350">
              <a:spcAft>
                <a:spcPct val="15000"/>
              </a:spcAft>
            </a:pPr>
            <a:endParaRPr lang="en-US" sz="1800" dirty="0"/>
          </a:p>
          <a:p>
            <a:pPr marL="269875" indent="-269875">
              <a:spcAft>
                <a:spcPct val="15000"/>
              </a:spcAft>
            </a:pPr>
            <a:r>
              <a:rPr lang="en-US" sz="2000" dirty="0"/>
              <a:t>Possible causes: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scheduler switches processes (and contexts) due to algorithm and time slices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interrupts</a:t>
            </a:r>
          </a:p>
          <a:p>
            <a:pPr marL="801688" lvl="1" indent="-260350">
              <a:spcAft>
                <a:spcPct val="15000"/>
              </a:spcAft>
            </a:pPr>
            <a:r>
              <a:rPr lang="en-US" sz="1800" dirty="0"/>
              <a:t>required transition between user-mode and kernel-mode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722" name="Group 2"/>
          <p:cNvGrpSpPr>
            <a:grpSpLocks/>
          </p:cNvGrpSpPr>
          <p:nvPr/>
        </p:nvGrpSpPr>
        <p:grpSpPr bwMode="auto">
          <a:xfrm>
            <a:off x="827088" y="2924175"/>
            <a:ext cx="2627312" cy="1460500"/>
            <a:chOff x="3742" y="1842"/>
            <a:chExt cx="1655" cy="771"/>
          </a:xfrm>
        </p:grpSpPr>
        <p:sp>
          <p:nvSpPr>
            <p:cNvPr id="1182723" name="AutoShape 3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24" name="Text Box 4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1322388" y="3436938"/>
            <a:ext cx="179387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2260600" y="3436938"/>
            <a:ext cx="179388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vs. Threads</a:t>
            </a:r>
          </a:p>
        </p:txBody>
      </p:sp>
      <p:sp>
        <p:nvSpPr>
          <p:cNvPr id="11827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Processes: resource grouping and execution</a:t>
            </a:r>
          </a:p>
          <a:p>
            <a:r>
              <a:rPr lang="en-US" sz="2000" dirty="0"/>
              <a:t>Threads (</a:t>
            </a:r>
            <a:r>
              <a:rPr lang="en-US" sz="2000" dirty="0">
                <a:solidFill>
                  <a:schemeClr val="folHlink"/>
                </a:solidFill>
              </a:rPr>
              <a:t>light-weight processes</a:t>
            </a:r>
            <a:r>
              <a:rPr lang="en-US" sz="2000" dirty="0"/>
              <a:t>) </a:t>
            </a:r>
          </a:p>
          <a:p>
            <a:pPr lvl="1"/>
            <a:r>
              <a:rPr lang="en-US" sz="1800" dirty="0"/>
              <a:t>enable more efficient cooperation among execution units</a:t>
            </a:r>
          </a:p>
          <a:p>
            <a:pPr lvl="1"/>
            <a:r>
              <a:rPr lang="en-US" sz="1800" dirty="0"/>
              <a:t>share many of the process resources (most notably address space)  </a:t>
            </a:r>
          </a:p>
          <a:p>
            <a:pPr lvl="1"/>
            <a:r>
              <a:rPr lang="en-US" sz="1800" dirty="0"/>
              <a:t>have their own state, stack, processor registers and program </a:t>
            </a:r>
            <a:r>
              <a:rPr lang="en-US" sz="1800" dirty="0" smtClean="0"/>
              <a:t>counter</a:t>
            </a:r>
            <a:endParaRPr lang="en-US" sz="1800" dirty="0"/>
          </a:p>
        </p:txBody>
      </p:sp>
      <p:grpSp>
        <p:nvGrpSpPr>
          <p:cNvPr id="1182729" name="Group 9"/>
          <p:cNvGrpSpPr>
            <a:grpSpLocks/>
          </p:cNvGrpSpPr>
          <p:nvPr/>
        </p:nvGrpSpPr>
        <p:grpSpPr bwMode="auto">
          <a:xfrm>
            <a:off x="5056188" y="2924175"/>
            <a:ext cx="2627312" cy="1460500"/>
            <a:chOff x="3742" y="1842"/>
            <a:chExt cx="1655" cy="771"/>
          </a:xfrm>
        </p:grpSpPr>
        <p:sp>
          <p:nvSpPr>
            <p:cNvPr id="1182730" name="AutoShape 10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31" name="Text Box 11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32" name="Rectangle 12"/>
          <p:cNvSpPr>
            <a:spLocks noChangeArrowheads="1"/>
          </p:cNvSpPr>
          <p:nvPr/>
        </p:nvSpPr>
        <p:spPr bwMode="auto">
          <a:xfrm>
            <a:off x="5181600" y="3213100"/>
            <a:ext cx="23749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3" name="Text Box 13"/>
          <p:cNvSpPr txBox="1">
            <a:spLocks noChangeArrowheads="1"/>
          </p:cNvSpPr>
          <p:nvPr/>
        </p:nvSpPr>
        <p:spPr bwMode="auto">
          <a:xfrm>
            <a:off x="5200650" y="3176588"/>
            <a:ext cx="12080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registers</a:t>
            </a:r>
          </a:p>
          <a:p>
            <a:r>
              <a:rPr lang="en-US" sz="1000" b="0"/>
              <a:t>- program counter</a:t>
            </a:r>
          </a:p>
          <a:p>
            <a:r>
              <a:rPr lang="en-US" sz="1000" b="0"/>
              <a:t>- stack </a:t>
            </a:r>
          </a:p>
          <a:p>
            <a:r>
              <a:rPr lang="en-US" sz="1000" b="0"/>
              <a:t>- …</a:t>
            </a: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952500" y="3213100"/>
            <a:ext cx="2374900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5" name="Text Box 15"/>
          <p:cNvSpPr txBox="1">
            <a:spLocks noChangeArrowheads="1"/>
          </p:cNvSpPr>
          <p:nvPr/>
        </p:nvSpPr>
        <p:spPr bwMode="auto">
          <a:xfrm>
            <a:off x="971550" y="3176588"/>
            <a:ext cx="12080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registers</a:t>
            </a:r>
          </a:p>
          <a:p>
            <a:r>
              <a:rPr lang="en-US" sz="1000" b="0"/>
              <a:t>- program counter</a:t>
            </a:r>
          </a:p>
          <a:p>
            <a:r>
              <a:rPr lang="en-US" sz="1000" b="0"/>
              <a:t>- stack</a:t>
            </a:r>
          </a:p>
          <a:p>
            <a:r>
              <a:rPr lang="en-US" sz="1000" b="0"/>
              <a:t>- … </a:t>
            </a:r>
          </a:p>
        </p:txBody>
      </p:sp>
      <p:sp>
        <p:nvSpPr>
          <p:cNvPr id="1182736" name="Rectangle 16"/>
          <p:cNvSpPr>
            <a:spLocks noChangeArrowheads="1"/>
          </p:cNvSpPr>
          <p:nvPr/>
        </p:nvSpPr>
        <p:spPr bwMode="auto">
          <a:xfrm>
            <a:off x="3095625" y="3284538"/>
            <a:ext cx="109538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7" name="Rectangle 17"/>
          <p:cNvSpPr>
            <a:spLocks noChangeArrowheads="1"/>
          </p:cNvSpPr>
          <p:nvPr/>
        </p:nvSpPr>
        <p:spPr bwMode="auto">
          <a:xfrm>
            <a:off x="6840538" y="3500438"/>
            <a:ext cx="107950" cy="1095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8" name="Text Box 18"/>
          <p:cNvSpPr txBox="1">
            <a:spLocks noChangeArrowheads="1"/>
          </p:cNvSpPr>
          <p:nvPr/>
        </p:nvSpPr>
        <p:spPr bwMode="auto">
          <a:xfrm>
            <a:off x="973138" y="3176588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other global process data</a:t>
            </a:r>
          </a:p>
        </p:txBody>
      </p:sp>
      <p:sp>
        <p:nvSpPr>
          <p:cNvPr id="1182739" name="Text Box 19"/>
          <p:cNvSpPr txBox="1">
            <a:spLocks noChangeArrowheads="1"/>
          </p:cNvSpPr>
          <p:nvPr/>
        </p:nvSpPr>
        <p:spPr bwMode="auto">
          <a:xfrm>
            <a:off x="1003300" y="3749675"/>
            <a:ext cx="855663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0" name="Text Box 20"/>
          <p:cNvSpPr txBox="1">
            <a:spLocks noChangeArrowheads="1"/>
          </p:cNvSpPr>
          <p:nvPr/>
        </p:nvSpPr>
        <p:spPr bwMode="auto">
          <a:xfrm>
            <a:off x="1951038" y="3749675"/>
            <a:ext cx="855662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1" name="Text Box 21"/>
          <p:cNvSpPr txBox="1">
            <a:spLocks noChangeArrowheads="1"/>
          </p:cNvSpPr>
          <p:nvPr/>
        </p:nvSpPr>
        <p:spPr bwMode="auto">
          <a:xfrm rot="1287759">
            <a:off x="1312863" y="3768725"/>
            <a:ext cx="620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2" name="Text Box 22"/>
          <p:cNvSpPr txBox="1">
            <a:spLocks noChangeArrowheads="1"/>
          </p:cNvSpPr>
          <p:nvPr/>
        </p:nvSpPr>
        <p:spPr bwMode="auto">
          <a:xfrm rot="1287759">
            <a:off x="2241550" y="3768725"/>
            <a:ext cx="6207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3" name="Rectangle 23"/>
          <p:cNvSpPr>
            <a:spLocks noChangeArrowheads="1"/>
          </p:cNvSpPr>
          <p:nvPr/>
        </p:nvSpPr>
        <p:spPr bwMode="auto">
          <a:xfrm>
            <a:off x="1573213" y="3816350"/>
            <a:ext cx="109537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4" name="Rectangle 24"/>
          <p:cNvSpPr>
            <a:spLocks noChangeArrowheads="1"/>
          </p:cNvSpPr>
          <p:nvPr/>
        </p:nvSpPr>
        <p:spPr bwMode="auto">
          <a:xfrm>
            <a:off x="2511425" y="3816350"/>
            <a:ext cx="107950" cy="1095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5" name="Text Box 25"/>
          <p:cNvSpPr txBox="1">
            <a:spLocks noChangeArrowheads="1"/>
          </p:cNvSpPr>
          <p:nvPr/>
        </p:nvSpPr>
        <p:spPr bwMode="auto">
          <a:xfrm>
            <a:off x="3503613" y="3163888"/>
            <a:ext cx="1349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 dirty="0"/>
              <a:t>information global to </a:t>
            </a:r>
          </a:p>
          <a:p>
            <a:r>
              <a:rPr lang="en-US" sz="900" b="0" dirty="0"/>
              <a:t>all threads in a process</a:t>
            </a:r>
          </a:p>
        </p:txBody>
      </p:sp>
      <p:sp>
        <p:nvSpPr>
          <p:cNvPr id="1182746" name="Text Box 26"/>
          <p:cNvSpPr txBox="1">
            <a:spLocks noChangeArrowheads="1"/>
          </p:cNvSpPr>
          <p:nvPr/>
        </p:nvSpPr>
        <p:spPr bwMode="auto">
          <a:xfrm>
            <a:off x="3503613" y="3838575"/>
            <a:ext cx="1019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b="0"/>
              <a:t>information local</a:t>
            </a:r>
          </a:p>
          <a:p>
            <a:r>
              <a:rPr lang="en-US" sz="900" b="0"/>
              <a:t>to each thread</a:t>
            </a:r>
          </a:p>
        </p:txBody>
      </p:sp>
      <p:sp>
        <p:nvSpPr>
          <p:cNvPr id="1182747" name="AutoShape 27"/>
          <p:cNvSpPr>
            <a:spLocks/>
          </p:cNvSpPr>
          <p:nvPr/>
        </p:nvSpPr>
        <p:spPr bwMode="auto">
          <a:xfrm>
            <a:off x="3498850" y="3171825"/>
            <a:ext cx="88900" cy="401638"/>
          </a:xfrm>
          <a:prstGeom prst="rightBrace">
            <a:avLst>
              <a:gd name="adj1" fmla="val 37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8" name="AutoShape 28"/>
          <p:cNvSpPr>
            <a:spLocks/>
          </p:cNvSpPr>
          <p:nvPr/>
        </p:nvSpPr>
        <p:spPr bwMode="auto">
          <a:xfrm>
            <a:off x="3497263" y="3773488"/>
            <a:ext cx="80962" cy="493712"/>
          </a:xfrm>
          <a:prstGeom prst="rightBrace">
            <a:avLst>
              <a:gd name="adj1" fmla="val 50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49" name="Text Box 29"/>
          <p:cNvSpPr txBox="1">
            <a:spLocks noChangeArrowheads="1"/>
          </p:cNvSpPr>
          <p:nvPr/>
        </p:nvSpPr>
        <p:spPr bwMode="auto">
          <a:xfrm>
            <a:off x="2781300" y="392588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1025 -0.05325 C 0.13334 -0.06528 0.16789 -0.072 0.204 -0.072 C 0.24514 -0.072 0.27796 -0.06528 0.30105 -0.05325 L 0.41146 4.44444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1 0.00277 L -0.1085 0.05602 C -0.13159 0.06805 -0.16614 0.07477 -0.20225 0.07477 C -0.2434 0.07477 -0.27621 0.06805 -0.2993 0.05602 L -0.40955 0.00277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82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8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8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8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8273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00018 -0.031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82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8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8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8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8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8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8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8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8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0.00046 C 0.00295 -0.01319 0.00643 -0.08079 0.01806 -0.07639 C 0.02969 -0.07199 0.0592 0.00509 0.06997 0.02639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1182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-268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0.00139 C -0.01094 -0.01204 -0.04219 -0.08148 -0.06355 -0.07893 C -0.0849 -0.07639 -0.11493 -0.00278 -0.12848 0.01736 " pathEditMode="relative" rAng="0" ptsTypes="aaa">
                                      <p:cBhvr>
                                        <p:cTn id="114" dur="2000" fill="hold"/>
                                        <p:tgtEl>
                                          <p:spTgt spid="1182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5" grpId="0" animBg="1"/>
      <p:bldP spid="1182726" grpId="0" animBg="1"/>
      <p:bldP spid="1182732" grpId="0" animBg="1"/>
      <p:bldP spid="1182732" grpId="1" animBg="1"/>
      <p:bldP spid="1182733" grpId="0"/>
      <p:bldP spid="1182733" grpId="1"/>
      <p:bldP spid="1182734" grpId="0" animBg="1"/>
      <p:bldP spid="1182734" grpId="1" animBg="1"/>
      <p:bldP spid="1182734" grpId="2" animBg="1"/>
      <p:bldP spid="1182735" grpId="0"/>
      <p:bldP spid="1182735" grpId="1"/>
      <p:bldP spid="1182736" grpId="0" animBg="1"/>
      <p:bldP spid="1182736" grpId="1" animBg="1"/>
      <p:bldP spid="1182736" grpId="2" animBg="1"/>
      <p:bldP spid="1182737" grpId="0" animBg="1"/>
      <p:bldP spid="1182737" grpId="1" animBg="1"/>
      <p:bldP spid="1182737" grpId="2" animBg="1"/>
      <p:bldP spid="1182738" grpId="0"/>
      <p:bldP spid="1182739" grpId="0" animBg="1"/>
      <p:bldP spid="1182740" grpId="0" animBg="1"/>
      <p:bldP spid="1182741" grpId="0"/>
      <p:bldP spid="1182742" grpId="0"/>
      <p:bldP spid="1182743" grpId="0" animBg="1"/>
      <p:bldP spid="1182743" grpId="1" animBg="1"/>
      <p:bldP spid="1182744" grpId="0" animBg="1"/>
      <p:bldP spid="1182744" grpId="1" animBg="1"/>
      <p:bldP spid="1182745" grpId="0"/>
      <p:bldP spid="1182746" grpId="0"/>
      <p:bldP spid="1182747" grpId="0" animBg="1"/>
      <p:bldP spid="1182748" grpId="0" animBg="1"/>
      <p:bldP spid="11827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2924175"/>
            <a:ext cx="2627312" cy="1460500"/>
            <a:chOff x="3742" y="1842"/>
            <a:chExt cx="1655" cy="771"/>
          </a:xfrm>
        </p:grpSpPr>
        <p:sp>
          <p:nvSpPr>
            <p:cNvPr id="1182723" name="AutoShape 3"/>
            <p:cNvSpPr>
              <a:spLocks noChangeArrowheads="1"/>
            </p:cNvSpPr>
            <p:nvPr/>
          </p:nvSpPr>
          <p:spPr bwMode="auto">
            <a:xfrm>
              <a:off x="3742" y="1842"/>
              <a:ext cx="1655" cy="77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24" name="Text Box 4"/>
            <p:cNvSpPr txBox="1">
              <a:spLocks noChangeArrowheads="1"/>
            </p:cNvSpPr>
            <p:nvPr/>
          </p:nvSpPr>
          <p:spPr bwMode="auto">
            <a:xfrm>
              <a:off x="3773" y="1842"/>
              <a:ext cx="490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0"/>
                <a:t>Process</a:t>
              </a:r>
            </a:p>
          </p:txBody>
        </p:sp>
      </p:grp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1322388" y="3436938"/>
            <a:ext cx="179387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2260600" y="3436938"/>
            <a:ext cx="179388" cy="3349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vs. Threads</a:t>
            </a:r>
          </a:p>
        </p:txBody>
      </p:sp>
      <p:sp>
        <p:nvSpPr>
          <p:cNvPr id="11827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Processes: resource grouping and execution</a:t>
            </a:r>
          </a:p>
          <a:p>
            <a:r>
              <a:rPr lang="en-US" sz="2000" dirty="0"/>
              <a:t>Threads (</a:t>
            </a:r>
            <a:r>
              <a:rPr lang="en-US" sz="2000" dirty="0">
                <a:solidFill>
                  <a:schemeClr val="folHlink"/>
                </a:solidFill>
              </a:rPr>
              <a:t>light-weight processes</a:t>
            </a:r>
            <a:r>
              <a:rPr lang="en-US" sz="2000" dirty="0"/>
              <a:t>) </a:t>
            </a:r>
          </a:p>
          <a:p>
            <a:pPr lvl="1"/>
            <a:r>
              <a:rPr lang="en-US" sz="1800" dirty="0"/>
              <a:t>enable more efficient cooperation among execution units</a:t>
            </a:r>
          </a:p>
          <a:p>
            <a:pPr lvl="1"/>
            <a:r>
              <a:rPr lang="en-US" sz="1800" dirty="0"/>
              <a:t>share many of the process resources (most notably address space)  </a:t>
            </a:r>
          </a:p>
          <a:p>
            <a:pPr lvl="1"/>
            <a:r>
              <a:rPr lang="en-US" sz="1800" dirty="0"/>
              <a:t>have their own state, stack, processor registers and program counter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no memory address switch</a:t>
            </a:r>
          </a:p>
          <a:p>
            <a:pPr lvl="1"/>
            <a:r>
              <a:rPr lang="en-US" sz="1800" dirty="0"/>
              <a:t>thread switching is much cheaper</a:t>
            </a:r>
          </a:p>
          <a:p>
            <a:pPr lvl="1"/>
            <a:r>
              <a:rPr lang="en-US" sz="1800" dirty="0"/>
              <a:t>parallel execution of concurrent tasks within a process 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No standard, several implementations </a:t>
            </a:r>
            <a:r>
              <a:rPr lang="en-US" sz="1800" dirty="0"/>
              <a:t>(e.g., Win32 threads, </a:t>
            </a:r>
            <a:r>
              <a:rPr lang="en-US" sz="1800" dirty="0" err="1"/>
              <a:t>Pthreads</a:t>
            </a:r>
            <a:r>
              <a:rPr lang="en-US" sz="1800" dirty="0"/>
              <a:t>, C-threads)</a:t>
            </a:r>
            <a:br>
              <a:rPr lang="en-US" sz="1800" dirty="0"/>
            </a:b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</a:t>
            </a:r>
            <a:r>
              <a:rPr lang="en-US" sz="1600" dirty="0" err="1">
                <a:latin typeface="Courier New" pitchFamily="49" charset="0"/>
              </a:rPr>
              <a:t>pthreads</a:t>
            </a:r>
            <a:r>
              <a:rPr lang="en-US" sz="1600" dirty="0"/>
              <a:t>)</a:t>
            </a:r>
            <a:r>
              <a:rPr lang="en-US" sz="1800" dirty="0"/>
              <a:t> </a:t>
            </a: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952500" y="3213100"/>
            <a:ext cx="2374900" cy="3671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2738" name="Text Box 18"/>
          <p:cNvSpPr txBox="1">
            <a:spLocks noChangeArrowheads="1"/>
          </p:cNvSpPr>
          <p:nvPr/>
        </p:nvSpPr>
        <p:spPr bwMode="auto">
          <a:xfrm>
            <a:off x="973138" y="3176588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- address space</a:t>
            </a:r>
          </a:p>
          <a:p>
            <a:r>
              <a:rPr lang="en-US" sz="1000" b="0"/>
              <a:t>- other global process data</a:t>
            </a:r>
          </a:p>
        </p:txBody>
      </p:sp>
      <p:sp>
        <p:nvSpPr>
          <p:cNvPr id="1182739" name="Text Box 19"/>
          <p:cNvSpPr txBox="1">
            <a:spLocks noChangeArrowheads="1"/>
          </p:cNvSpPr>
          <p:nvPr/>
        </p:nvSpPr>
        <p:spPr bwMode="auto">
          <a:xfrm>
            <a:off x="1003300" y="3749675"/>
            <a:ext cx="855663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0" name="Text Box 20"/>
          <p:cNvSpPr txBox="1">
            <a:spLocks noChangeArrowheads="1"/>
          </p:cNvSpPr>
          <p:nvPr/>
        </p:nvSpPr>
        <p:spPr bwMode="auto">
          <a:xfrm>
            <a:off x="1951038" y="3749675"/>
            <a:ext cx="855662" cy="561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/>
          <a:p>
            <a:r>
              <a:rPr lang="en-US" sz="800" b="0"/>
              <a:t>- state</a:t>
            </a:r>
          </a:p>
          <a:p>
            <a:r>
              <a:rPr lang="en-US" sz="800" b="0"/>
              <a:t>- registers</a:t>
            </a:r>
          </a:p>
          <a:p>
            <a:r>
              <a:rPr lang="en-US" sz="800" b="0"/>
              <a:t>- program counter</a:t>
            </a:r>
          </a:p>
          <a:p>
            <a:r>
              <a:rPr lang="en-US" sz="800" b="0"/>
              <a:t>- stack</a:t>
            </a:r>
          </a:p>
        </p:txBody>
      </p:sp>
      <p:sp>
        <p:nvSpPr>
          <p:cNvPr id="1182741" name="Text Box 21"/>
          <p:cNvSpPr txBox="1">
            <a:spLocks noChangeArrowheads="1"/>
          </p:cNvSpPr>
          <p:nvPr/>
        </p:nvSpPr>
        <p:spPr bwMode="auto">
          <a:xfrm rot="1287759">
            <a:off x="1312863" y="3768725"/>
            <a:ext cx="620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2" name="Text Box 22"/>
          <p:cNvSpPr txBox="1">
            <a:spLocks noChangeArrowheads="1"/>
          </p:cNvSpPr>
          <p:nvPr/>
        </p:nvSpPr>
        <p:spPr bwMode="auto">
          <a:xfrm rot="1287759">
            <a:off x="2241550" y="3768725"/>
            <a:ext cx="6207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hlink"/>
                </a:solidFill>
              </a:rPr>
              <a:t>threads</a:t>
            </a:r>
          </a:p>
        </p:txBody>
      </p:sp>
      <p:sp>
        <p:nvSpPr>
          <p:cNvPr id="1182749" name="Text Box 29"/>
          <p:cNvSpPr txBox="1">
            <a:spLocks noChangeArrowheads="1"/>
          </p:cNvSpPr>
          <p:nvPr/>
        </p:nvSpPr>
        <p:spPr bwMode="auto">
          <a:xfrm>
            <a:off x="2781300" y="392588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/>
              <a:t>...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864508" y="2715280"/>
            <a:ext cx="5035907" cy="20802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Example: time using 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"/>
                <a:cs typeface="Courier"/>
              </a:rPr>
              <a:t>futex</a:t>
            </a:r>
            <a:r>
              <a:rPr lang="en-US" sz="1500" b="0" dirty="0" smtClean="0">
                <a:latin typeface="Courier"/>
                <a:cs typeface="Courier"/>
              </a:rPr>
              <a:t> </a:t>
            </a:r>
            <a:r>
              <a:rPr lang="en-US" sz="1500" b="0" dirty="0" smtClean="0"/>
              <a:t>to suspend and resume </a:t>
            </a:r>
            <a:r>
              <a:rPr lang="en-US" sz="1500" b="0" dirty="0" smtClean="0"/>
              <a:t>processes (incl. </a:t>
            </a:r>
            <a:r>
              <a:rPr lang="en-US" sz="1500" b="0" dirty="0" err="1" smtClean="0"/>
              <a:t>systemcall</a:t>
            </a:r>
            <a:r>
              <a:rPr lang="en-US" sz="1500" b="0" dirty="0" smtClean="0"/>
              <a:t> overhead):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r>
              <a:rPr lang="en-US" sz="1100" b="0" dirty="0" smtClean="0"/>
              <a:t>Intel 5150:</a:t>
            </a:r>
            <a:r>
              <a:rPr lang="en-US" sz="1100" b="0" dirty="0" smtClean="0"/>
              <a:t>     ~</a:t>
            </a:r>
            <a:r>
              <a:rPr lang="en-US" sz="1100" b="0" dirty="0" smtClean="0"/>
              <a:t>1900ns/process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 	~</a:t>
            </a:r>
            <a:r>
              <a:rPr lang="en-US" sz="1100" b="0" dirty="0" smtClean="0"/>
              <a:t>1700ns/thread</a:t>
            </a:r>
            <a:r>
              <a:rPr lang="en-US" sz="1100" b="0" dirty="0" smtClean="0"/>
              <a:t> switch</a:t>
            </a:r>
          </a:p>
          <a:p>
            <a:r>
              <a:rPr lang="en-US" sz="1100" b="0" dirty="0" smtClean="0"/>
              <a:t>Intel </a:t>
            </a:r>
            <a:r>
              <a:rPr lang="en-US" sz="1100" b="0" dirty="0" smtClean="0"/>
              <a:t>E5440:</a:t>
            </a:r>
            <a:r>
              <a:rPr lang="en-US" sz="1100" b="0" dirty="0" smtClean="0"/>
              <a:t>    ~</a:t>
            </a:r>
            <a:r>
              <a:rPr lang="en-US" sz="1100" b="0" dirty="0" smtClean="0"/>
              <a:t>1300ns/process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	~</a:t>
            </a:r>
            <a:r>
              <a:rPr lang="en-US" sz="1100" b="0" dirty="0" smtClean="0"/>
              <a:t>1100ns/thread</a:t>
            </a:r>
            <a:r>
              <a:rPr lang="en-US" sz="1100" b="0" dirty="0" smtClean="0"/>
              <a:t> switch</a:t>
            </a:r>
          </a:p>
          <a:p>
            <a:r>
              <a:rPr lang="en-US" sz="1100" b="0" dirty="0" smtClean="0"/>
              <a:t>Intel </a:t>
            </a:r>
            <a:r>
              <a:rPr lang="en-US" sz="1100" b="0" dirty="0" smtClean="0"/>
              <a:t>E5520:</a:t>
            </a:r>
            <a:r>
              <a:rPr lang="en-US" sz="1100" b="0" dirty="0" smtClean="0"/>
              <a:t>    ~</a:t>
            </a:r>
            <a:r>
              <a:rPr lang="en-US" sz="1100" b="0" dirty="0" smtClean="0"/>
              <a:t>1400ns/process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	~</a:t>
            </a:r>
            <a:r>
              <a:rPr lang="en-US" sz="1100" b="0" dirty="0" smtClean="0"/>
              <a:t>1300ns/thread</a:t>
            </a:r>
            <a:r>
              <a:rPr lang="en-US" sz="1100" b="0" dirty="0" smtClean="0"/>
              <a:t> switch</a:t>
            </a:r>
          </a:p>
          <a:p>
            <a:r>
              <a:rPr lang="en-US" sz="1100" b="0" dirty="0" smtClean="0"/>
              <a:t>Intel </a:t>
            </a:r>
            <a:r>
              <a:rPr lang="en-US" sz="1100" b="0" dirty="0" smtClean="0"/>
              <a:t>X5550:</a:t>
            </a:r>
            <a:r>
              <a:rPr lang="en-US" sz="1100" b="0" dirty="0" smtClean="0"/>
              <a:t>    ~</a:t>
            </a:r>
            <a:r>
              <a:rPr lang="en-US" sz="1100" b="0" dirty="0" smtClean="0"/>
              <a:t>1300ns/process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	~</a:t>
            </a:r>
            <a:r>
              <a:rPr lang="en-US" sz="1100" b="0" dirty="0" smtClean="0"/>
              <a:t>1100ns/thread</a:t>
            </a:r>
            <a:r>
              <a:rPr lang="en-US" sz="1100" b="0" dirty="0" smtClean="0"/>
              <a:t> switch</a:t>
            </a:r>
          </a:p>
          <a:p>
            <a:r>
              <a:rPr lang="en-US" sz="1100" b="0" dirty="0" smtClean="0"/>
              <a:t>Intel </a:t>
            </a:r>
            <a:r>
              <a:rPr lang="en-US" sz="1100" b="0" dirty="0" smtClean="0"/>
              <a:t>L5630:</a:t>
            </a:r>
            <a:r>
              <a:rPr lang="en-US" sz="1100" b="0" dirty="0" smtClean="0"/>
              <a:t>    ~</a:t>
            </a:r>
            <a:r>
              <a:rPr lang="en-US" sz="1100" b="0" dirty="0" smtClean="0"/>
              <a:t>1600ns/process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	~</a:t>
            </a:r>
            <a:r>
              <a:rPr lang="en-US" sz="1100" b="0" dirty="0" smtClean="0"/>
              <a:t>1400ns/thread</a:t>
            </a:r>
            <a:r>
              <a:rPr lang="en-US" sz="1100" b="0" dirty="0" smtClean="0"/>
              <a:t> switch</a:t>
            </a:r>
          </a:p>
          <a:p>
            <a:r>
              <a:rPr lang="en-US" sz="1100" b="0" dirty="0" smtClean="0"/>
              <a:t>Intel </a:t>
            </a:r>
            <a:r>
              <a:rPr lang="en-US" sz="1100" b="0" dirty="0" smtClean="0"/>
              <a:t>E5-2620: ~1600ns/process</a:t>
            </a:r>
            <a:r>
              <a:rPr lang="en-US" sz="1100" b="0" dirty="0" smtClean="0"/>
              <a:t> switch</a:t>
            </a:r>
            <a:r>
              <a:rPr lang="en-US" sz="1100" b="0" dirty="0" smtClean="0"/>
              <a:t>,</a:t>
            </a:r>
            <a:r>
              <a:rPr lang="en-US" sz="1100" b="0" dirty="0" smtClean="0"/>
              <a:t> 	~</a:t>
            </a:r>
            <a:r>
              <a:rPr lang="en-US" sz="1100" b="0" dirty="0" smtClean="0"/>
              <a:t>1300ns/thread </a:t>
            </a:r>
            <a:r>
              <a:rPr lang="en-US" sz="1100" b="0" dirty="0" err="1" smtClean="0"/>
              <a:t>contex</a:t>
            </a:r>
            <a:endParaRPr lang="en-US" sz="1100" b="0" dirty="0" smtClean="0"/>
          </a:p>
          <a:p>
            <a:endParaRPr lang="en-US" sz="1100" b="0" dirty="0" smtClean="0"/>
          </a:p>
          <a:p>
            <a:pPr algn="r"/>
            <a:r>
              <a:rPr lang="en-US" sz="700" b="0" dirty="0" smtClean="0"/>
              <a:t>http://blog.tsunanet.net/2010/11/how-long-does-it-take-to-make-</a:t>
            </a:r>
            <a:r>
              <a:rPr lang="en-US" sz="700" b="0" dirty="0" smtClean="0"/>
              <a:t>context.html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8" grpId="0" uiExpand="1" build="p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866775"/>
            <a:ext cx="5795962" cy="5648325"/>
          </a:xfrm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stdio.h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stdlib.h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&lt;sys/</a:t>
            </a:r>
            <a:r>
              <a:rPr lang="en-US" sz="1200" dirty="0" err="1">
                <a:latin typeface="Courier New" pitchFamily="49" charset="0"/>
              </a:rPr>
              <a:t>types.h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&lt;sys/</a:t>
            </a:r>
            <a:r>
              <a:rPr lang="en-US" sz="1200" dirty="0" err="1">
                <a:latin typeface="Courier New" pitchFamily="49" charset="0"/>
              </a:rPr>
              <a:t>wait.h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#include &lt;</a:t>
            </a:r>
            <a:r>
              <a:rPr lang="en-US" sz="1200" dirty="0" err="1">
                <a:latin typeface="Courier New" pitchFamily="49" charset="0"/>
              </a:rPr>
              <a:t>unistd.h</a:t>
            </a:r>
            <a:r>
              <a:rPr lang="en-US" sz="1200" dirty="0">
                <a:latin typeface="Courier New" pitchFamily="49" charset="0"/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</a:rPr>
              <a:t>main(void</a:t>
            </a:r>
            <a:r>
              <a:rPr lang="en-US" sz="1200" dirty="0">
                <a:latin typeface="Courier New" pitchFamily="49" charset="0"/>
              </a:rPr>
              <a:t>){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</a:rPr>
              <a:t>pid_t</a:t>
            </a:r>
            <a:r>
              <a:rPr lang="en-US" sz="1200" dirty="0">
                <a:latin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, </a:t>
            </a:r>
            <a:r>
              <a:rPr lang="en-US" sz="1200" dirty="0" err="1">
                <a:latin typeface="Courier New" pitchFamily="49" charset="0"/>
              </a:rPr>
              <a:t>n</a:t>
            </a:r>
            <a:r>
              <a:rPr lang="en-US" sz="1200" dirty="0">
                <a:latin typeface="Courier New" pitchFamily="49" charset="0"/>
              </a:rPr>
              <a:t>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</a:t>
            </a:r>
            <a:r>
              <a:rPr lang="en-US" sz="1200" dirty="0" err="1">
                <a:latin typeface="Courier New" pitchFamily="49" charset="0"/>
              </a:rPr>
              <a:t>int</a:t>
            </a:r>
            <a:r>
              <a:rPr lang="en-US" sz="1200" dirty="0">
                <a:latin typeface="Courier New" pitchFamily="49" charset="0"/>
              </a:rPr>
              <a:t> status = 0;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if ((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 = </a:t>
            </a:r>
            <a:r>
              <a:rPr lang="en-US" sz="1200" b="1" dirty="0">
                <a:latin typeface="Courier New" pitchFamily="49" charset="0"/>
              </a:rPr>
              <a:t>fork</a:t>
            </a:r>
            <a:r>
              <a:rPr lang="en-US" sz="1200" dirty="0">
                <a:latin typeface="Courier New" pitchFamily="49" charset="0"/>
              </a:rPr>
              <a:t>()) == -1) {</a:t>
            </a:r>
            <a:r>
              <a:rPr lang="en-US" sz="1200" dirty="0" err="1">
                <a:latin typeface="Courier New" pitchFamily="49" charset="0"/>
              </a:rPr>
              <a:t>printf("Failure\n</a:t>
            </a:r>
            <a:r>
              <a:rPr lang="en-US" sz="1200" dirty="0">
                <a:latin typeface="Courier New" pitchFamily="49" charset="0"/>
              </a:rPr>
              <a:t>"); exit(1);}    </a:t>
            </a:r>
            <a:br>
              <a:rPr lang="en-US" sz="1200" dirty="0">
                <a:latin typeface="Courier New" pitchFamily="49" charset="0"/>
              </a:rPr>
            </a:br>
            <a:r>
              <a:rPr lang="en-US" sz="1200" dirty="0">
                <a:latin typeface="Courier New" pitchFamily="49" charset="0"/>
              </a:rPr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if (</a:t>
            </a:r>
            <a:r>
              <a:rPr lang="en-US" sz="1200" dirty="0" err="1">
                <a:latin typeface="Courier New" pitchFamily="49" charset="0"/>
              </a:rPr>
              <a:t>pid</a:t>
            </a:r>
            <a:r>
              <a:rPr lang="en-US" sz="1200" dirty="0">
                <a:latin typeface="Courier New" pitchFamily="49" charset="0"/>
              </a:rPr>
              <a:t> != 0) {	</a:t>
            </a:r>
            <a:r>
              <a:rPr lang="en-US" sz="1200" b="1" i="1" dirty="0">
                <a:solidFill>
                  <a:schemeClr val="folHlink"/>
                </a:solidFill>
                <a:latin typeface="Courier New" pitchFamily="49" charset="0"/>
              </a:rPr>
              <a:t>/* Parent */</a:t>
            </a:r>
            <a:r>
              <a:rPr lang="en-US" sz="1200" dirty="0">
                <a:latin typeface="Courier New" pitchFamily="49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printf("parent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PID=%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child PID = 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d\n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", 	      	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	  		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getpid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(), 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pid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);</a:t>
            </a:r>
            <a:b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</a:b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folHlink"/>
                </a:solidFill>
                <a:latin typeface="Courier New" pitchFamily="49" charset="0"/>
              </a:rPr>
              <a:t>("parent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going to sleep (wait)...\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");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= </a:t>
            </a:r>
            <a:r>
              <a:rPr lang="en-US" sz="1200" b="1" dirty="0" err="1">
                <a:solidFill>
                  <a:schemeClr val="folHlink"/>
                </a:solidFill>
                <a:latin typeface="Courier New" pitchFamily="49" charset="0"/>
              </a:rPr>
              <a:t>wait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(&amp;status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>
              <a:solidFill>
                <a:schemeClr val="folHlink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folHlink"/>
                </a:solidFill>
                <a:latin typeface="Courier New" pitchFamily="49" charset="0"/>
              </a:rPr>
              <a:t>("returned</a:t>
            </a:r>
            <a:r>
              <a:rPr lang="en-US" sz="1200" dirty="0" smtClean="0">
                <a:solidFill>
                  <a:schemeClr val="fol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child PID=%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d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status=0x%x\n",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				(</a:t>
            </a:r>
            <a:r>
              <a:rPr lang="en-US" sz="1200" dirty="0" err="1">
                <a:solidFill>
                  <a:schemeClr val="folHlink"/>
                </a:solidFill>
                <a:latin typeface="Courier New" pitchFamily="49" charset="0"/>
              </a:rPr>
              <a:t>int)n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, status);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     </a:t>
            </a:r>
            <a:r>
              <a:rPr lang="en-US" sz="1200" b="1" dirty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1200" dirty="0">
                <a:solidFill>
                  <a:schemeClr val="folHlink"/>
                </a:solidFill>
                <a:latin typeface="Courier New" pitchFamily="49" charset="0"/>
              </a:rPr>
              <a:t> 0;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} else { 	</a:t>
            </a:r>
            <a:r>
              <a:rPr lang="en-US" sz="1200" b="1" i="1" dirty="0">
                <a:solidFill>
                  <a:schemeClr val="hlink"/>
                </a:solidFill>
                <a:latin typeface="Courier New" pitchFamily="49" charset="0"/>
              </a:rPr>
              <a:t>/* Child */</a:t>
            </a:r>
            <a:r>
              <a:rPr lang="en-US" sz="1200" i="1" dirty="0">
                <a:solidFill>
                  <a:schemeClr val="hlink"/>
                </a:solidFill>
                <a:latin typeface="Courier New" pitchFamily="49" charset="0"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hlink"/>
                </a:solidFill>
                <a:latin typeface="Courier New" pitchFamily="49" charset="0"/>
              </a:rPr>
              <a:t>("child</a:t>
            </a:r>
            <a:r>
              <a:rPr lang="en-US" sz="1200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PID=%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d\n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", (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int)getpid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());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sz="1200" dirty="0" err="1" smtClean="0">
                <a:solidFill>
                  <a:schemeClr val="hlink"/>
                </a:solidFill>
                <a:latin typeface="Courier New" pitchFamily="49" charset="0"/>
              </a:rPr>
              <a:t>("executing</a:t>
            </a:r>
            <a:r>
              <a:rPr lang="en-US" sz="1200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/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store/bin/whoami\n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b="1" dirty="0" err="1">
                <a:solidFill>
                  <a:schemeClr val="hlink"/>
                </a:solidFill>
                <a:latin typeface="Courier New" pitchFamily="49" charset="0"/>
              </a:rPr>
              <a:t>execve</a:t>
            </a:r>
            <a:r>
              <a:rPr lang="en-US" sz="1200" dirty="0" err="1">
                <a:solidFill>
                  <a:schemeClr val="hlink"/>
                </a:solidFill>
                <a:latin typeface="Courier New" pitchFamily="49" charset="0"/>
              </a:rPr>
              <a:t>("/store/bin/whoami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", NULL, NULL);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      </a:t>
            </a:r>
            <a:r>
              <a:rPr lang="en-US" sz="1200" b="1" dirty="0">
                <a:solidFill>
                  <a:schemeClr val="hlink"/>
                </a:solidFill>
                <a:latin typeface="Courier New" pitchFamily="49" charset="0"/>
              </a:rPr>
              <a:t>exit</a:t>
            </a:r>
            <a:r>
              <a:rPr lang="en-US" sz="1200" dirty="0">
                <a:solidFill>
                  <a:schemeClr val="hlink"/>
                </a:solidFill>
                <a:latin typeface="Courier New" pitchFamily="49" charset="0"/>
              </a:rPr>
              <a:t>(0);  	</a:t>
            </a:r>
            <a:r>
              <a:rPr lang="en-US" sz="1200" b="1" i="1" dirty="0">
                <a:solidFill>
                  <a:schemeClr val="hlink"/>
                </a:solidFill>
                <a:latin typeface="Courier New" pitchFamily="49" charset="0"/>
              </a:rPr>
              <a:t>/* Will usually not be executed 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latin typeface="Courier New" pitchFamily="49" charset="0"/>
              </a:rPr>
              <a:t>}</a:t>
            </a:r>
          </a:p>
        </p:txBody>
      </p:sp>
      <p:sp>
        <p:nvSpPr>
          <p:cNvPr id="1184772" name="Rectangle 4"/>
          <p:cNvSpPr>
            <a:spLocks noChangeArrowheads="1"/>
          </p:cNvSpPr>
          <p:nvPr/>
        </p:nvSpPr>
        <p:spPr bwMode="auto">
          <a:xfrm>
            <a:off x="5903913" y="865188"/>
            <a:ext cx="3167062" cy="565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dirty="0"/>
              <a:t>[</a:t>
            </a:r>
            <a:r>
              <a:rPr lang="en-US" sz="1400" dirty="0" err="1"/>
              <a:t>vizzini</a:t>
            </a:r>
            <a:r>
              <a:rPr lang="en-US" sz="1400" dirty="0"/>
              <a:t>] &gt;</a:t>
            </a:r>
            <a:r>
              <a:rPr lang="en-US" sz="1400" b="0" dirty="0"/>
              <a:t> ./</a:t>
            </a:r>
            <a:r>
              <a:rPr lang="en-US" sz="1400" b="0" dirty="0" err="1"/>
              <a:t>testfork</a:t>
            </a: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PID=2295, child PID=2296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going to sleep (wait)...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child PID=2296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executing /store/bin/</a:t>
            </a:r>
            <a:r>
              <a:rPr lang="en-US" sz="1400" b="0" dirty="0" err="1">
                <a:solidFill>
                  <a:schemeClr val="hlink"/>
                </a:solidFill>
              </a:rPr>
              <a:t>whoami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 err="1">
                <a:solidFill>
                  <a:schemeClr val="hlink"/>
                </a:solidFill>
              </a:rPr>
              <a:t>paalh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returned child PID=2296, status=0x0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dirty="0"/>
              <a:t>[</a:t>
            </a:r>
            <a:r>
              <a:rPr lang="en-US" sz="1400" dirty="0" err="1"/>
              <a:t>vizzini</a:t>
            </a:r>
            <a:r>
              <a:rPr lang="en-US" sz="1400" dirty="0"/>
              <a:t>] &gt;</a:t>
            </a:r>
            <a:r>
              <a:rPr lang="en-US" sz="1400" b="0" dirty="0"/>
              <a:t> ./</a:t>
            </a:r>
            <a:r>
              <a:rPr lang="en-US" sz="1400" b="0" dirty="0" err="1"/>
              <a:t>testfork</a:t>
            </a:r>
            <a:endParaRPr lang="en-US" sz="1400" b="0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child PID=2444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hlink"/>
                </a:solidFill>
              </a:rPr>
              <a:t>executing /store/bin/</a:t>
            </a:r>
            <a:r>
              <a:rPr lang="en-US" sz="1400" b="0" dirty="0" err="1">
                <a:solidFill>
                  <a:schemeClr val="hlink"/>
                </a:solidFill>
              </a:rPr>
              <a:t>whoami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PID=2443, child PID=2444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parent going to sleep (wait)...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 err="1">
                <a:solidFill>
                  <a:schemeClr val="hlink"/>
                </a:solidFill>
              </a:rPr>
              <a:t>paalh</a:t>
            </a:r>
            <a:endParaRPr lang="en-US" sz="1400" b="0" dirty="0">
              <a:solidFill>
                <a:schemeClr val="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returned child PID=2444, status=0x0</a:t>
            </a:r>
            <a:br>
              <a:rPr lang="en-US" sz="1400" b="0" dirty="0">
                <a:solidFill>
                  <a:schemeClr val="folHlink"/>
                </a:solidFill>
              </a:rPr>
            </a:b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endParaRPr lang="en-US" sz="1400" b="0" dirty="0">
              <a:solidFill>
                <a:schemeClr val="folHlink"/>
              </a:solidFill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Two concurrent processes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None/>
            </a:pPr>
            <a:r>
              <a:rPr lang="en-US" sz="1400" b="0" dirty="0">
                <a:solidFill>
                  <a:schemeClr val="folHlink"/>
                </a:solidFill>
              </a:rPr>
              <a:t>running, </a:t>
            </a:r>
            <a:r>
              <a:rPr lang="en-US" sz="1400" dirty="0">
                <a:solidFill>
                  <a:schemeClr val="folHlink"/>
                </a:solidFill>
              </a:rPr>
              <a:t>scheduled </a:t>
            </a:r>
            <a:r>
              <a:rPr lang="en-US" sz="1400" b="0" dirty="0">
                <a:solidFill>
                  <a:schemeClr val="folHlink"/>
                </a:solidFill>
              </a:rPr>
              <a:t>differently</a:t>
            </a:r>
          </a:p>
        </p:txBody>
      </p:sp>
      <p:sp>
        <p:nvSpPr>
          <p:cNvPr id="1184773" name="AutoShape 5"/>
          <p:cNvSpPr>
            <a:spLocks noChangeArrowheads="1"/>
          </p:cNvSpPr>
          <p:nvPr/>
        </p:nvSpPr>
        <p:spPr bwMode="auto">
          <a:xfrm>
            <a:off x="7129463" y="4375150"/>
            <a:ext cx="574675" cy="1403350"/>
          </a:xfrm>
          <a:prstGeom prst="downArrow">
            <a:avLst>
              <a:gd name="adj1" fmla="val 50000"/>
              <a:gd name="adj2" fmla="val 610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84774" name="WordArt 6"/>
          <p:cNvSpPr>
            <a:spLocks noChangeArrowheads="1" noChangeShapeType="1" noTextEdit="1"/>
          </p:cNvSpPr>
          <p:nvPr/>
        </p:nvSpPr>
        <p:spPr bwMode="auto">
          <a:xfrm>
            <a:off x="6767513" y="4527550"/>
            <a:ext cx="1695450" cy="928688"/>
          </a:xfrm>
          <a:prstGeom prst="rect">
            <a:avLst/>
          </a:prstGeom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/>
              </a14:hiddenEffects>
            </a:ext>
          </a:extLst>
        </p:spPr>
        <p:txBody>
          <a:bodyPr wrap="none" fromWordArt="1">
            <a:prstTxWarp prst="textSlantDown">
              <a:avLst>
                <a:gd name="adj" fmla="val 6532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nb-NO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Comic Sans MS"/>
              </a:rPr>
              <a:t>Why</a:t>
            </a:r>
            <a:r>
              <a:rPr lang="nb-NO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Comic Sans MS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8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 animBg="1"/>
      <p:bldP spid="11847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CPU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 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8802688" cy="5648325"/>
          </a:xfrm>
        </p:spPr>
        <p:txBody>
          <a:bodyPr/>
          <a:lstStyle/>
          <a:p>
            <a:pPr>
              <a:tabLst>
                <a:tab pos="7181850" algn="l"/>
              </a:tabLst>
            </a:pPr>
            <a:r>
              <a:rPr lang="en-US" sz="2400"/>
              <a:t>A </a:t>
            </a:r>
            <a:r>
              <a:rPr lang="en-US" sz="2400">
                <a:solidFill>
                  <a:schemeClr val="folHlink"/>
                </a:solidFill>
              </a:rPr>
              <a:t>task</a:t>
            </a:r>
            <a:r>
              <a:rPr lang="en-US" sz="2400"/>
              <a:t> is a schedulable entity/something that can run </a:t>
            </a:r>
            <a:br>
              <a:rPr lang="en-US" sz="2400"/>
            </a:br>
            <a:r>
              <a:rPr lang="en-US" sz="2000"/>
              <a:t>(a process/thread executing a job, e.g., </a:t>
            </a:r>
            <a:br>
              <a:rPr lang="en-US" sz="2000"/>
            </a:br>
            <a:r>
              <a:rPr lang="en-US" sz="2000"/>
              <a:t>a packet through the communication </a:t>
            </a:r>
            <a:br>
              <a:rPr lang="en-US" sz="2000"/>
            </a:br>
            <a:r>
              <a:rPr lang="en-US" sz="2000"/>
              <a:t>system or a disk request through the file system) </a:t>
            </a:r>
            <a:br>
              <a:rPr lang="en-US" sz="2000"/>
            </a:br>
            <a:endParaRPr lang="en-US" sz="2000"/>
          </a:p>
          <a:p>
            <a:pPr>
              <a:tabLst>
                <a:tab pos="7181850" algn="l"/>
              </a:tabLst>
            </a:pPr>
            <a:r>
              <a:rPr lang="en-US" sz="2400"/>
              <a:t>In a multi-tasking system, several </a:t>
            </a:r>
            <a:br>
              <a:rPr lang="en-US" sz="2400"/>
            </a:br>
            <a:r>
              <a:rPr lang="en-US" sz="2400"/>
              <a:t>tasks may wish to use a resource </a:t>
            </a:r>
            <a:br>
              <a:rPr lang="en-US" sz="2400"/>
            </a:br>
            <a:r>
              <a:rPr lang="en-US" sz="2400"/>
              <a:t>simultaneously</a:t>
            </a:r>
            <a:br>
              <a:rPr lang="en-US" sz="2400"/>
            </a:br>
            <a:endParaRPr lang="en-US" sz="2400"/>
          </a:p>
          <a:p>
            <a:pPr>
              <a:tabLst>
                <a:tab pos="7181850" algn="l"/>
              </a:tabLst>
            </a:pPr>
            <a:r>
              <a:rPr lang="en-US" sz="2400"/>
              <a:t>A </a:t>
            </a:r>
            <a:r>
              <a:rPr lang="en-US" sz="2400">
                <a:solidFill>
                  <a:schemeClr val="folHlink"/>
                </a:solidFill>
              </a:rPr>
              <a:t>scheduler</a:t>
            </a:r>
            <a:r>
              <a:rPr lang="en-US" sz="2400"/>
              <a:t> decides which task </a:t>
            </a:r>
            <a:br>
              <a:rPr lang="en-US" sz="2400"/>
            </a:br>
            <a:r>
              <a:rPr lang="en-US" sz="2400"/>
              <a:t>that may use the resource, </a:t>
            </a:r>
            <a:br>
              <a:rPr lang="en-US" sz="2400"/>
            </a:br>
            <a:r>
              <a:rPr lang="en-US" sz="2400"/>
              <a:t>i.e., determines order </a:t>
            </a:r>
            <a:br>
              <a:rPr lang="en-US" sz="2400"/>
            </a:br>
            <a:r>
              <a:rPr lang="en-US" sz="2400"/>
              <a:t>by which requests are serviced, </a:t>
            </a:r>
            <a:br>
              <a:rPr lang="en-US" sz="2400"/>
            </a:br>
            <a:r>
              <a:rPr lang="en-US" sz="2400"/>
              <a:t>using a </a:t>
            </a:r>
            <a:r>
              <a:rPr lang="en-US" sz="2400">
                <a:solidFill>
                  <a:schemeClr val="folHlink"/>
                </a:solidFill>
              </a:rPr>
              <a:t>scheduling algorithm</a:t>
            </a:r>
            <a:r>
              <a:rPr lang="en-US" sz="2400"/>
              <a:t/>
            </a:r>
            <a:br>
              <a:rPr lang="en-US" sz="2400"/>
            </a:br>
            <a:endParaRPr lang="en-US" sz="2400"/>
          </a:p>
        </p:txBody>
      </p:sp>
      <p:sp>
        <p:nvSpPr>
          <p:cNvPr id="1188868" name="AutoShape 4"/>
          <p:cNvSpPr>
            <a:spLocks noChangeArrowheads="1"/>
          </p:cNvSpPr>
          <p:nvPr/>
        </p:nvSpPr>
        <p:spPr bwMode="auto">
          <a:xfrm>
            <a:off x="6551613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6931025" y="1628775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188870" name="Line 6"/>
          <p:cNvSpPr>
            <a:spLocks noChangeShapeType="1"/>
          </p:cNvSpPr>
          <p:nvPr/>
        </p:nvSpPr>
        <p:spPr bwMode="auto">
          <a:xfrm>
            <a:off x="7454900" y="19954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1" name="Line 7"/>
          <p:cNvSpPr>
            <a:spLocks noChangeShapeType="1"/>
          </p:cNvSpPr>
          <p:nvPr/>
        </p:nvSpPr>
        <p:spPr bwMode="auto">
          <a:xfrm>
            <a:off x="7118350" y="1989138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2" name="Line 8"/>
          <p:cNvSpPr>
            <a:spLocks noChangeShapeType="1"/>
          </p:cNvSpPr>
          <p:nvPr/>
        </p:nvSpPr>
        <p:spPr bwMode="auto">
          <a:xfrm flipH="1">
            <a:off x="7523163" y="1995488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3" name="Line 9"/>
          <p:cNvSpPr>
            <a:spLocks noChangeShapeType="1"/>
          </p:cNvSpPr>
          <p:nvPr/>
        </p:nvSpPr>
        <p:spPr bwMode="auto">
          <a:xfrm>
            <a:off x="7478713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4" name="Line 10"/>
          <p:cNvSpPr>
            <a:spLocks noChangeShapeType="1"/>
          </p:cNvSpPr>
          <p:nvPr/>
        </p:nvSpPr>
        <p:spPr bwMode="auto">
          <a:xfrm>
            <a:off x="7478713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8875" name="AutoShape 11"/>
          <p:cNvSpPr>
            <a:spLocks noChangeArrowheads="1"/>
          </p:cNvSpPr>
          <p:nvPr/>
        </p:nvSpPr>
        <p:spPr bwMode="auto">
          <a:xfrm>
            <a:off x="6551613" y="2709863"/>
            <a:ext cx="1800225" cy="44926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/>
      <p:bldP spid="1188868" grpId="0" animBg="1"/>
      <p:bldP spid="1188869" grpId="0"/>
      <p:bldP spid="1188870" grpId="0" animBg="1"/>
      <p:bldP spid="1188871" grpId="0" animBg="1"/>
      <p:bldP spid="1188872" grpId="0" animBg="1"/>
      <p:bldP spid="1188873" grpId="0" animBg="1"/>
      <p:bldP spid="1188874" grpId="0" animBg="1"/>
      <p:bldP spid="11888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Spend Time on </a:t>
            </a:r>
            <a:r>
              <a:rPr lang="en-US" dirty="0" smtClean="0"/>
              <a:t>Scheduling?</a:t>
            </a:r>
            <a:endParaRPr lang="en-US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73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Scheduling is difficult and takes time – RT </a:t>
            </a:r>
            <a:r>
              <a:rPr lang="en-US" sz="2400" dirty="0" err="1"/>
              <a:t>vs</a:t>
            </a:r>
            <a:r>
              <a:rPr lang="en-US" sz="2400" dirty="0"/>
              <a:t> NRT </a:t>
            </a:r>
            <a:r>
              <a:rPr lang="en-US" sz="2400" dirty="0" smtClean="0"/>
              <a:t>example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9" name="fart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9453" y="1378283"/>
            <a:ext cx="6852051" cy="513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08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201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Spend Time on </a:t>
            </a:r>
            <a:r>
              <a:rPr lang="en-US" dirty="0" smtClean="0"/>
              <a:t>Scheduling?</a:t>
            </a:r>
            <a:endParaRPr lang="en-US" sz="2800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617882"/>
            <a:ext cx="8950325" cy="84641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/>
              <a:t>Bursts of CPU usage alternate with periods of I/O </a:t>
            </a:r>
            <a:r>
              <a:rPr lang="en-US" sz="2000" dirty="0" smtClean="0"/>
              <a:t>wait</a:t>
            </a:r>
            <a:endParaRPr lang="en-US" sz="2000" dirty="0"/>
          </a:p>
        </p:txBody>
      </p:sp>
      <p:pic>
        <p:nvPicPr>
          <p:cNvPr id="1201156" name="Picture 4" descr="2-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13" y="2422525"/>
            <a:ext cx="7435850" cy="29876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1157" name="Rectangle 5"/>
          <p:cNvSpPr>
            <a:spLocks noChangeArrowheads="1"/>
          </p:cNvSpPr>
          <p:nvPr/>
        </p:nvSpPr>
        <p:spPr bwMode="auto">
          <a:xfrm>
            <a:off x="395288" y="944563"/>
            <a:ext cx="84582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400" b="0"/>
              <a:t>Optimize the system to the given goals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/>
              <a:t>e.g., CPU utilization, throughput, response time, waiting time, fairness, …</a:t>
            </a: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auto">
          <a:xfrm>
            <a:off x="395288" y="1881188"/>
            <a:ext cx="84582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400" b="0"/>
              <a:t>Example: CPU-Bound vs. I/O-Bound Processes: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5" grpId="0" build="p"/>
      <p:bldP spid="12011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44563"/>
            <a:ext cx="8893175" cy="5443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Example: CPU-Bound vs. I/O-Bound Processes (cont.) – observations:</a:t>
            </a:r>
            <a:br>
              <a:rPr lang="en-US" sz="2000"/>
            </a:b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1800"/>
              <a:t>schedule all </a:t>
            </a:r>
            <a:r>
              <a:rPr lang="en-US" sz="1800">
                <a:solidFill>
                  <a:srgbClr val="66CCFF"/>
                </a:solidFill>
              </a:rPr>
              <a:t>CPU-bound</a:t>
            </a:r>
            <a:r>
              <a:rPr lang="en-US" sz="1800"/>
              <a:t> processes first, then </a:t>
            </a:r>
            <a:r>
              <a:rPr lang="en-US" sz="1800">
                <a:solidFill>
                  <a:srgbClr val="FF5050"/>
                </a:solidFill>
              </a:rPr>
              <a:t>I/O-bound</a:t>
            </a:r>
            <a:br>
              <a:rPr lang="en-US" sz="1800">
                <a:solidFill>
                  <a:srgbClr val="FF5050"/>
                </a:solidFill>
              </a:rPr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/>
              <a:t>schedule all I/O-bound processes first, then CPU-bound?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 lvl="1"/>
            <a:r>
              <a:rPr lang="en-US" sz="1800"/>
              <a:t>possible solution: </a:t>
            </a:r>
            <a:br>
              <a:rPr lang="en-US" sz="1800"/>
            </a:br>
            <a:r>
              <a:rPr lang="en-US" sz="1800"/>
              <a:t>mix of CPU-bound and I/O-bound: overlap slow I/O devices with fast CPU</a:t>
            </a:r>
          </a:p>
        </p:txBody>
      </p:sp>
      <p:grpSp>
        <p:nvGrpSpPr>
          <p:cNvPr id="1203204" name="Group 4"/>
          <p:cNvGrpSpPr>
            <a:grpSpLocks/>
          </p:cNvGrpSpPr>
          <p:nvPr/>
        </p:nvGrpSpPr>
        <p:grpSpPr bwMode="auto">
          <a:xfrm>
            <a:off x="1981200" y="3968750"/>
            <a:ext cx="1439863" cy="576263"/>
            <a:chOff x="930" y="1253"/>
            <a:chExt cx="907" cy="363"/>
          </a:xfrm>
        </p:grpSpPr>
        <p:sp>
          <p:nvSpPr>
            <p:cNvPr id="1203205" name="AutoShape 5"/>
            <p:cNvSpPr>
              <a:spLocks noChangeArrowheads="1"/>
            </p:cNvSpPr>
            <p:nvPr/>
          </p:nvSpPr>
          <p:spPr bwMode="auto">
            <a:xfrm>
              <a:off x="930" y="1253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b-NO"/>
            </a:p>
          </p:txBody>
        </p:sp>
        <p:sp>
          <p:nvSpPr>
            <p:cNvPr id="1203206" name="Text Box 6"/>
            <p:cNvSpPr txBox="1">
              <a:spLocks noChangeArrowheads="1"/>
            </p:cNvSpPr>
            <p:nvPr/>
          </p:nvSpPr>
          <p:spPr bwMode="auto">
            <a:xfrm>
              <a:off x="1210" y="1323"/>
              <a:ext cx="3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CPU</a:t>
              </a:r>
            </a:p>
          </p:txBody>
        </p:sp>
      </p:grpSp>
      <p:grpSp>
        <p:nvGrpSpPr>
          <p:cNvPr id="1203207" name="Group 7"/>
          <p:cNvGrpSpPr>
            <a:grpSpLocks/>
          </p:cNvGrpSpPr>
          <p:nvPr/>
        </p:nvGrpSpPr>
        <p:grpSpPr bwMode="auto">
          <a:xfrm>
            <a:off x="5508625" y="3968750"/>
            <a:ext cx="1439863" cy="576263"/>
            <a:chOff x="930" y="1253"/>
            <a:chExt cx="907" cy="363"/>
          </a:xfrm>
        </p:grpSpPr>
        <p:sp>
          <p:nvSpPr>
            <p:cNvPr id="1203208" name="AutoShape 8"/>
            <p:cNvSpPr>
              <a:spLocks noChangeArrowheads="1"/>
            </p:cNvSpPr>
            <p:nvPr/>
          </p:nvSpPr>
          <p:spPr bwMode="auto">
            <a:xfrm>
              <a:off x="930" y="1253"/>
              <a:ext cx="907" cy="363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med"/>
            </a:ln>
            <a:effectLst/>
            <a:extLs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nb-NO"/>
            </a:p>
          </p:txBody>
        </p:sp>
        <p:sp>
          <p:nvSpPr>
            <p:cNvPr id="1203209" name="Text Box 9"/>
            <p:cNvSpPr txBox="1">
              <a:spLocks noChangeArrowheads="1"/>
            </p:cNvSpPr>
            <p:nvPr/>
          </p:nvSpPr>
          <p:spPr bwMode="auto">
            <a:xfrm>
              <a:off x="1186" y="1323"/>
              <a:ext cx="39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DISK</a:t>
              </a:r>
            </a:p>
          </p:txBody>
        </p:sp>
      </p:grpSp>
      <p:sp>
        <p:nvSpPr>
          <p:cNvPr id="1203210" name="Rectangle 10"/>
          <p:cNvSpPr>
            <a:spLocks noChangeArrowheads="1"/>
          </p:cNvSpPr>
          <p:nvPr/>
        </p:nvSpPr>
        <p:spPr bwMode="auto">
          <a:xfrm>
            <a:off x="3708400" y="2600325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1" name="Rectangle 11"/>
          <p:cNvSpPr>
            <a:spLocks noChangeArrowheads="1"/>
          </p:cNvSpPr>
          <p:nvPr/>
        </p:nvSpPr>
        <p:spPr bwMode="auto">
          <a:xfrm>
            <a:off x="3851275" y="2673350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2" name="Rectangle 12"/>
          <p:cNvSpPr>
            <a:spLocks noChangeArrowheads="1"/>
          </p:cNvSpPr>
          <p:nvPr/>
        </p:nvSpPr>
        <p:spPr bwMode="auto">
          <a:xfrm>
            <a:off x="3708400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3" name="Rectangle 13"/>
          <p:cNvSpPr>
            <a:spLocks noChangeArrowheads="1"/>
          </p:cNvSpPr>
          <p:nvPr/>
        </p:nvSpPr>
        <p:spPr bwMode="auto">
          <a:xfrm>
            <a:off x="3924300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4" name="Rectangle 14"/>
          <p:cNvSpPr>
            <a:spLocks noChangeArrowheads="1"/>
          </p:cNvSpPr>
          <p:nvPr/>
        </p:nvSpPr>
        <p:spPr bwMode="auto">
          <a:xfrm>
            <a:off x="3851275" y="25288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5" name="Rectangle 15"/>
          <p:cNvSpPr>
            <a:spLocks noChangeArrowheads="1"/>
          </p:cNvSpPr>
          <p:nvPr/>
        </p:nvSpPr>
        <p:spPr bwMode="auto">
          <a:xfrm>
            <a:off x="3779838" y="2816225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6" name="Rectangle 16"/>
          <p:cNvSpPr>
            <a:spLocks noChangeArrowheads="1"/>
          </p:cNvSpPr>
          <p:nvPr/>
        </p:nvSpPr>
        <p:spPr bwMode="auto">
          <a:xfrm>
            <a:off x="3922713" y="2889250"/>
            <a:ext cx="142875" cy="1444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7" name="Rectangle 17"/>
          <p:cNvSpPr>
            <a:spLocks noChangeArrowheads="1"/>
          </p:cNvSpPr>
          <p:nvPr/>
        </p:nvSpPr>
        <p:spPr bwMode="auto">
          <a:xfrm>
            <a:off x="3779838" y="29606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8" name="Rectangle 18"/>
          <p:cNvSpPr>
            <a:spLocks noChangeArrowheads="1"/>
          </p:cNvSpPr>
          <p:nvPr/>
        </p:nvSpPr>
        <p:spPr bwMode="auto">
          <a:xfrm>
            <a:off x="3995738" y="29606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19" name="Rectangle 19"/>
          <p:cNvSpPr>
            <a:spLocks noChangeArrowheads="1"/>
          </p:cNvSpPr>
          <p:nvPr/>
        </p:nvSpPr>
        <p:spPr bwMode="auto">
          <a:xfrm>
            <a:off x="3922713" y="2744788"/>
            <a:ext cx="142875" cy="144462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0" name="Rectangle 20"/>
          <p:cNvSpPr>
            <a:spLocks noChangeArrowheads="1"/>
          </p:cNvSpPr>
          <p:nvPr/>
        </p:nvSpPr>
        <p:spPr bwMode="auto">
          <a:xfrm>
            <a:off x="4502150" y="2600325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1" name="Rectangle 21"/>
          <p:cNvSpPr>
            <a:spLocks noChangeArrowheads="1"/>
          </p:cNvSpPr>
          <p:nvPr/>
        </p:nvSpPr>
        <p:spPr bwMode="auto">
          <a:xfrm>
            <a:off x="4645025" y="2673350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2" name="Rectangle 22"/>
          <p:cNvSpPr>
            <a:spLocks noChangeArrowheads="1"/>
          </p:cNvSpPr>
          <p:nvPr/>
        </p:nvSpPr>
        <p:spPr bwMode="auto">
          <a:xfrm>
            <a:off x="4502150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3" name="Rectangle 23"/>
          <p:cNvSpPr>
            <a:spLocks noChangeArrowheads="1"/>
          </p:cNvSpPr>
          <p:nvPr/>
        </p:nvSpPr>
        <p:spPr bwMode="auto">
          <a:xfrm>
            <a:off x="4718050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4" name="Rectangle 24"/>
          <p:cNvSpPr>
            <a:spLocks noChangeArrowheads="1"/>
          </p:cNvSpPr>
          <p:nvPr/>
        </p:nvSpPr>
        <p:spPr bwMode="auto">
          <a:xfrm>
            <a:off x="4645025" y="25288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5" name="Rectangle 25"/>
          <p:cNvSpPr>
            <a:spLocks noChangeArrowheads="1"/>
          </p:cNvSpPr>
          <p:nvPr/>
        </p:nvSpPr>
        <p:spPr bwMode="auto">
          <a:xfrm>
            <a:off x="4573588" y="2816225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6" name="Rectangle 26"/>
          <p:cNvSpPr>
            <a:spLocks noChangeArrowheads="1"/>
          </p:cNvSpPr>
          <p:nvPr/>
        </p:nvSpPr>
        <p:spPr bwMode="auto">
          <a:xfrm>
            <a:off x="4716463" y="2889250"/>
            <a:ext cx="142875" cy="144463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7" name="Rectangle 27"/>
          <p:cNvSpPr>
            <a:spLocks noChangeArrowheads="1"/>
          </p:cNvSpPr>
          <p:nvPr/>
        </p:nvSpPr>
        <p:spPr bwMode="auto">
          <a:xfrm>
            <a:off x="4573588" y="29606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8" name="Rectangle 28"/>
          <p:cNvSpPr>
            <a:spLocks noChangeArrowheads="1"/>
          </p:cNvSpPr>
          <p:nvPr/>
        </p:nvSpPr>
        <p:spPr bwMode="auto">
          <a:xfrm>
            <a:off x="4789488" y="29606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sp>
        <p:nvSpPr>
          <p:cNvPr id="1203229" name="Rectangle 29"/>
          <p:cNvSpPr>
            <a:spLocks noChangeArrowheads="1"/>
          </p:cNvSpPr>
          <p:nvPr/>
        </p:nvSpPr>
        <p:spPr bwMode="auto">
          <a:xfrm>
            <a:off x="4716463" y="2744788"/>
            <a:ext cx="142875" cy="144462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med"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b-NO"/>
          </a:p>
        </p:txBody>
      </p:sp>
      <p:pic>
        <p:nvPicPr>
          <p:cNvPr id="1203230" name="Picture 30" descr="kirecl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01838"/>
            <a:ext cx="1936750" cy="142716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3231" name="Picture 31" descr="kirecl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001838"/>
            <a:ext cx="1936750" cy="142716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3232" name="Picture 32" descr="j01781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263" y="2276475"/>
            <a:ext cx="1143000" cy="1314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3233" name="Picture 33" descr="j01781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863" y="2276475"/>
            <a:ext cx="1143000" cy="1314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3235" name="Rectangle 3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Spend Time on </a:t>
            </a:r>
            <a:r>
              <a:rPr lang="en-US" dirty="0" smtClean="0"/>
              <a:t>Scheduling?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56" dur="10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0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0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69" dur="1000" fill="hold"/>
                                        <p:tgtEl>
                                          <p:spTgt spid="1203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0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76" dur="1000" fill="hold"/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03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83" dur="1000" fill="hold"/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90" dur="1000" fill="hold"/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203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97" dur="1000" fill="hold"/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203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104" dur="1000" fill="hold"/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203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111" dur="1000" fill="hold"/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03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118" dur="1000" fill="hold"/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0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712 0.07471 0.01423 0.14966 -0.00243 0.18621 C -0.0191 0.22276 -0.05955 0.22137 -0.1 0.21998 " pathEditMode="relative" ptsTypes="aaA">
                                      <p:cBhvr>
                                        <p:cTn id="125" dur="1000" fill="hold"/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203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0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20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0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45" dur="500" fill="hold"/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20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52" dur="500" fill="hold"/>
                                        <p:tgtEl>
                                          <p:spTgt spid="1203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0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59" dur="500" fill="hold"/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0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66" dur="500" fill="hold"/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20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73" dur="500" fill="hold"/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03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80" dur="500" fill="hold"/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2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0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87" dur="500" fill="hold"/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9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0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194" dur="500" fill="hold"/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6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0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201" dur="500" fill="hold"/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3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0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87 0.04904 0.00191 0.09831 -0.03125 0.12376 C -0.06441 0.1492 -0.16666 0.13717 -0.19878 0.15267 C -0.2309 0.16817 -0.28454 0.20749 -0.22395 0.21675 C -0.16336 0.226 0.00087 0.21744 0.16511 0.20888 " pathEditMode="relative" ptsTypes="aaaaA">
                                      <p:cBhvr>
                                        <p:cTn id="208" dur="500" fill="hold"/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203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500"/>
                                        <p:tgtEl>
                                          <p:spTgt spid="120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3" grpId="0" build="p" bldLvl="2"/>
      <p:bldP spid="1203210" grpId="0" animBg="1"/>
      <p:bldP spid="1203210" grpId="1" animBg="1"/>
      <p:bldP spid="1203210" grpId="2" animBg="1"/>
      <p:bldP spid="1203211" grpId="0" animBg="1"/>
      <p:bldP spid="1203211" grpId="1" animBg="1"/>
      <p:bldP spid="1203211" grpId="2" animBg="1"/>
      <p:bldP spid="1203212" grpId="0" animBg="1"/>
      <p:bldP spid="1203212" grpId="1" animBg="1"/>
      <p:bldP spid="1203212" grpId="2" animBg="1"/>
      <p:bldP spid="1203213" grpId="0" animBg="1"/>
      <p:bldP spid="1203213" grpId="1" animBg="1"/>
      <p:bldP spid="1203213" grpId="2" animBg="1"/>
      <p:bldP spid="1203214" grpId="0" animBg="1"/>
      <p:bldP spid="1203214" grpId="1" animBg="1"/>
      <p:bldP spid="1203214" grpId="2" animBg="1"/>
      <p:bldP spid="1203215" grpId="0" animBg="1"/>
      <p:bldP spid="1203215" grpId="1" animBg="1"/>
      <p:bldP spid="1203215" grpId="2" animBg="1"/>
      <p:bldP spid="1203216" grpId="0" animBg="1"/>
      <p:bldP spid="1203216" grpId="1" animBg="1"/>
      <p:bldP spid="1203216" grpId="2" animBg="1"/>
      <p:bldP spid="1203217" grpId="0" animBg="1"/>
      <p:bldP spid="1203217" grpId="1" animBg="1"/>
      <p:bldP spid="1203217" grpId="2" animBg="1"/>
      <p:bldP spid="1203218" grpId="0" animBg="1"/>
      <p:bldP spid="1203218" grpId="1" animBg="1"/>
      <p:bldP spid="1203218" grpId="2" animBg="1"/>
      <p:bldP spid="1203219" grpId="0" animBg="1"/>
      <p:bldP spid="1203219" grpId="1" animBg="1"/>
      <p:bldP spid="1203219" grpId="2" animBg="1"/>
      <p:bldP spid="1203220" grpId="0" animBg="1"/>
      <p:bldP spid="1203220" grpId="1" animBg="1"/>
      <p:bldP spid="1203220" grpId="2" animBg="1"/>
      <p:bldP spid="1203221" grpId="0" animBg="1"/>
      <p:bldP spid="1203221" grpId="1" animBg="1"/>
      <p:bldP spid="1203221" grpId="2" animBg="1"/>
      <p:bldP spid="1203222" grpId="0" animBg="1"/>
      <p:bldP spid="1203222" grpId="1" animBg="1"/>
      <p:bldP spid="1203222" grpId="2" animBg="1"/>
      <p:bldP spid="1203223" grpId="0" animBg="1"/>
      <p:bldP spid="1203223" grpId="1" animBg="1"/>
      <p:bldP spid="1203223" grpId="2" animBg="1"/>
      <p:bldP spid="1203224" grpId="0" animBg="1"/>
      <p:bldP spid="1203224" grpId="1" animBg="1"/>
      <p:bldP spid="1203224" grpId="2" animBg="1"/>
      <p:bldP spid="1203225" grpId="0" animBg="1"/>
      <p:bldP spid="1203225" grpId="1" animBg="1"/>
      <p:bldP spid="1203225" grpId="2" animBg="1"/>
      <p:bldP spid="1203226" grpId="0" animBg="1"/>
      <p:bldP spid="1203226" grpId="1" animBg="1"/>
      <p:bldP spid="1203226" grpId="2" animBg="1"/>
      <p:bldP spid="1203227" grpId="0" animBg="1"/>
      <p:bldP spid="1203227" grpId="1" animBg="1"/>
      <p:bldP spid="1203227" grpId="2" animBg="1"/>
      <p:bldP spid="1203228" grpId="0" animBg="1"/>
      <p:bldP spid="1203228" grpId="1" animBg="1"/>
      <p:bldP spid="1203228" grpId="2" animBg="1"/>
      <p:bldP spid="1203229" grpId="0" animBg="1"/>
      <p:bldP spid="1203229" grpId="1" animBg="1"/>
      <p:bldP spid="12032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2987"/>
            <a:ext cx="9144000" cy="5229225"/>
          </a:xfrm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primitives for creation and termination</a:t>
            </a:r>
          </a:p>
          <a:p>
            <a:pPr lvl="1"/>
            <a:r>
              <a:rPr lang="en-US" dirty="0"/>
              <a:t>states</a:t>
            </a:r>
          </a:p>
          <a:p>
            <a:pPr lvl="1"/>
            <a:r>
              <a:rPr lang="en-US" dirty="0"/>
              <a:t>context switches</a:t>
            </a:r>
            <a:endParaRPr lang="en-US" dirty="0" smtClean="0"/>
          </a:p>
          <a:p>
            <a:pPr lvl="1"/>
            <a:r>
              <a:rPr lang="en-US" dirty="0" smtClean="0"/>
              <a:t>(processes </a:t>
            </a:r>
            <a:r>
              <a:rPr lang="en-US" dirty="0"/>
              <a:t>vs. </a:t>
            </a:r>
            <a:r>
              <a:rPr lang="en-US" dirty="0" smtClean="0"/>
              <a:t>threads)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CPU scheduling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 err="1" smtClean="0"/>
              <a:t>timeslices</a:t>
            </a:r>
            <a:endParaRPr lang="en-US" dirty="0"/>
          </a:p>
          <a:p>
            <a:pPr lvl="1"/>
            <a:r>
              <a:rPr lang="en-US" dirty="0"/>
              <a:t>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 and Round Robin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66775"/>
            <a:ext cx="4608513" cy="5648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</a:rPr>
              <a:t>FIFO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Run</a:t>
            </a:r>
          </a:p>
          <a:p>
            <a:pPr lvl="1"/>
            <a:r>
              <a:rPr lang="en-US" sz="2000" dirty="0"/>
              <a:t>to completion (old days)</a:t>
            </a:r>
          </a:p>
          <a:p>
            <a:pPr lvl="1"/>
            <a:r>
              <a:rPr lang="en-US" sz="2000" dirty="0"/>
              <a:t>until blocked, </a:t>
            </a:r>
            <a:r>
              <a:rPr lang="en-US" sz="2000" dirty="0" smtClean="0"/>
              <a:t>yield </a:t>
            </a:r>
            <a:r>
              <a:rPr lang="en-US" sz="2000" dirty="0"/>
              <a:t>or exit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Advantages</a:t>
            </a:r>
          </a:p>
          <a:p>
            <a:pPr lvl="1"/>
            <a:r>
              <a:rPr lang="en-US" sz="2000" dirty="0"/>
              <a:t>simple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Disadvantage</a:t>
            </a:r>
          </a:p>
          <a:p>
            <a:pPr lvl="1"/>
            <a:r>
              <a:rPr lang="en-US" sz="2000" dirty="0"/>
              <a:t>when short jobs get behind long</a:t>
            </a:r>
          </a:p>
          <a:p>
            <a:endParaRPr lang="en-US" sz="2400" dirty="0"/>
          </a:p>
        </p:txBody>
      </p:sp>
      <p:sp>
        <p:nvSpPr>
          <p:cNvPr id="1207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4050" y="866775"/>
            <a:ext cx="4679950" cy="5648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</a:rPr>
              <a:t>Round-Robin (RR)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FIFO queue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Each process runs a </a:t>
            </a:r>
            <a:r>
              <a:rPr lang="en-US" sz="2400" dirty="0" smtClean="0"/>
              <a:t>timeslice </a:t>
            </a:r>
            <a:endParaRPr lang="en-US" sz="2400" dirty="0"/>
          </a:p>
          <a:p>
            <a:pPr lvl="1"/>
            <a:r>
              <a:rPr lang="en-US" sz="2000" dirty="0"/>
              <a:t>each process gets 1/n of the CPU in max </a:t>
            </a:r>
            <a:r>
              <a:rPr lang="en-US" sz="2000" dirty="0" err="1"/>
              <a:t>t</a:t>
            </a:r>
            <a:r>
              <a:rPr lang="en-US" sz="2000" dirty="0"/>
              <a:t> time units at a time</a:t>
            </a:r>
          </a:p>
          <a:p>
            <a:pPr lvl="1"/>
            <a:r>
              <a:rPr lang="en-US" sz="2000" dirty="0"/>
              <a:t>the</a:t>
            </a:r>
            <a:r>
              <a:rPr lang="en-US" sz="2000" dirty="0" smtClean="0"/>
              <a:t> preempted </a:t>
            </a:r>
            <a:r>
              <a:rPr lang="en-US" sz="2000" dirty="0"/>
              <a:t>process is put back in the queue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87325"/>
            <a:ext cx="8797925" cy="468313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FIFO and Round Robin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2765"/>
            <a:ext cx="8605837" cy="5741844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000" dirty="0"/>
              <a:t>Example: 10 jobs and each takes 100 seconds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FIFO – the process runs until </a:t>
            </a:r>
            <a:r>
              <a:rPr lang="en-US" sz="2000" dirty="0" smtClean="0"/>
              <a:t>finished, </a:t>
            </a:r>
            <a:r>
              <a:rPr lang="en-US" sz="2000" dirty="0"/>
              <a:t>no overhead (!!??)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start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</a:t>
            </a:r>
            <a:r>
              <a:rPr lang="en-US" sz="1800" dirty="0" smtClean="0"/>
              <a:t>    0s</a:t>
            </a:r>
            <a:r>
              <a:rPr lang="en-US" sz="1800" dirty="0"/>
              <a:t>, </a:t>
            </a:r>
            <a:r>
              <a:rPr lang="en-US" sz="1800" u="sng" dirty="0"/>
              <a:t>job2: 100s</a:t>
            </a:r>
            <a:r>
              <a:rPr lang="en-US" sz="1800" dirty="0"/>
              <a:t>, ... , </a:t>
            </a:r>
            <a:r>
              <a:rPr lang="en-US" sz="1800" u="sng" dirty="0"/>
              <a:t>job10: 900s</a:t>
            </a:r>
            <a:r>
              <a:rPr lang="en-US" sz="1800" dirty="0" smtClean="0"/>
              <a:t>   </a:t>
            </a: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b="1" dirty="0"/>
              <a:t>average</a:t>
            </a:r>
            <a:r>
              <a:rPr lang="en-US" sz="1800" dirty="0"/>
              <a:t> 450s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finished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 100s, </a:t>
            </a:r>
            <a:r>
              <a:rPr lang="en-US" sz="1800" u="sng" dirty="0"/>
              <a:t>job2: 200s</a:t>
            </a:r>
            <a:r>
              <a:rPr lang="en-US" sz="1800" dirty="0"/>
              <a:t>, ... , </a:t>
            </a:r>
            <a:r>
              <a:rPr lang="en-US" sz="1800" u="sng" dirty="0"/>
              <a:t>job10: 1000s</a:t>
            </a:r>
            <a:r>
              <a:rPr lang="en-US" sz="1800" dirty="0"/>
              <a:t> </a:t>
            </a:r>
            <a:r>
              <a:rPr lang="en-US" sz="1800" dirty="0" err="1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b="1" dirty="0"/>
              <a:t>average</a:t>
            </a:r>
            <a:r>
              <a:rPr lang="en-US" sz="1800" dirty="0"/>
              <a:t> 550s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unfair, but some are lucky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RR - time slice of </a:t>
            </a:r>
            <a:r>
              <a:rPr lang="en-US" sz="2000" dirty="0" smtClean="0"/>
              <a:t>1s, </a:t>
            </a:r>
            <a:r>
              <a:rPr lang="en-US" sz="2000" dirty="0"/>
              <a:t>no overhead (!!??)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start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</a:t>
            </a:r>
            <a:r>
              <a:rPr lang="en-US" sz="1800" dirty="0" smtClean="0"/>
              <a:t>    0s</a:t>
            </a:r>
            <a:r>
              <a:rPr lang="en-US" sz="1800" dirty="0"/>
              <a:t>, </a:t>
            </a:r>
            <a:r>
              <a:rPr lang="en-US" sz="1800" u="sng" dirty="0"/>
              <a:t>job2: 1s</a:t>
            </a:r>
            <a:r>
              <a:rPr lang="en-US" sz="1800" dirty="0"/>
              <a:t>, ... , </a:t>
            </a:r>
            <a:r>
              <a:rPr lang="en-US" sz="1800" u="sng" dirty="0"/>
              <a:t>job10: 9s</a:t>
            </a:r>
            <a:r>
              <a:rPr lang="en-US" sz="1800" dirty="0" smtClean="0"/>
              <a:t>          </a:t>
            </a: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b="1" dirty="0"/>
              <a:t>average</a:t>
            </a:r>
            <a:r>
              <a:rPr lang="en-US" sz="1800" dirty="0"/>
              <a:t> 4.5s</a:t>
            </a:r>
            <a:endParaRPr lang="en-US" sz="1800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folHlink"/>
                </a:solidFill>
              </a:rPr>
              <a:t>finished</a:t>
            </a:r>
            <a:r>
              <a:rPr lang="en-US" sz="1800" dirty="0"/>
              <a:t>:</a:t>
            </a:r>
            <a:r>
              <a:rPr lang="en-US" sz="1800" dirty="0" smtClean="0"/>
              <a:t> 	job1</a:t>
            </a:r>
            <a:r>
              <a:rPr lang="en-US" sz="1800" dirty="0"/>
              <a:t>: 991s, </a:t>
            </a:r>
            <a:r>
              <a:rPr lang="en-US" sz="1800" u="sng" dirty="0"/>
              <a:t>job2: 992s</a:t>
            </a:r>
            <a:r>
              <a:rPr lang="en-US" sz="1800" dirty="0"/>
              <a:t>, ... , </a:t>
            </a:r>
            <a:r>
              <a:rPr lang="en-US" sz="1800" u="sng" dirty="0"/>
              <a:t>job10: 1000s</a:t>
            </a:r>
            <a:r>
              <a:rPr lang="en-US" sz="1800" dirty="0"/>
              <a:t> </a:t>
            </a:r>
            <a:r>
              <a:rPr lang="en-US" sz="1800" dirty="0" err="1">
                <a:sym typeface="Wingdings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b="1" dirty="0"/>
              <a:t>average</a:t>
            </a:r>
            <a:r>
              <a:rPr lang="en-US" sz="1800" dirty="0"/>
              <a:t> 995.5s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fair, but no one are </a:t>
            </a:r>
            <a:r>
              <a:rPr lang="en-US" sz="1800" dirty="0" smtClean="0"/>
              <a:t>lucky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Comparisons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FIFO better for long CPU-intensive jobs (there </a:t>
            </a:r>
            <a:r>
              <a:rPr lang="en-US" sz="1800" b="1" u="sng" dirty="0"/>
              <a:t>is</a:t>
            </a:r>
            <a:r>
              <a:rPr lang="en-US" sz="1800" dirty="0"/>
              <a:t> overhead in switching!!)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but RR much better for interactivity</a:t>
            </a:r>
            <a:r>
              <a:rPr lang="en-US" sz="1800" dirty="0" smtClean="0"/>
              <a:t>!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CC0000"/>
                </a:solidFill>
              </a:rPr>
              <a:t>But, how to choose the right time slice??</a:t>
            </a:r>
            <a:endParaRPr lang="en-US" sz="20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Case: Time Slice Size</a:t>
            </a:r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dirty="0"/>
              <a:t>Resource utilization example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A</a:t>
            </a:r>
            <a:r>
              <a:rPr lang="en-US" sz="2000" dirty="0"/>
              <a:t> and </a:t>
            </a:r>
            <a:r>
              <a:rPr lang="en-US" sz="2000" b="1" dirty="0"/>
              <a:t>B</a:t>
            </a:r>
            <a:r>
              <a:rPr lang="en-US" sz="2000" dirty="0"/>
              <a:t> run forever, and each uses 100% CPU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</a:t>
            </a:r>
            <a:r>
              <a:rPr lang="en-US" sz="2000" dirty="0"/>
              <a:t> loops forever (</a:t>
            </a:r>
            <a:r>
              <a:rPr lang="en-US" sz="2000" dirty="0" smtClean="0"/>
              <a:t>1 ms </a:t>
            </a:r>
            <a:r>
              <a:rPr lang="en-US" sz="2000" dirty="0"/>
              <a:t>CPU and </a:t>
            </a:r>
            <a:r>
              <a:rPr lang="en-US" sz="2000" dirty="0" smtClean="0"/>
              <a:t>10 ms </a:t>
            </a:r>
            <a:r>
              <a:rPr lang="en-US" sz="2000" dirty="0"/>
              <a:t>disk)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assume no switching overhead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Large or small time slices?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nearly 100% of CPU utilization regardless of size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Time slice 100 ms</a:t>
            </a:r>
            <a:r>
              <a:rPr lang="en-US" sz="2000" dirty="0"/>
              <a:t>: nearly 5% of disk utilization with RR</a:t>
            </a:r>
            <a:br>
              <a:rPr lang="en-US" sz="2000" dirty="0"/>
            </a:br>
            <a:r>
              <a:rPr lang="en-US" sz="1600" dirty="0"/>
              <a:t>[ A:100 + B:100 + C:1 </a:t>
            </a:r>
            <a:r>
              <a:rPr lang="en-US" sz="1600" dirty="0" err="1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201 ms CPU  vs. 10 ms disk ]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Time slice 1 ms</a:t>
            </a:r>
            <a:r>
              <a:rPr lang="en-US" sz="2000" dirty="0"/>
              <a:t>: nearly 91% of disk utilization with RR</a:t>
            </a:r>
            <a:br>
              <a:rPr lang="en-US" sz="2000" dirty="0"/>
            </a:br>
            <a:r>
              <a:rPr lang="en-US" sz="1600" dirty="0"/>
              <a:t>[ 5x (A:1 + B:1) + C:1 </a:t>
            </a:r>
            <a:r>
              <a:rPr lang="en-US" sz="1600" dirty="0" err="1"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11 ms CPU vs. 10 ms disk ]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What do we learn from this example?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right time slice (in </a:t>
            </a:r>
            <a:r>
              <a:rPr lang="en-US" sz="2000" dirty="0" smtClean="0"/>
              <a:t>this </a:t>
            </a:r>
            <a:r>
              <a:rPr lang="en-US" sz="2000" dirty="0"/>
              <a:t>case shorter) can improve overall utilization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CPU bound: benefits from having longer time slices (&gt;100 ms)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I/O bound: benefits from having shorter time slices (</a:t>
            </a:r>
            <a:r>
              <a:rPr lang="en-US" sz="2000" dirty="0">
                <a:sym typeface="Symbol" pitchFamily="18" charset="2"/>
              </a:rPr>
              <a:t></a:t>
            </a:r>
            <a:r>
              <a:rPr lang="en-US" sz="2000" dirty="0"/>
              <a:t>10 ms)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variety of (contradicting) factors to consider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treat similar tasks in a similar way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process should wait forever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short response times </a:t>
            </a:r>
            <a:r>
              <a:rPr lang="en-US" sz="2000" dirty="0" smtClean="0"/>
              <a:t>(time </a:t>
            </a:r>
            <a:r>
              <a:rPr lang="en-US" sz="2000" baseline="-25000" dirty="0" smtClean="0"/>
              <a:t>request submitted</a:t>
            </a:r>
            <a:r>
              <a:rPr lang="en-US" sz="2000" dirty="0" smtClean="0"/>
              <a:t> - time</a:t>
            </a:r>
            <a:r>
              <a:rPr lang="en-US" sz="2000" baseline="-25000" dirty="0" smtClean="0"/>
              <a:t> response given</a:t>
            </a:r>
            <a:r>
              <a:rPr lang="en-US" sz="2000" dirty="0" smtClean="0"/>
              <a:t> 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maximize </a:t>
            </a:r>
            <a:r>
              <a:rPr lang="en-US" dirty="0"/>
              <a:t>throughput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maximum </a:t>
            </a:r>
            <a:r>
              <a:rPr lang="en-US" dirty="0"/>
              <a:t>resource utilization </a:t>
            </a:r>
            <a:r>
              <a:rPr lang="en-US" sz="2000" dirty="0"/>
              <a:t>(100%, but 40-90% normal)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minimize overhead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predictable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Several ways to achieve these goals, …</a:t>
            </a:r>
            <a:br>
              <a:rPr lang="en-US" dirty="0"/>
            </a:br>
            <a:r>
              <a:rPr lang="en-US" dirty="0"/>
              <a:t>…but </a:t>
            </a:r>
            <a:r>
              <a:rPr lang="en-US" dirty="0">
                <a:solidFill>
                  <a:schemeClr val="folHlink"/>
                </a:solidFill>
              </a:rPr>
              <a:t>which criteria is most important?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“Most reasonable”</a:t>
            </a:r>
            <a:r>
              <a:rPr lang="en-US" sz="2000" dirty="0" smtClean="0"/>
              <a:t> criteria depends </a:t>
            </a:r>
            <a:r>
              <a:rPr lang="en-US" sz="2000" u="sng" dirty="0" smtClean="0">
                <a:solidFill>
                  <a:srgbClr val="0000FF"/>
                </a:solidFill>
              </a:rPr>
              <a:t>on </a:t>
            </a:r>
            <a:r>
              <a:rPr lang="en-US" sz="2000" u="sng" dirty="0">
                <a:solidFill>
                  <a:srgbClr val="0000FF"/>
                </a:solidFill>
              </a:rPr>
              <a:t>who you are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Kernel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Resource </a:t>
            </a:r>
            <a:r>
              <a:rPr lang="en-US" sz="1600" dirty="0" smtClean="0"/>
              <a:t>management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processor utilization, throughput, fairness</a:t>
            </a:r>
            <a:br>
              <a:rPr lang="en-US" sz="1500" dirty="0"/>
            </a:b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User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Interactivity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response time </a:t>
            </a:r>
            <a:br>
              <a:rPr lang="en-US" sz="1500" dirty="0"/>
            </a:br>
            <a:r>
              <a:rPr lang="en-US" sz="1500" dirty="0"/>
              <a:t>(</a:t>
            </a:r>
            <a:r>
              <a:rPr lang="en-US" sz="1500" i="1" dirty="0"/>
              <a:t>Example:</a:t>
            </a:r>
            <a:r>
              <a:rPr lang="en-US" sz="1500" dirty="0"/>
              <a:t> when playing a game, we will not accept waiting 10s each time we </a:t>
            </a:r>
            <a:br>
              <a:rPr lang="en-US" sz="1500" dirty="0"/>
            </a:br>
            <a:r>
              <a:rPr lang="en-US" sz="1500" dirty="0"/>
              <a:t>use the joystick)</a:t>
            </a:r>
            <a:br>
              <a:rPr lang="en-US" sz="1500" dirty="0"/>
            </a:br>
            <a:endParaRPr lang="en-US" sz="15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Predictability</a:t>
            </a:r>
          </a:p>
          <a:p>
            <a:pPr lvl="3">
              <a:lnSpc>
                <a:spcPct val="90000"/>
              </a:lnSpc>
            </a:pPr>
            <a:r>
              <a:rPr lang="en-US" sz="1500" dirty="0"/>
              <a:t>identical performance every time</a:t>
            </a:r>
            <a:br>
              <a:rPr lang="en-US" sz="1500" dirty="0"/>
            </a:br>
            <a:r>
              <a:rPr lang="en-US" sz="1500" dirty="0"/>
              <a:t>(</a:t>
            </a:r>
            <a:r>
              <a:rPr lang="en-US" sz="1500" i="1" dirty="0"/>
              <a:t>Example:</a:t>
            </a:r>
            <a:r>
              <a:rPr lang="en-US" sz="1500" dirty="0"/>
              <a:t> when using the editor, we will not accept waiting 5s one time and 5ms another time to get echo</a:t>
            </a:r>
            <a:r>
              <a:rPr lang="en-US" sz="1500" dirty="0" smtClean="0"/>
              <a:t>)</a:t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000" dirty="0"/>
              <a:t>“Most reasonable”</a:t>
            </a:r>
            <a:r>
              <a:rPr lang="en-US" sz="2000" dirty="0" smtClean="0"/>
              <a:t> criteria depends </a:t>
            </a:r>
            <a:r>
              <a:rPr lang="en-US" sz="2000" u="sng" dirty="0" smtClean="0">
                <a:solidFill>
                  <a:srgbClr val="0000FF"/>
                </a:solidFill>
              </a:rPr>
              <a:t>on </a:t>
            </a:r>
            <a:r>
              <a:rPr lang="en-US" sz="2000" u="sng" dirty="0">
                <a:solidFill>
                  <a:srgbClr val="0000FF"/>
                </a:solidFill>
              </a:rPr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Server vs. end-system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Stationary vs. mobile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2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2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2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2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“Most reasonable” criteria depends </a:t>
            </a:r>
            <a:r>
              <a:rPr lang="en-US" sz="2400" u="sng" dirty="0" smtClean="0">
                <a:solidFill>
                  <a:srgbClr val="0000FF"/>
                </a:solidFill>
              </a:rPr>
              <a:t>on target system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Most/All types of systems</a:t>
            </a:r>
            <a:endParaRPr lang="en-US" sz="1600" dirty="0" smtClean="0"/>
          </a:p>
          <a:p>
            <a:pPr lvl="2"/>
            <a:r>
              <a:rPr lang="en-US" sz="1400" dirty="0" smtClean="0"/>
              <a:t>fairness – giving each process a fair share</a:t>
            </a:r>
          </a:p>
          <a:p>
            <a:pPr lvl="2"/>
            <a:r>
              <a:rPr lang="en-US" sz="1400" dirty="0" smtClean="0"/>
              <a:t>balance – keeping all parts of the system busy</a:t>
            </a:r>
            <a:br>
              <a:rPr lang="en-US" sz="1400" dirty="0" smtClean="0"/>
            </a:br>
            <a:endParaRPr lang="en-US" sz="1400" dirty="0" smtClean="0"/>
          </a:p>
          <a:p>
            <a:pPr lvl="1"/>
            <a:r>
              <a:rPr lang="en-US" sz="1600" dirty="0" smtClean="0"/>
              <a:t>Batch systems</a:t>
            </a:r>
          </a:p>
          <a:p>
            <a:pPr lvl="2"/>
            <a:r>
              <a:rPr lang="en-US" sz="1400" dirty="0" smtClean="0"/>
              <a:t>turnaround time – minimize time between submission and termination</a:t>
            </a:r>
          </a:p>
          <a:p>
            <a:pPr lvl="2"/>
            <a:r>
              <a:rPr lang="en-US" sz="1400" dirty="0" smtClean="0"/>
              <a:t>throughput – maximize number of jobs per hour</a:t>
            </a:r>
          </a:p>
          <a:p>
            <a:pPr lvl="2"/>
            <a:r>
              <a:rPr lang="en-US" sz="1400" dirty="0" smtClean="0"/>
              <a:t>(CPU utilization – keep CPU busy all the time)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Interactive systems</a:t>
            </a:r>
          </a:p>
          <a:p>
            <a:pPr lvl="2"/>
            <a:r>
              <a:rPr lang="en-US" sz="1400" dirty="0" smtClean="0"/>
              <a:t>response time – respond to requests quickly</a:t>
            </a:r>
          </a:p>
          <a:p>
            <a:pPr lvl="2"/>
            <a:r>
              <a:rPr lang="en-US" sz="1400" dirty="0" smtClean="0"/>
              <a:t>proportionality – meet users’ expectations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Real-time systems</a:t>
            </a:r>
          </a:p>
          <a:p>
            <a:pPr lvl="2"/>
            <a:r>
              <a:rPr lang="en-US" sz="1400" dirty="0" smtClean="0"/>
              <a:t>meet deadlines – avoid loosing data</a:t>
            </a:r>
          </a:p>
          <a:p>
            <a:pPr lvl="2"/>
            <a:r>
              <a:rPr lang="en-US" sz="1400" dirty="0" smtClean="0"/>
              <a:t>predictability – avoid quality degradation in multimedia systems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 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Scheduling algorithm classification: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dynamic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make scheduling decisions at run-time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flexible to adapt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considers only the actual task requests and execution time parameters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large run-time overhead finding a schedule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static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make scheduling decisions at off-line (also called pre-run-time)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generates a dispatching table for run-time dispatcher at compile time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needs complete knowledge of the task before compiling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small run-time overhead</a:t>
            </a:r>
            <a:br>
              <a:rPr lang="en-US" sz="1600"/>
            </a:br>
            <a:endParaRPr lang="en-US" sz="1600"/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preemptive 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currently executing task may be interrupted (preempted) by higher priority processes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preempted process continues later at the same state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overhead of contexts switching</a:t>
            </a:r>
          </a:p>
          <a:p>
            <a:pPr lvl="1">
              <a:lnSpc>
                <a:spcPct val="90000"/>
              </a:lnSpc>
            </a:pPr>
            <a:r>
              <a:rPr lang="en-US" sz="1800">
                <a:solidFill>
                  <a:schemeClr val="folHlink"/>
                </a:solidFill>
              </a:rPr>
              <a:t>non-preemptive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running tasks will be allowed to finish its time-slot (higher priority processes must wait)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reasonable for short tasks like sending a packet (used by disk and network cards)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less frequent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0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Preemption 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8640"/>
            <a:ext cx="5832475" cy="571658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Tasks waits for processing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Scheduler assigns priorities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Task with highest priority will be scheduled first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1800" dirty="0"/>
              <a:t>Preempt current execution if</a:t>
            </a:r>
            <a:r>
              <a:rPr lang="en-US" sz="1800" dirty="0" smtClean="0"/>
              <a:t> 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a </a:t>
            </a:r>
            <a:r>
              <a:rPr lang="en-US" sz="1400" dirty="0"/>
              <a:t>higher priority (more urgent) task </a:t>
            </a:r>
            <a:r>
              <a:rPr lang="en-US" sz="1400" dirty="0" smtClean="0"/>
              <a:t>arrives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timeslice is consumed</a:t>
            </a:r>
          </a:p>
          <a:p>
            <a:pPr lvl="1">
              <a:lnSpc>
                <a:spcPct val="90000"/>
              </a:lnSpc>
              <a:spcAft>
                <a:spcPct val="30000"/>
              </a:spcAft>
            </a:pPr>
            <a:r>
              <a:rPr lang="en-US" sz="1400" dirty="0" smtClean="0"/>
              <a:t>…</a:t>
            </a:r>
            <a:br>
              <a:rPr lang="en-US" sz="1400" dirty="0" smtClean="0"/>
            </a:b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933"/>
                </a:solidFill>
              </a:rPr>
              <a:t>Real-time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1"/>
                </a:solidFill>
              </a:rPr>
              <a:t>best effort</a:t>
            </a:r>
            <a:r>
              <a:rPr lang="en-US" sz="1800" dirty="0"/>
              <a:t> priorities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real-time processes have higher priority </a:t>
            </a:r>
            <a:br>
              <a:rPr lang="en-US" sz="1600" dirty="0"/>
            </a:br>
            <a:r>
              <a:rPr lang="en-US" sz="1600" dirty="0"/>
              <a:t>(if exists, they will run)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/>
              <a:t>To kinds of preemption: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preemption points 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predictable </a:t>
            </a:r>
            <a:r>
              <a:rPr lang="en-US" sz="1400" dirty="0" smtClean="0"/>
              <a:t>overhead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simplified </a:t>
            </a:r>
            <a:r>
              <a:rPr lang="en-US" sz="1400" dirty="0"/>
              <a:t>scheduler accounting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immediate preemption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needed for hard real-time </a:t>
            </a:r>
            <a:r>
              <a:rPr lang="en-US" sz="1400" dirty="0" smtClean="0"/>
              <a:t>systems 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needs </a:t>
            </a:r>
            <a:r>
              <a:rPr lang="en-US" sz="1400" dirty="0"/>
              <a:t>special timers and fast interrupt and context switch handling</a:t>
            </a:r>
          </a:p>
        </p:txBody>
      </p:sp>
      <p:sp>
        <p:nvSpPr>
          <p:cNvPr id="1197060" name="AutoShape 4"/>
          <p:cNvSpPr>
            <a:spLocks noChangeArrowheads="1"/>
          </p:cNvSpPr>
          <p:nvPr/>
        </p:nvSpPr>
        <p:spPr bwMode="auto">
          <a:xfrm>
            <a:off x="5870575" y="3825875"/>
            <a:ext cx="1800225" cy="5937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resource</a:t>
            </a:r>
          </a:p>
        </p:txBody>
      </p:sp>
      <p:sp>
        <p:nvSpPr>
          <p:cNvPr id="1197061" name="Text Box 5"/>
          <p:cNvSpPr txBox="1">
            <a:spLocks noChangeArrowheads="1"/>
          </p:cNvSpPr>
          <p:nvPr/>
        </p:nvSpPr>
        <p:spPr bwMode="auto">
          <a:xfrm>
            <a:off x="6249988" y="908050"/>
            <a:ext cx="104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requests</a:t>
            </a:r>
          </a:p>
        </p:txBody>
      </p:sp>
      <p:sp>
        <p:nvSpPr>
          <p:cNvPr id="1197062" name="Line 6"/>
          <p:cNvSpPr>
            <a:spLocks noChangeShapeType="1"/>
          </p:cNvSpPr>
          <p:nvPr/>
        </p:nvSpPr>
        <p:spPr bwMode="auto">
          <a:xfrm>
            <a:off x="6773863" y="1274763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6437313" y="1268413"/>
            <a:ext cx="26987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4" name="Line 8"/>
          <p:cNvSpPr>
            <a:spLocks noChangeShapeType="1"/>
          </p:cNvSpPr>
          <p:nvPr/>
        </p:nvSpPr>
        <p:spPr bwMode="auto">
          <a:xfrm flipH="1">
            <a:off x="6842125" y="1274763"/>
            <a:ext cx="269875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5" name="Line 9"/>
          <p:cNvSpPr>
            <a:spLocks noChangeShapeType="1"/>
          </p:cNvSpPr>
          <p:nvPr/>
        </p:nvSpPr>
        <p:spPr bwMode="auto">
          <a:xfrm>
            <a:off x="6797675" y="275431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6" name="Line 10"/>
          <p:cNvSpPr>
            <a:spLocks noChangeShapeType="1"/>
          </p:cNvSpPr>
          <p:nvPr/>
        </p:nvSpPr>
        <p:spPr bwMode="auto">
          <a:xfrm>
            <a:off x="6797675" y="4419600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7067" name="AutoShape 11"/>
          <p:cNvSpPr>
            <a:spLocks noChangeArrowheads="1"/>
          </p:cNvSpPr>
          <p:nvPr/>
        </p:nvSpPr>
        <p:spPr bwMode="auto">
          <a:xfrm>
            <a:off x="5870575" y="2033588"/>
            <a:ext cx="1800225" cy="11255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scheduler</a:t>
            </a:r>
          </a:p>
        </p:txBody>
      </p:sp>
      <p:sp>
        <p:nvSpPr>
          <p:cNvPr id="1197068" name="Rectangle 12"/>
          <p:cNvSpPr>
            <a:spLocks noChangeArrowheads="1"/>
          </p:cNvSpPr>
          <p:nvPr/>
        </p:nvSpPr>
        <p:spPr bwMode="auto">
          <a:xfrm>
            <a:off x="7085013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69" name="Rectangle 13"/>
          <p:cNvSpPr>
            <a:spLocks noChangeArrowheads="1"/>
          </p:cNvSpPr>
          <p:nvPr/>
        </p:nvSpPr>
        <p:spPr bwMode="auto">
          <a:xfrm>
            <a:off x="7085013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0" name="Rectangle 14"/>
          <p:cNvSpPr>
            <a:spLocks noChangeArrowheads="1"/>
          </p:cNvSpPr>
          <p:nvPr/>
        </p:nvSpPr>
        <p:spPr bwMode="auto">
          <a:xfrm>
            <a:off x="7085013" y="2482850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1" name="Rectangle 15"/>
          <p:cNvSpPr>
            <a:spLocks noChangeArrowheads="1"/>
          </p:cNvSpPr>
          <p:nvPr/>
        </p:nvSpPr>
        <p:spPr bwMode="auto">
          <a:xfrm>
            <a:off x="7085013" y="2662238"/>
            <a:ext cx="179387" cy="179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2" name="Rectangle 16"/>
          <p:cNvSpPr>
            <a:spLocks noChangeArrowheads="1"/>
          </p:cNvSpPr>
          <p:nvPr/>
        </p:nvSpPr>
        <p:spPr bwMode="auto">
          <a:xfrm>
            <a:off x="6275388" y="2124075"/>
            <a:ext cx="179387" cy="17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3" name="Rectangle 17"/>
          <p:cNvSpPr>
            <a:spLocks noChangeArrowheads="1"/>
          </p:cNvSpPr>
          <p:nvPr/>
        </p:nvSpPr>
        <p:spPr bwMode="auto">
          <a:xfrm>
            <a:off x="6275388" y="2303463"/>
            <a:ext cx="179387" cy="179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4" name="Rectangle 18"/>
          <p:cNvSpPr>
            <a:spLocks noChangeArrowheads="1"/>
          </p:cNvSpPr>
          <p:nvPr/>
        </p:nvSpPr>
        <p:spPr bwMode="auto">
          <a:xfrm>
            <a:off x="6275388" y="2482850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5" name="Rectangle 19"/>
          <p:cNvSpPr>
            <a:spLocks noChangeArrowheads="1"/>
          </p:cNvSpPr>
          <p:nvPr/>
        </p:nvSpPr>
        <p:spPr bwMode="auto">
          <a:xfrm>
            <a:off x="6275388" y="2662238"/>
            <a:ext cx="179387" cy="17938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6" name="Rectangle 20"/>
          <p:cNvSpPr>
            <a:spLocks noChangeArrowheads="1"/>
          </p:cNvSpPr>
          <p:nvPr/>
        </p:nvSpPr>
        <p:spPr bwMode="auto">
          <a:xfrm>
            <a:off x="6275388" y="2663825"/>
            <a:ext cx="179387" cy="179388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077" name="Rectangle 21"/>
          <p:cNvSpPr>
            <a:spLocks noChangeArrowheads="1"/>
          </p:cNvSpPr>
          <p:nvPr/>
        </p:nvSpPr>
        <p:spPr bwMode="auto">
          <a:xfrm>
            <a:off x="7085013" y="2663825"/>
            <a:ext cx="179387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6996113" y="1898650"/>
            <a:ext cx="2193925" cy="2070100"/>
            <a:chOff x="4383" y="1196"/>
            <a:chExt cx="1382" cy="1304"/>
          </a:xfrm>
        </p:grpSpPr>
        <p:sp>
          <p:nvSpPr>
            <p:cNvPr id="1197079" name="Freeform 23"/>
            <p:cNvSpPr>
              <a:spLocks/>
            </p:cNvSpPr>
            <p:nvPr/>
          </p:nvSpPr>
          <p:spPr bwMode="auto">
            <a:xfrm>
              <a:off x="4383" y="1196"/>
              <a:ext cx="652" cy="1304"/>
            </a:xfrm>
            <a:custGeom>
              <a:avLst/>
              <a:gdLst>
                <a:gd name="T0" fmla="*/ 0 w 652"/>
                <a:gd name="T1" fmla="*/ 1332 h 1332"/>
                <a:gd name="T2" fmla="*/ 652 w 652"/>
                <a:gd name="T3" fmla="*/ 1332 h 1332"/>
                <a:gd name="T4" fmla="*/ 652 w 652"/>
                <a:gd name="T5" fmla="*/ 0 h 1332"/>
                <a:gd name="T6" fmla="*/ 113 w 652"/>
                <a:gd name="T7" fmla="*/ 0 h 1332"/>
                <a:gd name="T8" fmla="*/ 113 w 652"/>
                <a:gd name="T9" fmla="*/ 453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1332">
                  <a:moveTo>
                    <a:pt x="0" y="1332"/>
                  </a:moveTo>
                  <a:lnTo>
                    <a:pt x="652" y="1332"/>
                  </a:lnTo>
                  <a:lnTo>
                    <a:pt x="652" y="0"/>
                  </a:lnTo>
                  <a:lnTo>
                    <a:pt x="113" y="0"/>
                  </a:lnTo>
                  <a:lnTo>
                    <a:pt x="113" y="45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7080" name="Text Box 24"/>
            <p:cNvSpPr txBox="1">
              <a:spLocks noChangeArrowheads="1"/>
            </p:cNvSpPr>
            <p:nvPr/>
          </p:nvSpPr>
          <p:spPr bwMode="auto">
            <a:xfrm>
              <a:off x="5006" y="1763"/>
              <a:ext cx="7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preemption</a:t>
              </a:r>
            </a:p>
          </p:txBody>
        </p:sp>
      </p:grpSp>
      <p:sp>
        <p:nvSpPr>
          <p:cNvPr id="1197081" name="Rectangle 25"/>
          <p:cNvSpPr>
            <a:spLocks noChangeArrowheads="1"/>
          </p:cNvSpPr>
          <p:nvPr/>
        </p:nvSpPr>
        <p:spPr bwMode="auto">
          <a:xfrm>
            <a:off x="6724650" y="3879850"/>
            <a:ext cx="179388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243 0.01226 0.00486 0.02452 0.01267 0.03377 C 0.02049 0.04303 0.04167 0.03146 0.04722 0.05529 C 0.05278 0.07911 0.04931 0.12769 0.04601 0.17627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97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C 0.00104 0.01087 0.00208 0.02174 0.00938 0.02915 C 0.01667 0.03655 0.0375 0.0192 0.04375 0.04465 C 0.05 0.07009 0.04861 0.12607 0.04722 0.18228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7495E-6 C 1.66667E-6 0.01296 0.00017 0.02614 -0.00573 0.03516 C -0.01163 0.04418 -0.03038 0.02961 -0.03559 0.05367 C -0.0408 0.07773 -0.03611 0.15846 -0.03681 0.17928 " pathEditMode="relative" ptsTypes="aaaA">
                                      <p:cBhvr>
                                        <p:cTn id="54" dur="2000" fill="hold"/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93 L 0.12986 -0.00093 L 0.12986 -0.30257 L 0.03629 -0.30257 L 0.03629 -0.1846 " pathEditMode="relative" ptsTypes="AAAAA">
                                      <p:cBhvr>
                                        <p:cTn id="74" dur="2000" fill="hold"/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197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7 L 0.0066 0.03215 L 0.04601 0.0451 L 0.04601 0.17626 " pathEditMode="relative" ptsTypes="AAAA">
                                      <p:cBhvr>
                                        <p:cTn id="90" dur="2000" fill="hold"/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  <p:bldP spid="1197068" grpId="0" animBg="1"/>
      <p:bldP spid="1197069" grpId="0" animBg="1"/>
      <p:bldP spid="1197070" grpId="0" animBg="1"/>
      <p:bldP spid="1197071" grpId="0" animBg="1"/>
      <p:bldP spid="1197072" grpId="0" animBg="1"/>
      <p:bldP spid="1197073" grpId="0" animBg="1"/>
      <p:bldP spid="1197074" grpId="0" animBg="1"/>
      <p:bldP spid="1197075" grpId="0" animBg="1"/>
      <p:bldP spid="1197076" grpId="0" animBg="1"/>
      <p:bldP spid="1197076" grpId="1" animBg="1"/>
      <p:bldP spid="1197076" grpId="2" animBg="1"/>
      <p:bldP spid="1197076" grpId="3" animBg="1"/>
      <p:bldP spid="1197076" grpId="4" animBg="1"/>
      <p:bldP spid="1197076" grpId="5" animBg="1"/>
      <p:bldP spid="1197077" grpId="0" animBg="1"/>
      <p:bldP spid="1197077" grpId="1" animBg="1"/>
      <p:bldP spid="1197077" grpId="2" animBg="1"/>
      <p:bldP spid="1197081" grpId="0" animBg="1"/>
      <p:bldP spid="1197081" grpId="1" animBg="1"/>
      <p:bldP spid="1197081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Preemption </a:t>
            </a:r>
            <a:endParaRPr lang="en-US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73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RT </a:t>
            </a:r>
            <a:r>
              <a:rPr lang="en-US" sz="2400" dirty="0" err="1"/>
              <a:t>vs</a:t>
            </a:r>
            <a:r>
              <a:rPr lang="en-US" sz="2400" dirty="0"/>
              <a:t> NRT example: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1774825" y="2465388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28114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2</a:t>
            </a:r>
          </a:p>
        </p:txBody>
      </p:sp>
      <p:sp>
        <p:nvSpPr>
          <p:cNvPr id="1201158" name="Text Box 6"/>
          <p:cNvSpPr txBox="1">
            <a:spLocks noChangeArrowheads="1"/>
          </p:cNvSpPr>
          <p:nvPr/>
        </p:nvSpPr>
        <p:spPr bwMode="auto">
          <a:xfrm>
            <a:off x="384651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3</a:t>
            </a:r>
          </a:p>
        </p:txBody>
      </p:sp>
      <p:sp>
        <p:nvSpPr>
          <p:cNvPr id="1201159" name="Text Box 7"/>
          <p:cNvSpPr txBox="1">
            <a:spLocks noChangeArrowheads="1"/>
          </p:cNvSpPr>
          <p:nvPr/>
        </p:nvSpPr>
        <p:spPr bwMode="auto">
          <a:xfrm>
            <a:off x="4881563" y="2465388"/>
            <a:ext cx="1046162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4</a:t>
            </a:r>
          </a:p>
        </p:txBody>
      </p:sp>
      <p:sp>
        <p:nvSpPr>
          <p:cNvPr id="1201160" name="Text Box 8"/>
          <p:cNvSpPr txBox="1">
            <a:spLocks noChangeArrowheads="1"/>
          </p:cNvSpPr>
          <p:nvPr/>
        </p:nvSpPr>
        <p:spPr bwMode="auto">
          <a:xfrm>
            <a:off x="6311900" y="2465388"/>
            <a:ext cx="1069975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N</a:t>
            </a:r>
          </a:p>
        </p:txBody>
      </p:sp>
      <p:sp>
        <p:nvSpPr>
          <p:cNvPr id="1201161" name="Text Box 9"/>
          <p:cNvSpPr txBox="1">
            <a:spLocks noChangeArrowheads="1"/>
          </p:cNvSpPr>
          <p:nvPr/>
        </p:nvSpPr>
        <p:spPr bwMode="auto">
          <a:xfrm>
            <a:off x="7362825" y="2465388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62" name="Text Box 10"/>
          <p:cNvSpPr txBox="1">
            <a:spLocks noChangeArrowheads="1"/>
          </p:cNvSpPr>
          <p:nvPr/>
        </p:nvSpPr>
        <p:spPr bwMode="auto">
          <a:xfrm>
            <a:off x="5921375" y="2465388"/>
            <a:ext cx="37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…</a:t>
            </a:r>
          </a:p>
        </p:txBody>
      </p:sp>
      <p:sp>
        <p:nvSpPr>
          <p:cNvPr id="1201163" name="Text Box 11"/>
          <p:cNvSpPr txBox="1">
            <a:spLocks noChangeArrowheads="1"/>
          </p:cNvSpPr>
          <p:nvPr/>
        </p:nvSpPr>
        <p:spPr bwMode="auto">
          <a:xfrm>
            <a:off x="1781175" y="1655763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11300" y="2016125"/>
            <a:ext cx="854075" cy="449263"/>
            <a:chOff x="952" y="1395"/>
            <a:chExt cx="538" cy="283"/>
          </a:xfrm>
        </p:grpSpPr>
        <p:sp>
          <p:nvSpPr>
            <p:cNvPr id="1201165" name="Line 13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66" name="Text Box 14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71438" y="2465388"/>
            <a:ext cx="1366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round-robin</a:t>
            </a:r>
          </a:p>
        </p:txBody>
      </p:sp>
      <p:sp>
        <p:nvSpPr>
          <p:cNvPr id="1201168" name="Text Box 16"/>
          <p:cNvSpPr txBox="1">
            <a:spLocks noChangeArrowheads="1"/>
          </p:cNvSpPr>
          <p:nvPr/>
        </p:nvSpPr>
        <p:spPr bwMode="auto">
          <a:xfrm>
            <a:off x="1774825" y="3905250"/>
            <a:ext cx="1046163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process 1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11463" y="3905250"/>
            <a:ext cx="4570412" cy="366713"/>
            <a:chOff x="1771" y="2439"/>
            <a:chExt cx="2879" cy="231"/>
          </a:xfrm>
        </p:grpSpPr>
        <p:sp>
          <p:nvSpPr>
            <p:cNvPr id="1201170" name="Text Box 18"/>
            <p:cNvSpPr txBox="1">
              <a:spLocks noChangeArrowheads="1"/>
            </p:cNvSpPr>
            <p:nvPr/>
          </p:nvSpPr>
          <p:spPr bwMode="auto">
            <a:xfrm>
              <a:off x="1771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2</a:t>
              </a:r>
            </a:p>
          </p:txBody>
        </p:sp>
        <p:sp>
          <p:nvSpPr>
            <p:cNvPr id="1201171" name="Text Box 19"/>
            <p:cNvSpPr txBox="1">
              <a:spLocks noChangeArrowheads="1"/>
            </p:cNvSpPr>
            <p:nvPr/>
          </p:nvSpPr>
          <p:spPr bwMode="auto">
            <a:xfrm>
              <a:off x="2423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3</a:t>
              </a:r>
            </a:p>
          </p:txBody>
        </p:sp>
        <p:sp>
          <p:nvSpPr>
            <p:cNvPr id="1201172" name="Text Box 20"/>
            <p:cNvSpPr txBox="1">
              <a:spLocks noChangeArrowheads="1"/>
            </p:cNvSpPr>
            <p:nvPr/>
          </p:nvSpPr>
          <p:spPr bwMode="auto">
            <a:xfrm>
              <a:off x="3075" y="243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4</a:t>
              </a:r>
            </a:p>
          </p:txBody>
        </p:sp>
        <p:sp>
          <p:nvSpPr>
            <p:cNvPr id="1201173" name="Text Box 21"/>
            <p:cNvSpPr txBox="1">
              <a:spLocks noChangeArrowheads="1"/>
            </p:cNvSpPr>
            <p:nvPr/>
          </p:nvSpPr>
          <p:spPr bwMode="auto">
            <a:xfrm>
              <a:off x="3976" y="2439"/>
              <a:ext cx="674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N</a:t>
              </a:r>
            </a:p>
          </p:txBody>
        </p:sp>
        <p:sp>
          <p:nvSpPr>
            <p:cNvPr id="1201174" name="Text Box 22"/>
            <p:cNvSpPr txBox="1">
              <a:spLocks noChangeArrowheads="1"/>
            </p:cNvSpPr>
            <p:nvPr/>
          </p:nvSpPr>
          <p:spPr bwMode="auto">
            <a:xfrm>
              <a:off x="3730" y="2439"/>
              <a:ext cx="2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…</a:t>
              </a:r>
            </a:p>
          </p:txBody>
        </p:sp>
      </p:grpSp>
      <p:sp>
        <p:nvSpPr>
          <p:cNvPr id="1201175" name="Text Box 23"/>
          <p:cNvSpPr txBox="1">
            <a:spLocks noChangeArrowheads="1"/>
          </p:cNvSpPr>
          <p:nvPr/>
        </p:nvSpPr>
        <p:spPr bwMode="auto">
          <a:xfrm>
            <a:off x="1781175" y="30956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11300" y="3455988"/>
            <a:ext cx="854075" cy="449262"/>
            <a:chOff x="952" y="1395"/>
            <a:chExt cx="538" cy="283"/>
          </a:xfrm>
        </p:grpSpPr>
        <p:sp>
          <p:nvSpPr>
            <p:cNvPr id="1201177" name="Line 25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78" name="Text Box 26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79" name="Text Box 27"/>
          <p:cNvSpPr txBox="1">
            <a:spLocks noChangeArrowheads="1"/>
          </p:cNvSpPr>
          <p:nvPr/>
        </p:nvSpPr>
        <p:spPr bwMode="auto">
          <a:xfrm>
            <a:off x="71438" y="3687763"/>
            <a:ext cx="165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priority,</a:t>
            </a:r>
            <a:br>
              <a:rPr lang="en-US" sz="1800" b="0">
                <a:solidFill>
                  <a:schemeClr val="folHlink"/>
                </a:solidFill>
              </a:rPr>
            </a:br>
            <a:r>
              <a:rPr lang="en-US" sz="1800" b="0">
                <a:solidFill>
                  <a:schemeClr val="folHlink"/>
                </a:solidFill>
              </a:rPr>
              <a:t>non-preemtive</a:t>
            </a:r>
          </a:p>
        </p:txBody>
      </p:sp>
      <p:sp>
        <p:nvSpPr>
          <p:cNvPr id="1201180" name="AutoShape 28"/>
          <p:cNvSpPr>
            <a:spLocks/>
          </p:cNvSpPr>
          <p:nvPr/>
        </p:nvSpPr>
        <p:spPr bwMode="auto">
          <a:xfrm rot="5400000">
            <a:off x="4617244" y="-278606"/>
            <a:ext cx="450850" cy="5040312"/>
          </a:xfrm>
          <a:prstGeom prst="leftBrace">
            <a:avLst>
              <a:gd name="adj1" fmla="val 931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1" name="Text Box 29"/>
          <p:cNvSpPr txBox="1">
            <a:spLocks noChangeArrowheads="1"/>
          </p:cNvSpPr>
          <p:nvPr/>
        </p:nvSpPr>
        <p:spPr bwMode="auto">
          <a:xfrm>
            <a:off x="4483100" y="1700213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sp>
        <p:nvSpPr>
          <p:cNvPr id="1201182" name="Text Box 30"/>
          <p:cNvSpPr txBox="1">
            <a:spLocks noChangeArrowheads="1"/>
          </p:cNvSpPr>
          <p:nvPr/>
        </p:nvSpPr>
        <p:spPr bwMode="auto">
          <a:xfrm>
            <a:off x="2816225" y="3905250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183" name="AutoShape 31"/>
          <p:cNvSpPr>
            <a:spLocks/>
          </p:cNvSpPr>
          <p:nvPr/>
        </p:nvSpPr>
        <p:spPr bwMode="auto">
          <a:xfrm rot="5400000">
            <a:off x="2501900" y="3552826"/>
            <a:ext cx="134937" cy="493712"/>
          </a:xfrm>
          <a:prstGeom prst="leftBrace">
            <a:avLst>
              <a:gd name="adj1" fmla="val 304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1184" name="Text Box 32"/>
          <p:cNvSpPr txBox="1">
            <a:spLocks noChangeArrowheads="1"/>
          </p:cNvSpPr>
          <p:nvPr/>
        </p:nvSpPr>
        <p:spPr bwMode="auto">
          <a:xfrm>
            <a:off x="2501900" y="3500438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/>
              <a:t>delay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774825" y="5391150"/>
            <a:ext cx="5607050" cy="366713"/>
            <a:chOff x="1118" y="3549"/>
            <a:chExt cx="3532" cy="231"/>
          </a:xfrm>
        </p:grpSpPr>
        <p:sp>
          <p:nvSpPr>
            <p:cNvPr id="1201186" name="Text Box 34"/>
            <p:cNvSpPr txBox="1">
              <a:spLocks noChangeArrowheads="1"/>
            </p:cNvSpPr>
            <p:nvPr/>
          </p:nvSpPr>
          <p:spPr bwMode="auto">
            <a:xfrm>
              <a:off x="1118" y="3549"/>
              <a:ext cx="659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process 1</a:t>
              </a: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771" y="3549"/>
              <a:ext cx="2879" cy="231"/>
              <a:chOff x="1771" y="2439"/>
              <a:chExt cx="2879" cy="231"/>
            </a:xfrm>
          </p:grpSpPr>
          <p:sp>
            <p:nvSpPr>
              <p:cNvPr id="1201188" name="Text Box 36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189" name="Text Box 37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190" name="Text Box 38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191" name="Text Box 39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192" name="Text Box 40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511300" y="4941888"/>
            <a:ext cx="854075" cy="449262"/>
            <a:chOff x="952" y="1395"/>
            <a:chExt cx="538" cy="283"/>
          </a:xfrm>
        </p:grpSpPr>
        <p:sp>
          <p:nvSpPr>
            <p:cNvPr id="1201194" name="Line 42"/>
            <p:cNvSpPr>
              <a:spLocks noChangeShapeType="1"/>
            </p:cNvSpPr>
            <p:nvPr/>
          </p:nvSpPr>
          <p:spPr bwMode="auto">
            <a:xfrm>
              <a:off x="1463" y="148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1195" name="Text Box 43"/>
            <p:cNvSpPr txBox="1">
              <a:spLocks noChangeArrowheads="1"/>
            </p:cNvSpPr>
            <p:nvPr/>
          </p:nvSpPr>
          <p:spPr bwMode="auto">
            <a:xfrm>
              <a:off x="952" y="1395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request</a:t>
              </a:r>
            </a:p>
          </p:txBody>
        </p:sp>
      </p:grpSp>
      <p:sp>
        <p:nvSpPr>
          <p:cNvPr id="1201196" name="Text Box 44"/>
          <p:cNvSpPr txBox="1">
            <a:spLocks noChangeArrowheads="1"/>
          </p:cNvSpPr>
          <p:nvPr/>
        </p:nvSpPr>
        <p:spPr bwMode="auto">
          <a:xfrm>
            <a:off x="71438" y="5173663"/>
            <a:ext cx="1190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folHlink"/>
                </a:solidFill>
              </a:rPr>
              <a:t>priority,</a:t>
            </a:r>
            <a:br>
              <a:rPr lang="en-US" sz="1800" b="0">
                <a:solidFill>
                  <a:schemeClr val="folHlink"/>
                </a:solidFill>
              </a:rPr>
            </a:br>
            <a:r>
              <a:rPr lang="en-US" sz="1800" b="0">
                <a:solidFill>
                  <a:schemeClr val="folHlink"/>
                </a:solidFill>
              </a:rPr>
              <a:t>preemtive</a:t>
            </a:r>
          </a:p>
        </p:txBody>
      </p:sp>
      <p:sp>
        <p:nvSpPr>
          <p:cNvPr id="1201197" name="Text Box 45"/>
          <p:cNvSpPr txBox="1">
            <a:spLocks noChangeArrowheads="1"/>
          </p:cNvSpPr>
          <p:nvPr/>
        </p:nvSpPr>
        <p:spPr bwMode="auto">
          <a:xfrm>
            <a:off x="1781175" y="5391150"/>
            <a:ext cx="541338" cy="34607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/>
              <a:t>p 1</a:t>
            </a: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322513" y="5391150"/>
            <a:ext cx="5110162" cy="366713"/>
            <a:chOff x="1463" y="3549"/>
            <a:chExt cx="3219" cy="231"/>
          </a:xfrm>
        </p:grpSpPr>
        <p:sp>
          <p:nvSpPr>
            <p:cNvPr id="1201199" name="Text Box 4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01" name="Text Box 4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02" name="Text Box 5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03" name="Text Box 5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04" name="Text Box 5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05" name="Text Box 5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sp>
        <p:nvSpPr>
          <p:cNvPr id="1201206" name="Text Box 54"/>
          <p:cNvSpPr txBox="1">
            <a:spLocks noChangeArrowheads="1"/>
          </p:cNvSpPr>
          <p:nvPr/>
        </p:nvSpPr>
        <p:spPr bwMode="auto">
          <a:xfrm>
            <a:off x="1781175" y="4581525"/>
            <a:ext cx="1179513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sp>
        <p:nvSpPr>
          <p:cNvPr id="1201207" name="Text Box 55"/>
          <p:cNvSpPr txBox="1">
            <a:spLocks noChangeArrowheads="1"/>
          </p:cNvSpPr>
          <p:nvPr/>
        </p:nvSpPr>
        <p:spPr bwMode="auto">
          <a:xfrm>
            <a:off x="2312988" y="5391150"/>
            <a:ext cx="1179512" cy="3460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0"/>
              <a:t>RT process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492500" y="5391150"/>
            <a:ext cx="5110163" cy="366713"/>
            <a:chOff x="1463" y="3549"/>
            <a:chExt cx="3219" cy="231"/>
          </a:xfrm>
        </p:grpSpPr>
        <p:sp>
          <p:nvSpPr>
            <p:cNvPr id="1201209" name="Text Box 57"/>
            <p:cNvSpPr txBox="1">
              <a:spLocks noChangeArrowheads="1"/>
            </p:cNvSpPr>
            <p:nvPr/>
          </p:nvSpPr>
          <p:spPr bwMode="auto">
            <a:xfrm>
              <a:off x="1463" y="3549"/>
              <a:ext cx="341" cy="21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0"/>
                <a:t>p 1</a:t>
              </a: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1803" y="3549"/>
              <a:ext cx="2879" cy="231"/>
              <a:chOff x="1771" y="2439"/>
              <a:chExt cx="2879" cy="231"/>
            </a:xfrm>
          </p:grpSpPr>
          <p:sp>
            <p:nvSpPr>
              <p:cNvPr id="1201211" name="Text Box 59"/>
              <p:cNvSpPr txBox="1">
                <a:spLocks noChangeArrowheads="1"/>
              </p:cNvSpPr>
              <p:nvPr/>
            </p:nvSpPr>
            <p:spPr bwMode="auto">
              <a:xfrm>
                <a:off x="1771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2</a:t>
                </a:r>
              </a:p>
            </p:txBody>
          </p:sp>
          <p:sp>
            <p:nvSpPr>
              <p:cNvPr id="1201212" name="Text Box 60"/>
              <p:cNvSpPr txBox="1">
                <a:spLocks noChangeArrowheads="1"/>
              </p:cNvSpPr>
              <p:nvPr/>
            </p:nvSpPr>
            <p:spPr bwMode="auto">
              <a:xfrm>
                <a:off x="2423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3</a:t>
                </a:r>
              </a:p>
            </p:txBody>
          </p:sp>
          <p:sp>
            <p:nvSpPr>
              <p:cNvPr id="1201213" name="Text Box 61"/>
              <p:cNvSpPr txBox="1">
                <a:spLocks noChangeArrowheads="1"/>
              </p:cNvSpPr>
              <p:nvPr/>
            </p:nvSpPr>
            <p:spPr bwMode="auto">
              <a:xfrm>
                <a:off x="3075" y="2439"/>
                <a:ext cx="659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4</a:t>
                </a:r>
              </a:p>
            </p:txBody>
          </p:sp>
          <p:sp>
            <p:nvSpPr>
              <p:cNvPr id="1201214" name="Text Box 62"/>
              <p:cNvSpPr txBox="1">
                <a:spLocks noChangeArrowheads="1"/>
              </p:cNvSpPr>
              <p:nvPr/>
            </p:nvSpPr>
            <p:spPr bwMode="auto">
              <a:xfrm>
                <a:off x="3976" y="2439"/>
                <a:ext cx="674" cy="21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/>
                  <a:t>process N</a:t>
                </a:r>
              </a:p>
            </p:txBody>
          </p:sp>
          <p:sp>
            <p:nvSpPr>
              <p:cNvPr id="1201215" name="Text Box 63"/>
              <p:cNvSpPr txBox="1">
                <a:spLocks noChangeArrowheads="1"/>
              </p:cNvSpPr>
              <p:nvPr/>
            </p:nvSpPr>
            <p:spPr bwMode="auto">
              <a:xfrm>
                <a:off x="3730" y="2439"/>
                <a:ext cx="23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0"/>
                  <a:t>…</a:t>
                </a:r>
              </a:p>
            </p:txBody>
          </p:sp>
        </p:grp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2366963" y="4895850"/>
            <a:ext cx="4156075" cy="449263"/>
            <a:chOff x="1463" y="3266"/>
            <a:chExt cx="2618" cy="283"/>
          </a:xfrm>
        </p:grpSpPr>
        <p:sp>
          <p:nvSpPr>
            <p:cNvPr id="1201217" name="Text Box 65"/>
            <p:cNvSpPr txBox="1">
              <a:spLocks noChangeArrowheads="1"/>
            </p:cNvSpPr>
            <p:nvPr/>
          </p:nvSpPr>
          <p:spPr bwMode="auto">
            <a:xfrm>
              <a:off x="1576" y="3266"/>
              <a:ext cx="25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only delay of switching and interrupts</a:t>
              </a:r>
            </a:p>
          </p:txBody>
        </p:sp>
        <p:sp>
          <p:nvSpPr>
            <p:cNvPr id="1201218" name="Line 66"/>
            <p:cNvSpPr>
              <a:spLocks noChangeShapeType="1"/>
            </p:cNvSpPr>
            <p:nvPr/>
          </p:nvSpPr>
          <p:spPr bwMode="auto">
            <a:xfrm flipH="1">
              <a:off x="1463" y="3436"/>
              <a:ext cx="141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67" name="Picture 66" descr="00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357" y="68582"/>
            <a:ext cx="3031433" cy="193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1025 0.11821 " pathEditMode="relative" ptsTypes="AA">
                                      <p:cBhvr>
                                        <p:cTn id="28" dur="2000" fill="hold"/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3049E-6 L 0.12969 0.00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7601E-6 L 0.11285 0.11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5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883E-7 L 0.12414 -0.000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5417 0.1182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 animBg="1"/>
      <p:bldP spid="1201157" grpId="0" animBg="1"/>
      <p:bldP spid="1201158" grpId="0" animBg="1"/>
      <p:bldP spid="1201159" grpId="0" animBg="1"/>
      <p:bldP spid="1201160" grpId="0" animBg="1"/>
      <p:bldP spid="1201161" grpId="0" animBg="1"/>
      <p:bldP spid="1201162" grpId="0"/>
      <p:bldP spid="1201163" grpId="0" animBg="1"/>
      <p:bldP spid="1201163" grpId="1" animBg="1"/>
      <p:bldP spid="1201163" grpId="2" animBg="1"/>
      <p:bldP spid="1201167" grpId="0"/>
      <p:bldP spid="1201168" grpId="0" animBg="1"/>
      <p:bldP spid="1201175" grpId="0" animBg="1"/>
      <p:bldP spid="1201175" grpId="1" animBg="1"/>
      <p:bldP spid="1201175" grpId="2" animBg="1"/>
      <p:bldP spid="1201179" grpId="0"/>
      <p:bldP spid="1201180" grpId="0" animBg="1"/>
      <p:bldP spid="1201181" grpId="0"/>
      <p:bldP spid="1201182" grpId="0" animBg="1"/>
      <p:bldP spid="1201183" grpId="0" animBg="1"/>
      <p:bldP spid="1201184" grpId="0"/>
      <p:bldP spid="1201196" grpId="0"/>
      <p:bldP spid="1201197" grpId="0" animBg="1"/>
      <p:bldP spid="1201206" grpId="0" animBg="1"/>
      <p:bldP spid="1201206" grpId="1" animBg="1"/>
      <p:bldP spid="1201206" grpId="2" animBg="1"/>
      <p:bldP spid="12012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Algorithms Exist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First In First Out (FIFO)</a:t>
            </a:r>
          </a:p>
          <a:p>
            <a:r>
              <a:rPr lang="en-US" sz="2000"/>
              <a:t>Round-Robin (RR)</a:t>
            </a:r>
          </a:p>
          <a:p>
            <a:r>
              <a:rPr lang="en-US" sz="2000"/>
              <a:t>Shortest Job First</a:t>
            </a:r>
          </a:p>
          <a:p>
            <a:r>
              <a:rPr lang="en-US" sz="2000"/>
              <a:t>Shortest Time to Completion First </a:t>
            </a:r>
          </a:p>
          <a:p>
            <a:r>
              <a:rPr lang="en-US" sz="2000"/>
              <a:t>Shortest Remaining Time to Completion First </a:t>
            </a:r>
            <a:br>
              <a:rPr lang="en-US" sz="2000"/>
            </a:br>
            <a:r>
              <a:rPr lang="en-US" sz="2000"/>
              <a:t>(a.k.a. Shortest Remaining Time First)</a:t>
            </a:r>
          </a:p>
          <a:p>
            <a:r>
              <a:rPr lang="en-US" sz="2000"/>
              <a:t>Lottery</a:t>
            </a:r>
          </a:p>
          <a:p>
            <a:r>
              <a:rPr lang="en-US" sz="2000"/>
              <a:t>Fair Queuing</a:t>
            </a:r>
          </a:p>
          <a:p>
            <a:r>
              <a:rPr lang="en-US" sz="2000"/>
              <a:t>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Earliest Deadline First (EDF)</a:t>
            </a:r>
          </a:p>
          <a:p>
            <a:r>
              <a:rPr lang="en-US" sz="2000"/>
              <a:t>Rate Monotonic (RM)</a:t>
            </a:r>
          </a:p>
          <a:p>
            <a:r>
              <a:rPr lang="en-US" sz="2000"/>
              <a:t>…</a:t>
            </a:r>
            <a:br>
              <a:rPr lang="en-US" sz="2000"/>
            </a:br>
            <a:endParaRPr lang="en-US" sz="2000"/>
          </a:p>
          <a:p>
            <a:r>
              <a:rPr lang="en-US" sz="2000"/>
              <a:t>Most systems use some kind of </a:t>
            </a:r>
            <a:r>
              <a:rPr lang="en-US" sz="2000" i="1">
                <a:solidFill>
                  <a:schemeClr val="folHlink"/>
                </a:solidFill>
              </a:rPr>
              <a:t>priority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3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r>
              <a:rPr lang="en-US" sz="4800"/>
              <a:t>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8458200" cy="576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Assign each process a priority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Run the process with highest priority in the ready queue first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Multiple queues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/>
              <a:t>Advantage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(Fairness)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Different priorities according </a:t>
            </a:r>
            <a:br>
              <a:rPr lang="en-US" sz="1800" dirty="0"/>
            </a:br>
            <a:r>
              <a:rPr lang="en-US" sz="1800" dirty="0"/>
              <a:t>to importance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Users can hit keyboard frequently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Starvation: so</a:t>
            </a:r>
            <a:r>
              <a:rPr lang="en-US" sz="1800" dirty="0" smtClean="0"/>
              <a:t> maybe use </a:t>
            </a:r>
            <a:r>
              <a:rPr lang="en-US" sz="1800" dirty="0"/>
              <a:t>dynamic </a:t>
            </a:r>
            <a:r>
              <a:rPr lang="en-US" sz="1800" dirty="0" smtClean="0"/>
              <a:t>priorities?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1215492" name="Picture 4" descr="2-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763713"/>
            <a:ext cx="4679950" cy="24574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5493" name="Rectangle 5"/>
          <p:cNvSpPr>
            <a:spLocks noChangeArrowheads="1"/>
          </p:cNvSpPr>
          <p:nvPr/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 anchor="b"/>
          <a:lstStyle/>
          <a:p>
            <a:pPr eaLnBrk="1" hangingPunct="1">
              <a:lnSpc>
                <a:spcPct val="80000"/>
              </a:lnSpc>
            </a:pPr>
            <a:r>
              <a:rPr lang="en-US" sz="3600" b="0"/>
              <a:t>Priority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849313"/>
            <a:ext cx="4284662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12738" y="160338"/>
            <a:ext cx="8797925" cy="528637"/>
          </a:xfrm>
        </p:spPr>
        <p:txBody>
          <a:bodyPr/>
          <a:lstStyle/>
          <a:p>
            <a:r>
              <a:rPr lang="en-US" dirty="0" smtClean="0"/>
              <a:t>Traditional scheduling </a:t>
            </a:r>
            <a:r>
              <a:rPr lang="en-US" dirty="0"/>
              <a:t>in UNIX</a:t>
            </a:r>
          </a:p>
        </p:txBody>
      </p:sp>
      <p:sp>
        <p:nvSpPr>
          <p:cNvPr id="1217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5903913" cy="5761038"/>
          </a:xfrm>
        </p:spPr>
        <p:txBody>
          <a:bodyPr/>
          <a:lstStyle/>
          <a:p>
            <a:r>
              <a:rPr lang="en-US" sz="2000"/>
              <a:t>Many versions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User processes have positive </a:t>
            </a:r>
            <a:br>
              <a:rPr lang="en-US" sz="2000"/>
            </a:br>
            <a:r>
              <a:rPr lang="en-US" sz="2000"/>
              <a:t>priorities, kernel negative</a:t>
            </a:r>
          </a:p>
          <a:p>
            <a:r>
              <a:rPr lang="en-US" sz="2000"/>
              <a:t>Schedule lowest priority first</a:t>
            </a:r>
          </a:p>
          <a:p>
            <a:r>
              <a:rPr lang="en-US" sz="2000"/>
              <a:t>If a process uses the whole time </a:t>
            </a:r>
            <a:br>
              <a:rPr lang="en-US" sz="2000"/>
            </a:br>
            <a:r>
              <a:rPr lang="en-US" sz="2000"/>
              <a:t>slice, it is put back at the end of </a:t>
            </a:r>
            <a:br>
              <a:rPr lang="en-US" sz="2000"/>
            </a:br>
            <a:r>
              <a:rPr lang="en-US" sz="2000"/>
              <a:t>the queue (RR)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000"/>
              <a:t>Each second the priorities are </a:t>
            </a:r>
            <a:br>
              <a:rPr lang="en-US" sz="2000"/>
            </a:br>
            <a:r>
              <a:rPr lang="en-US" sz="2000"/>
              <a:t>recalculated:</a:t>
            </a:r>
            <a:br>
              <a:rPr lang="en-US" sz="2000"/>
            </a:br>
            <a:r>
              <a:rPr lang="en-US" sz="2000">
                <a:solidFill>
                  <a:srgbClr val="0066FF"/>
                </a:solidFill>
              </a:rPr>
              <a:t>priority</a:t>
            </a:r>
            <a:r>
              <a:rPr lang="en-US" sz="2000"/>
              <a:t> = </a:t>
            </a:r>
          </a:p>
          <a:p>
            <a:pPr lvl="1">
              <a:buFont typeface="Tahoma" pitchFamily="34" charset="0"/>
              <a:buNone/>
            </a:pPr>
            <a:r>
              <a:rPr lang="en-US" sz="1800"/>
              <a:t>	CPU_usage (average #ticks)</a:t>
            </a:r>
          </a:p>
          <a:p>
            <a:pPr lvl="1">
              <a:buClr>
                <a:schemeClr val="tx1"/>
              </a:buClr>
              <a:buFont typeface="Times New Roman" pitchFamily="18" charset="0"/>
              <a:buChar char="+"/>
            </a:pPr>
            <a:r>
              <a:rPr lang="en-US" sz="1800"/>
              <a:t>nice (</a:t>
            </a:r>
            <a:r>
              <a:rPr lang="en-US" sz="1800">
                <a:latin typeface="Comic Sans MS" pitchFamily="66" charset="0"/>
                <a:sym typeface="Symbol" pitchFamily="18" charset="2"/>
              </a:rPr>
              <a:t>±</a:t>
            </a:r>
            <a:r>
              <a:rPr lang="en-US" sz="1800">
                <a:cs typeface="Tahoma" pitchFamily="34" charset="0"/>
              </a:rPr>
              <a:t> </a:t>
            </a:r>
            <a:r>
              <a:rPr lang="en-US" sz="1800"/>
              <a:t>20)</a:t>
            </a:r>
            <a:endParaRPr lang="en-US" sz="1800">
              <a:latin typeface="Comic Sans MS" pitchFamily="66" charset="0"/>
              <a:sym typeface="Symbol" pitchFamily="18" charset="2"/>
            </a:endParaRPr>
          </a:p>
          <a:p>
            <a:pPr lvl="1">
              <a:buClr>
                <a:schemeClr val="tx1"/>
              </a:buClr>
              <a:buFont typeface="Times New Roman" pitchFamily="18" charset="0"/>
              <a:buChar char="+"/>
            </a:pPr>
            <a:r>
              <a:rPr lang="en-US" sz="1800"/>
              <a:t>base </a:t>
            </a:r>
            <a:r>
              <a:rPr lang="en-US" sz="1600"/>
              <a:t>(priority of last corresponding kernel process)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Windows </a:t>
            </a:r>
            <a:r>
              <a:rPr lang="en-US" dirty="0" smtClean="0"/>
              <a:t>2000, XP, …</a:t>
            </a:r>
            <a:endParaRPr lang="en-US" dirty="0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2954338" algn="l"/>
              </a:tabLst>
            </a:pPr>
            <a:r>
              <a:rPr lang="en-US" sz="2400" dirty="0"/>
              <a:t>Preemptive kernel</a:t>
            </a:r>
          </a:p>
          <a:p>
            <a:pPr>
              <a:lnSpc>
                <a:spcPct val="80000"/>
              </a:lnSpc>
              <a:tabLst>
                <a:tab pos="2954338" algn="l"/>
              </a:tabLst>
            </a:pPr>
            <a:r>
              <a:rPr lang="en-US" sz="2400" dirty="0"/>
              <a:t>Schedules threads </a:t>
            </a:r>
            <a:r>
              <a:rPr lang="en-US" sz="2400" dirty="0" smtClean="0"/>
              <a:t>individually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400" dirty="0" smtClean="0"/>
              <a:t>Time </a:t>
            </a:r>
            <a:r>
              <a:rPr lang="en-US" sz="2400" dirty="0"/>
              <a:t>slices given in </a:t>
            </a:r>
            <a:r>
              <a:rPr lang="en-US" sz="2400" dirty="0" err="1"/>
              <a:t>quantums</a:t>
            </a:r>
            <a:endParaRPr lang="en-US" sz="24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3 </a:t>
            </a:r>
            <a:r>
              <a:rPr lang="en-US" sz="2000" dirty="0" err="1"/>
              <a:t>quantums</a:t>
            </a:r>
            <a:r>
              <a:rPr lang="en-US" sz="2000" dirty="0"/>
              <a:t> = 1 clock interval (length of interval may vary)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defaults:</a:t>
            </a:r>
          </a:p>
          <a:p>
            <a:pPr lvl="2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1800" dirty="0"/>
              <a:t>Win2000 server: 		36 </a:t>
            </a:r>
            <a:r>
              <a:rPr lang="en-US" sz="1800" dirty="0" err="1"/>
              <a:t>quantums</a:t>
            </a:r>
            <a:r>
              <a:rPr lang="en-US" sz="1800" dirty="0"/>
              <a:t> </a:t>
            </a:r>
          </a:p>
          <a:p>
            <a:pPr lvl="2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1800" dirty="0"/>
              <a:t>Win2000 workstation: 	6 </a:t>
            </a:r>
            <a:r>
              <a:rPr lang="en-US" sz="1800" dirty="0" err="1"/>
              <a:t>quantums</a:t>
            </a:r>
            <a:r>
              <a:rPr lang="en-US" sz="1800" dirty="0"/>
              <a:t> (professional)</a:t>
            </a:r>
            <a:br>
              <a:rPr lang="en-US" sz="1800" dirty="0"/>
            </a:br>
            <a:endParaRPr lang="en-US" sz="18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may manually be increased between threads (1x, 2x, 4x, 6x)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80000"/>
              </a:lnSpc>
              <a:spcAft>
                <a:spcPct val="30000"/>
              </a:spcAft>
              <a:tabLst>
                <a:tab pos="2954338" algn="l"/>
              </a:tabLst>
            </a:pPr>
            <a:r>
              <a:rPr lang="en-US" sz="2000" dirty="0"/>
              <a:t>foreground quantum boost (add 0x, 1x, 2x): </a:t>
            </a:r>
            <a:br>
              <a:rPr lang="en-US" sz="2000" dirty="0"/>
            </a:br>
            <a:r>
              <a:rPr lang="en-US" sz="2000" dirty="0"/>
              <a:t>an active window can get longer time slices </a:t>
            </a:r>
            <a:r>
              <a:rPr lang="en-US" sz="1600" dirty="0"/>
              <a:t>(assumed need</a:t>
            </a:r>
            <a:r>
              <a:rPr lang="en-US" sz="1600" dirty="0" smtClean="0"/>
              <a:t> for fast </a:t>
            </a:r>
            <a:r>
              <a:rPr lang="en-US" sz="1600" dirty="0"/>
              <a:t>response)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Windows </a:t>
            </a:r>
            <a:r>
              <a:rPr lang="en-US" dirty="0" smtClean="0"/>
              <a:t>2000, XP, …</a:t>
            </a:r>
            <a:endParaRPr lang="en-US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8850"/>
            <a:ext cx="6686550" cy="551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32 priority levels: </a:t>
            </a:r>
            <a:br>
              <a:rPr lang="en-US" sz="2400"/>
            </a:br>
            <a:r>
              <a:rPr lang="en-US" sz="2400"/>
              <a:t>Round Robin (RR) within each level </a:t>
            </a:r>
            <a:br>
              <a:rPr lang="en-US" sz="2400"/>
            </a:b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Interactive and throughput-oriented: 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chemeClr val="folHlink"/>
                </a:solidFill>
              </a:rPr>
              <a:t>“Real time” – 16 system levels 	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fixed priority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may run forever</a:t>
            </a:r>
            <a:br>
              <a:rPr lang="en-US" sz="1800"/>
            </a:br>
            <a:endParaRPr lang="en-US" sz="1800"/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>
                <a:solidFill>
                  <a:schemeClr val="hlink"/>
                </a:solidFill>
              </a:rPr>
              <a:t>Variable – 15 user levels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priority may change:</a:t>
            </a:r>
            <a:br>
              <a:rPr lang="en-US" sz="1800"/>
            </a:br>
            <a:r>
              <a:rPr lang="en-US" sz="1800" i="1"/>
              <a:t>thread priority</a:t>
            </a:r>
            <a:r>
              <a:rPr lang="en-US" sz="1800"/>
              <a:t> = process priority ± 2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uses much </a:t>
            </a:r>
            <a:r>
              <a:rPr lang="en-US" sz="1800">
                <a:sym typeface="Wingdings" pitchFamily="2" charset="2"/>
              </a:rPr>
              <a:t> drops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>
                <a:sym typeface="Wingdings" pitchFamily="2" charset="2"/>
              </a:rPr>
              <a:t>user interactions, I/O completions  increase</a:t>
            </a:r>
            <a:br>
              <a:rPr lang="en-US" sz="1800">
                <a:sym typeface="Wingdings" pitchFamily="2" charset="2"/>
              </a:rPr>
            </a:br>
            <a:endParaRPr lang="en-US" sz="1800">
              <a:sym typeface="Wingdings" pitchFamily="2" charset="2"/>
            </a:endParaRP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sz="2000"/>
              <a:t>Idle/zero-page thread – 1 system level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runs whenever there are no other processes to run</a:t>
            </a:r>
          </a:p>
          <a:p>
            <a:pPr lvl="2">
              <a:lnSpc>
                <a:spcPct val="90000"/>
              </a:lnSpc>
              <a:spcAft>
                <a:spcPct val="10000"/>
              </a:spcAft>
            </a:pPr>
            <a:r>
              <a:rPr lang="en-US" sz="1800"/>
              <a:t>clears memory pages for memory manager</a:t>
            </a:r>
          </a:p>
        </p:txBody>
      </p:sp>
      <p:graphicFrame>
        <p:nvGraphicFramePr>
          <p:cNvPr id="1221636" name="Group 4"/>
          <p:cNvGraphicFramePr>
            <a:graphicFrameLocks noGrp="1"/>
          </p:cNvGraphicFramePr>
          <p:nvPr/>
        </p:nvGraphicFramePr>
        <p:xfrm>
          <a:off x="7016750" y="1249363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54" name="Group 22"/>
          <p:cNvGraphicFramePr>
            <a:graphicFrameLocks noGrp="1"/>
          </p:cNvGraphicFramePr>
          <p:nvPr/>
        </p:nvGraphicFramePr>
        <p:xfrm>
          <a:off x="7016750" y="3563938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72" name="Group 40"/>
          <p:cNvGraphicFramePr>
            <a:graphicFrameLocks noGrp="1"/>
          </p:cNvGraphicFramePr>
          <p:nvPr/>
        </p:nvGraphicFramePr>
        <p:xfrm>
          <a:off x="7016750" y="5886450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1678" name="Text Box 46"/>
          <p:cNvSpPr txBox="1">
            <a:spLocks noChangeArrowheads="1"/>
          </p:cNvSpPr>
          <p:nvPr/>
        </p:nvSpPr>
        <p:spPr bwMode="auto">
          <a:xfrm>
            <a:off x="6416675" y="931863"/>
            <a:ext cx="256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>
                <a:solidFill>
                  <a:schemeClr val="folHlink"/>
                </a:solidFill>
              </a:rPr>
              <a:t>Real Time (system thread)</a:t>
            </a:r>
          </a:p>
        </p:txBody>
      </p:sp>
      <p:sp>
        <p:nvSpPr>
          <p:cNvPr id="1221679" name="Text Box 47"/>
          <p:cNvSpPr txBox="1">
            <a:spLocks noChangeArrowheads="1"/>
          </p:cNvSpPr>
          <p:nvPr/>
        </p:nvSpPr>
        <p:spPr bwMode="auto">
          <a:xfrm>
            <a:off x="6416675" y="3249613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hlink"/>
                </a:solidFill>
              </a:rPr>
              <a:t>Variable (user thread)</a:t>
            </a:r>
          </a:p>
        </p:txBody>
      </p:sp>
      <p:sp>
        <p:nvSpPr>
          <p:cNvPr id="1221680" name="Text Box 48"/>
          <p:cNvSpPr txBox="1">
            <a:spLocks noChangeArrowheads="1"/>
          </p:cNvSpPr>
          <p:nvPr/>
        </p:nvSpPr>
        <p:spPr bwMode="auto">
          <a:xfrm>
            <a:off x="6430963" y="556736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Idle (system thread)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build="p"/>
      <p:bldP spid="1221678" grpId="0"/>
      <p:bldP spid="1221679" grpId="0"/>
      <p:bldP spid="12216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 </a:t>
            </a:r>
            <a:r>
              <a:rPr lang="en-US" dirty="0" smtClean="0"/>
              <a:t>Windows 8 </a:t>
            </a:r>
            <a:r>
              <a:rPr lang="en-US" sz="1200" dirty="0" smtClean="0"/>
              <a:t>(…server 2008, 7)</a:t>
            </a:r>
            <a:endParaRPr lang="en-US" sz="4000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958850"/>
            <a:ext cx="6849973" cy="551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Still 32 </a:t>
            </a:r>
            <a:r>
              <a:rPr lang="en-US" sz="1800" dirty="0"/>
              <a:t>priority </a:t>
            </a:r>
            <a:r>
              <a:rPr lang="en-US" sz="1800" dirty="0" smtClean="0"/>
              <a:t>levels, with </a:t>
            </a:r>
            <a:r>
              <a:rPr lang="en-US" sz="1800" dirty="0" smtClean="0">
                <a:solidFill>
                  <a:srgbClr val="FF0000"/>
                </a:solidFill>
              </a:rPr>
              <a:t>6 classes </a:t>
            </a:r>
            <a:r>
              <a:rPr lang="en-US" sz="1800" dirty="0" smtClean="0"/>
              <a:t>- RR within each: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0000FF"/>
                </a:solidFill>
              </a:rPr>
              <a:t>REALTIME_PRIORITY_CLASS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HIGH_PRIORITY_CLASS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ABOVE_NORMAL_PRIORITY_CLASS</a:t>
            </a:r>
          </a:p>
          <a:p>
            <a:pPr lvl="1">
              <a:lnSpc>
                <a:spcPct val="80000"/>
              </a:lnSpc>
            </a:pPr>
            <a:r>
              <a:rPr lang="en-US" sz="1400" b="1" i="1" dirty="0" smtClean="0">
                <a:solidFill>
                  <a:srgbClr val="FF0000"/>
                </a:solidFill>
              </a:rPr>
              <a:t>NORMAL_PRIORITY_CLASS </a:t>
            </a:r>
            <a:r>
              <a:rPr lang="en-US" sz="1400" dirty="0" smtClean="0"/>
              <a:t>(default)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BELOW_NORMAL_PRIORITY_CLASS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IDLE_PRIORITY_CLASS</a:t>
            </a:r>
            <a:br>
              <a:rPr lang="en-US" sz="1400" dirty="0" smtClean="0"/>
            </a:br>
            <a:endParaRPr lang="en-US" sz="1400" dirty="0" smtClean="0"/>
          </a:p>
          <a:p>
            <a:pPr lvl="1">
              <a:lnSpc>
                <a:spcPct val="80000"/>
              </a:lnSpc>
              <a:buClr>
                <a:srgbClr val="FF0000"/>
              </a:buClr>
              <a:buFont typeface="Tahoma"/>
              <a:buChar char="➥"/>
            </a:pPr>
            <a:r>
              <a:rPr lang="en-US" sz="1400" dirty="0" smtClean="0"/>
              <a:t>each class has </a:t>
            </a:r>
            <a:r>
              <a:rPr lang="en-US" sz="1400" dirty="0" smtClean="0">
                <a:solidFill>
                  <a:srgbClr val="FF0000"/>
                </a:solidFill>
              </a:rPr>
              <a:t>7</a:t>
            </a:r>
            <a:r>
              <a:rPr lang="en-US" sz="1400" dirty="0" smtClean="0">
                <a:solidFill>
                  <a:srgbClr val="FF0000"/>
                </a:solidFill>
              </a:rPr>
              <a:t> thread priorities </a:t>
            </a:r>
            <a:r>
              <a:rPr lang="en-US" sz="1400" dirty="0" smtClean="0">
                <a:solidFill>
                  <a:srgbClr val="FF0000"/>
                </a:solidFill>
              </a:rPr>
              <a:t>levels </a:t>
            </a:r>
            <a:r>
              <a:rPr lang="en-US" sz="1400" dirty="0" smtClean="0"/>
              <a:t>with different base priorities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Dynamic priority (can be disabled):</a:t>
            </a:r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foreground</a:t>
            </a:r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window receives input (mouse, keyboard, timers, …)</a:t>
            </a:r>
          </a:p>
          <a:p>
            <a:pPr lvl="1">
              <a:lnSpc>
                <a:spcPct val="80000"/>
              </a:lnSpc>
              <a:buClr>
                <a:srgbClr val="008000"/>
              </a:buClr>
              <a:buFont typeface="Lucida Grande"/>
              <a:buChar char="+"/>
            </a:pPr>
            <a:r>
              <a:rPr lang="en-US" sz="1400" dirty="0" smtClean="0"/>
              <a:t>unblocks</a:t>
            </a:r>
          </a:p>
          <a:p>
            <a:pPr lvl="1">
              <a:lnSpc>
                <a:spcPct val="80000"/>
              </a:lnSpc>
              <a:buClr>
                <a:srgbClr val="FF0000"/>
              </a:buClr>
            </a:pPr>
            <a:r>
              <a:rPr lang="en-US" sz="1400" dirty="0" smtClean="0"/>
              <a:t>if increased, drop by one level every timeslice until back to default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Support for </a:t>
            </a:r>
            <a:r>
              <a:rPr lang="en-US" sz="1800" dirty="0" smtClean="0">
                <a:solidFill>
                  <a:srgbClr val="0000FF"/>
                </a:solidFill>
              </a:rPr>
              <a:t>user mode scheduling (UMS)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each application may schedule own threads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application must implement a scheduler component</a:t>
            </a:r>
            <a:endParaRPr lang="en-US" sz="1400" dirty="0"/>
          </a:p>
        </p:txBody>
      </p:sp>
      <p:graphicFrame>
        <p:nvGraphicFramePr>
          <p:cNvPr id="1221636" name="Group 4"/>
          <p:cNvGraphicFramePr>
            <a:graphicFrameLocks noGrp="1"/>
          </p:cNvGraphicFramePr>
          <p:nvPr/>
        </p:nvGraphicFramePr>
        <p:xfrm>
          <a:off x="7016750" y="1249363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54" name="Group 22"/>
          <p:cNvGraphicFramePr>
            <a:graphicFrameLocks noGrp="1"/>
          </p:cNvGraphicFramePr>
          <p:nvPr/>
        </p:nvGraphicFramePr>
        <p:xfrm>
          <a:off x="7016750" y="3563938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1672" name="Group 40"/>
          <p:cNvGraphicFramePr>
            <a:graphicFrameLocks noGrp="1"/>
          </p:cNvGraphicFramePr>
          <p:nvPr/>
        </p:nvGraphicFramePr>
        <p:xfrm>
          <a:off x="7016750" y="5886450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416675" y="931863"/>
            <a:ext cx="256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folHlink"/>
                </a:solidFill>
              </a:rPr>
              <a:t>Real Time (system thread)</a:t>
            </a: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6416675" y="3249613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hlink"/>
                </a:solidFill>
              </a:rPr>
              <a:t>Variable (user thread)</a:t>
            </a: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6430963" y="556736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Idle (system thread)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 rot="989061">
            <a:off x="6817468" y="271111"/>
            <a:ext cx="246944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msdn.microsoft.com</a:t>
            </a:r>
            <a:r>
              <a:rPr lang="en-US" sz="1000" dirty="0" smtClean="0"/>
              <a:t>/en-us/</a:t>
            </a:r>
          </a:p>
          <a:p>
            <a:r>
              <a:rPr lang="en-US" sz="1000" dirty="0" smtClean="0"/>
              <a:t>library/windows/desktop/</a:t>
            </a:r>
          </a:p>
          <a:p>
            <a:r>
              <a:rPr lang="en-US" sz="1000" dirty="0" smtClean="0"/>
              <a:t>ms681917(v=vs.85).aspx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067300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Preemptive kernel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Threads and processes used to be equal, </a:t>
            </a:r>
            <a:br>
              <a:rPr lang="en-US" sz="1600" dirty="0"/>
            </a:br>
            <a:r>
              <a:rPr lang="en-US" sz="1600" dirty="0"/>
              <a:t>but Linux uses</a:t>
            </a:r>
            <a:r>
              <a:rPr lang="en-US" sz="1600" dirty="0" smtClean="0"/>
              <a:t> (from 2.6</a:t>
            </a:r>
            <a:r>
              <a:rPr lang="en-US" sz="1600" dirty="0"/>
              <a:t>) thread scheduling</a:t>
            </a:r>
            <a:br>
              <a:rPr lang="en-US" sz="1600" dirty="0"/>
            </a:b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folHlink"/>
                </a:solidFill>
              </a:rPr>
              <a:t>SCHED_FIFO</a:t>
            </a:r>
            <a:endParaRPr lang="en-US" sz="1600" dirty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may run forever, no </a:t>
            </a:r>
            <a:r>
              <a:rPr lang="en-US" sz="1400" dirty="0" err="1"/>
              <a:t>timeslices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may use it’s own scheduling algorithm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hlink"/>
                </a:solidFill>
              </a:rPr>
              <a:t>SCHED_RR</a:t>
            </a:r>
            <a:endParaRPr lang="en-US" sz="1600" dirty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each priority in RR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009900"/>
                </a:solidFill>
              </a:rPr>
              <a:t>SCHED_OTHER</a:t>
            </a:r>
            <a:endParaRPr lang="en-US" sz="1600" dirty="0">
              <a:solidFill>
                <a:srgbClr val="0099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400" dirty="0"/>
              <a:t>ordinary user processes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uses “nice”-values: 1≤ priority≤40 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timeslices</a:t>
            </a:r>
            <a:r>
              <a:rPr lang="en-US" sz="1400" dirty="0"/>
              <a:t> of 10 ms (</a:t>
            </a:r>
            <a:r>
              <a:rPr lang="en-US" sz="1400" dirty="0" err="1"/>
              <a:t>quantums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80000"/>
              </a:lnSpc>
            </a:pPr>
            <a:endParaRPr lang="en-US" sz="1600" i="1" dirty="0"/>
          </a:p>
          <a:p>
            <a:pPr>
              <a:lnSpc>
                <a:spcPct val="80000"/>
              </a:lnSpc>
            </a:pPr>
            <a:r>
              <a:rPr lang="en-US" sz="1600" dirty="0"/>
              <a:t>Threads with highest</a:t>
            </a:r>
            <a:r>
              <a:rPr lang="en-US" sz="1600" i="1" dirty="0"/>
              <a:t> goodness</a:t>
            </a:r>
            <a:r>
              <a:rPr lang="en-US" sz="1600" dirty="0"/>
              <a:t> are selected first:</a:t>
            </a:r>
          </a:p>
          <a:p>
            <a:pPr lvl="1">
              <a:lnSpc>
                <a:spcPct val="80000"/>
              </a:lnSpc>
            </a:pPr>
            <a:r>
              <a:rPr lang="en-US" sz="1400" dirty="0" err="1"/>
              <a:t>realtime</a:t>
            </a:r>
            <a:r>
              <a:rPr lang="en-US" sz="1400" dirty="0"/>
              <a:t> (</a:t>
            </a:r>
            <a:r>
              <a:rPr lang="en-US" sz="1400" dirty="0">
                <a:solidFill>
                  <a:schemeClr val="folHlink"/>
                </a:solidFill>
              </a:rPr>
              <a:t>FIFO </a:t>
            </a:r>
            <a:r>
              <a:rPr lang="en-US" sz="1400" dirty="0"/>
              <a:t>and</a:t>
            </a:r>
            <a:r>
              <a:rPr lang="en-US" sz="1400" dirty="0">
                <a:solidFill>
                  <a:schemeClr val="folHlink"/>
                </a:solidFill>
              </a:rPr>
              <a:t> </a:t>
            </a:r>
            <a:r>
              <a:rPr lang="en-US" sz="1400" dirty="0">
                <a:solidFill>
                  <a:schemeClr val="hlink"/>
                </a:solidFill>
              </a:rPr>
              <a:t>RR</a:t>
            </a:r>
            <a:r>
              <a:rPr lang="en-US" sz="1400" dirty="0"/>
              <a:t>):</a:t>
            </a:r>
            <a:br>
              <a:rPr lang="en-US" sz="1400" dirty="0"/>
            </a:br>
            <a:r>
              <a:rPr lang="en-US" sz="1400" dirty="0"/>
              <a:t>goodness = 1000 + priority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timesharing (</a:t>
            </a:r>
            <a:r>
              <a:rPr lang="en-US" sz="1400" dirty="0">
                <a:solidFill>
                  <a:srgbClr val="009900"/>
                </a:solidFill>
              </a:rPr>
              <a:t>OTHER</a:t>
            </a:r>
            <a:r>
              <a:rPr lang="en-US" sz="1400" dirty="0"/>
              <a:t>): </a:t>
            </a:r>
            <a:br>
              <a:rPr lang="en-US" sz="1400" dirty="0"/>
            </a:br>
            <a:r>
              <a:rPr lang="en-US" sz="1400" dirty="0"/>
              <a:t>goodness = (quantum &gt; 0 ? quantum + priority : 0)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i="1" dirty="0" err="1"/>
              <a:t>Quantums</a:t>
            </a:r>
            <a:r>
              <a:rPr lang="en-US" sz="1600" dirty="0"/>
              <a:t> are reset when no </a:t>
            </a:r>
            <a:r>
              <a:rPr lang="en-US" sz="1600" i="1" dirty="0"/>
              <a:t>ready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process has </a:t>
            </a:r>
            <a:r>
              <a:rPr lang="en-US" sz="1600" dirty="0" err="1"/>
              <a:t>quantums</a:t>
            </a:r>
            <a:r>
              <a:rPr lang="en-US" sz="1600" dirty="0"/>
              <a:t> left (end of </a:t>
            </a:r>
            <a:r>
              <a:rPr lang="en-US" sz="1600" i="1" dirty="0"/>
              <a:t>epoch</a:t>
            </a:r>
            <a:r>
              <a:rPr lang="en-US" sz="1600" dirty="0"/>
              <a:t>):</a:t>
            </a:r>
            <a:br>
              <a:rPr lang="en-US" sz="1600" dirty="0"/>
            </a:br>
            <a:r>
              <a:rPr lang="en-US" sz="1600" dirty="0"/>
              <a:t>quantum = (quantum/2) + priority</a:t>
            </a:r>
          </a:p>
        </p:txBody>
      </p:sp>
      <p:graphicFrame>
        <p:nvGraphicFramePr>
          <p:cNvPr id="1223684" name="Group 4"/>
          <p:cNvGraphicFramePr>
            <a:graphicFrameLocks noGrp="1"/>
          </p:cNvGraphicFramePr>
          <p:nvPr/>
        </p:nvGraphicFramePr>
        <p:xfrm>
          <a:off x="5067300" y="1222375"/>
          <a:ext cx="1935163" cy="1892301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02" name="Group 22"/>
          <p:cNvGraphicFramePr>
            <a:graphicFrameLocks noGrp="1"/>
          </p:cNvGraphicFramePr>
          <p:nvPr/>
        </p:nvGraphicFramePr>
        <p:xfrm>
          <a:off x="5067300" y="3644900"/>
          <a:ext cx="1935163" cy="1890713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20" name="Group 40"/>
          <p:cNvGraphicFramePr>
            <a:graphicFrameLocks noGrp="1"/>
          </p:cNvGraphicFramePr>
          <p:nvPr/>
        </p:nvGraphicFramePr>
        <p:xfrm>
          <a:off x="5067300" y="6065838"/>
          <a:ext cx="1935163" cy="377825"/>
        </p:xfrm>
        <a:graphic>
          <a:graphicData uri="http://schemas.openxmlformats.org/drawingml/2006/table">
            <a:tbl>
              <a:tblPr/>
              <a:tblGrid>
                <a:gridCol w="1935163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</a:rPr>
                        <a:t>default (20)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23726" name="Group 46"/>
          <p:cNvGraphicFramePr>
            <a:graphicFrameLocks noGrp="1"/>
          </p:cNvGraphicFramePr>
          <p:nvPr/>
        </p:nvGraphicFramePr>
        <p:xfrm>
          <a:off x="8307388" y="4552950"/>
          <a:ext cx="720725" cy="1890713"/>
        </p:xfrm>
        <a:graphic>
          <a:graphicData uri="http://schemas.openxmlformats.org/drawingml/2006/table">
            <a:tbl>
              <a:tblPr/>
              <a:tblGrid>
                <a:gridCol w="72072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3744" name="Text Box 64"/>
          <p:cNvSpPr txBox="1">
            <a:spLocks noChangeArrowheads="1"/>
          </p:cNvSpPr>
          <p:nvPr/>
        </p:nvSpPr>
        <p:spPr bwMode="auto">
          <a:xfrm>
            <a:off x="4527550" y="908050"/>
            <a:ext cx="1377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folHlink"/>
                </a:solidFill>
              </a:rPr>
              <a:t>SCHED_FIFO</a:t>
            </a:r>
            <a:endParaRPr lang="en-US" sz="1600" b="0" dirty="0">
              <a:solidFill>
                <a:schemeClr val="folHlink"/>
              </a:solidFill>
            </a:endParaRPr>
          </a:p>
        </p:txBody>
      </p:sp>
      <p:sp>
        <p:nvSpPr>
          <p:cNvPr id="1223745" name="Text Box 65"/>
          <p:cNvSpPr txBox="1">
            <a:spLocks noChangeArrowheads="1"/>
          </p:cNvSpPr>
          <p:nvPr/>
        </p:nvSpPr>
        <p:spPr bwMode="auto">
          <a:xfrm>
            <a:off x="4527550" y="3338513"/>
            <a:ext cx="1181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hlink"/>
                </a:solidFill>
              </a:rPr>
              <a:t>SCHED_RR</a:t>
            </a:r>
            <a:endParaRPr lang="en-US" sz="1600" b="0" dirty="0">
              <a:solidFill>
                <a:schemeClr val="hlink"/>
              </a:solidFill>
            </a:endParaRPr>
          </a:p>
        </p:txBody>
      </p:sp>
      <p:sp>
        <p:nvSpPr>
          <p:cNvPr id="1223746" name="Text Box 66"/>
          <p:cNvSpPr txBox="1">
            <a:spLocks noChangeArrowheads="1"/>
          </p:cNvSpPr>
          <p:nvPr/>
        </p:nvSpPr>
        <p:spPr bwMode="auto">
          <a:xfrm>
            <a:off x="4527550" y="5767388"/>
            <a:ext cx="15683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rgbClr val="009900"/>
                </a:solidFill>
              </a:rPr>
              <a:t>SCHED_OTHER</a:t>
            </a:r>
            <a:endParaRPr lang="en-US" sz="1600" b="0" dirty="0">
              <a:solidFill>
                <a:srgbClr val="009900"/>
              </a:solidFill>
            </a:endParaRPr>
          </a:p>
        </p:txBody>
      </p:sp>
      <p:sp>
        <p:nvSpPr>
          <p:cNvPr id="1223747" name="Line 67"/>
          <p:cNvSpPr>
            <a:spLocks noChangeShapeType="1"/>
          </p:cNvSpPr>
          <p:nvPr/>
        </p:nvSpPr>
        <p:spPr bwMode="auto">
          <a:xfrm flipV="1">
            <a:off x="7002463" y="4552950"/>
            <a:ext cx="1304925" cy="153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3748" name="Line 68"/>
          <p:cNvSpPr>
            <a:spLocks noChangeShapeType="1"/>
          </p:cNvSpPr>
          <p:nvPr/>
        </p:nvSpPr>
        <p:spPr bwMode="auto">
          <a:xfrm>
            <a:off x="7002463" y="64436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3749" name="Text Box 69"/>
          <p:cNvSpPr txBox="1">
            <a:spLocks noChangeArrowheads="1"/>
          </p:cNvSpPr>
          <p:nvPr/>
        </p:nvSpPr>
        <p:spPr bwMode="auto">
          <a:xfrm>
            <a:off x="8347075" y="42021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/>
      <p:bldP spid="1223747" grpId="0" animBg="1"/>
      <p:bldP spid="12237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in Linux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4335"/>
            <a:ext cx="9144000" cy="5911099"/>
          </a:xfrm>
        </p:spPr>
        <p:txBody>
          <a:bodyPr/>
          <a:lstStyle/>
          <a:p>
            <a:r>
              <a:rPr lang="en-US" sz="2000" dirty="0"/>
              <a:t>The</a:t>
            </a:r>
            <a:r>
              <a:rPr lang="en-US" sz="2000" dirty="0" smtClean="0"/>
              <a:t> current kernels</a:t>
            </a:r>
            <a:r>
              <a:rPr lang="en-US" sz="2000" dirty="0" smtClean="0"/>
              <a:t> (v.</a:t>
            </a:r>
            <a:r>
              <a:rPr lang="en-US" sz="2000" dirty="0" smtClean="0"/>
              <a:t>2.6.23+</a:t>
            </a:r>
            <a:r>
              <a:rPr lang="en-US" sz="2000" dirty="0" smtClean="0"/>
              <a:t>) use </a:t>
            </a:r>
            <a:r>
              <a:rPr lang="en-US" sz="2000" dirty="0"/>
              <a:t>the</a:t>
            </a:r>
            <a:r>
              <a:rPr lang="en-US" sz="2000" dirty="0" smtClean="0"/>
              <a:t> </a:t>
            </a:r>
            <a:r>
              <a:rPr lang="en-US" sz="2000" b="1" i="1" dirty="0" smtClean="0"/>
              <a:t>Completely </a:t>
            </a:r>
            <a:r>
              <a:rPr lang="en-US" sz="2000" b="1" i="1" dirty="0"/>
              <a:t>Fair Scheduler </a:t>
            </a:r>
            <a:r>
              <a:rPr lang="en-US" sz="2000" i="1" dirty="0"/>
              <a:t>(CFS</a:t>
            </a:r>
            <a:r>
              <a:rPr lang="en-US" sz="2000" i="1" dirty="0" smtClean="0"/>
              <a:t>)</a:t>
            </a:r>
          </a:p>
          <a:p>
            <a:pPr lvl="1"/>
            <a:r>
              <a:rPr lang="en-US" sz="1800" dirty="0" smtClean="0"/>
              <a:t>addresses </a:t>
            </a:r>
            <a:r>
              <a:rPr lang="en-US" sz="1800" dirty="0"/>
              <a:t>unfairness in desktop and server workloads</a:t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uses ns granularity, does not rely on jiffies or HZ details</a:t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uses an extensible hierarchical scheduling classes</a:t>
            </a:r>
            <a:br>
              <a:rPr lang="en-US" sz="1800" dirty="0"/>
            </a:br>
            <a:endParaRPr lang="en-US" sz="1800" dirty="0" smtClean="0"/>
          </a:p>
          <a:p>
            <a:pPr lvl="2"/>
            <a:r>
              <a:rPr lang="en-US" sz="1600" dirty="0" smtClean="0">
                <a:solidFill>
                  <a:schemeClr val="folHlink"/>
                </a:solidFill>
              </a:rPr>
              <a:t>SCHED_NORMAL</a:t>
            </a:r>
            <a:r>
              <a:rPr lang="en-US" sz="1600" dirty="0" smtClean="0"/>
              <a:t> – </a:t>
            </a:r>
            <a:r>
              <a:rPr lang="en-US" sz="1600" dirty="0"/>
              <a:t>the CFS desktop scheduler – replace </a:t>
            </a:r>
            <a:r>
              <a:rPr lang="en-US" sz="1600" dirty="0" smtClean="0">
                <a:solidFill>
                  <a:schemeClr val="folHlink"/>
                </a:solidFill>
              </a:rPr>
              <a:t>SCHED_OTHER</a:t>
            </a:r>
            <a:br>
              <a:rPr lang="en-US" sz="1600" dirty="0" smtClean="0">
                <a:solidFill>
                  <a:schemeClr val="folHlink"/>
                </a:solidFill>
              </a:rPr>
            </a:br>
            <a:endParaRPr lang="en-US" sz="1600" dirty="0" smtClean="0">
              <a:solidFill>
                <a:schemeClr val="folHlink"/>
              </a:solidFill>
            </a:endParaRPr>
          </a:p>
          <a:p>
            <a:pPr lvl="2"/>
            <a:r>
              <a:rPr lang="en-US" sz="1600" dirty="0" smtClean="0">
                <a:solidFill>
                  <a:schemeClr val="folHlink"/>
                </a:solidFill>
              </a:rPr>
              <a:t>SCHED_BATCH</a:t>
            </a:r>
            <a:r>
              <a:rPr lang="en-US" sz="1600" dirty="0" smtClean="0"/>
              <a:t> </a:t>
            </a:r>
            <a:r>
              <a:rPr lang="en-US" sz="1600" dirty="0"/>
              <a:t>– similar to SCHED_OTHER, but</a:t>
            </a:r>
            <a:r>
              <a:rPr lang="en-US" sz="1600" dirty="0" smtClean="0"/>
              <a:t> assumes </a:t>
            </a:r>
            <a:r>
              <a:rPr lang="en-US" sz="1600" dirty="0"/>
              <a:t>CPU intensive </a:t>
            </a:r>
            <a:r>
              <a:rPr lang="en-US" sz="1600" dirty="0" smtClean="0"/>
              <a:t>workloads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>
                <a:solidFill>
                  <a:schemeClr val="folHlink"/>
                </a:solidFill>
              </a:rPr>
              <a:t>SCHED_RR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>
                <a:solidFill>
                  <a:schemeClr val="folHlink"/>
                </a:solidFill>
              </a:rPr>
              <a:t>SCHED_FIFO (SCHED_RT)</a:t>
            </a:r>
          </a:p>
          <a:p>
            <a:pPr lvl="3"/>
            <a:r>
              <a:rPr lang="en-US" sz="1600" dirty="0" smtClean="0"/>
              <a:t>use </a:t>
            </a:r>
            <a:r>
              <a:rPr lang="en-US" sz="1600" dirty="0"/>
              <a:t>100</a:t>
            </a:r>
            <a:r>
              <a:rPr lang="en-US" sz="1600" dirty="0" smtClean="0"/>
              <a:t> priorities	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800" dirty="0" smtClean="0"/>
              <a:t>no run-queues, a red-black tree-based timeline </a:t>
            </a:r>
            <a:br>
              <a:rPr lang="en-US" sz="1800" dirty="0" smtClean="0"/>
            </a:br>
            <a:r>
              <a:rPr lang="en-US" sz="1800" dirty="0" smtClean="0"/>
              <a:t>of future tasks based on virtual</a:t>
            </a:r>
            <a:r>
              <a:rPr lang="en-US" sz="1800" dirty="0" smtClean="0"/>
              <a:t> runtime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does not directly use priorities, but instead uses them as a decay factor for the time a task is permitted to execute</a:t>
            </a:r>
            <a:endParaRPr lang="en-US" sz="1800" dirty="0"/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6799263" y="0"/>
            <a:ext cx="234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http://kerneltrap.org/node/8059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16" y="4352531"/>
            <a:ext cx="2630254" cy="126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Invoke the Scheduler?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8558"/>
            <a:ext cx="9144000" cy="5839414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dirty="0"/>
              <a:t>Process creation</a:t>
            </a:r>
            <a:br>
              <a:rPr lang="en-US" dirty="0"/>
            </a:br>
            <a:endParaRPr lang="en-US" dirty="0"/>
          </a:p>
          <a:p>
            <a:pPr algn="r">
              <a:spcAft>
                <a:spcPct val="45000"/>
              </a:spcAft>
            </a:pPr>
            <a:r>
              <a:rPr lang="en-US" dirty="0"/>
              <a:t>Process termination</a:t>
            </a:r>
            <a:br>
              <a:rPr lang="en-US" dirty="0"/>
            </a:br>
            <a:endParaRPr lang="en-US" dirty="0"/>
          </a:p>
          <a:p>
            <a:pPr>
              <a:spcAft>
                <a:spcPct val="45000"/>
              </a:spcAft>
            </a:pPr>
            <a:r>
              <a:rPr lang="en-US" dirty="0"/>
              <a:t>Process blocks</a:t>
            </a:r>
            <a:br>
              <a:rPr lang="en-US" dirty="0"/>
            </a:br>
            <a:endParaRPr lang="en-US" dirty="0"/>
          </a:p>
          <a:p>
            <a:pPr algn="r">
              <a:spcAft>
                <a:spcPct val="45000"/>
              </a:spcAft>
            </a:pPr>
            <a:r>
              <a:rPr lang="en-US" dirty="0"/>
              <a:t>Interrupts occur</a:t>
            </a:r>
            <a:br>
              <a:rPr lang="en-US" dirty="0"/>
            </a:br>
            <a:endParaRPr lang="en-US" dirty="0"/>
          </a:p>
          <a:p>
            <a:pPr>
              <a:spcAft>
                <a:spcPct val="45000"/>
              </a:spcAft>
            </a:pPr>
            <a:r>
              <a:rPr lang="en-US" dirty="0"/>
              <a:t>Clock interrupts 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case</a:t>
            </a:r>
            <a:r>
              <a:rPr lang="en-US" dirty="0" smtClean="0"/>
              <a:t> of </a:t>
            </a:r>
            <a:r>
              <a:rPr lang="en-US" dirty="0"/>
              <a:t>preemptive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4" name="Picture 3" descr="MC900078835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42" y="720985"/>
            <a:ext cx="827709" cy="804556"/>
          </a:xfrm>
          <a:prstGeom prst="rect">
            <a:avLst/>
          </a:prstGeom>
        </p:spPr>
      </p:pic>
      <p:pic>
        <p:nvPicPr>
          <p:cNvPr id="5" name="Picture 4" descr="MC90023864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92" y="1726538"/>
            <a:ext cx="1383397" cy="972388"/>
          </a:xfrm>
          <a:prstGeom prst="rect">
            <a:avLst/>
          </a:prstGeom>
        </p:spPr>
      </p:pic>
      <p:pic>
        <p:nvPicPr>
          <p:cNvPr id="6" name="Picture 5" descr="MC900280716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798" y="2685473"/>
            <a:ext cx="1143489" cy="1178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037" y="3908693"/>
            <a:ext cx="1427427" cy="948819"/>
          </a:xfrm>
          <a:prstGeom prst="rect">
            <a:avLst/>
          </a:prstGeom>
        </p:spPr>
      </p:pic>
      <p:pic>
        <p:nvPicPr>
          <p:cNvPr id="9" name="Picture 8" descr="MP90040506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2440" y="5210647"/>
            <a:ext cx="785353" cy="1173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Chips</a:t>
            </a:r>
            <a:r>
              <a:rPr lang="en-US" smtClean="0"/>
              <a:t>: Something </a:t>
            </a:r>
            <a:r>
              <a:rPr lang="en-US" dirty="0" smtClean="0"/>
              <a:t>to think about!?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2948609" cy="5648325"/>
          </a:xfrm>
        </p:spPr>
        <p:txBody>
          <a:bodyPr/>
          <a:lstStyle/>
          <a:p>
            <a:r>
              <a:rPr lang="en-US" sz="2000" dirty="0" smtClean="0"/>
              <a:t>Future Chips: </a:t>
            </a:r>
            <a:br>
              <a:rPr lang="en-US" sz="2000" dirty="0" smtClean="0"/>
            </a:br>
            <a:r>
              <a:rPr lang="en-US" sz="2000" dirty="0" smtClean="0"/>
              <a:t>Intel’s Single-chip Cloud Computer (SCC)</a:t>
            </a:r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sz="700" dirty="0" smtClean="0"/>
              <a:t>http://</a:t>
            </a:r>
            <a:r>
              <a:rPr lang="en-US" sz="700" dirty="0" err="1" smtClean="0"/>
              <a:t>techresearch.intel.com/ProjectDetails.aspx?Id</a:t>
            </a:r>
            <a:r>
              <a:rPr lang="en-US" sz="700" dirty="0" smtClean="0"/>
              <a:t>=1</a:t>
            </a:r>
            <a:br>
              <a:rPr lang="en-US" sz="7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What does introduction of such processors mean in terms of scheduling?</a:t>
            </a:r>
          </a:p>
          <a:p>
            <a:pPr lvl="1"/>
            <a:r>
              <a:rPr lang="en-US" sz="1600" dirty="0" smtClean="0"/>
              <a:t>many cores</a:t>
            </a:r>
          </a:p>
          <a:p>
            <a:pPr lvl="1"/>
            <a:r>
              <a:rPr lang="en-US" sz="1600" dirty="0" smtClean="0"/>
              <a:t>different memory access latencies</a:t>
            </a:r>
          </a:p>
          <a:p>
            <a:pPr lvl="1"/>
            <a:r>
              <a:rPr lang="en-US" sz="1600" dirty="0" smtClean="0"/>
              <a:t>different connectivity</a:t>
            </a:r>
          </a:p>
          <a:p>
            <a:pPr lvl="1"/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6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688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736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679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622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565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Cj03109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2510" y="1048633"/>
            <a:ext cx="385472" cy="30083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7"/>
          <p:cNvGrpSpPr/>
          <p:nvPr/>
        </p:nvGrpSpPr>
        <p:grpSpPr>
          <a:xfrm>
            <a:off x="3901688" y="1782568"/>
            <a:ext cx="3715189" cy="300839"/>
            <a:chOff x="4665126" y="1934909"/>
            <a:chExt cx="3715189" cy="300839"/>
          </a:xfrm>
        </p:grpSpPr>
        <p:pic>
          <p:nvPicPr>
            <p:cNvPr id="1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18"/>
          <p:cNvGrpSpPr/>
          <p:nvPr/>
        </p:nvGrpSpPr>
        <p:grpSpPr>
          <a:xfrm>
            <a:off x="3901688" y="2516503"/>
            <a:ext cx="3715189" cy="300839"/>
            <a:chOff x="4665126" y="1934909"/>
            <a:chExt cx="3715189" cy="300839"/>
          </a:xfrm>
        </p:grpSpPr>
        <p:pic>
          <p:nvPicPr>
            <p:cNvPr id="2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25"/>
          <p:cNvGrpSpPr/>
          <p:nvPr/>
        </p:nvGrpSpPr>
        <p:grpSpPr>
          <a:xfrm>
            <a:off x="3901688" y="3250437"/>
            <a:ext cx="3715189" cy="300839"/>
            <a:chOff x="4665126" y="1934909"/>
            <a:chExt cx="3715189" cy="300839"/>
          </a:xfrm>
        </p:grpSpPr>
        <p:pic>
          <p:nvPicPr>
            <p:cNvPr id="27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126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069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12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955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98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MCj031090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843" y="1934909"/>
              <a:ext cx="385472" cy="300839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46"/>
          <p:cNvGrpSpPr/>
          <p:nvPr/>
        </p:nvGrpSpPr>
        <p:grpSpPr>
          <a:xfrm>
            <a:off x="3654768" y="857204"/>
            <a:ext cx="4214403" cy="2903005"/>
            <a:chOff x="2938978" y="1535243"/>
            <a:chExt cx="4214403" cy="2903005"/>
          </a:xfrm>
        </p:grpSpPr>
        <p:cxnSp>
          <p:nvCxnSpPr>
            <p:cNvPr id="34" name="Straight Connector 33"/>
            <p:cNvCxnSpPr/>
            <p:nvPr/>
          </p:nvCxnSpPr>
          <p:spPr bwMode="auto">
            <a:xfrm rot="5400000">
              <a:off x="1793031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2461765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>
              <a:off x="3130499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799233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467967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5136702" y="2979768"/>
              <a:ext cx="2903005" cy="139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38978" y="1939989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2938978" y="2677823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2938978" y="3415657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2938978" y="4153490"/>
              <a:ext cx="4214403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77"/>
          <p:cNvGrpSpPr/>
          <p:nvPr/>
        </p:nvGrpSpPr>
        <p:grpSpPr>
          <a:xfrm>
            <a:off x="3352553" y="4132182"/>
            <a:ext cx="5486400" cy="2249714"/>
            <a:chOff x="2636763" y="4293812"/>
            <a:chExt cx="5486400" cy="2249714"/>
          </a:xfrm>
        </p:grpSpPr>
        <p:sp>
          <p:nvSpPr>
            <p:cNvPr id="77" name="Rounded Rectangle 76"/>
            <p:cNvSpPr/>
            <p:nvPr/>
          </p:nvSpPr>
          <p:spPr bwMode="auto">
            <a:xfrm>
              <a:off x="2636763" y="4293812"/>
              <a:ext cx="4136572" cy="2249714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5400000">
              <a:off x="5993410" y="5780888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Rounded Rectangle 47"/>
            <p:cNvSpPr/>
            <p:nvPr/>
          </p:nvSpPr>
          <p:spPr bwMode="auto">
            <a:xfrm>
              <a:off x="2781686" y="450338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49" name="Rounded Rectangle 48"/>
            <p:cNvSpPr/>
            <p:nvPr/>
          </p:nvSpPr>
          <p:spPr bwMode="auto">
            <a:xfrm>
              <a:off x="2909896" y="487349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2788946" y="5526624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P54C core</a:t>
              </a: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917156" y="5896734"/>
              <a:ext cx="863821" cy="242789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L1 cache</a:t>
              </a:r>
            </a:p>
          </p:txBody>
        </p:sp>
        <p:sp>
          <p:nvSpPr>
            <p:cNvPr id="57" name="Rounded Rectangle 56"/>
            <p:cNvSpPr/>
            <p:nvPr/>
          </p:nvSpPr>
          <p:spPr bwMode="auto">
            <a:xfrm>
              <a:off x="5536985" y="5879800"/>
              <a:ext cx="1127492" cy="421820"/>
            </a:xfrm>
            <a:prstGeom prst="roundRect">
              <a:avLst/>
            </a:prstGeom>
            <a:solidFill>
              <a:srgbClr val="FFCF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message passing buffer</a:t>
              </a:r>
            </a:p>
          </p:txBody>
        </p:sp>
        <p:cxnSp>
          <p:nvCxnSpPr>
            <p:cNvPr id="59" name="Elbow Connector 58"/>
            <p:cNvCxnSpPr>
              <a:stCxn id="48" idx="2"/>
            </p:cNvCxnSpPr>
            <p:nvPr/>
          </p:nvCxnSpPr>
          <p:spPr bwMode="auto">
            <a:xfrm rot="16200000" flipH="1">
              <a:off x="4420680" y="4082013"/>
              <a:ext cx="108856" cy="2298356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>
              <a:stCxn id="51" idx="0"/>
              <a:endCxn id="54" idx="1"/>
            </p:cNvCxnSpPr>
            <p:nvPr/>
          </p:nvCxnSpPr>
          <p:spPr bwMode="auto">
            <a:xfrm rot="5400000" flipH="1" flipV="1">
              <a:off x="4385721" y="4358439"/>
              <a:ext cx="115654" cy="222071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>
              <a:off x="4442797" y="5161615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4437962" y="5543820"/>
              <a:ext cx="259200" cy="7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Rounded Rectangle 49"/>
            <p:cNvSpPr/>
            <p:nvPr/>
          </p:nvSpPr>
          <p:spPr bwMode="auto">
            <a:xfrm>
              <a:off x="4034752" y="451064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3" name="Rounded Rectangle 52"/>
            <p:cNvSpPr/>
            <p:nvPr/>
          </p:nvSpPr>
          <p:spPr bwMode="auto">
            <a:xfrm>
              <a:off x="4042012" y="5533881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L2 cache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553907" y="5074280"/>
              <a:ext cx="1088488" cy="67337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mesh interface unit</a:t>
              </a:r>
            </a:p>
          </p:txBody>
        </p:sp>
        <p:cxnSp>
          <p:nvCxnSpPr>
            <p:cNvPr id="75" name="Straight Connector 74"/>
            <p:cNvCxnSpPr>
              <a:stCxn id="54" idx="3"/>
            </p:cNvCxnSpPr>
            <p:nvPr/>
          </p:nvCxnSpPr>
          <p:spPr bwMode="auto">
            <a:xfrm flipV="1">
              <a:off x="6642395" y="5406571"/>
              <a:ext cx="675224" cy="43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Rounded Rectangle 75"/>
            <p:cNvSpPr/>
            <p:nvPr/>
          </p:nvSpPr>
          <p:spPr bwMode="auto">
            <a:xfrm>
              <a:off x="6995671" y="516134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router</a:t>
              </a:r>
            </a:p>
          </p:txBody>
        </p:sp>
      </p:grpSp>
      <p:sp>
        <p:nvSpPr>
          <p:cNvPr id="79" name="Trapezoid 78"/>
          <p:cNvSpPr/>
          <p:nvPr/>
        </p:nvSpPr>
        <p:spPr bwMode="auto">
          <a:xfrm>
            <a:off x="3195314" y="2777514"/>
            <a:ext cx="5769428" cy="1270012"/>
          </a:xfrm>
          <a:prstGeom prst="trapezoid">
            <a:avLst>
              <a:gd name="adj" fmla="val 28576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33" name="Group 83"/>
          <p:cNvGrpSpPr/>
          <p:nvPr/>
        </p:nvGrpSpPr>
        <p:grpSpPr>
          <a:xfrm>
            <a:off x="2566143" y="1046993"/>
            <a:ext cx="6342935" cy="1897411"/>
            <a:chOff x="1850353" y="1208623"/>
            <a:chExt cx="6342935" cy="1897411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1850353" y="124974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1857613" y="2684214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2" name="Rounded Rectangle 81"/>
            <p:cNvSpPr/>
            <p:nvPr/>
          </p:nvSpPr>
          <p:spPr bwMode="auto">
            <a:xfrm>
              <a:off x="7058536" y="120862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7065796" y="2643093"/>
              <a:ext cx="1127492" cy="42182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memory controller</a:t>
              </a:r>
            </a:p>
          </p:txBody>
        </p:sp>
      </p:grpSp>
      <p:pic>
        <p:nvPicPr>
          <p:cNvPr id="66" name="Picture 65" descr="MC90023864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438" y="773999"/>
            <a:ext cx="4802345" cy="33755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19" y="1899226"/>
            <a:ext cx="2211325" cy="177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Chips</a:t>
            </a:r>
            <a:r>
              <a:rPr lang="en-US" smtClean="0"/>
              <a:t>: Something </a:t>
            </a:r>
            <a:r>
              <a:rPr lang="en-US" dirty="0" smtClean="0"/>
              <a:t>to think about!?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587053" cy="5648325"/>
          </a:xfrm>
        </p:spPr>
        <p:txBody>
          <a:bodyPr/>
          <a:lstStyle/>
          <a:p>
            <a:r>
              <a:rPr lang="en-US" sz="2000" dirty="0" smtClean="0"/>
              <a:t>Future Chips:</a:t>
            </a:r>
            <a:r>
              <a:rPr lang="en-US" sz="2000" dirty="0" smtClean="0"/>
              <a:t> Intel’s Xeon Phi</a:t>
            </a:r>
            <a:endParaRPr lang="en-US" sz="700" dirty="0" smtClean="0"/>
          </a:p>
          <a:p>
            <a:pPr lvl="1"/>
            <a:r>
              <a:rPr lang="en-US" sz="1600" dirty="0" smtClean="0"/>
              <a:t>up to 61 cores</a:t>
            </a:r>
          </a:p>
          <a:p>
            <a:pPr lvl="1"/>
            <a:r>
              <a:rPr lang="en-US" sz="1600" dirty="0" smtClean="0"/>
              <a:t>8 memory controllers</a:t>
            </a:r>
          </a:p>
          <a:p>
            <a:pPr lvl="1"/>
            <a:r>
              <a:rPr lang="en-US" sz="1600" dirty="0" smtClean="0"/>
              <a:t>fully coherent </a:t>
            </a:r>
            <a:br>
              <a:rPr lang="en-US" sz="1600" dirty="0" smtClean="0"/>
            </a:br>
            <a:r>
              <a:rPr lang="en-US" sz="1600" dirty="0" smtClean="0"/>
              <a:t>L2 caches</a:t>
            </a:r>
          </a:p>
          <a:p>
            <a:pPr lvl="1"/>
            <a:r>
              <a:rPr lang="en-US" sz="1600" dirty="0" smtClean="0"/>
              <a:t>High</a:t>
            </a:r>
            <a:r>
              <a:rPr lang="en-US" sz="1600" dirty="0" smtClean="0"/>
              <a:t> Performance </a:t>
            </a:r>
            <a:br>
              <a:rPr lang="en-US" sz="1600" dirty="0" smtClean="0"/>
            </a:br>
            <a:r>
              <a:rPr lang="en-US" sz="1600" dirty="0" smtClean="0"/>
              <a:t>On-Die </a:t>
            </a:r>
            <a:br>
              <a:rPr lang="en-US" sz="1600" dirty="0" smtClean="0"/>
            </a:br>
            <a:r>
              <a:rPr lang="en-US" sz="1600" dirty="0" smtClean="0"/>
              <a:t>Bidirectional </a:t>
            </a:r>
            <a:br>
              <a:rPr lang="en-US" sz="1600" dirty="0" smtClean="0"/>
            </a:br>
            <a:r>
              <a:rPr lang="en-US" sz="1600" dirty="0" smtClean="0"/>
              <a:t>Interconnect</a:t>
            </a:r>
            <a:endParaRPr lang="en-US" sz="1600" dirty="0" smtClean="0"/>
          </a:p>
          <a:p>
            <a:pPr lvl="1"/>
            <a:r>
              <a:rPr lang="en-US" sz="1600" dirty="0" smtClean="0"/>
              <a:t>…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What does</a:t>
            </a:r>
            <a:r>
              <a:rPr lang="en-US" sz="2000" dirty="0" smtClean="0"/>
              <a:t> such </a:t>
            </a:r>
            <a:r>
              <a:rPr lang="en-US" sz="2000" dirty="0" smtClean="0"/>
              <a:t>processors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mean </a:t>
            </a:r>
            <a:r>
              <a:rPr lang="en-US" sz="2000" dirty="0" smtClean="0"/>
              <a:t>in terms of scheduling?</a:t>
            </a:r>
          </a:p>
          <a:p>
            <a:pPr lvl="1"/>
            <a:r>
              <a:rPr lang="en-US" sz="1600" dirty="0" smtClean="0"/>
              <a:t>many cores</a:t>
            </a:r>
          </a:p>
          <a:p>
            <a:pPr lvl="1"/>
            <a:r>
              <a:rPr lang="en-US" sz="1600" dirty="0" smtClean="0"/>
              <a:t>different memory access latencies</a:t>
            </a:r>
          </a:p>
          <a:p>
            <a:pPr lvl="1"/>
            <a:r>
              <a:rPr lang="en-US" sz="1600" dirty="0" smtClean="0"/>
              <a:t>different connectivity</a:t>
            </a:r>
          </a:p>
          <a:p>
            <a:pPr lvl="1"/>
            <a:r>
              <a:rPr lang="en-US" sz="1600" dirty="0" smtClean="0"/>
              <a:t>…</a:t>
            </a:r>
            <a:endParaRPr lang="en-US" sz="1600" dirty="0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781" y="1146276"/>
            <a:ext cx="3818770" cy="246947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/>
          <a:srcRect l="6384" t="20211" r="8595" b="18136"/>
          <a:stretch>
            <a:fillRect/>
          </a:stretch>
        </p:blipFill>
        <p:spPr>
          <a:xfrm>
            <a:off x="4506666" y="4405303"/>
            <a:ext cx="4678063" cy="1910463"/>
          </a:xfrm>
          <a:prstGeom prst="rect">
            <a:avLst/>
          </a:prstGeom>
        </p:spPr>
      </p:pic>
      <p:sp>
        <p:nvSpPr>
          <p:cNvPr id="127" name="Trapezoid 126"/>
          <p:cNvSpPr/>
          <p:nvPr/>
        </p:nvSpPr>
        <p:spPr bwMode="auto">
          <a:xfrm>
            <a:off x="4787652" y="3369315"/>
            <a:ext cx="4252412" cy="934100"/>
          </a:xfrm>
          <a:prstGeom prst="trapezoid">
            <a:avLst>
              <a:gd name="adj" fmla="val 308823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1" name="Trapezoid 130"/>
          <p:cNvSpPr/>
          <p:nvPr/>
        </p:nvSpPr>
        <p:spPr bwMode="auto">
          <a:xfrm rot="16200000">
            <a:off x="3497014" y="1934559"/>
            <a:ext cx="2507773" cy="934100"/>
          </a:xfrm>
          <a:prstGeom prst="trapezoid">
            <a:avLst>
              <a:gd name="adj" fmla="val 308823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 xmlns:p="http://schemas.openxmlformats.org/presentationml/2006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56958"/>
            <a:ext cx="9144000" cy="5648325"/>
          </a:xfrm>
        </p:spPr>
        <p:txBody>
          <a:bodyPr/>
          <a:lstStyle/>
          <a:p>
            <a:r>
              <a:rPr lang="en-US" dirty="0"/>
              <a:t>What is a process?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The</a:t>
            </a:r>
            <a:r>
              <a:rPr lang="en-US" dirty="0" smtClean="0"/>
              <a:t> "execution" </a:t>
            </a:r>
            <a:r>
              <a:rPr lang="en-US" dirty="0"/>
              <a:t>of a program is</a:t>
            </a:r>
            <a:r>
              <a:rPr lang="en-US" dirty="0" smtClean="0"/>
              <a:t> often called </a:t>
            </a:r>
            <a:r>
              <a:rPr lang="en-US" dirty="0"/>
              <a:t>a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Process table entry (process control block, PCB):</a:t>
            </a:r>
          </a:p>
        </p:txBody>
      </p:sp>
      <p:pic>
        <p:nvPicPr>
          <p:cNvPr id="1166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480" y="3861908"/>
            <a:ext cx="4880941" cy="272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6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pic>
        <p:nvPicPr>
          <p:cNvPr id="1166341" name="Picture 5" descr="j019928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59" y="2051537"/>
            <a:ext cx="1116012" cy="10128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6342" name="Picture 6" descr="j035672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309" y="2051537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90456" y="1875181"/>
            <a:ext cx="5457717" cy="1477328"/>
            <a:chOff x="1190456" y="1875181"/>
            <a:chExt cx="5457717" cy="1477328"/>
          </a:xfrm>
        </p:grpSpPr>
        <p:sp>
          <p:nvSpPr>
            <p:cNvPr id="8" name="TextBox 7"/>
            <p:cNvSpPr txBox="1"/>
            <p:nvPr/>
          </p:nvSpPr>
          <p:spPr>
            <a:xfrm>
              <a:off x="1190456" y="1875181"/>
              <a:ext cx="5457717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0" dirty="0" smtClean="0"/>
                <a:t>Process</a:t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endParaRPr lang="en-US" sz="1800" b="0" dirty="0" smtClean="0"/>
            </a:p>
            <a:p>
              <a:pPr algn="r"/>
              <a:endParaRPr lang="en-US" sz="1800" b="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8940" y="2020956"/>
              <a:ext cx="2142443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/>
                <a:t>Program</a:t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r>
                <a:rPr lang="en-US" sz="1800" b="0" dirty="0" smtClean="0"/>
                <a:t/>
              </a:r>
              <a:br>
                <a:rPr lang="en-US" sz="1800" b="0" dirty="0" smtClean="0"/>
              </a:br>
              <a:endParaRPr lang="en-US" sz="18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Processes are programs under execution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Scheduling performance criteria and goals are </a:t>
            </a:r>
            <a:br>
              <a:rPr lang="en-US" sz="2400" dirty="0"/>
            </a:br>
            <a:r>
              <a:rPr lang="en-US" sz="2400" dirty="0"/>
              <a:t>dependent on environment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right timeslice can improve overall utilization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</a:t>
            </a:r>
            <a:r>
              <a:rPr lang="en-US" sz="2400" dirty="0"/>
              <a:t>exists several different algorithms targeted for various systems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Traditional </a:t>
            </a:r>
            <a:r>
              <a:rPr lang="en-US" sz="2400" dirty="0" err="1" smtClean="0"/>
              <a:t>OSes</a:t>
            </a:r>
            <a:r>
              <a:rPr lang="en-US" sz="2400" dirty="0" smtClean="0"/>
              <a:t> </a:t>
            </a:r>
            <a:r>
              <a:rPr lang="en-US" sz="2400" dirty="0"/>
              <a:t>like Windows, </a:t>
            </a:r>
            <a:r>
              <a:rPr lang="en-US" sz="2400" dirty="0" err="1"/>
              <a:t>UniX</a:t>
            </a:r>
            <a:r>
              <a:rPr lang="en-US" sz="2400" dirty="0"/>
              <a:t>, Linux, ... usually </a:t>
            </a:r>
            <a:r>
              <a:rPr lang="en-US" sz="2400" dirty="0" smtClean="0"/>
              <a:t>use </a:t>
            </a:r>
            <a:r>
              <a:rPr lang="en-US" sz="2400" dirty="0"/>
              <a:t>a priority-based algorithm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process can create another process using the </a:t>
            </a:r>
            <a:br>
              <a:rPr lang="en-US" sz="2400" dirty="0"/>
            </a:br>
            <a:r>
              <a:rPr lang="en-US" sz="2400" dirty="0" err="1">
                <a:latin typeface="Courier New" pitchFamily="49" charset="0"/>
              </a:rPr>
              <a:t>pid_t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folHlink"/>
                </a:solidFill>
                <a:latin typeface="Courier New" pitchFamily="49" charset="0"/>
              </a:rPr>
              <a:t>fork</a:t>
            </a:r>
            <a:r>
              <a:rPr lang="en-US" sz="2400" dirty="0" err="1">
                <a:latin typeface="Courier New" pitchFamily="49" charset="0"/>
              </a:rPr>
              <a:t>(void</a:t>
            </a:r>
            <a:r>
              <a:rPr lang="en-US" sz="2400" dirty="0">
                <a:latin typeface="Courier New" pitchFamily="49" charset="0"/>
              </a:rPr>
              <a:t>) </a:t>
            </a:r>
            <a:r>
              <a:rPr lang="en-US" sz="2400" dirty="0"/>
              <a:t>system call </a:t>
            </a:r>
            <a:r>
              <a:rPr lang="en-US" sz="1600" dirty="0"/>
              <a:t>(see</a:t>
            </a:r>
            <a:r>
              <a:rPr lang="en-US" sz="1600" dirty="0">
                <a:latin typeface="Courier New" pitchFamily="49" charset="0"/>
              </a:rPr>
              <a:t> man 2 fork</a:t>
            </a:r>
            <a:r>
              <a:rPr lang="en-US" sz="1600" dirty="0"/>
              <a:t>)</a:t>
            </a:r>
            <a:r>
              <a:rPr lang="en-US" sz="2400" dirty="0"/>
              <a:t> </a:t>
            </a:r>
            <a:r>
              <a:rPr lang="en-US" sz="2400" dirty="0">
                <a:latin typeface="Courier New" pitchFamily="49" charset="0"/>
              </a:rPr>
              <a:t>:</a:t>
            </a:r>
            <a:br>
              <a:rPr lang="en-US" sz="2400" dirty="0">
                <a:latin typeface="Courier New" pitchFamily="49" charset="0"/>
              </a:rPr>
            </a:br>
            <a:endParaRPr lang="en-US" sz="2400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makes a </a:t>
            </a:r>
            <a:r>
              <a:rPr lang="en-US" sz="2000" b="1" dirty="0"/>
              <a:t>duplicate</a:t>
            </a:r>
            <a:r>
              <a:rPr lang="en-US" sz="2000" dirty="0"/>
              <a:t> of the calling process including a </a:t>
            </a:r>
            <a:r>
              <a:rPr lang="en-US" sz="2000" u="sng" dirty="0"/>
              <a:t>copy</a:t>
            </a:r>
            <a:r>
              <a:rPr lang="en-US" sz="2000" dirty="0"/>
              <a:t> of virtual address space, open file descriptors, etc…</a:t>
            </a:r>
            <a:br>
              <a:rPr lang="en-US" sz="2000" dirty="0"/>
            </a:br>
            <a:r>
              <a:rPr lang="en-US" sz="2000" dirty="0"/>
              <a:t>(only </a:t>
            </a:r>
            <a:r>
              <a:rPr lang="en-US" sz="2000" dirty="0" err="1" smtClean="0"/>
              <a:t>PIDs</a:t>
            </a:r>
            <a:r>
              <a:rPr lang="en-US" sz="2000" dirty="0" smtClean="0"/>
              <a:t> are </a:t>
            </a:r>
            <a:r>
              <a:rPr lang="en-US" sz="2000" dirty="0"/>
              <a:t>different – locks and signals are not inherited)</a:t>
            </a:r>
            <a:br>
              <a:rPr lang="en-US" sz="2000" dirty="0"/>
            </a:b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return value if …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…parent: child </a:t>
            </a:r>
            <a:r>
              <a:rPr lang="en-US" sz="1800" dirty="0"/>
              <a:t>process’ PID when successful, -1 otherwise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…child:    0  (if successful - if not, there will not be a child)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lnSpc>
                <a:spcPct val="90000"/>
              </a:lnSpc>
            </a:pPr>
            <a:r>
              <a:rPr lang="en-US" sz="2000" dirty="0"/>
              <a:t>both processes continue in parallel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Other possibilities include 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clone(…)</a:t>
            </a:r>
            <a:r>
              <a:rPr lang="en-US" sz="2000" dirty="0"/>
              <a:t> – shares memory, descriptors, signals </a:t>
            </a:r>
            <a:r>
              <a:rPr lang="en-US" sz="1400" dirty="0"/>
              <a:t>(see</a:t>
            </a:r>
            <a:r>
              <a:rPr lang="en-US" sz="1400" dirty="0">
                <a:latin typeface="Courier New" pitchFamily="49" charset="0"/>
              </a:rPr>
              <a:t> man 2 clone</a:t>
            </a:r>
            <a:r>
              <a:rPr lang="en-US" sz="1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vfork(void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dirty="0"/>
              <a:t>– suspends parent in </a:t>
            </a:r>
            <a:r>
              <a:rPr lang="en-US" sz="2000" dirty="0">
                <a:latin typeface="Courier New" pitchFamily="49" charset="0"/>
              </a:rPr>
              <a:t>clone() </a:t>
            </a:r>
            <a:r>
              <a:rPr lang="en-US" sz="1400" dirty="0"/>
              <a:t>(see</a:t>
            </a:r>
            <a:r>
              <a:rPr lang="en-US" sz="1400" dirty="0">
                <a:latin typeface="Courier New" pitchFamily="49" charset="0"/>
              </a:rPr>
              <a:t> man 2 </a:t>
            </a:r>
            <a:r>
              <a:rPr lang="en-US" sz="1400" dirty="0" err="1">
                <a:latin typeface="Courier New" pitchFamily="49" charset="0"/>
              </a:rPr>
              <a:t>vfork</a:t>
            </a:r>
            <a:r>
              <a:rPr lang="en-US" sz="1400" dirty="0"/>
              <a:t>)</a:t>
            </a:r>
            <a:r>
              <a:rPr lang="en-US" sz="2000" dirty="0">
                <a:latin typeface="Courier New" pitchFamily="49" charset="0"/>
              </a:rPr>
              <a:t> 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36000" anchor="b"/>
          <a:lstStyle/>
          <a:p>
            <a:pPr eaLnBrk="1" hangingPunct="1">
              <a:lnSpc>
                <a:spcPct val="80000"/>
              </a:lnSpc>
            </a:pPr>
            <a:r>
              <a:rPr lang="en-US" sz="3600" b="0"/>
              <a:t>Process Creation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Text Box 2"/>
          <p:cNvSpPr txBox="1">
            <a:spLocks noChangeArrowheads="1"/>
          </p:cNvSpPr>
          <p:nvPr/>
        </p:nvSpPr>
        <p:spPr bwMode="auto">
          <a:xfrm>
            <a:off x="827088" y="1665288"/>
            <a:ext cx="1655762" cy="45291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900"/>
              <a:t>Prosess 1</a:t>
            </a:r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en-US" sz="900" b="0"/>
          </a:p>
        </p:txBody>
      </p:sp>
      <p:grpSp>
        <p:nvGrpSpPr>
          <p:cNvPr id="1170435" name="Group 3"/>
          <p:cNvGrpSpPr>
            <a:grpSpLocks/>
          </p:cNvGrpSpPr>
          <p:nvPr/>
        </p:nvGrpSpPr>
        <p:grpSpPr bwMode="auto">
          <a:xfrm>
            <a:off x="1692275" y="4149725"/>
            <a:ext cx="3527425" cy="860425"/>
            <a:chOff x="-1792" y="960"/>
            <a:chExt cx="2223" cy="542"/>
          </a:xfrm>
        </p:grpSpPr>
        <p:sp>
          <p:nvSpPr>
            <p:cNvPr id="1170436" name="Rectangle 4"/>
            <p:cNvSpPr>
              <a:spLocks noChangeArrowheads="1"/>
            </p:cNvSpPr>
            <p:nvPr/>
          </p:nvSpPr>
          <p:spPr bwMode="auto">
            <a:xfrm flipH="1">
              <a:off x="-1015" y="963"/>
              <a:ext cx="1446" cy="53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/>
              <a:r>
                <a:rPr lang="en-US" sz="900" b="0">
                  <a:latin typeface="TimesNewRoman" charset="0"/>
                </a:rPr>
                <a:t>Process control block (process descriptor)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PID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address space (text, data, stack)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state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allocated resources</a:t>
              </a:r>
            </a:p>
            <a:p>
              <a:pPr marL="342900" indent="-342900">
                <a:buFontTx/>
                <a:buChar char="•"/>
              </a:pPr>
              <a:r>
                <a:rPr lang="en-US" sz="900" b="0">
                  <a:latin typeface="TimesNewRoman" charset="0"/>
                </a:rPr>
                <a:t>…</a:t>
              </a:r>
            </a:p>
          </p:txBody>
        </p:sp>
        <p:sp>
          <p:nvSpPr>
            <p:cNvPr id="1170437" name="AutoShape 5"/>
            <p:cNvSpPr>
              <a:spLocks noChangeArrowheads="1"/>
            </p:cNvSpPr>
            <p:nvPr/>
          </p:nvSpPr>
          <p:spPr bwMode="auto">
            <a:xfrm rot="5400000" flipH="1">
              <a:off x="-1669" y="837"/>
              <a:ext cx="542" cy="787"/>
            </a:xfrm>
            <a:custGeom>
              <a:avLst/>
              <a:gdLst>
                <a:gd name="G0" fmla="+- 8355 0 0"/>
                <a:gd name="G1" fmla="+- 21600 0 8355"/>
                <a:gd name="G2" fmla="*/ 8355 1 2"/>
                <a:gd name="G3" fmla="+- 21600 0 G2"/>
                <a:gd name="G4" fmla="+/ 8355 21600 2"/>
                <a:gd name="G5" fmla="+/ G1 0 2"/>
                <a:gd name="G6" fmla="*/ 21600 21600 8355"/>
                <a:gd name="G7" fmla="*/ G6 1 2"/>
                <a:gd name="G8" fmla="+- 21600 0 G7"/>
                <a:gd name="G9" fmla="*/ 21600 1 2"/>
                <a:gd name="G10" fmla="+- 8355 0 G9"/>
                <a:gd name="G11" fmla="?: G10 G8 0"/>
                <a:gd name="G12" fmla="?: G10 G7 21600"/>
                <a:gd name="T0" fmla="*/ 17422 w 21600"/>
                <a:gd name="T1" fmla="*/ 10800 h 21600"/>
                <a:gd name="T2" fmla="*/ 10800 w 21600"/>
                <a:gd name="T3" fmla="*/ 21600 h 21600"/>
                <a:gd name="T4" fmla="*/ 4178 w 21600"/>
                <a:gd name="T5" fmla="*/ 10800 h 21600"/>
                <a:gd name="T6" fmla="*/ 10800 w 21600"/>
                <a:gd name="T7" fmla="*/ 0 h 21600"/>
                <a:gd name="T8" fmla="*/ 5978 w 21600"/>
                <a:gd name="T9" fmla="*/ 5978 h 21600"/>
                <a:gd name="T10" fmla="*/ 15622 w 21600"/>
                <a:gd name="T11" fmla="*/ 1562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355" y="21600"/>
                  </a:lnTo>
                  <a:lnTo>
                    <a:pt x="1324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04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2738" y="131386"/>
            <a:ext cx="8797925" cy="561975"/>
          </a:xfrm>
        </p:spPr>
        <p:txBody>
          <a:bodyPr/>
          <a:lstStyle/>
          <a:p>
            <a:r>
              <a:rPr lang="en-US" dirty="0"/>
              <a:t>Process Creation – </a:t>
            </a:r>
            <a:r>
              <a:rPr lang="en-US" dirty="0">
                <a:latin typeface="Courier New" pitchFamily="49" charset="0"/>
              </a:rPr>
              <a:t>fork()</a:t>
            </a:r>
          </a:p>
        </p:txBody>
      </p:sp>
      <p:pic>
        <p:nvPicPr>
          <p:cNvPr id="1170439" name="Picture 7" descr="j01992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080000"/>
            <a:ext cx="1116013" cy="10128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0" name="Picture 8" descr="j035672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0608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1" name="Picture 9" descr="MCj02376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01838"/>
            <a:ext cx="690562" cy="635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2" name="Picture 10" descr="MCj0237633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2901950"/>
            <a:ext cx="514350" cy="8874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3" name="Picture 11" descr="MCj023816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028950"/>
            <a:ext cx="430213" cy="760413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4" name="Picture 12" descr="MCj023760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28850"/>
            <a:ext cx="550863" cy="4794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0445" name="Line 13"/>
          <p:cNvSpPr>
            <a:spLocks noChangeShapeType="1"/>
          </p:cNvSpPr>
          <p:nvPr/>
        </p:nvSpPr>
        <p:spPr bwMode="auto">
          <a:xfrm>
            <a:off x="936625" y="3933825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0446" name="Text Box 14"/>
          <p:cNvSpPr txBox="1">
            <a:spLocks noChangeArrowheads="1"/>
          </p:cNvSpPr>
          <p:nvPr/>
        </p:nvSpPr>
        <p:spPr bwMode="auto">
          <a:xfrm>
            <a:off x="5903913" y="1671638"/>
            <a:ext cx="1655762" cy="452913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900"/>
              <a:t>Prosess 2</a:t>
            </a:r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nb-NO" sz="900" b="0"/>
          </a:p>
          <a:p>
            <a:pPr>
              <a:spcBef>
                <a:spcPct val="50000"/>
              </a:spcBef>
            </a:pPr>
            <a:endParaRPr lang="en-US" sz="900" b="0"/>
          </a:p>
        </p:txBody>
      </p:sp>
      <p:pic>
        <p:nvPicPr>
          <p:cNvPr id="1170447" name="Picture 15" descr="j01992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86350"/>
            <a:ext cx="1116013" cy="10128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8" name="Picture 16" descr="j035672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06717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49" name="Picture 17" descr="MCj023764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513" y="2008188"/>
            <a:ext cx="690562" cy="635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50" name="Picture 18" descr="MCj0237603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35200"/>
            <a:ext cx="550863" cy="4794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0451" name="Line 19"/>
          <p:cNvSpPr>
            <a:spLocks noChangeShapeType="1"/>
          </p:cNvSpPr>
          <p:nvPr/>
        </p:nvSpPr>
        <p:spPr bwMode="auto">
          <a:xfrm>
            <a:off x="6013450" y="3940175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170452" name="Picture 20" descr="MCj0250759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05150"/>
            <a:ext cx="465137" cy="68103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453" name="Picture 21" descr="MCj0237614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348038"/>
            <a:ext cx="596900" cy="54927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0454" name="Text Box 22"/>
          <p:cNvSpPr txBox="1">
            <a:spLocks noChangeArrowheads="1"/>
          </p:cNvSpPr>
          <p:nvPr/>
        </p:nvSpPr>
        <p:spPr bwMode="auto">
          <a:xfrm rot="-634024">
            <a:off x="2274888" y="5156200"/>
            <a:ext cx="1460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2800">
                <a:solidFill>
                  <a:schemeClr val="hlink"/>
                </a:solidFill>
                <a:latin typeface="Courier New" pitchFamily="49" charset="0"/>
              </a:rPr>
              <a:t>fork()</a:t>
            </a:r>
            <a:endParaRPr lang="en-US" sz="2800">
              <a:solidFill>
                <a:schemeClr val="hlink"/>
              </a:solidFill>
              <a:latin typeface="Courier New" pitchFamily="49" charset="0"/>
            </a:endParaRPr>
          </a:p>
        </p:txBody>
      </p:sp>
      <p:sp>
        <p:nvSpPr>
          <p:cNvPr id="1170455" name="Text Box 23"/>
          <p:cNvSpPr txBox="1">
            <a:spLocks noChangeArrowheads="1"/>
          </p:cNvSpPr>
          <p:nvPr/>
        </p:nvSpPr>
        <p:spPr bwMode="auto">
          <a:xfrm rot="-634024">
            <a:off x="2252663" y="4724400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make_sandwitch()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6" name="Text Box 24"/>
          <p:cNvSpPr txBox="1">
            <a:spLocks noChangeArrowheads="1"/>
          </p:cNvSpPr>
          <p:nvPr/>
        </p:nvSpPr>
        <p:spPr bwMode="auto">
          <a:xfrm rot="-634024">
            <a:off x="2254250" y="4954588"/>
            <a:ext cx="177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make_burger()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7" name="Text Box 25"/>
          <p:cNvSpPr txBox="1">
            <a:spLocks noChangeArrowheads="1"/>
          </p:cNvSpPr>
          <p:nvPr/>
        </p:nvSpPr>
        <p:spPr bwMode="auto">
          <a:xfrm rot="-634024">
            <a:off x="2252663" y="5492750"/>
            <a:ext cx="201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make_big_cake()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8" name="Text Box 26"/>
          <p:cNvSpPr txBox="1">
            <a:spLocks noChangeArrowheads="1"/>
          </p:cNvSpPr>
          <p:nvPr/>
        </p:nvSpPr>
        <p:spPr bwMode="auto">
          <a:xfrm rot="-634024">
            <a:off x="2252663" y="5732463"/>
            <a:ext cx="201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buy_champagne()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59" name="Text Box 27"/>
          <p:cNvSpPr txBox="1">
            <a:spLocks noChangeArrowheads="1"/>
          </p:cNvSpPr>
          <p:nvPr/>
        </p:nvSpPr>
        <p:spPr bwMode="auto">
          <a:xfrm rot="-634024">
            <a:off x="6985000" y="4905375"/>
            <a:ext cx="2262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make_small_cake()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1170460" name="Text Box 28"/>
          <p:cNvSpPr txBox="1">
            <a:spLocks noChangeArrowheads="1"/>
          </p:cNvSpPr>
          <p:nvPr/>
        </p:nvSpPr>
        <p:spPr bwMode="auto">
          <a:xfrm rot="-634024">
            <a:off x="7262813" y="5337175"/>
            <a:ext cx="177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600">
                <a:solidFill>
                  <a:schemeClr val="folHlink"/>
                </a:solidFill>
                <a:latin typeface="Courier New" pitchFamily="49" charset="0"/>
              </a:rPr>
              <a:t>make_coffee()</a:t>
            </a:r>
            <a:endParaRPr lang="en-US" sz="1600">
              <a:solidFill>
                <a:schemeClr val="folHlink"/>
              </a:solidFill>
              <a:latin typeface="Courier New" pitchFamily="49" charset="0"/>
            </a:endParaRPr>
          </a:p>
        </p:txBody>
      </p:sp>
      <p:pic>
        <p:nvPicPr>
          <p:cNvPr id="1170461" name="Picture 29" descr="MCj0280074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824288"/>
            <a:ext cx="354012" cy="59213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0462" name="Rectangle 30"/>
          <p:cNvSpPr>
            <a:spLocks noChangeArrowheads="1"/>
          </p:cNvSpPr>
          <p:nvPr/>
        </p:nvSpPr>
        <p:spPr bwMode="auto">
          <a:xfrm>
            <a:off x="468313" y="1916113"/>
            <a:ext cx="7488237" cy="936625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/>
              <a:t>right after </a:t>
            </a:r>
            <a:r>
              <a:rPr lang="nb-NO" sz="2800" b="0">
                <a:latin typeface="Courier New" pitchFamily="49" charset="0"/>
              </a:rPr>
              <a:t>fork()</a:t>
            </a:r>
            <a:endParaRPr lang="en-US" sz="2800" b="0">
              <a:latin typeface="Courier New" pitchFamily="49" charset="0"/>
            </a:endParaRPr>
          </a:p>
        </p:txBody>
      </p:sp>
      <p:sp>
        <p:nvSpPr>
          <p:cNvPr id="1170463" name="Rectangle 31"/>
          <p:cNvSpPr>
            <a:spLocks noChangeArrowheads="1"/>
          </p:cNvSpPr>
          <p:nvPr/>
        </p:nvSpPr>
        <p:spPr bwMode="auto">
          <a:xfrm>
            <a:off x="468313" y="2889250"/>
            <a:ext cx="7488237" cy="1008063"/>
          </a:xfrm>
          <a:prstGeom prst="rect">
            <a:avLst/>
          </a:prstGeom>
          <a:gradFill rotWithShape="1">
            <a:gsLst>
              <a:gs pos="0">
                <a:srgbClr val="FF9933">
                  <a:alpha val="39999"/>
                </a:srgbClr>
              </a:gs>
              <a:gs pos="100000">
                <a:srgbClr val="FF9933"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/>
              <a:t>after termination</a:t>
            </a:r>
          </a:p>
          <a:p>
            <a:pPr algn="ctr"/>
            <a:r>
              <a:rPr lang="nb-NO" sz="2800" b="0"/>
              <a:t>(or any later time)</a:t>
            </a:r>
            <a:endParaRPr lang="en-US" sz="2800" b="0">
              <a:latin typeface="Courier New" pitchFamily="49" charset="0"/>
            </a:endParaRPr>
          </a:p>
        </p:txBody>
      </p:sp>
      <p:sp>
        <p:nvSpPr>
          <p:cNvPr id="1170464" name="Rectangle 32"/>
          <p:cNvSpPr>
            <a:spLocks noChangeArrowheads="1"/>
          </p:cNvSpPr>
          <p:nvPr/>
        </p:nvSpPr>
        <p:spPr bwMode="auto">
          <a:xfrm>
            <a:off x="468313" y="3968750"/>
            <a:ext cx="7488237" cy="2160588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100000">
                <a:schemeClr val="hlink">
                  <a:alpha val="39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b-NO" sz="2800" b="0"/>
              <a:t>right after </a:t>
            </a:r>
            <a:r>
              <a:rPr lang="nb-NO" sz="2800" b="0">
                <a:latin typeface="Courier New" pitchFamily="49" charset="0"/>
              </a:rPr>
              <a:t>fork()</a:t>
            </a:r>
            <a:endParaRPr lang="en-US" sz="2800" b="0">
              <a:latin typeface="Courier New" pitchFamily="49" charset="0"/>
            </a:endParaRPr>
          </a:p>
        </p:txBody>
      </p:sp>
      <p:pic>
        <p:nvPicPr>
          <p:cNvPr id="1170466" name="Picture 34" descr="MCj0242087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976313" cy="72072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0467" name="Text Box 35"/>
          <p:cNvSpPr txBox="1">
            <a:spLocks noChangeArrowheads="1"/>
          </p:cNvSpPr>
          <p:nvPr/>
        </p:nvSpPr>
        <p:spPr bwMode="auto">
          <a:xfrm rot="-1186143">
            <a:off x="172332" y="2569716"/>
            <a:ext cx="8997776" cy="107721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How is it possible to get different results?</a:t>
            </a:r>
          </a:p>
          <a:p>
            <a:r>
              <a:rPr lang="en-US" dirty="0"/>
              <a:t>(the</a:t>
            </a:r>
            <a:r>
              <a:rPr lang="en-US" dirty="0" smtClean="0"/>
              <a:t> programs do contain the same code</a:t>
            </a:r>
            <a:r>
              <a:rPr lang="en-US" dirty="0"/>
              <a:t>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7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7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3303E-6 L -0.17534 -2.2330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7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7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7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2222E-6 -0.00023 C 0.02205 0.06417 0.05677 0.15219 0.08472 0.13598 C 0.12604 0.11443 0.03819 -0.19504 0.08715 -0.22168 C 0.13107 -0.24508 0.1868 0.0366 0.22916 0.01321 C 0.27326 -0.00996 0.19201 -0.19249 0.23958 -0.21751 C 0.28212 -0.23975 0.29705 -0.09567 0.33489 -0.11536 C 0.37135 -0.13481 0.32309 -0.22539 0.3559 -0.24253 C 0.37482 -0.25249 0.38437 -0.22585 0.39253 -0.2057 " pathEditMode="relative" rAng="0" ptsTypes="ffffffff">
                                      <p:cBhvr>
                                        <p:cTn id="57" dur="5000" fill="hold"/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0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7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7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7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7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7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7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0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70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4 -2.23303E-6 L 0.36407 0.005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7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00533 L -0.17534 -2.23303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17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17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4 -2.23303E-6 L 0.36806 0.0053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17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7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7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170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70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17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1170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3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17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46" grpId="0" animBg="1"/>
      <p:bldP spid="1170451" grpId="0" animBg="1"/>
      <p:bldP spid="1170454" grpId="0"/>
      <p:bldP spid="1170454" grpId="1"/>
      <p:bldP spid="1170455" grpId="0"/>
      <p:bldP spid="1170455" grpId="1"/>
      <p:bldP spid="1170456" grpId="0"/>
      <p:bldP spid="1170456" grpId="1"/>
      <p:bldP spid="1170457" grpId="0"/>
      <p:bldP spid="1170457" grpId="1"/>
      <p:bldP spid="1170458" grpId="0"/>
      <p:bldP spid="1170458" grpId="1"/>
      <p:bldP spid="1170459" grpId="0"/>
      <p:bldP spid="1170459" grpId="1"/>
      <p:bldP spid="1170460" grpId="0"/>
      <p:bldP spid="1170460" grpId="1"/>
      <p:bldP spid="1170462" grpId="0" animBg="1"/>
      <p:bldP spid="1170463" grpId="0" animBg="1"/>
      <p:bldP spid="1170464" grpId="0" animBg="1"/>
      <p:bldP spid="11704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094" y="5955239"/>
            <a:ext cx="901757" cy="402431"/>
          </a:xfrm>
          <a:prstGeom prst="rect">
            <a:avLst/>
          </a:prstGeom>
        </p:spPr>
      </p:pic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Execution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6337"/>
            <a:ext cx="9144000" cy="4136790"/>
          </a:xfrm>
        </p:spPr>
        <p:txBody>
          <a:bodyPr/>
          <a:lstStyle/>
          <a:p>
            <a:r>
              <a:rPr lang="en-US" sz="2000" dirty="0"/>
              <a:t>To make a process execute a program, one might use the </a:t>
            </a:r>
            <a:br>
              <a:rPr lang="en-US" sz="2000" dirty="0"/>
            </a:b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folHlink"/>
                </a:solidFill>
                <a:latin typeface="Courier New" pitchFamily="49" charset="0"/>
              </a:rPr>
              <a:t>execve</a:t>
            </a:r>
            <a:r>
              <a:rPr lang="en-US" sz="1800" dirty="0" err="1">
                <a:latin typeface="Courier New" pitchFamily="49" charset="0"/>
              </a:rPr>
              <a:t>(char</a:t>
            </a:r>
            <a:r>
              <a:rPr lang="en-US" sz="1800" dirty="0">
                <a:latin typeface="Courier New" pitchFamily="49" charset="0"/>
              </a:rPr>
              <a:t> *filename, char *</a:t>
            </a:r>
            <a:r>
              <a:rPr lang="en-US" sz="1800" dirty="0" err="1">
                <a:latin typeface="Courier New" pitchFamily="49" charset="0"/>
              </a:rPr>
              <a:t>params</a:t>
            </a:r>
            <a:r>
              <a:rPr lang="en-US" sz="1800" dirty="0">
                <a:latin typeface="Courier New" pitchFamily="49" charset="0"/>
              </a:rPr>
              <a:t>[], char *</a:t>
            </a:r>
            <a:r>
              <a:rPr lang="en-US" sz="1800" dirty="0" err="1">
                <a:latin typeface="Courier New" pitchFamily="49" charset="0"/>
              </a:rPr>
              <a:t>envp</a:t>
            </a:r>
            <a:r>
              <a:rPr lang="en-US" sz="1800" dirty="0">
                <a:latin typeface="Courier New" pitchFamily="49" charset="0"/>
              </a:rPr>
              <a:t>[])</a:t>
            </a:r>
            <a:r>
              <a:rPr lang="en-US" sz="2000" dirty="0"/>
              <a:t> system call </a:t>
            </a:r>
            <a:r>
              <a:rPr lang="en-US" sz="1800" dirty="0"/>
              <a:t>(see </a:t>
            </a:r>
            <a:r>
              <a:rPr lang="en-US" sz="1800" dirty="0">
                <a:latin typeface="Courier New" pitchFamily="49" charset="0"/>
              </a:rPr>
              <a:t>man 2 </a:t>
            </a:r>
            <a:r>
              <a:rPr lang="en-US" sz="1800" dirty="0" err="1">
                <a:latin typeface="Courier New" pitchFamily="49" charset="0"/>
              </a:rPr>
              <a:t>execve</a:t>
            </a:r>
            <a:r>
              <a:rPr lang="en-US" sz="1800" dirty="0"/>
              <a:t>)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dirty="0"/>
              <a:t>executes the program pointed to by </a:t>
            </a:r>
            <a:r>
              <a:rPr lang="en-US" sz="1800" dirty="0">
                <a:latin typeface="Courier New" pitchFamily="49" charset="0"/>
              </a:rPr>
              <a:t>filename</a:t>
            </a:r>
            <a:r>
              <a:rPr lang="en-US" sz="1800" dirty="0"/>
              <a:t> (binary or script) using the parameters given in </a:t>
            </a:r>
            <a:r>
              <a:rPr lang="en-US" sz="1800" dirty="0" err="1">
                <a:latin typeface="Courier New" pitchFamily="49" charset="0"/>
              </a:rPr>
              <a:t>params</a:t>
            </a:r>
            <a:r>
              <a:rPr lang="en-US" sz="1800" dirty="0"/>
              <a:t> and in the environment given by </a:t>
            </a:r>
            <a:r>
              <a:rPr lang="en-US" sz="1800" dirty="0" err="1">
                <a:latin typeface="Courier New" pitchFamily="49" charset="0"/>
              </a:rPr>
              <a:t>envp</a:t>
            </a:r>
            <a:r>
              <a:rPr lang="en-US" sz="1800" dirty="0">
                <a:latin typeface="Courier New" pitchFamily="49" charset="0"/>
              </a:rPr>
              <a:t/>
            </a:r>
            <a:br>
              <a:rPr lang="en-US" sz="1800" dirty="0">
                <a:latin typeface="Courier New" pitchFamily="49" charset="0"/>
              </a:rPr>
            </a:br>
            <a:endParaRPr lang="en-US" sz="1800" dirty="0">
              <a:latin typeface="Courier New" pitchFamily="49" charset="0"/>
            </a:endParaRPr>
          </a:p>
          <a:p>
            <a:pPr lvl="1"/>
            <a:r>
              <a:rPr lang="en-US" sz="1800" dirty="0"/>
              <a:t>return value</a:t>
            </a:r>
          </a:p>
          <a:p>
            <a:pPr lvl="2"/>
            <a:r>
              <a:rPr lang="en-US" sz="1600" dirty="0"/>
              <a:t>no return value on success, actually no process to return to </a:t>
            </a:r>
          </a:p>
          <a:p>
            <a:pPr lvl="2"/>
            <a:r>
              <a:rPr lang="en-US" sz="1600" dirty="0"/>
              <a:t>-1 is returned on failure (and </a:t>
            </a:r>
            <a:r>
              <a:rPr lang="en-US" sz="1600" dirty="0" err="1">
                <a:latin typeface="Courier New" pitchFamily="49" charset="0"/>
              </a:rPr>
              <a:t>errno</a:t>
            </a:r>
            <a:r>
              <a:rPr lang="en-US" sz="1600" dirty="0"/>
              <a:t> set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000" dirty="0"/>
              <a:t>Many other versions</a:t>
            </a:r>
            <a:r>
              <a:rPr lang="en-US" sz="2000" dirty="0" smtClean="0"/>
              <a:t> (frontends to </a:t>
            </a:r>
            <a:r>
              <a:rPr lang="en-US" sz="2000" b="1" dirty="0" err="1" smtClean="0">
                <a:solidFill>
                  <a:schemeClr val="folHlink"/>
                </a:solidFill>
                <a:latin typeface="Courier New" pitchFamily="49" charset="0"/>
              </a:rPr>
              <a:t>execve</a:t>
            </a:r>
            <a:r>
              <a:rPr lang="en-US" sz="2000" dirty="0" smtClean="0"/>
              <a:t>) exist</a:t>
            </a:r>
            <a:r>
              <a:rPr lang="en-US" sz="2000" dirty="0"/>
              <a:t>, e.g., </a:t>
            </a:r>
            <a:br>
              <a:rPr lang="en-US" sz="2000" dirty="0"/>
            </a:br>
            <a:r>
              <a:rPr lang="en-US" sz="2000" dirty="0" err="1">
                <a:latin typeface="Courier New" pitchFamily="49" charset="0"/>
              </a:rPr>
              <a:t>execl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execlp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execle</a:t>
            </a:r>
            <a:r>
              <a:rPr lang="en-US" sz="2000" dirty="0"/>
              <a:t>, </a:t>
            </a:r>
            <a:r>
              <a:rPr lang="en-US" sz="2000" dirty="0" err="1">
                <a:latin typeface="Courier New" pitchFamily="49" charset="0"/>
              </a:rPr>
              <a:t>execv</a:t>
            </a:r>
            <a:r>
              <a:rPr lang="en-US" sz="2000" dirty="0"/>
              <a:t> and </a:t>
            </a:r>
            <a:r>
              <a:rPr lang="en-US" sz="2000" dirty="0" err="1">
                <a:latin typeface="Courier New" pitchFamily="49" charset="0"/>
              </a:rPr>
              <a:t>execvp</a:t>
            </a:r>
            <a:r>
              <a:rPr lang="en-US" sz="2000" dirty="0"/>
              <a:t>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exec</a:t>
            </a:r>
            <a:r>
              <a:rPr lang="en-US" sz="16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t="24080" b="24619"/>
          <a:stretch>
            <a:fillRect/>
          </a:stretch>
        </p:blipFill>
        <p:spPr>
          <a:xfrm>
            <a:off x="3610208" y="5993470"/>
            <a:ext cx="1042527" cy="40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03" y="5441532"/>
            <a:ext cx="901757" cy="402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58" y="5452483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1:</a:t>
            </a:r>
            <a:endParaRPr lang="en-US" sz="1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97658" y="5999036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2: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 rot="1510420">
            <a:off x="2753273" y="502458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fork(..)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 rot="1510420">
            <a:off x="3391166" y="5078444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solidFill>
                  <a:srgbClr val="0000FF"/>
                </a:solidFill>
                <a:latin typeface="Courier"/>
                <a:cs typeface="Courier"/>
              </a:rPr>
              <a:t>execve</a:t>
            </a:r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-6.71531E-6 L 0.17245 -6.71531E-6 " pathEditMode="relative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45 -5.2189E-6 L 0.68513 0.00324 " pathEditMode="relative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6 L 0.08666 -0.00046 " pathEditMode="relative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58 L 0.4321 -0.0058 " pathEditMode="relative" ptsTypes="AA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Waiting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r>
              <a:rPr lang="en-US" sz="2000" dirty="0"/>
              <a:t>To make a process wait for another process, one</a:t>
            </a:r>
            <a:r>
              <a:rPr lang="en-US" sz="2000" dirty="0" smtClean="0"/>
              <a:t> can </a:t>
            </a:r>
            <a:r>
              <a:rPr lang="en-US" sz="2000" dirty="0"/>
              <a:t>use the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>
                <a:latin typeface="Courier New" pitchFamily="49" charset="0"/>
              </a:rPr>
              <a:t>pid_t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wait</a:t>
            </a:r>
            <a:r>
              <a:rPr lang="en-US" sz="2000" dirty="0" err="1">
                <a:latin typeface="Courier New" pitchFamily="49" charset="0"/>
              </a:rPr>
              <a:t>(int</a:t>
            </a:r>
            <a:r>
              <a:rPr lang="en-US" sz="2000" dirty="0">
                <a:latin typeface="Courier New" pitchFamily="49" charset="0"/>
              </a:rPr>
              <a:t> *status)</a:t>
            </a:r>
            <a:r>
              <a:rPr lang="en-US" sz="2000" dirty="0" smtClean="0"/>
              <a:t> system </a:t>
            </a:r>
            <a:r>
              <a:rPr lang="en-US" sz="2000" dirty="0"/>
              <a:t>call </a:t>
            </a:r>
            <a:r>
              <a:rPr lang="en-US" sz="1400" dirty="0"/>
              <a:t>(see </a:t>
            </a:r>
            <a:r>
              <a:rPr lang="en-US" sz="1400" dirty="0">
                <a:latin typeface="Courier New" pitchFamily="49" charset="0"/>
              </a:rPr>
              <a:t>man 2 wait</a:t>
            </a:r>
            <a:r>
              <a:rPr lang="en-US" sz="1400" dirty="0"/>
              <a:t>)</a:t>
            </a:r>
            <a:r>
              <a:rPr lang="en-US" sz="2000" dirty="0"/>
              <a:t>:</a:t>
            </a:r>
            <a:br>
              <a:rPr lang="en-US" sz="2000" dirty="0"/>
            </a:br>
            <a:endParaRPr lang="en-US" sz="2000" dirty="0" smtClean="0"/>
          </a:p>
          <a:p>
            <a:pPr lvl="1"/>
            <a:r>
              <a:rPr lang="en-US" sz="1800" dirty="0" smtClean="0"/>
              <a:t>waits until </a:t>
            </a:r>
            <a:r>
              <a:rPr lang="en-US" sz="1800" i="1" dirty="0" smtClean="0"/>
              <a:t>any</a:t>
            </a:r>
            <a:r>
              <a:rPr lang="en-US" sz="1800" dirty="0" smtClean="0"/>
              <a:t> of the child processes terminates</a:t>
            </a:r>
            <a:r>
              <a:rPr lang="en-US" sz="1800" dirty="0" smtClean="0"/>
              <a:t> (</a:t>
            </a:r>
            <a:r>
              <a:rPr lang="en-US" sz="1800" dirty="0" smtClean="0"/>
              <a:t>if there are running child processes)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1800" dirty="0" smtClean="0"/>
              <a:t>returns </a:t>
            </a:r>
          </a:p>
          <a:p>
            <a:pPr lvl="2"/>
            <a:r>
              <a:rPr lang="en-US" sz="1400" dirty="0" smtClean="0"/>
              <a:t>-</a:t>
            </a:r>
            <a:r>
              <a:rPr lang="en-US" sz="1400" dirty="0"/>
              <a:t>1 if no child processes exist</a:t>
            </a:r>
            <a:br>
              <a:rPr lang="en-US" sz="1400" dirty="0"/>
            </a:br>
            <a:endParaRPr lang="en-US" sz="1400" dirty="0" smtClean="0"/>
          </a:p>
          <a:p>
            <a:pPr lvl="2"/>
            <a:r>
              <a:rPr lang="en-US" sz="1400" dirty="0" smtClean="0"/>
              <a:t>PID </a:t>
            </a:r>
            <a:r>
              <a:rPr lang="en-US" sz="1400" dirty="0"/>
              <a:t>of the terminated child process </a:t>
            </a:r>
            <a:r>
              <a:rPr lang="en-US" sz="1400" dirty="0" smtClean="0"/>
              <a:t>and puts </a:t>
            </a:r>
            <a:r>
              <a:rPr lang="en-US" sz="1400" dirty="0"/>
              <a:t>the status of the process in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ourier New" pitchFamily="49" charset="0"/>
              </a:rPr>
              <a:t>status</a:t>
            </a:r>
            <a:r>
              <a:rPr lang="en-US" sz="1400" dirty="0" smtClean="0">
                <a:latin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</a:rPr>
            </a:br>
            <a:r>
              <a:rPr lang="en-US" sz="1400" dirty="0" smtClean="0">
                <a:latin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</a:rPr>
            </a:br>
            <a:endParaRPr lang="en-US" sz="1400" dirty="0" smtClean="0">
              <a:latin typeface="Courier New" pitchFamily="49" charset="0"/>
            </a:endParaRPr>
          </a:p>
          <a:p>
            <a:pPr lvl="1"/>
            <a:r>
              <a:rPr lang="en-US" sz="1800" dirty="0"/>
              <a:t>see also </a:t>
            </a:r>
            <a:r>
              <a:rPr lang="en-US" sz="1800" dirty="0">
                <a:latin typeface="Courier New" pitchFamily="49" charset="0"/>
              </a:rPr>
              <a:t>wait4, </a:t>
            </a:r>
            <a:r>
              <a:rPr lang="en-US" sz="1800" dirty="0" err="1">
                <a:latin typeface="Courier New" pitchFamily="49" charset="0"/>
              </a:rPr>
              <a:t>waitpid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90" y="5955239"/>
            <a:ext cx="901757" cy="40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68" y="5441533"/>
            <a:ext cx="901757" cy="402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58" y="5452483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1:</a:t>
            </a:r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97658" y="5999036"/>
            <a:ext cx="12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process 2:</a:t>
            </a:r>
            <a:endParaRPr lang="en-US" sz="1800" b="0" dirty="0"/>
          </a:p>
        </p:txBody>
      </p:sp>
      <p:sp>
        <p:nvSpPr>
          <p:cNvPr id="9" name="TextBox 8"/>
          <p:cNvSpPr txBox="1"/>
          <p:nvPr/>
        </p:nvSpPr>
        <p:spPr>
          <a:xfrm rot="1510420">
            <a:off x="2271561" y="5024582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fork(..)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 rot="1510420">
            <a:off x="4055157" y="4958009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FF"/>
                </a:solidFill>
                <a:latin typeface="Courier"/>
                <a:cs typeface="Courier"/>
              </a:rPr>
              <a:t>wait(..)</a:t>
            </a:r>
            <a:endParaRPr lang="en-US" sz="1800" b="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5638026" y="5726178"/>
            <a:ext cx="2331843" cy="328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0.21344 -0.00047 " pathEditMode="relative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0.62903 -0.00046 " pathEditMode="relative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4 -0.00047 L 0.63147 -0.00047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Termination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 process can terminate in several different ways:</a:t>
            </a:r>
            <a:br>
              <a:rPr lang="en-US" sz="2400" dirty="0"/>
            </a:br>
            <a:endParaRPr lang="en-US" sz="1600" dirty="0"/>
          </a:p>
          <a:p>
            <a:pPr lvl="1"/>
            <a:r>
              <a:rPr lang="en-US" sz="2000" dirty="0"/>
              <a:t>no more instructions to execute in the program –  </a:t>
            </a:r>
            <a:br>
              <a:rPr lang="en-US" sz="2000" dirty="0"/>
            </a:br>
            <a:r>
              <a:rPr lang="en-US" sz="2000" dirty="0"/>
              <a:t>unknown status value 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a function in a program finishes with a </a:t>
            </a:r>
            <a:r>
              <a:rPr lang="en-US" sz="2000" b="1" dirty="0">
                <a:solidFill>
                  <a:schemeClr val="folHlink"/>
                </a:solidFill>
                <a:latin typeface="Courier New" pitchFamily="49" charset="0"/>
              </a:rPr>
              <a:t>return</a:t>
            </a:r>
            <a:r>
              <a:rPr lang="en-US" sz="2000" dirty="0"/>
              <a:t> –</a:t>
            </a:r>
            <a:br>
              <a:rPr lang="en-US" sz="2000" dirty="0"/>
            </a:br>
            <a:r>
              <a:rPr lang="en-US" sz="2000" dirty="0"/>
              <a:t>parameter to return the status value 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the system call </a:t>
            </a:r>
            <a:r>
              <a:rPr lang="en-US" sz="2000" dirty="0"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exit</a:t>
            </a:r>
            <a:r>
              <a:rPr lang="en-US" sz="2000" dirty="0" err="1">
                <a:latin typeface="Courier New" pitchFamily="49" charset="0"/>
              </a:rPr>
              <a:t>(int</a:t>
            </a:r>
            <a:r>
              <a:rPr lang="en-US" sz="2000" dirty="0">
                <a:latin typeface="Courier New" pitchFamily="49" charset="0"/>
              </a:rPr>
              <a:t> status)</a:t>
            </a:r>
            <a:r>
              <a:rPr lang="en-US" sz="2000" dirty="0"/>
              <a:t> terminates a process and returns the status value 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3 exit</a:t>
            </a:r>
            <a:r>
              <a:rPr lang="en-US" sz="1600" dirty="0"/>
              <a:t>)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the system call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  <a:latin typeface="Courier New" pitchFamily="49" charset="0"/>
              </a:rPr>
              <a:t>kill</a:t>
            </a:r>
            <a:r>
              <a:rPr lang="en-US" sz="2000" dirty="0" err="1">
                <a:latin typeface="Courier New" pitchFamily="49" charset="0"/>
              </a:rPr>
              <a:t>(pid_t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sig)</a:t>
            </a:r>
            <a:r>
              <a:rPr lang="en-US" sz="2000" dirty="0"/>
              <a:t> sends a signal to a process to terminate it </a:t>
            </a:r>
            <a:r>
              <a:rPr lang="en-US" sz="1600" dirty="0"/>
              <a:t>(see </a:t>
            </a:r>
            <a:r>
              <a:rPr lang="en-US" sz="1600" dirty="0">
                <a:latin typeface="Courier New" pitchFamily="49" charset="0"/>
              </a:rPr>
              <a:t>man 2 kill, man 7 signal</a:t>
            </a:r>
            <a:r>
              <a:rPr lang="en-US" sz="1600" dirty="0"/>
              <a:t>)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status value of</a:t>
            </a:r>
            <a:r>
              <a:rPr lang="en-US" sz="2400" dirty="0" smtClean="0"/>
              <a:t> 0 </a:t>
            </a:r>
            <a:r>
              <a:rPr lang="en-US" sz="2400" dirty="0"/>
              <a:t>indicates success,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other </a:t>
            </a:r>
            <a:r>
              <a:rPr lang="en-US" sz="2400" dirty="0"/>
              <a:t>values indicate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43159</TotalTime>
  <Words>5449</Words>
  <Application>Microsoft Macintosh PowerPoint</Application>
  <PresentationFormat>On-screen Show (4:3)</PresentationFormat>
  <Paragraphs>825</Paragraphs>
  <Slides>40</Slides>
  <Notes>36</Notes>
  <HiddenSlides>1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1_paalh</vt:lpstr>
      <vt:lpstr>Operating Systems:   Processes &amp;  CPU Scheduling </vt:lpstr>
      <vt:lpstr>Overview</vt:lpstr>
      <vt:lpstr>Processes</vt:lpstr>
      <vt:lpstr>Processes</vt:lpstr>
      <vt:lpstr>Slide 5</vt:lpstr>
      <vt:lpstr>Process Creation – fork()</vt:lpstr>
      <vt:lpstr>Program Execution</vt:lpstr>
      <vt:lpstr>Process Waiting</vt:lpstr>
      <vt:lpstr>Process Termination</vt:lpstr>
      <vt:lpstr>Process States</vt:lpstr>
      <vt:lpstr>Context Switches</vt:lpstr>
      <vt:lpstr>Processes vs. Threads</vt:lpstr>
      <vt:lpstr>Processes vs. Threads</vt:lpstr>
      <vt:lpstr>Example</vt:lpstr>
      <vt:lpstr>CPU Scheduling</vt:lpstr>
      <vt:lpstr>Scheduling  </vt:lpstr>
      <vt:lpstr>Why Spend Time on Scheduling?</vt:lpstr>
      <vt:lpstr>Why Spend Time on Scheduling?</vt:lpstr>
      <vt:lpstr>Why Spend Time on Scheduling?</vt:lpstr>
      <vt:lpstr>FIFO and Round Robin</vt:lpstr>
      <vt:lpstr>FIFO and Round Robin</vt:lpstr>
      <vt:lpstr>Case: Time Slice Size</vt:lpstr>
      <vt:lpstr>Scheduling</vt:lpstr>
      <vt:lpstr>Scheduling</vt:lpstr>
      <vt:lpstr>Scheduling</vt:lpstr>
      <vt:lpstr>Scheduling  </vt:lpstr>
      <vt:lpstr>Preemption </vt:lpstr>
      <vt:lpstr>Preemption </vt:lpstr>
      <vt:lpstr>Many Algorithms Exist</vt:lpstr>
      <vt:lpstr>Slide 30</vt:lpstr>
      <vt:lpstr>Traditional scheduling in UNIX</vt:lpstr>
      <vt:lpstr>Scheduling in Windows 2000, XP, …</vt:lpstr>
      <vt:lpstr>Scheduling in Windows 2000, XP, …</vt:lpstr>
      <vt:lpstr>Scheduling in Windows 8 (…server 2008, 7)</vt:lpstr>
      <vt:lpstr>Scheduling in Linux</vt:lpstr>
      <vt:lpstr>Scheduling in Linux</vt:lpstr>
      <vt:lpstr>When to Invoke the Scheduler?</vt:lpstr>
      <vt:lpstr>Future Chips: Something to think about!?</vt:lpstr>
      <vt:lpstr>Future Chips: Something to think about!?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1744</cp:revision>
  <cp:lastPrinted>2012-09-19T06:06:42Z</cp:lastPrinted>
  <dcterms:created xsi:type="dcterms:W3CDTF">2013-09-17T20:13:40Z</dcterms:created>
  <dcterms:modified xsi:type="dcterms:W3CDTF">2013-09-18T11:47:11Z</dcterms:modified>
</cp:coreProperties>
</file>