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Soheil: For å bli enda bedre kjent med brukerne våre så gjennomførte vi en liten spørreundersøkelse for å kartlegge deres ferdighetsnivå hva gjelder PC/Data, smarttelefon, Internett og villighet til å kjøpe dagligvarer på nett.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Soheil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Soheil: Intervju spisset på matinnkjøp. Resultater → utslag for design. Butikken ikke en sosial arena, men kan være kilde til mosjon. Kommer du deg til butkken, får du også med deg varene hjem. Hva de kjøpte.</a:t>
            </a:r>
            <a:r>
              <a:rPr lang="en">
                <a:solidFill>
                  <a:schemeClr val="dk1"/>
                </a:solidFill>
              </a:rPr>
              <a:t>Handlet ofte 2 -3 ganger/uke. Varekategorier, matvarevalg (på kortene), Bag, trillebag, poser, Glatt om vinter, fremtidsutsikter.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Bekreftet det vi visste fra før.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Sissel: To piloter. Hang-ups: kortsystem, ville ha egne varer. Utforming av kort med deres varer for å sikre bedre innlevelse. Førte også til at vi lagde en ny prototype, med færre elementer som tok fokus bort i pilotene.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Sissel: To piloter. Hang-ups: kortsystem, ville ha egne varer. Utforming av kort med deres varer for å sikre bedre innlevelse. Førte også til at vi lagde en ny prototype, med færre elementer som tok fokus bort i pilotene.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Sissel: Fokusgruppe og testing med enkeltpersoner. De mest kyndige tok ledelsen. Index-kort.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Sissel: Boks - ha på bordet, men bedre om henger fast i løsning. Opp og ned på boks-protoypen kan bli tolket som at teksten forstørres. Delt - skjerm, ikke skjerm. Umulig: Vil helst se frukt og grønt først. Antar at hvis bestiller flere varer av samme slag - må slå av og på først.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Soheil: Ny design som skal bli evolusjonær prototype som går fra å være lavoppløst prototype til å være en mer funksjonell mediumoppløst prototype, lav affordance for å skjønne bruken, OG SÅ ut å teste igjen! Konseptskisse. For å klare dette trenger vi  løse noen tekniske utfordringene.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Soheil: Former designen hele veien - tekniske muligheter og begrensninger. </a:t>
            </a:r>
            <a:r>
              <a:rPr lang="en">
                <a:solidFill>
                  <a:schemeClr val="dk1"/>
                </a:solidFill>
              </a:rPr>
              <a:t>En utfordring med dette er å få RFID-leseren til å kunne lese flere kort samtidig (anti-collision). Knapper og feedback (høytaler?), Passiv skjerm.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Soheil: Former designen hele veien - tekniske muligheter og begrensninger.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Sissel: Problem-område - særlig om vinteren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Sissel: Vi kom altså frem til denne.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Sissel: En bransje i vekst. Hvordan kan eldre som ikke liker internett få benytte denne tjenesten?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Sissel: Kurvløsning for kjøp hjemmefra, og </a:t>
            </a:r>
            <a:r>
              <a:rPr lang="en">
                <a:solidFill>
                  <a:schemeClr val="dk1"/>
                </a:solidFill>
              </a:rPr>
              <a:t>scanneren for både hjemmebruk og ta med seg på butikken. MTP SOSIALT OG MOSJONSUTBYTTE!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Soheil: Statistikk over populære varer - for å vite hvilke varer vi skal starte med.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API- info  ---&gt; vi skal opprette brukere på forhånd, og devicen vår kan kommunisere med den. Likte kurvløsningen best.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Soheil: Arduinon kommuniserer med den enkelte brukers handlekurv.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Soheil: Rapid prototyping basert skisser og konsept i Sonen. Bygget flere bruk og kast prototyper, prøvde gjøre interaksjon så enkelt som mulig. Såg samtidig på tekniske muligheter for funksjonell utvidelse.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Soheil: Viser frem prototypene! Delt mellom universell utforming og tilpasset resultatene i datainnsamlingen. Fellesnevner er kort skal inn i beholder, bruker trykker på bestill. Index-kort laget for å kunne, gi tilbakemelding på hva som foregikk og simulert interaksjon →  gjennomføre brukertesting.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grpSp>
        <p:nvGrpSpPr>
          <p:cNvPr id="34" name="Shape 34"/>
          <p:cNvGrpSpPr/>
          <p:nvPr/>
        </p:nvGrpSpPr>
        <p:grpSpPr>
          <a:xfrm>
            <a:off x="-1375" y="-22825"/>
            <a:ext cx="9146743" cy="488900"/>
            <a:chOff x="0" y="-26025"/>
            <a:chExt cx="9144000" cy="488900"/>
          </a:xfrm>
        </p:grpSpPr>
        <p:sp>
          <p:nvSpPr>
            <p:cNvPr id="35" name="Shape 35"/>
            <p:cNvSpPr txBox="1"/>
            <p:nvPr/>
          </p:nvSpPr>
          <p:spPr>
            <a:xfrm>
              <a:off x="0" y="-5125"/>
              <a:ext cx="9144000" cy="46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6" name="Shape 3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26950" y="-26025"/>
              <a:ext cx="517050" cy="478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ettyimages.no/search/photographer?family=creative&amp;photographer=MachineHeadz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320875" y="382000"/>
            <a:ext cx="8448600" cy="1466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INF1510: Bruksorientert design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Gruppearbeid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696150" y="2983900"/>
            <a:ext cx="17517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18.04.16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325" y="3513100"/>
            <a:ext cx="1457349" cy="13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2122950" y="1849000"/>
            <a:ext cx="4898100" cy="10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>
                <a:latin typeface="Helvetica Neue"/>
                <a:ea typeface="Helvetica Neue"/>
                <a:cs typeface="Helvetica Neue"/>
                <a:sym typeface="Helvetica Neue"/>
              </a:rPr>
              <a:t>Adelaide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Kartlegging av brukers ferdighetsnivå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6705" r="15145" b="-31285"/>
          <a:stretch/>
        </p:blipFill>
        <p:spPr>
          <a:xfrm>
            <a:off x="5410575" y="821075"/>
            <a:ext cx="3586524" cy="4370674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00" y="832950"/>
            <a:ext cx="5216443" cy="347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Kartlegging av brukers ferdighetsnivå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2704"/>
          <a:stretch/>
        </p:blipFill>
        <p:spPr>
          <a:xfrm>
            <a:off x="1384733" y="463499"/>
            <a:ext cx="6703992" cy="467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>
            <a:off x="2047075" y="1056950"/>
            <a:ext cx="54531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lg" len="lg"/>
            <a:tailEnd type="triangl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1617049" y="570624"/>
            <a:ext cx="6892877" cy="91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800" b="1" dirty="0"/>
              <a:t>Lav ferdighet		       		Høy ferdighet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Intervju om dagligvareinnkjøp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649" y="950200"/>
            <a:ext cx="3867374" cy="4193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49" y="939300"/>
            <a:ext cx="4897330" cy="326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for brukertesting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009" y="463499"/>
            <a:ext cx="6239989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 for brukertesting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009" y="463499"/>
            <a:ext cx="6239989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44475" y="704050"/>
            <a:ext cx="2552100" cy="4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Nødvendig med varekategorier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Tilpassede kort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Færre distraherende elementer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Brukertesting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1639" r="20660" b="9115"/>
          <a:stretch/>
        </p:blipFill>
        <p:spPr>
          <a:xfrm>
            <a:off x="6153050" y="463500"/>
            <a:ext cx="2990954" cy="233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250" y="463487"/>
            <a:ext cx="3271804" cy="233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r="3827"/>
          <a:stretch/>
        </p:blipFill>
        <p:spPr>
          <a:xfrm>
            <a:off x="0" y="463500"/>
            <a:ext cx="2990946" cy="23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4700" y="2795875"/>
            <a:ext cx="3414596" cy="227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7">
            <a:alphaModFix/>
          </a:blip>
          <a:srcRect l="27096" t="24118" r="39705" b="15600"/>
          <a:stretch/>
        </p:blipFill>
        <p:spPr>
          <a:xfrm>
            <a:off x="602999" y="2876162"/>
            <a:ext cx="1644453" cy="21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7">
            <a:alphaModFix/>
          </a:blip>
          <a:srcRect l="59633" t="31310" b="23271"/>
          <a:stretch/>
        </p:blipFill>
        <p:spPr>
          <a:xfrm>
            <a:off x="6624726" y="3119625"/>
            <a:ext cx="2347720" cy="18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Resultater fra brukertesting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11205"/>
          <a:stretch/>
        </p:blipFill>
        <p:spPr>
          <a:xfrm>
            <a:off x="4111050" y="791999"/>
            <a:ext cx="5032949" cy="377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64125" y="1917606"/>
            <a:ext cx="3764700" cy="23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Lav oppløsning ga variert forståelse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Skjerm eller ikke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Mobil løsning forvirrer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5" name="Shape 175"/>
          <p:cNvSpPr txBox="1"/>
          <p:nvPr/>
        </p:nvSpPr>
        <p:spPr>
          <a:xfrm>
            <a:off x="420250" y="1293650"/>
            <a:ext cx="2229000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Blant annet: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Veien videre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863" y="954275"/>
            <a:ext cx="2386287" cy="276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>
            <a:off x="401275" y="3881325"/>
            <a:ext cx="8098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t="24118" b="15600"/>
          <a:stretch/>
        </p:blipFill>
        <p:spPr>
          <a:xfrm>
            <a:off x="2432675" y="1380762"/>
            <a:ext cx="3715024" cy="15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401275" y="4016625"/>
            <a:ext cx="16446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Lo-Fi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l="8481" t="10781" r="4976" b="6470"/>
          <a:stretch/>
        </p:blipFill>
        <p:spPr>
          <a:xfrm>
            <a:off x="114825" y="1875262"/>
            <a:ext cx="1434368" cy="126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 l="22240" t="21580" r="20629"/>
          <a:stretch/>
        </p:blipFill>
        <p:spPr>
          <a:xfrm>
            <a:off x="1319558" y="2843812"/>
            <a:ext cx="1009492" cy="875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7677175" y="4016625"/>
            <a:ext cx="16446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Hi-Fi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24117" r="71607" b="33601"/>
          <a:stretch/>
        </p:blipFill>
        <p:spPr>
          <a:xfrm>
            <a:off x="1062250" y="1394175"/>
            <a:ext cx="2319024" cy="244157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Tekniske utfordringer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249" y="1127150"/>
            <a:ext cx="3321574" cy="38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2924450" y="1951695"/>
            <a:ext cx="3247900" cy="1415075"/>
          </a:xfrm>
          <a:custGeom>
            <a:avLst/>
            <a:gdLst/>
            <a:ahLst/>
            <a:cxnLst/>
            <a:rect l="0" t="0" r="0" b="0"/>
            <a:pathLst>
              <a:path w="129916" h="56603" extrusionOk="0">
                <a:moveTo>
                  <a:pt x="0" y="20791"/>
                </a:moveTo>
                <a:cubicBezTo>
                  <a:pt x="8892" y="17441"/>
                  <a:pt x="32949" y="-3997"/>
                  <a:pt x="53353" y="692"/>
                </a:cubicBezTo>
                <a:cubicBezTo>
                  <a:pt x="73756" y="5381"/>
                  <a:pt x="109874" y="39610"/>
                  <a:pt x="122421" y="48929"/>
                </a:cubicBezTo>
                <a:cubicBezTo>
                  <a:pt x="134967" y="58247"/>
                  <a:pt x="127597" y="55324"/>
                  <a:pt x="128633" y="56603"/>
                </a:cubicBezTo>
              </a:path>
            </a:pathLst>
          </a:custGeom>
          <a:noFill/>
          <a:ln w="7620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96" name="Shape 196"/>
          <p:cNvSpPr txBox="1"/>
          <p:nvPr/>
        </p:nvSpPr>
        <p:spPr>
          <a:xfrm>
            <a:off x="3412500" y="724525"/>
            <a:ext cx="3321600" cy="9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chemeClr val="dk1"/>
                </a:solidFill>
              </a:rPr>
              <a:t>Anti-collision ved mange kort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131150" y="4130450"/>
            <a:ext cx="2319000" cy="9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</a:rPr>
              <a:t>Knapper og funksjonalitet</a:t>
            </a:r>
          </a:p>
        </p:txBody>
      </p:sp>
      <p:cxnSp>
        <p:nvCxnSpPr>
          <p:cNvPr id="198" name="Shape 198"/>
          <p:cNvCxnSpPr/>
          <p:nvPr/>
        </p:nvCxnSpPr>
        <p:spPr>
          <a:xfrm rot="10800000" flipH="1">
            <a:off x="3901025" y="3994275"/>
            <a:ext cx="1206000" cy="4476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9" name="Shape 199"/>
          <p:cNvCxnSpPr/>
          <p:nvPr/>
        </p:nvCxnSpPr>
        <p:spPr>
          <a:xfrm rot="10800000" flipH="1">
            <a:off x="3945400" y="4131375"/>
            <a:ext cx="1901700" cy="6456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Tekniske utfordringer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833" y="1255775"/>
            <a:ext cx="5949265" cy="37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49" y="784375"/>
            <a:ext cx="2911824" cy="3373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381300" y="627900"/>
            <a:ext cx="56085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Selenium: Et testverktøy for nettsider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0" y="0"/>
            <a:ext cx="7717200" cy="4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Innkjøp av dagligvarer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17525" y="1348975"/>
            <a:ext cx="4288500" cy="26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Utfordrende å komme seg til butikken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Tungt å bære varer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Bruker ikke PC og internett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325" y="978074"/>
            <a:ext cx="5216676" cy="34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-25" y="1278300"/>
            <a:ext cx="9144000" cy="2367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TAKK FOR OSS!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Problemstilling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066650" y="2086650"/>
            <a:ext cx="70107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chemeClr val="dk1"/>
                </a:solidFill>
              </a:rPr>
              <a:t>“Hvordan kan innkjøp av dagligvarer forenkles for eldre med motoriske utfordringer og nedsatt mobilitet?”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Innkjøp på nett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50" y="717057"/>
            <a:ext cx="4220649" cy="401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494" y="1145162"/>
            <a:ext cx="3973099" cy="263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620500" y="3781425"/>
            <a:ext cx="30000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12700" lvl="0" rtl="0">
              <a:lnSpc>
                <a:spcPct val="180000"/>
              </a:lnSpc>
              <a:spcBef>
                <a:spcPts val="0"/>
              </a:spcBef>
              <a:buNone/>
            </a:pPr>
            <a:r>
              <a:rPr lang="en" sz="750">
                <a:solidFill>
                  <a:schemeClr val="dk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© Gettyimages user: </a:t>
            </a:r>
            <a:r>
              <a:rPr lang="en" sz="750">
                <a:solidFill>
                  <a:srgbClr val="4CB7F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MachineHeadz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første konseptene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8481" t="10781" r="4976" b="6470"/>
          <a:stretch/>
        </p:blipFill>
        <p:spPr>
          <a:xfrm>
            <a:off x="723600" y="840949"/>
            <a:ext cx="4390550" cy="38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22240" t="21580" r="20629"/>
          <a:stretch/>
        </p:blipFill>
        <p:spPr>
          <a:xfrm>
            <a:off x="5153299" y="1584150"/>
            <a:ext cx="3090024" cy="26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Møte med kolonial.no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16542" r="4879" b="10454"/>
          <a:stretch/>
        </p:blipFill>
        <p:spPr>
          <a:xfrm>
            <a:off x="0" y="846675"/>
            <a:ext cx="6523348" cy="37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645000" y="1583700"/>
            <a:ext cx="2499000" cy="19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</a:rPr>
              <a:t>Christian fra Kolonial tipser: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Gå for kurven!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Bruk vårt API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Arduino → Web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Møte med kolonial.no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16542" r="4879" b="10454"/>
          <a:stretch/>
        </p:blipFill>
        <p:spPr>
          <a:xfrm>
            <a:off x="0" y="831300"/>
            <a:ext cx="6523348" cy="37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348" y="0"/>
            <a:ext cx="21691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 prototyping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148550" y="2187225"/>
            <a:ext cx="1777800" cy="7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8627" r="12289"/>
          <a:stretch/>
        </p:blipFill>
        <p:spPr>
          <a:xfrm>
            <a:off x="0" y="937950"/>
            <a:ext cx="4013058" cy="380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349" y="937962"/>
            <a:ext cx="5074648" cy="380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0" y="0"/>
            <a:ext cx="77661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Papir-prototypene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24118" r="2210" b="15600"/>
          <a:stretch/>
        </p:blipFill>
        <p:spPr>
          <a:xfrm>
            <a:off x="145925" y="670725"/>
            <a:ext cx="8998072" cy="39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726</Words>
  <Application>Microsoft Office PowerPoint</Application>
  <PresentationFormat>Skjermfremvisning (16:9)</PresentationFormat>
  <Paragraphs>68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Helvetica Neue</vt:lpstr>
      <vt:lpstr>simple-light</vt:lpstr>
      <vt:lpstr>simple-light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Soheil</cp:lastModifiedBy>
  <cp:revision>5</cp:revision>
  <dcterms:modified xsi:type="dcterms:W3CDTF">2016-04-17T20:57:38Z</dcterms:modified>
</cp:coreProperties>
</file>