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no"/>
              <a:t>Etter denne datainnsamlingsprosessen repeterte vi tidligere steg hvor vi transkriberte og kodet intervjuene. Gjennom disse tilbakemeldingene på bilderammen forstod vi at det generelt var et problem blant eldre med dette å forstå skytjenester. Derfor tenkte vi det kunne være interessant å utforske dette aspektet av bilderammen. Deretter førte dette til ny brainstormingsprosess hvor målet var å utforske potensialet i den digitale bilderammen til å omhandle skytjenester i større grad, da vi skjønte at dette var noe eldre sliter med å forstå. </a:t>
            </a:r>
          </a:p>
          <a:p>
            <a:pPr lvl="0">
              <a:spcBef>
                <a:spcPts val="0"/>
              </a:spcBef>
              <a:buNone/>
            </a:pPr>
            <a:r>
              <a:rPr lang="no"/>
              <a:t>Derfor valgte vi å videre utforske ideer tilknyttet den digitale bilderammen og gjentok samme prosess som sist. </a:t>
            </a:r>
          </a:p>
          <a:p>
            <a:pPr lvl="0">
              <a:spcBef>
                <a:spcPts val="0"/>
              </a:spcBef>
              <a:buNone/>
            </a:pPr>
            <a:r>
              <a:rPr lang="no"/>
              <a:t>Det vi satt igjen med var en applikasjon som skal benytter seg av “constraints” som designprinsipp for å simplifisere stegene rundt det å ta bilde, til å laste det opp i et tilgjengelig sky-arkiv. </a:t>
            </a:r>
          </a:p>
          <a:p>
            <a:pPr lvl="0">
              <a:spcBef>
                <a:spcPts val="0"/>
              </a:spcBef>
              <a:buNone/>
            </a:pPr>
            <a:r>
              <a:rPr lang="no"/>
              <a:t>I tillegg til dette valgte vi å videre prototype “plante-spillet” til en mer høy-oppløselige prototype. For dette valgte vi å benytte Wireframes, ettersom det kun var applikasjoner vi skulle prototype, hvor vi da benyttet oss av tjenesten “proto.io” for å gjøre dette.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no"/>
              <a:t>Deretter evaluerte vi disse høyoppløselige prototypene med en eldre bruker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no"/>
              <a:t>Nå sitter vi igjen med data etter første evaluering av de høyoppløselige prototypene. Vi ønsker å evaluere videre før vi eventuelt gjør noen drastiske endringer på </a:t>
            </a:r>
            <a:r>
              <a:rPr lang="no"/>
              <a:t>prototypene</a:t>
            </a:r>
            <a:r>
              <a:rPr lang="no"/>
              <a:t>. Utformingene av prototypene avhenger av hvor godt disse måler læringseffekten blant eldre, hvor vi ønsker å utforske om disse har noen påvirkning på eldres forståelse rundt teknologi, for eksempel forståelsen rundt skytjenester gjennom bilde appen, eller forståelse av funksjonaliteten til en smarttelefon gjennom plantespillet.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no"/>
              <a:t>Videre ønsker vi å snevre oss ned til én </a:t>
            </a:r>
            <a:r>
              <a:rPr lang="no"/>
              <a:t>prototype som vi kan bruke til videre research. Fokuset videre kommer til å ligge på læringseffekt, hvor det da er viktig at prototypen vi ender opp med skal kunne brukes til å måle dette som en metrikk. Vi kommer først og fremst til å utføre noen evalueringer til før vi bestemmer oss for hvilken prototype vi vil gå videre med, dette ønsker vi å gjøre gjennom between-group testing, dette er fordi vi ønsker å størst mulig grad å kontrollere læringseffekt, da dette er veldig viktig med tanke på det vi ønsker å utforske. Deretter ønsker vi å utføre en del datainnsamlinger på Kampen eldrehjem for å tilpasse prototypen til å hente inn mest mulig data for å deretter komme til et mer konkret svar på problemstillingen.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no"/>
              <a:t>prosjektgruppe og hva prosjektet med MECS går ut på. Hei, vi er MECS case 2 som omhandler hvorfor eldre sliter med å lære seg moderne teknologi. Vi fikk i oppdrag av MECS å utforske hvorfor det har seg slik at eldre sliter med dette, og komme med noen bidrag til dette problemområdet.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a:p>
            <a:pPr lvl="0" rtl="0">
              <a:spcBef>
                <a:spcPts val="0"/>
              </a:spcBef>
              <a:buNone/>
            </a:pPr>
            <a:r>
              <a:rPr lang="no"/>
              <a:t>Forskningsspørsmål 1:</a:t>
            </a:r>
          </a:p>
          <a:p>
            <a:pPr indent="-228600" lvl="0" marL="457200" rtl="0">
              <a:spcBef>
                <a:spcPts val="0"/>
              </a:spcBef>
              <a:buChar char="-"/>
            </a:pPr>
            <a:r>
              <a:rPr lang="no"/>
              <a:t>begrense omfang -&gt; software fremfor hardware</a:t>
            </a:r>
          </a:p>
          <a:p>
            <a:pPr indent="-228600" lvl="0" marL="457200" rtl="0">
              <a:spcBef>
                <a:spcPts val="0"/>
              </a:spcBef>
              <a:buChar char="-"/>
            </a:pPr>
            <a:r>
              <a:rPr lang="no"/>
              <a:t>fordi interessant å jobbe med og mye av dagens løsninger er software basert</a:t>
            </a:r>
          </a:p>
          <a:p>
            <a:pPr lvl="0" rtl="0">
              <a:spcBef>
                <a:spcPts val="0"/>
              </a:spcBef>
              <a:buNone/>
            </a:pPr>
            <a:r>
              <a:rPr lang="no"/>
              <a:t>Forskningsspørsmål 2:</a:t>
            </a:r>
          </a:p>
          <a:p>
            <a:pPr indent="-228600" lvl="0" marL="457200" rtl="0">
              <a:spcBef>
                <a:spcPts val="0"/>
              </a:spcBef>
              <a:buChar char="-"/>
            </a:pPr>
            <a:r>
              <a:rPr lang="no"/>
              <a:t>Begrenset til dette etter noen datainnsamlinger og utforske om det finnes løsninger med “constraints”</a:t>
            </a:r>
          </a:p>
          <a:p>
            <a:pPr indent="-228600" lvl="0" marL="457200">
              <a:spcBef>
                <a:spcPts val="0"/>
              </a:spcBef>
              <a:buChar char="-"/>
            </a:pPr>
            <a:r>
              <a:rPr lang="no"/>
              <a:t>kommer tilbake til dette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a:p>
            <a:pPr indent="-228600" lvl="0" marL="457200" rtl="0">
              <a:spcBef>
                <a:spcPts val="0"/>
              </a:spcBef>
              <a:buChar char="-"/>
            </a:pPr>
            <a:r>
              <a:rPr lang="no"/>
              <a:t>Begynte å researche på nett o.l. </a:t>
            </a:r>
          </a:p>
          <a:p>
            <a:pPr indent="-228600" lvl="0" marL="457200" rtl="0">
              <a:spcBef>
                <a:spcPts val="0"/>
              </a:spcBef>
              <a:buChar char="-"/>
            </a:pPr>
            <a:r>
              <a:rPr lang="no"/>
              <a:t>begrenset omfang så mye som mulig</a:t>
            </a:r>
          </a:p>
          <a:p>
            <a:pPr indent="-228600" lvl="0" marL="457200" rtl="0">
              <a:spcBef>
                <a:spcPts val="0"/>
              </a:spcBef>
              <a:buChar char="-"/>
            </a:pPr>
            <a:r>
              <a:rPr lang="no"/>
              <a:t>diskuterte egne erfaringer</a:t>
            </a:r>
          </a:p>
          <a:p>
            <a:pPr indent="-228600" lvl="0" marL="457200" rtl="0">
              <a:spcBef>
                <a:spcPts val="0"/>
              </a:spcBef>
              <a:buChar char="-"/>
            </a:pPr>
            <a:r>
              <a:rPr lang="no"/>
              <a:t>så på litteratur som: “</a:t>
            </a:r>
            <a:r>
              <a:rPr lang="no">
                <a:solidFill>
                  <a:schemeClr val="dk1"/>
                </a:solidFill>
              </a:rPr>
              <a:t>Old Habits as a Resource for Design: On Learning and Un-learning Bodily Knowledge” av Tone Bratteteig og Guri Verne. </a:t>
            </a:r>
          </a:p>
          <a:p>
            <a:pPr indent="-228600" lvl="0" marL="457200" rtl="0">
              <a:spcBef>
                <a:spcPts val="0"/>
              </a:spcBef>
              <a:buClr>
                <a:schemeClr val="dk1"/>
              </a:buClr>
              <a:buChar char="-"/>
            </a:pPr>
            <a:r>
              <a:rPr lang="no">
                <a:solidFill>
                  <a:schemeClr val="dk1"/>
                </a:solidFill>
              </a:rPr>
              <a:t>Før metodologi - intervju for å undersøke problemområdet</a:t>
            </a:r>
          </a:p>
          <a:p>
            <a:pPr indent="-228600" lvl="0" marL="457200" rtl="0">
              <a:spcBef>
                <a:spcPts val="0"/>
              </a:spcBef>
              <a:buClr>
                <a:schemeClr val="dk1"/>
              </a:buClr>
              <a:buChar char="-"/>
            </a:pPr>
            <a:r>
              <a:rPr lang="no">
                <a:solidFill>
                  <a:schemeClr val="dk1"/>
                </a:solidFill>
              </a:rPr>
              <a:t>semi-strukturert med 2 brukere -&gt; transkribering og koding</a:t>
            </a:r>
          </a:p>
          <a:p>
            <a:pPr indent="-228600" lvl="0" marL="457200" rtl="0">
              <a:spcBef>
                <a:spcPts val="0"/>
              </a:spcBef>
              <a:buClr>
                <a:schemeClr val="dk1"/>
              </a:buClr>
              <a:buChar char="-"/>
            </a:pPr>
            <a:r>
              <a:rPr lang="no">
                <a:solidFill>
                  <a:schemeClr val="dk1"/>
                </a:solidFill>
              </a:rPr>
              <a:t>Affainity Diagram -&gt; redde for å gjøre feil fordi for mye funksjoner - forvirring og rot</a:t>
            </a:r>
          </a:p>
          <a:p>
            <a:pPr indent="-228600" lvl="0" marL="457200">
              <a:spcBef>
                <a:spcPts val="0"/>
              </a:spcBef>
              <a:buClr>
                <a:schemeClr val="dk1"/>
              </a:buClr>
              <a:buChar char="-"/>
            </a:pPr>
            <a:r>
              <a:rPr lang="no">
                <a:solidFill>
                  <a:schemeClr val="dk1"/>
                </a:solidFill>
              </a:rPr>
              <a:t>“Den onde sirkelen”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a:p>
            <a:pPr lvl="0">
              <a:spcBef>
                <a:spcPts val="0"/>
              </a:spcBef>
              <a:buNone/>
            </a:pPr>
            <a:r>
              <a:t/>
            </a:r>
            <a:endParaRPr/>
          </a:p>
          <a:p>
            <a:pPr indent="-228600" lvl="0" marL="457200" rtl="0">
              <a:spcBef>
                <a:spcPts val="0"/>
              </a:spcBef>
              <a:buChar char="-"/>
            </a:pPr>
            <a:r>
              <a:rPr lang="no"/>
              <a:t>Utdyp om sirkelen</a:t>
            </a:r>
          </a:p>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solidFill>
                <a:schemeClr val="dk1"/>
              </a:solidFill>
            </a:endParaRPr>
          </a:p>
          <a:p>
            <a:pPr indent="-228600" lvl="0" marL="457200" rtl="0">
              <a:spcBef>
                <a:spcPts val="0"/>
              </a:spcBef>
              <a:buClr>
                <a:schemeClr val="dk1"/>
              </a:buClr>
              <a:buChar char="-"/>
            </a:pPr>
            <a:r>
              <a:rPr lang="no">
                <a:solidFill>
                  <a:schemeClr val="dk1"/>
                </a:solidFill>
              </a:rPr>
              <a:t>Begrenset omfang så langt til: En gui basert løsning og en løsning basert på den onde sirkelen</a:t>
            </a:r>
          </a:p>
          <a:p>
            <a:pPr indent="-228600" lvl="0" marL="457200" rtl="0">
              <a:spcBef>
                <a:spcPts val="0"/>
              </a:spcBef>
              <a:buClr>
                <a:schemeClr val="dk1"/>
              </a:buClr>
              <a:buChar char="-"/>
            </a:pPr>
            <a:r>
              <a:rPr lang="no">
                <a:solidFill>
                  <a:schemeClr val="dk1"/>
                </a:solidFill>
              </a:rPr>
              <a:t>diskuterte “constraints” og idé med å fjerne steg fordi mange funksjoner er forvirrende</a:t>
            </a:r>
          </a:p>
          <a:p>
            <a:pPr indent="-228600" lvl="0" marL="457200" rtl="0">
              <a:spcBef>
                <a:spcPts val="0"/>
              </a:spcBef>
              <a:buClr>
                <a:schemeClr val="dk1"/>
              </a:buClr>
              <a:buChar char="-"/>
            </a:pPr>
            <a:r>
              <a:rPr lang="no">
                <a:solidFill>
                  <a:schemeClr val="dk1"/>
                </a:solidFill>
              </a:rPr>
              <a:t>elemineringsbrainstorming igjen med “constraints” i fokus</a:t>
            </a:r>
          </a:p>
          <a:p>
            <a:pPr indent="-228600" lvl="0" marL="457200">
              <a:spcBef>
                <a:spcPts val="0"/>
              </a:spcBef>
              <a:buClr>
                <a:schemeClr val="dk1"/>
              </a:buClr>
              <a:buChar char="-"/>
            </a:pPr>
            <a:r>
              <a:rPr lang="no">
                <a:solidFill>
                  <a:schemeClr val="dk1"/>
                </a:solidFill>
              </a:rPr>
              <a:t>10 ideer, jobbet ned til 2 basert på argumenter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no"/>
              <a:t>Etter brainstormingen satt vi igjen med 2 lav-oppløselige prototoyper som kunne være relevant til videre utvikling. En annen viktig grunn til at disse prototypene ble valgt var fordi disse var mest relevant i forhold til det vi ønsket å researche. Ettersom vi hadde snevret oss inn på designprinsippet “constraints” var det viktig at vi kunne finne dette i </a:t>
            </a:r>
            <a:r>
              <a:rPr lang="no"/>
              <a:t>prototypene</a:t>
            </a:r>
            <a:r>
              <a:rPr lang="no"/>
              <a:t>.  Disse var en digital bilderamme som skulle kunne kobles til en skytjeneste og videre fungerer som en forenklet skytjeneste med mål å undersøke om eldre sin forståelse rundt skytjenester ble bedre. </a:t>
            </a:r>
          </a:p>
          <a:p>
            <a:pPr lvl="0">
              <a:spcBef>
                <a:spcPts val="0"/>
              </a:spcBef>
              <a:buNone/>
            </a:pPr>
            <a:r>
              <a:rPr lang="no"/>
              <a:t>Den andre </a:t>
            </a:r>
            <a:r>
              <a:rPr lang="no"/>
              <a:t>prototypen</a:t>
            </a:r>
            <a:r>
              <a:rPr lang="no"/>
              <a:t> fungerer som en slags plattform hvor eldre skal kunne ha mulighet til å fritt utforske funksjonene uten å tenke på konsekvensene. Konseptet er en applikasjon som ligner på en standard smarttelefon interface, hvor brukeren blir gitt en rekke oppgaver som foregår innenfor interface, hvor målet her er at oppgavene skal føre til at de eldre får utforsket alle kanter av operativsystemet, slik at dette </a:t>
            </a:r>
            <a:r>
              <a:rPr lang="no"/>
              <a:t>forhåpentligvis</a:t>
            </a:r>
            <a:r>
              <a:rPr lang="no"/>
              <a:t> kan styrke de eldres forståelse av funksjonene en smarttelefon har å by på. Her benytter vi også gamification for å motivere brukerne til å fortsette, hvor dette kommer i form av en plante som må holdes i live gjennom oppgavene brukerne utfører. </a:t>
            </a:r>
          </a:p>
          <a:p>
            <a:pPr lvl="0">
              <a:spcBef>
                <a:spcPts val="0"/>
              </a:spcBef>
              <a:buNone/>
            </a:pPr>
            <a:r>
              <a:t/>
            </a:r>
            <a:endParaRPr/>
          </a:p>
          <a:p>
            <a:pPr lvl="0">
              <a:spcBef>
                <a:spcPts val="0"/>
              </a:spcBef>
              <a:buNone/>
            </a:pPr>
            <a:r>
              <a:rPr lang="no"/>
              <a:t>(legg til bilde av prototypene her)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no"/>
              <a:t>Ettersom målet i dette prosjektet er å utforske hvorfor eldre sliter med å lære seg teknologi, skjønte vi tidlig at det var viktig å virkelig utforske dette gjennom </a:t>
            </a:r>
            <a:r>
              <a:rPr lang="no"/>
              <a:t>prototypene</a:t>
            </a:r>
            <a:r>
              <a:rPr lang="no"/>
              <a:t> vi kommer med. Derfor valgte vi metodologien “</a:t>
            </a:r>
            <a:r>
              <a:rPr lang="no"/>
              <a:t>research</a:t>
            </a:r>
            <a:r>
              <a:rPr lang="no"/>
              <a:t> through design”. Vi syntes dette var passende fordi vi heller ønsker å fokusere på datainnsamlingsprosessen, fremfor å bruke dataen til å bare forbedre prototypen. Derfor var det også viktig at prototypene vi utviklet skulle kunne brukes som et “verktøy” til datainnsamling, fremfor en løsning på et gitt problem. </a:t>
            </a:r>
          </a:p>
          <a:p>
            <a:pPr lvl="0">
              <a:spcBef>
                <a:spcPts val="0"/>
              </a:spcBef>
              <a:buNone/>
            </a:pPr>
            <a:r>
              <a:rPr lang="no"/>
              <a:t>Gjennom disse to </a:t>
            </a:r>
            <a:r>
              <a:rPr lang="no"/>
              <a:t>prototypene</a:t>
            </a:r>
            <a:r>
              <a:rPr lang="no"/>
              <a:t> så vi potensialet i å bruke disse som et verktøy, hvor vi for eksempel gjennom plante appen er interessert i å måle hvorvidt bruken av applikasjonen kan komme til nytte når eldre faktisk skal bruke en smarttelefon.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no"/>
              <a:t>På dette punktet i prosjektet var det på tide å utforme noen </a:t>
            </a:r>
            <a:r>
              <a:rPr lang="no"/>
              <a:t>lavoppløselige</a:t>
            </a:r>
            <a:r>
              <a:rPr lang="no"/>
              <a:t> </a:t>
            </a:r>
            <a:r>
              <a:rPr lang="no"/>
              <a:t>prototyper. Her valgte vi enkle skisser som beskriver konseptet til den grad at vi kunne evaluere med noen eldre. </a:t>
            </a:r>
          </a:p>
          <a:p>
            <a:pPr lvl="0">
              <a:spcBef>
                <a:spcPts val="0"/>
              </a:spcBef>
              <a:buNone/>
            </a:pPr>
            <a:r>
              <a:rPr lang="no"/>
              <a:t>Vi skrev en semi-strukturert intervjuguide og dro til Kampen gamlehjem for vi fikk intervjuet 2 brukere. Her valgte vi semi-strukturert igjen slik at vi kunne stille så mange oppfølgingsspørsmål som nødvendig. Tilbakemeldingene her var litt forskjellige, fra det ene intervjuet fikk vi ikke så mye tilbakemeldinger, da brukeren ikke hadde noe særlig interesse av å lære seg ny teknologi. På denne måten falt intervjuet litt sammen, og vi måtte prøve på nytt.  I det andre intervjuet fikk informasjon om at de brukeren gjerne skulle blitt bedre på teknologi, og syntes derfor f.eks. plantespillet var noe brukeren kunne se for seg å bruke dersom de ville føre til en økt forståelse.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no"/>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no"/>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no"/>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no"/>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no"/>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no"/>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no"/>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no"/>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no"/>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no"/>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no"/>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no"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12.png"/><Relationship Id="rId5"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2.jpg"/><Relationship Id="rId5" Type="http://schemas.openxmlformats.org/officeDocument/2006/relationships/image" Target="../media/image4.jpg"/><Relationship Id="rId6"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rIns="91425" wrap="square" tIns="91425">
            <a:noAutofit/>
          </a:bodyPr>
          <a:lstStyle/>
          <a:p>
            <a:pPr lvl="0">
              <a:spcBef>
                <a:spcPts val="0"/>
              </a:spcBef>
              <a:buNone/>
            </a:pPr>
            <a:r>
              <a:rPr lang="no"/>
              <a:t>Eldre og moderne teknologi</a:t>
            </a:r>
          </a:p>
        </p:txBody>
      </p:sp>
      <p:sp>
        <p:nvSpPr>
          <p:cNvPr id="55" name="Shape 55"/>
          <p:cNvSpPr txBox="1"/>
          <p:nvPr>
            <p:ph idx="1" type="subTitle"/>
          </p:nvPr>
        </p:nvSpPr>
        <p:spPr>
          <a:xfrm>
            <a:off x="311700" y="2834125"/>
            <a:ext cx="8520600" cy="7926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no"/>
              <a:t>Prototyper</a:t>
            </a:r>
          </a:p>
        </p:txBody>
      </p:sp>
      <p:sp>
        <p:nvSpPr>
          <p:cNvPr id="120" name="Shape 12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buChar char="-"/>
            </a:pPr>
            <a:r>
              <a:rPr lang="no"/>
              <a:t>Transkribering og koding</a:t>
            </a:r>
          </a:p>
          <a:p>
            <a:pPr indent="-228600" lvl="0" marL="457200" rtl="0">
              <a:spcBef>
                <a:spcPts val="0"/>
              </a:spcBef>
              <a:buChar char="-"/>
            </a:pPr>
            <a:r>
              <a:rPr lang="no"/>
              <a:t>Ny brainstorming</a:t>
            </a:r>
          </a:p>
          <a:p>
            <a:pPr indent="-228600" lvl="0" marL="457200" rtl="0">
              <a:spcBef>
                <a:spcPts val="0"/>
              </a:spcBef>
              <a:buChar char="-"/>
            </a:pPr>
            <a:r>
              <a:rPr lang="no"/>
              <a:t>Fra digital bilderamme til </a:t>
            </a:r>
            <a:br>
              <a:rPr lang="no"/>
            </a:br>
            <a:r>
              <a:rPr lang="no"/>
              <a:t>bilde-skytjeneste</a:t>
            </a:r>
          </a:p>
          <a:p>
            <a:pPr indent="-228600" lvl="0" marL="457200">
              <a:spcBef>
                <a:spcPts val="0"/>
              </a:spcBef>
              <a:buChar char="-"/>
            </a:pPr>
            <a:r>
              <a:rPr lang="no"/>
              <a:t>Wireframing via proto.io</a:t>
            </a:r>
          </a:p>
        </p:txBody>
      </p:sp>
      <p:pic>
        <p:nvPicPr>
          <p:cNvPr descr="FullSizeRender – Kopi (4).jpg" id="121" name="Shape 121"/>
          <p:cNvPicPr preferRelativeResize="0"/>
          <p:nvPr/>
        </p:nvPicPr>
        <p:blipFill>
          <a:blip r:embed="rId3">
            <a:alphaModFix/>
          </a:blip>
          <a:stretch>
            <a:fillRect/>
          </a:stretch>
        </p:blipFill>
        <p:spPr>
          <a:xfrm>
            <a:off x="4860013" y="0"/>
            <a:ext cx="3857626" cy="51435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t/>
            </a:r>
            <a:endParaRPr/>
          </a:p>
        </p:txBody>
      </p:sp>
      <p:sp>
        <p:nvSpPr>
          <p:cNvPr id="127" name="Shape 12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descr="1.2-Screen 1-Hovedmeny.png" id="128" name="Shape 128"/>
          <p:cNvPicPr preferRelativeResize="0"/>
          <p:nvPr/>
        </p:nvPicPr>
        <p:blipFill>
          <a:blip r:embed="rId3">
            <a:alphaModFix/>
          </a:blip>
          <a:stretch>
            <a:fillRect/>
          </a:stretch>
        </p:blipFill>
        <p:spPr>
          <a:xfrm>
            <a:off x="-11" y="0"/>
            <a:ext cx="2891773" cy="5143500"/>
          </a:xfrm>
          <a:prstGeom prst="rect">
            <a:avLst/>
          </a:prstGeom>
          <a:noFill/>
          <a:ln>
            <a:noFill/>
          </a:ln>
        </p:spPr>
      </p:pic>
      <p:pic>
        <p:nvPicPr>
          <p:cNvPr descr="1.8-Screen 1-Informasjon.png" id="129" name="Shape 129"/>
          <p:cNvPicPr preferRelativeResize="0"/>
          <p:nvPr/>
        </p:nvPicPr>
        <p:blipFill>
          <a:blip r:embed="rId4">
            <a:alphaModFix/>
          </a:blip>
          <a:stretch>
            <a:fillRect/>
          </a:stretch>
        </p:blipFill>
        <p:spPr>
          <a:xfrm>
            <a:off x="2891739" y="0"/>
            <a:ext cx="2891773" cy="5143500"/>
          </a:xfrm>
          <a:prstGeom prst="rect">
            <a:avLst/>
          </a:prstGeom>
          <a:noFill/>
          <a:ln>
            <a:noFill/>
          </a:ln>
        </p:spPr>
      </p:pic>
      <p:pic>
        <p:nvPicPr>
          <p:cNvPr descr="1.9-Screen 1-Hva.png" id="130" name="Shape 130"/>
          <p:cNvPicPr preferRelativeResize="0"/>
          <p:nvPr/>
        </p:nvPicPr>
        <p:blipFill>
          <a:blip r:embed="rId5">
            <a:alphaModFix/>
          </a:blip>
          <a:stretch>
            <a:fillRect/>
          </a:stretch>
        </p:blipFill>
        <p:spPr>
          <a:xfrm>
            <a:off x="5783489" y="0"/>
            <a:ext cx="2891773"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t/>
            </a:r>
            <a:endParaRPr/>
          </a:p>
        </p:txBody>
      </p:sp>
      <p:sp>
        <p:nvSpPr>
          <p:cNvPr id="136" name="Shape 13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descr="2.6-Screen 1-State 6.png" id="137" name="Shape 137"/>
          <p:cNvPicPr preferRelativeResize="0"/>
          <p:nvPr/>
        </p:nvPicPr>
        <p:blipFill>
          <a:blip r:embed="rId3">
            <a:alphaModFix/>
          </a:blip>
          <a:stretch>
            <a:fillRect/>
          </a:stretch>
        </p:blipFill>
        <p:spPr>
          <a:xfrm>
            <a:off x="5862014" y="0"/>
            <a:ext cx="2891773" cy="5143500"/>
          </a:xfrm>
          <a:prstGeom prst="rect">
            <a:avLst/>
          </a:prstGeom>
          <a:noFill/>
          <a:ln>
            <a:noFill/>
          </a:ln>
        </p:spPr>
      </p:pic>
      <p:pic>
        <p:nvPicPr>
          <p:cNvPr descr="1.1-Screen 2.png" id="138" name="Shape 138"/>
          <p:cNvPicPr preferRelativeResize="0"/>
          <p:nvPr/>
        </p:nvPicPr>
        <p:blipFill>
          <a:blip r:embed="rId4">
            <a:alphaModFix/>
          </a:blip>
          <a:stretch>
            <a:fillRect/>
          </a:stretch>
        </p:blipFill>
        <p:spPr>
          <a:xfrm>
            <a:off x="-11" y="0"/>
            <a:ext cx="2891773" cy="5143500"/>
          </a:xfrm>
          <a:prstGeom prst="rect">
            <a:avLst/>
          </a:prstGeom>
          <a:noFill/>
          <a:ln>
            <a:noFill/>
          </a:ln>
        </p:spPr>
      </p:pic>
      <p:pic>
        <p:nvPicPr>
          <p:cNvPr descr="2.5-Screen 1-State 5.png" id="139" name="Shape 139"/>
          <p:cNvPicPr preferRelativeResize="0"/>
          <p:nvPr/>
        </p:nvPicPr>
        <p:blipFill>
          <a:blip r:embed="rId5">
            <a:alphaModFix/>
          </a:blip>
          <a:stretch>
            <a:fillRect/>
          </a:stretch>
        </p:blipFill>
        <p:spPr>
          <a:xfrm>
            <a:off x="2970264" y="0"/>
            <a:ext cx="2891773"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no"/>
              <a:t>Evaluering av prototyper</a:t>
            </a:r>
          </a:p>
        </p:txBody>
      </p:sp>
      <p:sp>
        <p:nvSpPr>
          <p:cNvPr id="145" name="Shape 14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descr="IMG_3704.JPG" id="146" name="Shape 146"/>
          <p:cNvPicPr preferRelativeResize="0"/>
          <p:nvPr/>
        </p:nvPicPr>
        <p:blipFill>
          <a:blip r:embed="rId3">
            <a:alphaModFix/>
          </a:blip>
          <a:stretch>
            <a:fillRect/>
          </a:stretch>
        </p:blipFill>
        <p:spPr>
          <a:xfrm>
            <a:off x="6606471" y="99625"/>
            <a:ext cx="2400526" cy="3200676"/>
          </a:xfrm>
          <a:prstGeom prst="rect">
            <a:avLst/>
          </a:prstGeom>
          <a:noFill/>
          <a:ln>
            <a:noFill/>
          </a:ln>
        </p:spPr>
      </p:pic>
      <p:pic>
        <p:nvPicPr>
          <p:cNvPr descr="IMG_3690.JPG" id="147" name="Shape 147"/>
          <p:cNvPicPr preferRelativeResize="0"/>
          <p:nvPr/>
        </p:nvPicPr>
        <p:blipFill>
          <a:blip r:embed="rId4">
            <a:alphaModFix/>
          </a:blip>
          <a:stretch>
            <a:fillRect/>
          </a:stretch>
        </p:blipFill>
        <p:spPr>
          <a:xfrm>
            <a:off x="4203021" y="1204288"/>
            <a:ext cx="2484599" cy="331277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no"/>
              <a:t>Hvor er vi nå?</a:t>
            </a:r>
          </a:p>
        </p:txBody>
      </p:sp>
      <p:sp>
        <p:nvSpPr>
          <p:cNvPr id="153" name="Shape 15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buChar char="-"/>
            </a:pPr>
            <a:r>
              <a:rPr lang="no"/>
              <a:t>Nettopp utført første evaluering med </a:t>
            </a:r>
            <a:r>
              <a:rPr lang="no"/>
              <a:t>høyoppløselige</a:t>
            </a:r>
            <a:r>
              <a:rPr lang="no"/>
              <a:t> prototyper</a:t>
            </a:r>
          </a:p>
          <a:p>
            <a:pPr indent="-228600" lvl="0" marL="457200">
              <a:spcBef>
                <a:spcPts val="0"/>
              </a:spcBef>
              <a:buChar char="-"/>
            </a:pPr>
            <a:r>
              <a:rPr lang="no"/>
              <a:t>Læringseffekt</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no"/>
              <a:t>Videre research</a:t>
            </a:r>
          </a:p>
        </p:txBody>
      </p:sp>
      <p:sp>
        <p:nvSpPr>
          <p:cNvPr id="159" name="Shape 15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buChar char="-"/>
            </a:pPr>
            <a:r>
              <a:rPr lang="no"/>
              <a:t>Videre datainnsamling </a:t>
            </a:r>
          </a:p>
          <a:p>
            <a:pPr indent="-228600" lvl="0" marL="457200" rtl="0">
              <a:spcBef>
                <a:spcPts val="0"/>
              </a:spcBef>
              <a:buChar char="-"/>
            </a:pPr>
            <a:r>
              <a:rPr lang="no"/>
              <a:t>between group</a:t>
            </a:r>
          </a:p>
          <a:p>
            <a:pPr indent="-228600" lvl="0" marL="457200" rtl="0">
              <a:spcBef>
                <a:spcPts val="0"/>
              </a:spcBef>
              <a:buChar char="-"/>
            </a:pPr>
            <a:r>
              <a:rPr lang="no"/>
              <a:t>Tilpasse prototyper</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no"/>
              <a:t>Hvem er vi? </a:t>
            </a:r>
          </a:p>
        </p:txBody>
      </p:sp>
      <p:sp>
        <p:nvSpPr>
          <p:cNvPr id="61" name="Shape 6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no"/>
              <a:t> MECS </a:t>
            </a:r>
            <a:r>
              <a:rPr lang="no"/>
              <a:t>Case 2 – Why do elderly have a hard-time learning modern technologies?</a:t>
            </a:r>
          </a:p>
          <a:p>
            <a:pPr lvl="0">
              <a:spcBef>
                <a:spcPts val="0"/>
              </a:spcBef>
              <a:buNone/>
            </a:pPr>
            <a:r>
              <a:t/>
            </a:r>
            <a:endParaRPr/>
          </a:p>
        </p:txBody>
      </p:sp>
      <p:pic>
        <p:nvPicPr>
          <p:cNvPr id="62" name="Shape 62"/>
          <p:cNvPicPr preferRelativeResize="0"/>
          <p:nvPr/>
        </p:nvPicPr>
        <p:blipFill>
          <a:blip r:embed="rId3">
            <a:alphaModFix/>
          </a:blip>
          <a:stretch>
            <a:fillRect/>
          </a:stretch>
        </p:blipFill>
        <p:spPr>
          <a:xfrm>
            <a:off x="2963225" y="1754500"/>
            <a:ext cx="3217550" cy="3217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Shape 6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no"/>
              <a:t>Forskningsspørsmål</a:t>
            </a:r>
          </a:p>
        </p:txBody>
      </p:sp>
      <p:sp>
        <p:nvSpPr>
          <p:cNvPr id="68" name="Shape 6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no"/>
              <a:t>“Hvordan kan en GUI-basert løsning brukes til å bidra rundt eldres forståelse av moderne teknologi?”  </a:t>
            </a:r>
          </a:p>
          <a:p>
            <a:pPr lvl="0">
              <a:spcBef>
                <a:spcPts val="0"/>
              </a:spcBef>
              <a:buNone/>
            </a:pPr>
            <a:r>
              <a:rPr lang="no"/>
              <a:t>“Hvordan kan vi benytte designprinsippet “constraints” for å lære eldre ny teknologi”</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Shape 7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no"/>
              <a:t>Hvordan vi begynte prosessen</a:t>
            </a:r>
          </a:p>
        </p:txBody>
      </p:sp>
      <p:sp>
        <p:nvSpPr>
          <p:cNvPr id="74" name="Shape 7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buChar char="-"/>
            </a:pPr>
            <a:r>
              <a:rPr lang="no"/>
              <a:t>Begrense omfang</a:t>
            </a:r>
          </a:p>
          <a:p>
            <a:pPr indent="-228600" lvl="0" marL="457200" rtl="0">
              <a:spcBef>
                <a:spcPts val="0"/>
              </a:spcBef>
              <a:buChar char="-"/>
            </a:pPr>
            <a:r>
              <a:rPr lang="no"/>
              <a:t>Semi-strukturert intervju</a:t>
            </a:r>
          </a:p>
          <a:p>
            <a:pPr indent="-228600" lvl="0" marL="457200" rtl="0">
              <a:spcBef>
                <a:spcPts val="0"/>
              </a:spcBef>
              <a:buChar char="-"/>
            </a:pPr>
            <a:r>
              <a:rPr lang="no"/>
              <a:t>Transkribering og koding</a:t>
            </a:r>
          </a:p>
          <a:p>
            <a:pPr indent="-228600" lvl="0" marL="457200">
              <a:spcBef>
                <a:spcPts val="0"/>
              </a:spcBef>
              <a:buChar char="-"/>
            </a:pPr>
            <a:r>
              <a:rPr lang="no"/>
              <a:t>Affinity diagram</a:t>
            </a:r>
          </a:p>
        </p:txBody>
      </p:sp>
      <p:pic>
        <p:nvPicPr>
          <p:cNvPr descr="IMG_3675.JPG" id="75" name="Shape 75"/>
          <p:cNvPicPr preferRelativeResize="0"/>
          <p:nvPr/>
        </p:nvPicPr>
        <p:blipFill>
          <a:blip r:embed="rId3">
            <a:alphaModFix/>
          </a:blip>
          <a:stretch>
            <a:fillRect/>
          </a:stretch>
        </p:blipFill>
        <p:spPr>
          <a:xfrm>
            <a:off x="2098675" y="2555750"/>
            <a:ext cx="3187702" cy="2390776"/>
          </a:xfrm>
          <a:prstGeom prst="rect">
            <a:avLst/>
          </a:prstGeom>
          <a:noFill/>
          <a:ln>
            <a:noFill/>
          </a:ln>
        </p:spPr>
      </p:pic>
      <p:pic>
        <p:nvPicPr>
          <p:cNvPr descr="IMG_3668.JPG" id="76" name="Shape 76"/>
          <p:cNvPicPr preferRelativeResize="0"/>
          <p:nvPr/>
        </p:nvPicPr>
        <p:blipFill>
          <a:blip r:embed="rId4">
            <a:alphaModFix/>
          </a:blip>
          <a:stretch>
            <a:fillRect/>
          </a:stretch>
        </p:blipFill>
        <p:spPr>
          <a:xfrm>
            <a:off x="5286375" y="218632"/>
            <a:ext cx="3545925" cy="472786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Shape 8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no"/>
              <a:t>“Den onde sirkel”</a:t>
            </a:r>
          </a:p>
        </p:txBody>
      </p:sp>
      <p:sp>
        <p:nvSpPr>
          <p:cNvPr id="82" name="Shape 8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83" name="Shape 83"/>
          <p:cNvPicPr preferRelativeResize="0"/>
          <p:nvPr/>
        </p:nvPicPr>
        <p:blipFill>
          <a:blip r:embed="rId3">
            <a:alphaModFix/>
          </a:blip>
          <a:stretch>
            <a:fillRect/>
          </a:stretch>
        </p:blipFill>
        <p:spPr>
          <a:xfrm>
            <a:off x="959624" y="1085101"/>
            <a:ext cx="7224757" cy="3551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Shape 8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no"/>
              <a:t>Brainstorming</a:t>
            </a:r>
          </a:p>
        </p:txBody>
      </p:sp>
      <p:sp>
        <p:nvSpPr>
          <p:cNvPr id="89" name="Shape 8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buChar char="-"/>
            </a:pPr>
            <a:r>
              <a:rPr lang="no"/>
              <a:t>Begrenset omfang så langt: </a:t>
            </a:r>
          </a:p>
          <a:p>
            <a:pPr indent="-228600" lvl="1" marL="914400" rtl="0">
              <a:spcBef>
                <a:spcPts val="0"/>
              </a:spcBef>
              <a:buChar char="-"/>
            </a:pPr>
            <a:r>
              <a:rPr lang="no"/>
              <a:t>En GUI-basert løsning</a:t>
            </a:r>
          </a:p>
          <a:p>
            <a:pPr indent="-228600" lvl="1" marL="914400" rtl="0">
              <a:spcBef>
                <a:spcPts val="0"/>
              </a:spcBef>
              <a:buChar char="-"/>
            </a:pPr>
            <a:r>
              <a:rPr lang="no"/>
              <a:t>En løsning rundt “den onde sirkelen”</a:t>
            </a:r>
          </a:p>
          <a:p>
            <a:pPr indent="-228600" lvl="0" marL="457200" rtl="0">
              <a:spcBef>
                <a:spcPts val="0"/>
              </a:spcBef>
              <a:buChar char="-"/>
            </a:pPr>
            <a:r>
              <a:rPr lang="no"/>
              <a:t>Constraints</a:t>
            </a:r>
          </a:p>
          <a:p>
            <a:pPr indent="-228600" lvl="0" marL="457200" rtl="0">
              <a:spcBef>
                <a:spcPts val="0"/>
              </a:spcBef>
              <a:buChar char="-"/>
            </a:pPr>
            <a:r>
              <a:rPr lang="no"/>
              <a:t>fra 10 til 2 prototyper</a:t>
            </a:r>
          </a:p>
        </p:txBody>
      </p:sp>
      <p:pic>
        <p:nvPicPr>
          <p:cNvPr descr="FullSizeRender – Kopi (2).jpg" id="90" name="Shape 90"/>
          <p:cNvPicPr preferRelativeResize="0"/>
          <p:nvPr/>
        </p:nvPicPr>
        <p:blipFill>
          <a:blip r:embed="rId3">
            <a:alphaModFix/>
          </a:blip>
          <a:stretch>
            <a:fillRect/>
          </a:stretch>
        </p:blipFill>
        <p:spPr>
          <a:xfrm>
            <a:off x="509175" y="2656100"/>
            <a:ext cx="3219600" cy="2414700"/>
          </a:xfrm>
          <a:prstGeom prst="flowChartAlternateProcess">
            <a:avLst/>
          </a:prstGeom>
          <a:noFill/>
          <a:ln>
            <a:noFill/>
          </a:ln>
        </p:spPr>
      </p:pic>
      <p:pic>
        <p:nvPicPr>
          <p:cNvPr descr="IMG_3708.JPG" id="91" name="Shape 91"/>
          <p:cNvPicPr preferRelativeResize="0"/>
          <p:nvPr/>
        </p:nvPicPr>
        <p:blipFill>
          <a:blip r:embed="rId4">
            <a:alphaModFix/>
          </a:blip>
          <a:stretch>
            <a:fillRect/>
          </a:stretch>
        </p:blipFill>
        <p:spPr>
          <a:xfrm rot="1072317">
            <a:off x="4384150" y="78838"/>
            <a:ext cx="2191659" cy="2922185"/>
          </a:xfrm>
          <a:prstGeom prst="flowChartAlternateProcess">
            <a:avLst/>
          </a:prstGeom>
          <a:noFill/>
          <a:ln>
            <a:noFill/>
          </a:ln>
        </p:spPr>
      </p:pic>
      <p:pic>
        <p:nvPicPr>
          <p:cNvPr descr="IMG_3706.JPG" id="92" name="Shape 92"/>
          <p:cNvPicPr preferRelativeResize="0"/>
          <p:nvPr/>
        </p:nvPicPr>
        <p:blipFill>
          <a:blip r:embed="rId5">
            <a:alphaModFix/>
          </a:blip>
          <a:stretch>
            <a:fillRect/>
          </a:stretch>
        </p:blipFill>
        <p:spPr>
          <a:xfrm rot="-254445">
            <a:off x="6745183" y="188101"/>
            <a:ext cx="2328676" cy="3104816"/>
          </a:xfrm>
          <a:prstGeom prst="flowChartAlternateProcess">
            <a:avLst/>
          </a:prstGeom>
          <a:noFill/>
          <a:ln>
            <a:noFill/>
          </a:ln>
        </p:spPr>
      </p:pic>
      <p:pic>
        <p:nvPicPr>
          <p:cNvPr descr="IMG_3705.JPG" id="93" name="Shape 93"/>
          <p:cNvPicPr preferRelativeResize="0"/>
          <p:nvPr/>
        </p:nvPicPr>
        <p:blipFill>
          <a:blip r:embed="rId6">
            <a:alphaModFix/>
          </a:blip>
          <a:stretch>
            <a:fillRect/>
          </a:stretch>
        </p:blipFill>
        <p:spPr>
          <a:xfrm rot="535504">
            <a:off x="5014661" y="2387244"/>
            <a:ext cx="2067129" cy="2755813"/>
          </a:xfrm>
          <a:prstGeom prst="flowChartAlternateProcess">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Shape 9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no"/>
              <a:t>Konsept</a:t>
            </a:r>
          </a:p>
        </p:txBody>
      </p:sp>
      <p:sp>
        <p:nvSpPr>
          <p:cNvPr id="99" name="Shape 9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descr="IMG_3705.JPG" id="100" name="Shape 100"/>
          <p:cNvPicPr preferRelativeResize="0"/>
          <p:nvPr/>
        </p:nvPicPr>
        <p:blipFill rotWithShape="1">
          <a:blip r:embed="rId3">
            <a:alphaModFix/>
          </a:blip>
          <a:srcRect b="0" l="-5210" r="5209" t="0"/>
          <a:stretch/>
        </p:blipFill>
        <p:spPr>
          <a:xfrm>
            <a:off x="5492699" y="176563"/>
            <a:ext cx="3592800" cy="4790374"/>
          </a:xfrm>
          <a:prstGeom prst="rect">
            <a:avLst/>
          </a:prstGeom>
          <a:noFill/>
          <a:ln>
            <a:noFill/>
          </a:ln>
        </p:spPr>
      </p:pic>
      <p:pic>
        <p:nvPicPr>
          <p:cNvPr descr="FullSizeRender – Kopi (3).jpg" id="101" name="Shape 101"/>
          <p:cNvPicPr preferRelativeResize="0"/>
          <p:nvPr/>
        </p:nvPicPr>
        <p:blipFill>
          <a:blip r:embed="rId4">
            <a:alphaModFix/>
          </a:blip>
          <a:stretch>
            <a:fillRect/>
          </a:stretch>
        </p:blipFill>
        <p:spPr>
          <a:xfrm>
            <a:off x="2038375" y="305288"/>
            <a:ext cx="3399709" cy="4532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no"/>
              <a:t>Metodologi	</a:t>
            </a:r>
          </a:p>
        </p:txBody>
      </p:sp>
      <p:sp>
        <p:nvSpPr>
          <p:cNvPr id="107" name="Shape 10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buChar char="-"/>
            </a:pPr>
            <a:r>
              <a:rPr lang="no"/>
              <a:t>Research through design</a:t>
            </a:r>
          </a:p>
          <a:p>
            <a:pPr indent="-228600" lvl="0" marL="457200" rtl="0">
              <a:spcBef>
                <a:spcPts val="0"/>
              </a:spcBef>
              <a:buChar char="-"/>
            </a:pPr>
            <a:r>
              <a:rPr lang="no"/>
              <a:t>Fokus: å utforske hvorfor eldre sliter</a:t>
            </a:r>
            <a:br>
              <a:rPr lang="no"/>
            </a:br>
            <a:r>
              <a:rPr lang="no"/>
              <a:t>med nyere teknologi og utforske </a:t>
            </a:r>
            <a:br>
              <a:rPr lang="no"/>
            </a:br>
            <a:r>
              <a:rPr lang="no"/>
              <a:t>dette gjennom prototypene våres</a:t>
            </a:r>
          </a:p>
          <a:p>
            <a:pPr indent="-228600" lvl="0" marL="457200" rtl="0">
              <a:spcBef>
                <a:spcPts val="0"/>
              </a:spcBef>
              <a:buChar char="-"/>
            </a:pPr>
            <a:r>
              <a:rPr lang="no"/>
              <a:t>Legge mer vekt på datainnsamlings-</a:t>
            </a:r>
            <a:br>
              <a:rPr lang="no"/>
            </a:br>
            <a:r>
              <a:rPr lang="no"/>
              <a:t>prosessen</a:t>
            </a:r>
          </a:p>
          <a:p>
            <a:pPr indent="-228600" lvl="0" marL="457200" rtl="0">
              <a:spcBef>
                <a:spcPts val="0"/>
              </a:spcBef>
              <a:buChar char="-"/>
            </a:pPr>
            <a:r>
              <a:rPr lang="no"/>
              <a:t>Prototypene blir “verktøy” for </a:t>
            </a:r>
            <a:br>
              <a:rPr lang="no"/>
            </a:br>
            <a:r>
              <a:rPr lang="no"/>
              <a:t>datainnsamling </a:t>
            </a:r>
          </a:p>
          <a:p>
            <a:pPr indent="-228600" lvl="0" marL="457200">
              <a:spcBef>
                <a:spcPts val="0"/>
              </a:spcBef>
              <a:buChar char="-"/>
            </a:pPr>
            <a:r>
              <a:rPr lang="no"/>
              <a:t>Vi vil se om prototypene faktisk </a:t>
            </a:r>
            <a:br>
              <a:rPr lang="no"/>
            </a:br>
            <a:r>
              <a:rPr lang="no"/>
              <a:t>har en læringseffekt</a:t>
            </a:r>
          </a:p>
        </p:txBody>
      </p:sp>
      <p:pic>
        <p:nvPicPr>
          <p:cNvPr descr="IMG_3685.JPG" id="108" name="Shape 108"/>
          <p:cNvPicPr preferRelativeResize="0"/>
          <p:nvPr/>
        </p:nvPicPr>
        <p:blipFill>
          <a:blip r:embed="rId3">
            <a:alphaModFix/>
          </a:blip>
          <a:stretch>
            <a:fillRect/>
          </a:stretch>
        </p:blipFill>
        <p:spPr>
          <a:xfrm>
            <a:off x="5437904" y="576238"/>
            <a:ext cx="2993268" cy="3991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Shape 11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no"/>
              <a:t>Hvordan gikk vi frem?	</a:t>
            </a:r>
          </a:p>
        </p:txBody>
      </p:sp>
      <p:sp>
        <p:nvSpPr>
          <p:cNvPr id="114" name="Shape 11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buChar char="-"/>
            </a:pPr>
            <a:r>
              <a:rPr lang="no"/>
              <a:t>Lavoppløselige prototyper</a:t>
            </a:r>
          </a:p>
          <a:p>
            <a:pPr indent="-228600" lvl="0" marL="457200" rtl="0">
              <a:spcBef>
                <a:spcPts val="0"/>
              </a:spcBef>
              <a:buChar char="-"/>
            </a:pPr>
            <a:r>
              <a:rPr lang="no"/>
              <a:t>Vi ville høre de eldres tilbakemeldinger</a:t>
            </a:r>
          </a:p>
          <a:p>
            <a:pPr indent="-228600" lvl="0" marL="457200" rtl="0">
              <a:spcBef>
                <a:spcPts val="0"/>
              </a:spcBef>
              <a:buChar char="-"/>
            </a:pPr>
            <a:r>
              <a:rPr lang="no"/>
              <a:t>Semi-strukturert intervju</a:t>
            </a:r>
          </a:p>
          <a:p>
            <a:pPr indent="-228600" lvl="0" marL="457200" rtl="0">
              <a:spcBef>
                <a:spcPts val="0"/>
              </a:spcBef>
              <a:buChar char="-"/>
            </a:pPr>
            <a:r>
              <a:rPr lang="no"/>
              <a:t>Dro til Kampen eldrehjem hvor vi intervjuet 2 brukere</a:t>
            </a:r>
          </a:p>
          <a:p>
            <a:pPr indent="-228600" lvl="0" marL="457200" rtl="0">
              <a:spcBef>
                <a:spcPts val="0"/>
              </a:spcBef>
              <a:buChar char="-"/>
            </a:pPr>
            <a:r>
              <a:rPr lang="no"/>
              <a:t>Forskjellige tilbakemeldinger:</a:t>
            </a:r>
          </a:p>
          <a:p>
            <a:pPr indent="-228600" lvl="0" marL="457200" rtl="0">
              <a:spcBef>
                <a:spcPts val="0"/>
              </a:spcBef>
              <a:buChar char="-"/>
            </a:pPr>
            <a:r>
              <a:rPr lang="no"/>
              <a:t>Den ene var ikke så interessert i nyere teknologi generelt</a:t>
            </a:r>
          </a:p>
          <a:p>
            <a:pPr indent="-228600" lvl="0" marL="457200">
              <a:spcBef>
                <a:spcPts val="0"/>
              </a:spcBef>
              <a:buChar char="-"/>
            </a:pPr>
            <a:r>
              <a:rPr lang="no"/>
              <a:t>Den andre ville ha brukt plantespillet hvis det</a:t>
            </a:r>
            <a:br>
              <a:rPr lang="no"/>
            </a:br>
            <a:r>
              <a:rPr lang="no"/>
              <a:t>ledet til økt forståelse </a:t>
            </a: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