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976"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06777989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t>SINTEF er Skandinavias største uavhengige forskningsorganisasjon og driver forskning innen en rekke områder inkludert medisin, teknologi og samfunnsfaglige studier. SINTEF er en ikke-kommersiell forskningsstiftelse som samarbeider tett med universitet som NTNU og UiO innen både forskning og undervisning. I tillegg til dette spiller de en rolle som inkubator for ny teknologi, gjennom investering i og lisensiering til nyoppstartede selskaper. </a:t>
            </a:r>
          </a:p>
          <a:p>
            <a:pPr lvl="0">
              <a:spcBef>
                <a:spcPts val="0"/>
              </a:spcBef>
              <a:buNone/>
            </a:pPr>
            <a:r>
              <a:rPr lang="en" sz="1200"/>
              <a:t>									</a:t>
            </a:r>
          </a:p>
          <a:p>
            <a:pPr lvl="0">
              <a:spcBef>
                <a:spcPts val="0"/>
              </a:spcBef>
              <a:buNone/>
            </a:pPr>
            <a:r>
              <a:rPr lang="en" sz="1200"/>
              <a:t>Om prosjektet				</a:t>
            </a:r>
          </a:p>
          <a:p>
            <a:pPr lvl="0">
              <a:spcBef>
                <a:spcPts val="0"/>
              </a:spcBef>
              <a:buNone/>
            </a:pPr>
            <a:r>
              <a:rPr lang="en" sz="1200"/>
              <a:t>NextGenDST er et prosjekt hos SINTEF som ønsker å utforske fremtidens decision support tool, et verktøy som hjelper til med å ta vanskelige avgjørelser, gjerne i tidskritiske situasjoner. Målet med prosjektet er å finne frem til verktøy som bedrer kommunikasjon og samarbeid mellom mennesker og algoritmer i slike situasjoner. Prosjektet fokuserer særlig på hvordan man kan kommunisere intensjon, prioriteter og rasjonale bak avgjørelser, både fra menneske til maskin og omvendt. Dette kan være med på å øke tillit til verktøyet, samt å øke kompe- tansenivået til brukerne, samt å øke kvaliteten på avgjørelsene som blir tatt.</a:t>
            </a:r>
          </a:p>
          <a:p>
            <a:pPr lvl="0">
              <a:spcBef>
                <a:spcPts val="0"/>
              </a:spcBef>
              <a:buNone/>
            </a:pPr>
            <a:r>
              <a:rPr lang="en" sz="1200"/>
              <a:t>					</a:t>
            </a:r>
          </a:p>
          <a:p>
            <a:pPr lvl="0">
              <a:spcBef>
                <a:spcPts val="0"/>
              </a:spcBef>
              <a:buNone/>
            </a:pPr>
            <a:r>
              <a:rPr lang="en" sz="1200"/>
              <a:t>Prosjektets mål					</a:t>
            </a:r>
          </a:p>
          <a:p>
            <a:pPr lvl="0">
              <a:spcBef>
                <a:spcPts val="0"/>
              </a:spcBef>
              <a:buNone/>
            </a:pPr>
            <a:r>
              <a:rPr lang="en" sz="1200"/>
              <a:t>Slik vi forstår prosjektet, handler det om å designe en kommunikasjonskanal for mennesker og kunstig intelli- gens (AI). Det handler om å skape et grensesnitt for formidling av informasjon som muliggjør menneske-maskin samarbeid. Dette kan for eksempel være å undersøke interaksjonsformer for hvordan AI-er kan formidle sine intensjoner og resultater til mennesket, og vis versa. Dette spesielt i stressende situasjoner der valg må tas raskt, og konsekvensene av valgene kan være store. </a:t>
            </a:r>
          </a:p>
          <a:p>
            <a:pPr lvl="0">
              <a:spcBef>
                <a:spcPts val="0"/>
              </a:spcBef>
              <a:buNone/>
            </a:pPr>
            <a:r>
              <a:rPr lang="en" sz="1200"/>
              <a:t>		</a:t>
            </a:r>
          </a:p>
          <a:p>
            <a:pPr lvl="0">
              <a:spcBef>
                <a:spcPts val="0"/>
              </a:spcBef>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Design fiction</a:t>
            </a:r>
          </a:p>
          <a:p>
            <a:pPr lvl="0">
              <a:spcBef>
                <a:spcPts val="0"/>
              </a:spcBef>
              <a:buNone/>
            </a:pPr>
            <a:r>
              <a:rPr lang="en"/>
              <a:t>Design fiction​er en spekulativ designmetode hvor man lager en fiksjon eller et tenkt scenario for å forklare og lage debatt rundt fremtidens design og samfunn. (T​anenbaum,​2014)</a:t>
            </a:r>
          </a:p>
          <a:p>
            <a:pPr lvl="0">
              <a:spcBef>
                <a:spcPts val="0"/>
              </a:spcBef>
              <a:buNone/>
            </a:pPr>
            <a:r>
              <a:rPr lang="en"/>
              <a:t>						</a:t>
            </a:r>
          </a:p>
          <a:p>
            <a:pPr lvl="0">
              <a:spcBef>
                <a:spcPts val="0"/>
              </a:spcBef>
              <a:buNone/>
            </a:pPr>
            <a:r>
              <a:rPr lang="en"/>
              <a:t>Fiksjonen fungerer altså som et rammeverk for å skape løsninger innenfor. Med denne metoden bruker man narrative prototyper for å sannsynligjøre endringer i samfunnet og forklare fremtidens designvalg. Ved å presentere prototypen i et fortellende scenario, skaper man et bilde av fremtidsvisjonen og åpner for refleksjon og diskusjon </a:t>
            </a:r>
          </a:p>
          <a:p>
            <a:pPr lvl="0">
              <a:spcBef>
                <a:spcPts val="0"/>
              </a:spcBef>
              <a:buNone/>
            </a:pPr>
            <a:endParaRPr/>
          </a:p>
          <a:p>
            <a:pPr lvl="0">
              <a:spcBef>
                <a:spcPts val="0"/>
              </a:spcBef>
              <a:buNone/>
            </a:pPr>
            <a:endParaRPr/>
          </a:p>
          <a:p>
            <a:pPr lvl="0">
              <a:spcBef>
                <a:spcPts val="0"/>
              </a:spcBef>
              <a:buNone/>
            </a:pPr>
            <a:r>
              <a:rPr lang="en"/>
              <a:t>					</a:t>
            </a:r>
          </a:p>
          <a:p>
            <a:pPr lvl="0">
              <a:spcBef>
                <a:spcPts val="0"/>
              </a:spcBef>
              <a:buNone/>
            </a:pPr>
            <a:r>
              <a:rPr lang="en"/>
              <a:t>				</a:t>
            </a:r>
          </a:p>
          <a:p>
            <a:pPr lvl="0">
              <a:spcBef>
                <a:spcPts val="0"/>
              </a:spcBef>
              <a:buNone/>
            </a:pPr>
            <a:r>
              <a:rPr lang="en"/>
              <a:t>			</a:t>
            </a:r>
          </a:p>
          <a:p>
            <a:pPr lvl="0">
              <a:spcBef>
                <a:spcPts val="0"/>
              </a:spcBef>
              <a:buNone/>
            </a:pPr>
            <a:r>
              <a:rPr lang="en"/>
              <a:t>		</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9" name="Shape 59"/>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pic>
        <p:nvPicPr>
          <p:cNvPr id="30" name="Shape 30" descr="nextlogo.jpg"/>
          <p:cNvPicPr preferRelativeResize="0"/>
          <p:nvPr/>
        </p:nvPicPr>
        <p:blipFill>
          <a:blip r:embed="rId2">
            <a:alphaModFix/>
          </a:blip>
          <a:stretch>
            <a:fillRect/>
          </a:stretch>
        </p:blipFill>
        <p:spPr>
          <a:xfrm>
            <a:off x="7875130" y="195272"/>
            <a:ext cx="957170" cy="957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3117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48324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1" name="Shape 41"/>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90250" y="526350"/>
            <a:ext cx="5613600" cy="4090800"/>
          </a:xfrm>
          <a:prstGeom prst="rect">
            <a:avLst/>
          </a:prstGeom>
        </p:spPr>
        <p:txBody>
          <a:bodyPr wrap="square"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04150" y="1751764"/>
            <a:ext cx="7136700" cy="1022400"/>
          </a:xfrm>
          <a:prstGeom prst="rect">
            <a:avLst/>
          </a:prstGeom>
        </p:spPr>
        <p:txBody>
          <a:bodyPr wrap="square" lIns="91425" tIns="91425" rIns="91425" bIns="91425" anchor="b" anchorCtr="0">
            <a:noAutofit/>
          </a:bodyPr>
          <a:lstStyle/>
          <a:p>
            <a:pPr lvl="0">
              <a:spcBef>
                <a:spcPts val="0"/>
              </a:spcBef>
              <a:buNone/>
            </a:pPr>
            <a:r>
              <a:rPr lang="en"/>
              <a:t>nextGenDST</a:t>
            </a:r>
          </a:p>
        </p:txBody>
      </p:sp>
      <p:sp>
        <p:nvSpPr>
          <p:cNvPr id="68" name="Shape 68"/>
          <p:cNvSpPr txBox="1">
            <a:spLocks noGrp="1"/>
          </p:cNvSpPr>
          <p:nvPr>
            <p:ph type="subTitle" idx="1"/>
          </p:nvPr>
        </p:nvSpPr>
        <p:spPr>
          <a:xfrm>
            <a:off x="2137225" y="2850039"/>
            <a:ext cx="4870500" cy="792600"/>
          </a:xfrm>
          <a:prstGeom prst="rect">
            <a:avLst/>
          </a:prstGeom>
        </p:spPr>
        <p:txBody>
          <a:bodyPr wrap="square" lIns="91425" tIns="91425" rIns="91425" bIns="91425" anchor="t" anchorCtr="0">
            <a:noAutofit/>
          </a:bodyPr>
          <a:lstStyle/>
          <a:p>
            <a:pPr lvl="0">
              <a:spcBef>
                <a:spcPts val="0"/>
              </a:spcBef>
              <a:buNone/>
            </a:pPr>
            <a:r>
              <a:rPr lang="en"/>
              <a:t>Jonathan, Kristian, Pio &amp; Ingvild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Bilde1.png"/>
          <p:cNvPicPr preferRelativeResize="0"/>
          <p:nvPr/>
        </p:nvPicPr>
        <p:blipFill>
          <a:blip r:embed="rId3">
            <a:alphaModFix/>
          </a:blip>
          <a:stretch>
            <a:fillRect/>
          </a:stretch>
        </p:blipFill>
        <p:spPr>
          <a:xfrm>
            <a:off x="1622975" y="728600"/>
            <a:ext cx="5898041" cy="3686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1711950" y="719725"/>
            <a:ext cx="5720099" cy="3704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PLANEN FREMOVER</a:t>
            </a:r>
          </a:p>
        </p:txBody>
      </p:sp>
      <p:sp>
        <p:nvSpPr>
          <p:cNvPr id="149" name="Shape 149"/>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457200" lvl="0" indent="-228600" rtl="0">
              <a:spcBef>
                <a:spcPts val="0"/>
              </a:spcBef>
            </a:pPr>
            <a:r>
              <a:rPr lang="en"/>
              <a:t>Produsere ferdig prototype til evaluering</a:t>
            </a:r>
          </a:p>
          <a:p>
            <a:pPr marL="457200" lvl="0" indent="-228600" rtl="0">
              <a:spcBef>
                <a:spcPts val="0"/>
              </a:spcBef>
            </a:pPr>
            <a:r>
              <a:rPr lang="en"/>
              <a:t>Velge metoder for evaluering</a:t>
            </a:r>
          </a:p>
          <a:p>
            <a:pPr marL="457200" lvl="0" indent="-228600" rtl="0">
              <a:spcBef>
                <a:spcPts val="0"/>
              </a:spcBef>
            </a:pPr>
            <a:r>
              <a:rPr lang="en"/>
              <a:t>Evaluere og analysere</a:t>
            </a:r>
          </a:p>
        </p:txBody>
      </p:sp>
      <p:pic>
        <p:nvPicPr>
          <p:cNvPr id="150" name="Shape 150"/>
          <p:cNvPicPr preferRelativeResize="0"/>
          <p:nvPr/>
        </p:nvPicPr>
        <p:blipFill>
          <a:blip r:embed="rId3">
            <a:alphaModFix/>
          </a:blip>
          <a:stretch>
            <a:fillRect/>
          </a:stretch>
        </p:blipFill>
        <p:spPr>
          <a:xfrm>
            <a:off x="4567825" y="1781400"/>
            <a:ext cx="3716851" cy="2787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Design Brief</a:t>
            </a:r>
          </a:p>
        </p:txBody>
      </p:sp>
      <p:sp>
        <p:nvSpPr>
          <p:cNvPr id="74" name="Shape 74"/>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457200" lvl="0" indent="-228600" rtl="0">
              <a:spcBef>
                <a:spcPts val="0"/>
              </a:spcBef>
            </a:pPr>
            <a:r>
              <a:rPr lang="en" dirty="0"/>
              <a:t>Vår samarbeidspartner: SINTEF </a:t>
            </a:r>
          </a:p>
          <a:p>
            <a:pPr marL="457200" lvl="0" indent="-228600" rtl="0">
              <a:spcBef>
                <a:spcPts val="0"/>
              </a:spcBef>
            </a:pPr>
            <a:r>
              <a:rPr lang="en" dirty="0"/>
              <a:t>Prosjekt: Next Generation Decision Support Tool</a:t>
            </a:r>
          </a:p>
          <a:p>
            <a:pPr marL="457200" lvl="0" indent="-228600" rtl="0">
              <a:spcBef>
                <a:spcPts val="0"/>
              </a:spcBef>
            </a:pPr>
            <a:r>
              <a:rPr lang="en" dirty="0"/>
              <a:t>Mål: kommunikasjonskanal mellom menneske og DST</a:t>
            </a:r>
          </a:p>
          <a:p>
            <a:pPr marL="457200" lvl="0" indent="0" rtl="0">
              <a:spcBef>
                <a:spcPts val="0"/>
              </a:spcBef>
              <a:buNone/>
            </a:pPr>
            <a:r>
              <a:rPr lang="en" sz="1400" dirty="0">
                <a:solidFill>
                  <a:srgbClr val="333333"/>
                </a:solidFill>
                <a:highlight>
                  <a:srgbClr val="FFFFFF"/>
                </a:highlight>
              </a:rPr>
              <a:t>1. “To efficiently capture human's intentions, preferences and what they are able to implement in the given situation during decision making processes”.</a:t>
            </a:r>
          </a:p>
          <a:p>
            <a:pPr marL="457200" lvl="0" indent="0" rtl="0">
              <a:spcBef>
                <a:spcPts val="0"/>
              </a:spcBef>
              <a:buNone/>
            </a:pPr>
            <a:r>
              <a:rPr lang="en" sz="1400" dirty="0">
                <a:solidFill>
                  <a:srgbClr val="333333"/>
                </a:solidFill>
                <a:highlight>
                  <a:srgbClr val="FFFFFF"/>
                </a:highlight>
              </a:rPr>
              <a:t>2. “To recommend decisions, explain the rationale behind them, and explain their impact in a way that improve performance.”</a:t>
            </a:r>
          </a:p>
        </p:txBody>
      </p:sp>
      <p:pic>
        <p:nvPicPr>
          <p:cNvPr id="75" name="Shape 75" descr="Bilderesultat for SINTEF"/>
          <p:cNvPicPr preferRelativeResize="0"/>
          <p:nvPr/>
        </p:nvPicPr>
        <p:blipFill>
          <a:blip r:embed="rId3">
            <a:alphaModFix/>
          </a:blip>
          <a:stretch>
            <a:fillRect/>
          </a:stretch>
        </p:blipFill>
        <p:spPr>
          <a:xfrm>
            <a:off x="2858269" y="4215321"/>
            <a:ext cx="3427457" cy="70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Metoder for å komme i gang</a:t>
            </a:r>
          </a:p>
        </p:txBody>
      </p:sp>
      <p:sp>
        <p:nvSpPr>
          <p:cNvPr id="81" name="Shape 81"/>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457200" lvl="0" indent="-228600" rtl="0">
              <a:spcBef>
                <a:spcPts val="0"/>
              </a:spcBef>
            </a:pPr>
            <a:r>
              <a:rPr lang="en"/>
              <a:t>Uformelt intervju</a:t>
            </a:r>
          </a:p>
          <a:p>
            <a:pPr marL="457200" lvl="0" indent="-228600">
              <a:spcBef>
                <a:spcPts val="0"/>
              </a:spcBef>
            </a:pPr>
            <a:r>
              <a:rPr lang="en"/>
              <a:t>Brainstorming</a:t>
            </a:r>
          </a:p>
          <a:p>
            <a:pPr marL="457200" lvl="0" indent="-228600">
              <a:spcBef>
                <a:spcPts val="0"/>
              </a:spcBef>
            </a:pPr>
            <a:r>
              <a:rPr lang="en"/>
              <a:t>Brainwriting</a:t>
            </a:r>
          </a:p>
          <a:p>
            <a:pPr marL="457200" lvl="0" indent="-228600">
              <a:spcBef>
                <a:spcPts val="0"/>
              </a:spcBef>
            </a:pPr>
            <a:r>
              <a:rPr lang="en"/>
              <a:t>Faglitteratur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Valg av domene/ideer</a:t>
            </a:r>
          </a:p>
        </p:txBody>
      </p:sp>
      <p:sp>
        <p:nvSpPr>
          <p:cNvPr id="87" name="Shape 87"/>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lvl="0">
              <a:spcBef>
                <a:spcPts val="0"/>
              </a:spcBef>
              <a:buNone/>
            </a:pPr>
            <a:r>
              <a:rPr lang="en"/>
              <a:t>Brannmenn</a:t>
            </a:r>
          </a:p>
          <a:p>
            <a:pPr lvl="0">
              <a:spcBef>
                <a:spcPts val="0"/>
              </a:spcBef>
              <a:buNone/>
            </a:pPr>
            <a:r>
              <a:rPr lang="en"/>
              <a:t>Kollektivtrafikk</a:t>
            </a:r>
          </a:p>
          <a:p>
            <a:pPr lvl="0">
              <a:spcBef>
                <a:spcPts val="0"/>
              </a:spcBef>
              <a:buNone/>
            </a:pPr>
            <a:r>
              <a:rPr lang="en"/>
              <a:t>Flygeledere</a:t>
            </a:r>
          </a:p>
        </p:txBody>
      </p:sp>
      <p:pic>
        <p:nvPicPr>
          <p:cNvPr id="88" name="Shape 88"/>
          <p:cNvPicPr preferRelativeResize="0"/>
          <p:nvPr/>
        </p:nvPicPr>
        <p:blipFill>
          <a:blip r:embed="rId3">
            <a:alphaModFix/>
          </a:blip>
          <a:stretch>
            <a:fillRect/>
          </a:stretch>
        </p:blipFill>
        <p:spPr>
          <a:xfrm>
            <a:off x="5283500" y="2323275"/>
            <a:ext cx="3711424" cy="2475550"/>
          </a:xfrm>
          <a:prstGeom prst="rect">
            <a:avLst/>
          </a:prstGeom>
          <a:noFill/>
          <a:ln>
            <a:noFill/>
          </a:ln>
        </p:spPr>
      </p:pic>
      <p:pic>
        <p:nvPicPr>
          <p:cNvPr id="89" name="Shape 89"/>
          <p:cNvPicPr preferRelativeResize="0"/>
          <p:nvPr/>
        </p:nvPicPr>
        <p:blipFill>
          <a:blip r:embed="rId4">
            <a:alphaModFix/>
          </a:blip>
          <a:stretch>
            <a:fillRect/>
          </a:stretch>
        </p:blipFill>
        <p:spPr>
          <a:xfrm>
            <a:off x="3746800" y="1985600"/>
            <a:ext cx="2633625" cy="2897000"/>
          </a:xfrm>
          <a:prstGeom prst="rect">
            <a:avLst/>
          </a:prstGeom>
          <a:noFill/>
          <a:ln>
            <a:noFill/>
          </a:ln>
        </p:spPr>
      </p:pic>
      <p:pic>
        <p:nvPicPr>
          <p:cNvPr id="90" name="Shape 90"/>
          <p:cNvPicPr preferRelativeResize="0"/>
          <p:nvPr/>
        </p:nvPicPr>
        <p:blipFill>
          <a:blip r:embed="rId5">
            <a:alphaModFix/>
          </a:blip>
          <a:stretch>
            <a:fillRect/>
          </a:stretch>
        </p:blipFill>
        <p:spPr>
          <a:xfrm>
            <a:off x="3710325" y="1490875"/>
            <a:ext cx="5214976" cy="34820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Metodologi - Design Fiction</a:t>
            </a:r>
          </a:p>
        </p:txBody>
      </p:sp>
      <p:sp>
        <p:nvSpPr>
          <p:cNvPr id="96" name="Shape 96"/>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lvl="0">
              <a:spcBef>
                <a:spcPts val="0"/>
              </a:spcBef>
              <a:buNone/>
            </a:pPr>
            <a:r>
              <a:rPr lang="en" i="1">
                <a:solidFill>
                  <a:srgbClr val="333333"/>
                </a:solidFill>
              </a:rPr>
              <a:t>Design Fiction uses narrative elements to envision and explain possible futures for design. - Tanenbaum, 2014</a:t>
            </a:r>
          </a:p>
          <a:p>
            <a:pPr lvl="0" rtl="0">
              <a:spcBef>
                <a:spcPts val="0"/>
              </a:spcBef>
              <a:buNone/>
            </a:pPr>
            <a:endParaRPr>
              <a:solidFill>
                <a:srgbClr val="333333"/>
              </a:solidFill>
            </a:endParaRPr>
          </a:p>
          <a:p>
            <a:pPr lvl="0">
              <a:spcBef>
                <a:spcPts val="0"/>
              </a:spcBef>
              <a:buNone/>
            </a:pPr>
            <a:endParaRPr>
              <a:solidFill>
                <a:srgbClr val="333333"/>
              </a:solidFill>
            </a:endParaRPr>
          </a:p>
        </p:txBody>
      </p:sp>
      <p:pic>
        <p:nvPicPr>
          <p:cNvPr id="97" name="Shape 97" descr="48449474-3D-rendered-empty-modern-futuristic-interior-command-center-Stock-Photo.jpg"/>
          <p:cNvPicPr preferRelativeResize="0"/>
          <p:nvPr/>
        </p:nvPicPr>
        <p:blipFill>
          <a:blip r:embed="rId3">
            <a:alphaModFix/>
          </a:blip>
          <a:stretch>
            <a:fillRect/>
          </a:stretch>
        </p:blipFill>
        <p:spPr>
          <a:xfrm>
            <a:off x="5951775" y="2714125"/>
            <a:ext cx="2880524" cy="1619750"/>
          </a:xfrm>
          <a:prstGeom prst="rect">
            <a:avLst/>
          </a:prstGeom>
          <a:noFill/>
          <a:ln>
            <a:noFill/>
          </a:ln>
        </p:spPr>
      </p:pic>
      <p:pic>
        <p:nvPicPr>
          <p:cNvPr id="98" name="Shape 98"/>
          <p:cNvPicPr preferRelativeResize="0"/>
          <p:nvPr/>
        </p:nvPicPr>
        <p:blipFill>
          <a:blip r:embed="rId4">
            <a:alphaModFix/>
          </a:blip>
          <a:stretch>
            <a:fillRect/>
          </a:stretch>
        </p:blipFill>
        <p:spPr>
          <a:xfrm>
            <a:off x="311700" y="2713688"/>
            <a:ext cx="2880526" cy="1620613"/>
          </a:xfrm>
          <a:prstGeom prst="rect">
            <a:avLst/>
          </a:prstGeom>
          <a:noFill/>
          <a:ln>
            <a:noFill/>
          </a:ln>
        </p:spPr>
      </p:pic>
      <p:cxnSp>
        <p:nvCxnSpPr>
          <p:cNvPr id="99" name="Shape 99"/>
          <p:cNvCxnSpPr>
            <a:stCxn id="98" idx="3"/>
            <a:endCxn id="97" idx="1"/>
          </p:cNvCxnSpPr>
          <p:nvPr/>
        </p:nvCxnSpPr>
        <p:spPr>
          <a:xfrm>
            <a:off x="3192226" y="3523994"/>
            <a:ext cx="2759400" cy="0"/>
          </a:xfrm>
          <a:prstGeom prst="straightConnector1">
            <a:avLst/>
          </a:prstGeom>
          <a:noFill/>
          <a:ln w="76200" cap="flat" cmpd="sng">
            <a:solidFill>
              <a:schemeClr val="accent3"/>
            </a:solidFill>
            <a:prstDash val="solid"/>
            <a:round/>
            <a:headEnd type="none" w="lg" len="lg"/>
            <a:tailEnd type="none" w="lg" len="lg"/>
          </a:ln>
        </p:spPr>
      </p:cxnSp>
      <p:cxnSp>
        <p:nvCxnSpPr>
          <p:cNvPr id="100" name="Shape 100"/>
          <p:cNvCxnSpPr/>
          <p:nvPr/>
        </p:nvCxnSpPr>
        <p:spPr>
          <a:xfrm>
            <a:off x="4572000" y="3171350"/>
            <a:ext cx="0" cy="705300"/>
          </a:xfrm>
          <a:prstGeom prst="straightConnector1">
            <a:avLst/>
          </a:prstGeom>
          <a:noFill/>
          <a:ln w="28575" cap="flat" cmpd="sng">
            <a:solidFill>
              <a:srgbClr val="000000"/>
            </a:solidFill>
            <a:prstDash val="solid"/>
            <a:round/>
            <a:headEnd type="none" w="lg" len="lg"/>
            <a:tailEnd type="none" w="lg" len="lg"/>
          </a:ln>
        </p:spPr>
      </p:cxnSp>
      <p:sp>
        <p:nvSpPr>
          <p:cNvPr id="101" name="Shape 101"/>
          <p:cNvSpPr txBox="1"/>
          <p:nvPr/>
        </p:nvSpPr>
        <p:spPr>
          <a:xfrm>
            <a:off x="311700" y="4333875"/>
            <a:ext cx="2880600" cy="398100"/>
          </a:xfrm>
          <a:prstGeom prst="rect">
            <a:avLst/>
          </a:prstGeom>
          <a:noFill/>
          <a:ln>
            <a:noFill/>
          </a:ln>
        </p:spPr>
        <p:txBody>
          <a:bodyPr wrap="square" lIns="91425" tIns="91425" rIns="91425" bIns="91425" anchor="t" anchorCtr="0">
            <a:noAutofit/>
          </a:bodyPr>
          <a:lstStyle/>
          <a:p>
            <a:pPr lvl="0">
              <a:spcBef>
                <a:spcPts val="0"/>
              </a:spcBef>
              <a:buNone/>
            </a:pPr>
            <a:r>
              <a:rPr lang="en"/>
              <a:t>Dagens løsning</a:t>
            </a:r>
          </a:p>
        </p:txBody>
      </p:sp>
      <p:sp>
        <p:nvSpPr>
          <p:cNvPr id="102" name="Shape 102"/>
          <p:cNvSpPr txBox="1"/>
          <p:nvPr/>
        </p:nvSpPr>
        <p:spPr>
          <a:xfrm>
            <a:off x="5951738" y="4333875"/>
            <a:ext cx="2880600" cy="398100"/>
          </a:xfrm>
          <a:prstGeom prst="rect">
            <a:avLst/>
          </a:prstGeom>
          <a:noFill/>
          <a:ln>
            <a:noFill/>
          </a:ln>
        </p:spPr>
        <p:txBody>
          <a:bodyPr wrap="square" lIns="91425" tIns="91425" rIns="91425" bIns="91425" anchor="t" anchorCtr="0">
            <a:noAutofit/>
          </a:bodyPr>
          <a:lstStyle/>
          <a:p>
            <a:pPr lvl="0" rtl="0">
              <a:spcBef>
                <a:spcPts val="0"/>
              </a:spcBef>
              <a:buNone/>
            </a:pPr>
            <a:r>
              <a:rPr lang="en"/>
              <a:t>En mulig fremtid</a:t>
            </a:r>
          </a:p>
        </p:txBody>
      </p:sp>
      <p:sp>
        <p:nvSpPr>
          <p:cNvPr id="103" name="Shape 103"/>
          <p:cNvSpPr txBox="1"/>
          <p:nvPr/>
        </p:nvSpPr>
        <p:spPr>
          <a:xfrm>
            <a:off x="3997250" y="2791800"/>
            <a:ext cx="1866300" cy="457500"/>
          </a:xfrm>
          <a:prstGeom prst="rect">
            <a:avLst/>
          </a:prstGeom>
          <a:noFill/>
          <a:ln>
            <a:noFill/>
          </a:ln>
        </p:spPr>
        <p:txBody>
          <a:bodyPr wrap="square" lIns="91425" tIns="91425" rIns="91425" bIns="91425" anchor="t" anchorCtr="0">
            <a:noAutofit/>
          </a:bodyPr>
          <a:lstStyle/>
          <a:p>
            <a:pPr lvl="0">
              <a:spcBef>
                <a:spcPts val="0"/>
              </a:spcBef>
              <a:buNone/>
            </a:pPr>
            <a:r>
              <a:rPr lang="en"/>
              <a:t>Vår løsning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METODER VI HAR BRUKT</a:t>
            </a:r>
          </a:p>
        </p:txBody>
      </p:sp>
      <p:sp>
        <p:nvSpPr>
          <p:cNvPr id="109" name="Shape 109"/>
          <p:cNvSpPr txBox="1">
            <a:spLocks noGrp="1"/>
          </p:cNvSpPr>
          <p:nvPr>
            <p:ph type="body" idx="1"/>
          </p:nvPr>
        </p:nvSpPr>
        <p:spPr>
          <a:xfrm>
            <a:off x="311700" y="1266325"/>
            <a:ext cx="4979700" cy="3302700"/>
          </a:xfrm>
          <a:prstGeom prst="rect">
            <a:avLst/>
          </a:prstGeom>
        </p:spPr>
        <p:txBody>
          <a:bodyPr wrap="square" lIns="91425" tIns="91425" rIns="91425" bIns="91425" anchor="t" anchorCtr="0">
            <a:noAutofit/>
          </a:bodyPr>
          <a:lstStyle/>
          <a:p>
            <a:pPr lvl="0" rtl="0">
              <a:spcBef>
                <a:spcPts val="0"/>
              </a:spcBef>
              <a:buNone/>
            </a:pPr>
            <a:r>
              <a:rPr lang="en"/>
              <a:t>Dokumentundersøkelse/-analyse</a:t>
            </a:r>
          </a:p>
          <a:p>
            <a:pPr lvl="0" rtl="0">
              <a:spcBef>
                <a:spcPts val="0"/>
              </a:spcBef>
              <a:spcAft>
                <a:spcPts val="0"/>
              </a:spcAft>
              <a:buNone/>
            </a:pPr>
            <a:r>
              <a:rPr lang="en" sz="1200">
                <a:solidFill>
                  <a:srgbClr val="000000"/>
                </a:solidFill>
                <a:latin typeface="Arial"/>
                <a:ea typeface="Arial"/>
                <a:cs typeface="Arial"/>
                <a:sym typeface="Arial"/>
              </a:rPr>
              <a:t>Odegard (2013). </a:t>
            </a:r>
            <a:r>
              <a:rPr lang="en" sz="1200" i="1">
                <a:solidFill>
                  <a:srgbClr val="000000"/>
                </a:solidFill>
                <a:latin typeface="Arial"/>
                <a:ea typeface="Arial"/>
                <a:cs typeface="Arial"/>
                <a:sym typeface="Arial"/>
              </a:rPr>
              <a:t>Exploring Visualization - Solutions for Air Traffic Control Workflow Productivity Improvement Msc</a:t>
            </a: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r>
              <a:rPr lang="en" sz="1200">
                <a:solidFill>
                  <a:srgbClr val="000000"/>
                </a:solidFill>
                <a:latin typeface="Arial"/>
                <a:ea typeface="Arial"/>
                <a:cs typeface="Arial"/>
                <a:sym typeface="Arial"/>
              </a:rPr>
              <a:t>Lars Ivar Kleven (2016).</a:t>
            </a:r>
            <a:r>
              <a:rPr lang="en" sz="1200" i="1">
                <a:solidFill>
                  <a:srgbClr val="000000"/>
                </a:solidFill>
                <a:latin typeface="Arial"/>
                <a:ea typeface="Arial"/>
                <a:cs typeface="Arial"/>
                <a:sym typeface="Arial"/>
              </a:rPr>
              <a:t> Exploring Visualisation and Learning - Prototyping for Future Air Traffic Management Solutions MSc</a:t>
            </a: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r>
              <a:rPr lang="en" sz="1200">
                <a:solidFill>
                  <a:srgbClr val="000000"/>
                </a:solidFill>
                <a:latin typeface="Arial"/>
                <a:ea typeface="Arial"/>
                <a:cs typeface="Arial"/>
                <a:sym typeface="Arial"/>
              </a:rPr>
              <a:t>Videoer og intervju av ATCOs</a:t>
            </a: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r>
              <a:rPr lang="en" sz="1200">
                <a:solidFill>
                  <a:srgbClr val="000000"/>
                </a:solidFill>
                <a:latin typeface="Arial"/>
                <a:ea typeface="Arial"/>
                <a:cs typeface="Arial"/>
                <a:sym typeface="Arial"/>
              </a:rPr>
              <a:t>Hutton, Klein (1999). </a:t>
            </a:r>
            <a:r>
              <a:rPr lang="en" sz="1200" i="1">
                <a:solidFill>
                  <a:srgbClr val="000000"/>
                </a:solidFill>
                <a:latin typeface="Arial"/>
                <a:ea typeface="Arial"/>
                <a:cs typeface="Arial"/>
                <a:sym typeface="Arial"/>
              </a:rPr>
              <a:t>Expert decision making</a:t>
            </a: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r>
              <a:rPr lang="en" sz="1200">
                <a:solidFill>
                  <a:srgbClr val="000000"/>
                </a:solidFill>
                <a:latin typeface="Arial"/>
                <a:ea typeface="Arial"/>
                <a:cs typeface="Arial"/>
                <a:sym typeface="Arial"/>
              </a:rPr>
              <a:t>Kashevnik et. al (2007). </a:t>
            </a:r>
            <a:r>
              <a:rPr lang="en" sz="1200" i="1">
                <a:solidFill>
                  <a:srgbClr val="000000"/>
                </a:solidFill>
                <a:latin typeface="Arial"/>
                <a:ea typeface="Arial"/>
                <a:cs typeface="Arial"/>
                <a:sym typeface="Arial"/>
              </a:rPr>
              <a:t>Context-Aware Operational Decision Support</a:t>
            </a: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r>
              <a:rPr lang="en" sz="1200">
                <a:solidFill>
                  <a:srgbClr val="000000"/>
                </a:solidFill>
                <a:latin typeface="Arial"/>
                <a:ea typeface="Arial"/>
                <a:cs typeface="Arial"/>
                <a:sym typeface="Arial"/>
              </a:rPr>
              <a:t>Alger (2015). </a:t>
            </a:r>
            <a:r>
              <a:rPr lang="en" sz="1200" i="1">
                <a:solidFill>
                  <a:srgbClr val="000000"/>
                </a:solidFill>
                <a:latin typeface="Arial"/>
                <a:ea typeface="Arial"/>
                <a:cs typeface="Arial"/>
                <a:sym typeface="Arial"/>
              </a:rPr>
              <a:t>Visual Design Methods for VR</a:t>
            </a:r>
          </a:p>
          <a:p>
            <a:pPr lvl="0" rtl="0">
              <a:spcBef>
                <a:spcPts val="0"/>
              </a:spcBef>
              <a:buNone/>
            </a:pPr>
            <a:endParaRPr/>
          </a:p>
          <a:p>
            <a:pPr lvl="0" rtl="0">
              <a:spcBef>
                <a:spcPts val="0"/>
              </a:spcBef>
              <a:buNone/>
            </a:pPr>
            <a:endParaRPr/>
          </a:p>
          <a:p>
            <a:pPr lvl="0">
              <a:spcBef>
                <a:spcPts val="0"/>
              </a:spcBef>
              <a:buNone/>
            </a:pPr>
            <a:endParaRPr/>
          </a:p>
        </p:txBody>
      </p:sp>
      <p:pic>
        <p:nvPicPr>
          <p:cNvPr id="110" name="Shape 110"/>
          <p:cNvPicPr preferRelativeResize="0"/>
          <p:nvPr/>
        </p:nvPicPr>
        <p:blipFill>
          <a:blip r:embed="rId3">
            <a:alphaModFix/>
          </a:blip>
          <a:stretch>
            <a:fillRect/>
          </a:stretch>
        </p:blipFill>
        <p:spPr>
          <a:xfrm>
            <a:off x="6286600" y="1359790"/>
            <a:ext cx="2680124" cy="2010073"/>
          </a:xfrm>
          <a:prstGeom prst="rect">
            <a:avLst/>
          </a:prstGeom>
          <a:noFill/>
          <a:ln>
            <a:noFill/>
          </a:ln>
        </p:spPr>
      </p:pic>
      <p:pic>
        <p:nvPicPr>
          <p:cNvPr id="111" name="Shape 111"/>
          <p:cNvPicPr preferRelativeResize="0"/>
          <p:nvPr/>
        </p:nvPicPr>
        <p:blipFill>
          <a:blip r:embed="rId4">
            <a:alphaModFix/>
          </a:blip>
          <a:stretch>
            <a:fillRect/>
          </a:stretch>
        </p:blipFill>
        <p:spPr>
          <a:xfrm>
            <a:off x="5488425" y="2687027"/>
            <a:ext cx="2680122" cy="2010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spcBef>
                <a:spcPts val="0"/>
              </a:spcBef>
              <a:buNone/>
            </a:pPr>
            <a:r>
              <a:rPr lang="en"/>
              <a:t>METODER VI HAR BRUKT</a:t>
            </a:r>
          </a:p>
        </p:txBody>
      </p:sp>
      <p:sp>
        <p:nvSpPr>
          <p:cNvPr id="117" name="Shape 117"/>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lvl="0">
              <a:spcBef>
                <a:spcPts val="0"/>
              </a:spcBef>
              <a:buNone/>
            </a:pPr>
            <a:r>
              <a:rPr lang="en"/>
              <a:t>Empathy</a:t>
            </a:r>
          </a:p>
          <a:p>
            <a:pPr lvl="0">
              <a:spcBef>
                <a:spcPts val="0"/>
              </a:spcBef>
              <a:buNone/>
            </a:pPr>
            <a:r>
              <a:rPr lang="en"/>
              <a:t>Personas</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pic>
        <p:nvPicPr>
          <p:cNvPr id="118" name="Shape 118"/>
          <p:cNvPicPr preferRelativeResize="0"/>
          <p:nvPr/>
        </p:nvPicPr>
        <p:blipFill>
          <a:blip r:embed="rId3">
            <a:alphaModFix/>
          </a:blip>
          <a:stretch>
            <a:fillRect/>
          </a:stretch>
        </p:blipFill>
        <p:spPr>
          <a:xfrm>
            <a:off x="2971082" y="1401775"/>
            <a:ext cx="2333847" cy="3302701"/>
          </a:xfrm>
          <a:prstGeom prst="rect">
            <a:avLst/>
          </a:prstGeom>
          <a:noFill/>
          <a:ln>
            <a:noFill/>
          </a:ln>
        </p:spPr>
      </p:pic>
      <p:pic>
        <p:nvPicPr>
          <p:cNvPr id="119" name="Shape 119"/>
          <p:cNvPicPr preferRelativeResize="0"/>
          <p:nvPr/>
        </p:nvPicPr>
        <p:blipFill>
          <a:blip r:embed="rId4">
            <a:alphaModFix/>
          </a:blip>
          <a:stretch>
            <a:fillRect/>
          </a:stretch>
        </p:blipFill>
        <p:spPr>
          <a:xfrm>
            <a:off x="5740127" y="1401775"/>
            <a:ext cx="2333847" cy="33026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spcBef>
                <a:spcPts val="0"/>
              </a:spcBef>
              <a:buNone/>
            </a:pPr>
            <a:r>
              <a:rPr lang="en"/>
              <a:t>METODER VI HAR BRUKT</a:t>
            </a:r>
          </a:p>
        </p:txBody>
      </p:sp>
      <p:sp>
        <p:nvSpPr>
          <p:cNvPr id="125" name="Shape 125"/>
          <p:cNvSpPr txBox="1">
            <a:spLocks noGrp="1"/>
          </p:cNvSpPr>
          <p:nvPr>
            <p:ph type="body" idx="1"/>
          </p:nvPr>
        </p:nvSpPr>
        <p:spPr>
          <a:xfrm>
            <a:off x="311700" y="1266325"/>
            <a:ext cx="4732800" cy="3302700"/>
          </a:xfrm>
          <a:prstGeom prst="rect">
            <a:avLst/>
          </a:prstGeom>
        </p:spPr>
        <p:txBody>
          <a:bodyPr wrap="square" lIns="91425" tIns="91425" rIns="91425" bIns="91425" anchor="t" anchorCtr="0">
            <a:noAutofit/>
          </a:bodyPr>
          <a:lstStyle/>
          <a:p>
            <a:pPr lvl="0">
              <a:spcBef>
                <a:spcPts val="0"/>
              </a:spcBef>
              <a:buNone/>
            </a:pPr>
            <a:r>
              <a:rPr lang="en" dirty="0"/>
              <a:t>AI personas</a:t>
            </a:r>
          </a:p>
          <a:p>
            <a:pPr lvl="0">
              <a:spcBef>
                <a:spcPts val="0"/>
              </a:spcBef>
              <a:buNone/>
            </a:pPr>
            <a:r>
              <a:rPr lang="en" dirty="0"/>
              <a:t>Scenarios</a:t>
            </a:r>
          </a:p>
          <a:p>
            <a:pPr marL="457200" lvl="0" indent="-228600" rtl="0">
              <a:spcBef>
                <a:spcPts val="0"/>
              </a:spcBef>
              <a:buChar char="●"/>
            </a:pPr>
            <a:r>
              <a:rPr lang="en" dirty="0"/>
              <a:t>Grounding</a:t>
            </a:r>
          </a:p>
          <a:p>
            <a:pPr marL="457200" lvl="0" indent="-228600" rtl="0">
              <a:spcBef>
                <a:spcPts val="0"/>
              </a:spcBef>
              <a:buChar char="●"/>
            </a:pPr>
            <a:r>
              <a:rPr lang="en" dirty="0"/>
              <a:t>What if?</a:t>
            </a:r>
          </a:p>
          <a:p>
            <a:pPr marL="457200" lvl="0" indent="-228600" rtl="0">
              <a:spcBef>
                <a:spcPts val="0"/>
              </a:spcBef>
              <a:buChar char="●"/>
            </a:pPr>
            <a:r>
              <a:rPr lang="en" dirty="0"/>
              <a:t>Jumping to the </a:t>
            </a:r>
            <a:r>
              <a:rPr lang="en" dirty="0" smtClean="0"/>
              <a:t>end</a:t>
            </a:r>
            <a:endParaRPr sz="1200" dirty="0"/>
          </a:p>
          <a:p>
            <a:pPr lvl="0" rtl="0">
              <a:spcBef>
                <a:spcPts val="0"/>
              </a:spcBef>
              <a:buNone/>
            </a:pPr>
            <a:r>
              <a:rPr lang="en" sz="1200" dirty="0"/>
              <a:t>Amela Karahasanović, Asbjørn Følstad, Patrick Schittekat, Tomas Nordlander (2017).</a:t>
            </a:r>
            <a:r>
              <a:rPr lang="en" dirty="0"/>
              <a:t> </a:t>
            </a:r>
            <a:r>
              <a:rPr lang="en" sz="1200" i="1" dirty="0"/>
              <a:t>Putting a face on algorithms - personas for modelling artificial intelligence,</a:t>
            </a:r>
            <a:r>
              <a:rPr lang="en" sz="1200" dirty="0"/>
              <a:t>  SINTEF Digital, Oslo, Norway</a:t>
            </a:r>
          </a:p>
          <a:p>
            <a:pPr lvl="0" rtl="0">
              <a:spcBef>
                <a:spcPts val="0"/>
              </a:spcBef>
              <a:buNone/>
            </a:pPr>
            <a:endParaRPr dirty="0"/>
          </a:p>
        </p:txBody>
      </p:sp>
      <p:pic>
        <p:nvPicPr>
          <p:cNvPr id="126" name="Shape 126"/>
          <p:cNvPicPr preferRelativeResize="0"/>
          <p:nvPr/>
        </p:nvPicPr>
        <p:blipFill>
          <a:blip r:embed="rId3">
            <a:alphaModFix/>
          </a:blip>
          <a:stretch>
            <a:fillRect/>
          </a:stretch>
        </p:blipFill>
        <p:spPr>
          <a:xfrm>
            <a:off x="5254700" y="1194488"/>
            <a:ext cx="2435375" cy="344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
              <a:t>2 PROTOTYPER</a:t>
            </a:r>
          </a:p>
        </p:txBody>
      </p:sp>
      <p:sp>
        <p:nvSpPr>
          <p:cNvPr id="132" name="Shape 132"/>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lvl="0">
              <a:spcBef>
                <a:spcPts val="0"/>
              </a:spcBef>
              <a:buNone/>
            </a:pPr>
            <a:r>
              <a:rPr lang="en"/>
              <a:t>Representerer hovedkonsepter</a:t>
            </a:r>
          </a:p>
          <a:p>
            <a:pPr lvl="0">
              <a:spcBef>
                <a:spcPts val="0"/>
              </a:spcBef>
              <a:buNone/>
            </a:pPr>
            <a:r>
              <a:rPr lang="en"/>
              <a:t>Skissestadie</a:t>
            </a:r>
          </a:p>
        </p:txBody>
      </p:sp>
      <p:pic>
        <p:nvPicPr>
          <p:cNvPr id="133" name="Shape 133"/>
          <p:cNvPicPr preferRelativeResize="0"/>
          <p:nvPr/>
        </p:nvPicPr>
        <p:blipFill>
          <a:blip r:embed="rId3">
            <a:alphaModFix/>
          </a:blip>
          <a:stretch>
            <a:fillRect/>
          </a:stretch>
        </p:blipFill>
        <p:spPr>
          <a:xfrm>
            <a:off x="4393650" y="1611925"/>
            <a:ext cx="3942799" cy="295709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Words>
  <Application>Microsoft Macintosh PowerPoint</Application>
  <PresentationFormat>Skjermfremvisning (16:9)</PresentationFormat>
  <Paragraphs>74</Paragraphs>
  <Slides>12</Slides>
  <Notes>12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PT Sans Narrow</vt:lpstr>
      <vt:lpstr>Open Sans</vt:lpstr>
      <vt:lpstr>Tropic</vt:lpstr>
      <vt:lpstr>nextGenDST</vt:lpstr>
      <vt:lpstr>Design Brief</vt:lpstr>
      <vt:lpstr>Metoder for å komme i gang</vt:lpstr>
      <vt:lpstr>Valg av domene/ideer</vt:lpstr>
      <vt:lpstr>Metodologi - Design Fiction</vt:lpstr>
      <vt:lpstr>METODER VI HAR BRUKT</vt:lpstr>
      <vt:lpstr>METODER VI HAR BRUKT</vt:lpstr>
      <vt:lpstr>METODER VI HAR BRUKT</vt:lpstr>
      <vt:lpstr>2 PROTOTYPER</vt:lpstr>
      <vt:lpstr>PowerPoint-presentasjon</vt:lpstr>
      <vt:lpstr>PowerPoint-presentasjon</vt:lpstr>
      <vt:lpstr>PLANEN FREMOVER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nextGenDST</dc:title>
  <cp:lastModifiedBy>Ingvild Alette Jensen</cp:lastModifiedBy>
  <cp:revision>1</cp:revision>
  <dcterms:modified xsi:type="dcterms:W3CDTF">2017-10-10T12:13:12Z</dcterms:modified>
</cp:coreProperties>
</file>