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0" r:id="rId3"/>
    <p:sldId id="353" r:id="rId4"/>
    <p:sldId id="287" r:id="rId5"/>
    <p:sldId id="302" r:id="rId6"/>
    <p:sldId id="288" r:id="rId7"/>
    <p:sldId id="360" r:id="rId8"/>
    <p:sldId id="311" r:id="rId9"/>
    <p:sldId id="312" r:id="rId10"/>
    <p:sldId id="313" r:id="rId11"/>
    <p:sldId id="314" r:id="rId12"/>
    <p:sldId id="315" r:id="rId13"/>
    <p:sldId id="316" r:id="rId14"/>
    <p:sldId id="321" r:id="rId15"/>
    <p:sldId id="325" r:id="rId16"/>
    <p:sldId id="317" r:id="rId17"/>
    <p:sldId id="318" r:id="rId18"/>
    <p:sldId id="319" r:id="rId19"/>
    <p:sldId id="322" r:id="rId20"/>
    <p:sldId id="323" r:id="rId21"/>
    <p:sldId id="326" r:id="rId22"/>
    <p:sldId id="327" r:id="rId23"/>
    <p:sldId id="328" r:id="rId24"/>
    <p:sldId id="329" r:id="rId25"/>
    <p:sldId id="330" r:id="rId26"/>
    <p:sldId id="331" r:id="rId27"/>
    <p:sldId id="306" r:id="rId28"/>
    <p:sldId id="308" r:id="rId29"/>
    <p:sldId id="309" r:id="rId30"/>
    <p:sldId id="332" r:id="rId31"/>
    <p:sldId id="334" r:id="rId32"/>
    <p:sldId id="333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54" r:id="rId42"/>
    <p:sldId id="358" r:id="rId43"/>
    <p:sldId id="359" r:id="rId44"/>
    <p:sldId id="345" r:id="rId45"/>
    <p:sldId id="350" r:id="rId46"/>
    <p:sldId id="352" r:id="rId47"/>
  </p:sldIdLst>
  <p:sldSz cx="9144000" cy="6858000" type="screen4x3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BFF"/>
    <a:srgbClr val="005A9E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2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98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08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68EDE7-B652-418D-83A8-614868523A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608" y="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pPr>
              <a:defRPr/>
            </a:pPr>
            <a:fld id="{4818F90D-9EC1-4A9F-823B-DCD2D8B53979}" type="datetimeFigureOut">
              <a:rPr lang="nb-NO"/>
              <a:pPr>
                <a:defRPr/>
              </a:pPr>
              <a:t>09.02.2011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1769"/>
            <a:ext cx="5680105" cy="4604594"/>
          </a:xfrm>
          <a:prstGeom prst="rect">
            <a:avLst/>
          </a:prstGeom>
        </p:spPr>
        <p:txBody>
          <a:bodyPr vert="horz" lIns="94906" tIns="47453" rIns="94906" bIns="474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0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608" y="9721900"/>
            <a:ext cx="3076031" cy="511075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pPr>
              <a:defRPr/>
            </a:pPr>
            <a:fld id="{5FCB47A2-3FF1-4F50-8786-E19897CBA0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B1337-CE78-4D82-855A-1D377A36BD98}" type="slidenum">
              <a:rPr lang="nb-NO" smtClean="0"/>
              <a:pPr/>
              <a:t>2</a:t>
            </a:fld>
            <a:endParaRPr lang="nb-NO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6CD93-9690-40E2-92D8-00AA7518705C}" type="slidenum">
              <a:rPr lang="en-US"/>
              <a:pPr/>
              <a:t>40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39AF4-57FA-4635-BE19-C9A464BEF472}" type="slidenum">
              <a:rPr lang="en-US"/>
              <a:pPr/>
              <a:t>41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D1231-CEBF-4E8F-A32C-17C1AD068FBF}" type="slidenum">
              <a:rPr lang="en-US"/>
              <a:pPr/>
              <a:t>43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B1337-CE78-4D82-855A-1D377A36BD98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99C571-313E-41CD-9680-13F62566E463}" type="slidenum">
              <a:rPr lang="nb-NO" smtClean="0"/>
              <a:pPr/>
              <a:t>5</a:t>
            </a:fld>
            <a:endParaRPr lang="nb-NO" smtClean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8FEFC9-A309-4E68-B14B-C7A0770B8DF4}" type="slidenum">
              <a:rPr lang="nb-NO" smtClean="0"/>
              <a:pPr/>
              <a:t>9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29E8C-8C96-4B9A-82B7-4CB8EA6EB94F}" type="slidenum">
              <a:rPr lang="en-US"/>
              <a:pPr/>
              <a:t>33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Want everyone to walk away knowing our work.</a:t>
            </a:r>
          </a:p>
          <a:p>
            <a:pPr>
              <a:buFontTx/>
              <a:buChar char="-"/>
            </a:pPr>
            <a:r>
              <a:rPr lang="en-US"/>
              <a:t>We're looking for collaboration... to the extent we can try our system on IBM-style system.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CFBCB-ACC6-4826-B2E3-F6C27DF57E65}" type="slidenum">
              <a:rPr lang="en-US"/>
              <a:pPr/>
              <a:t>35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7264" indent="-237264">
              <a:buFontTx/>
              <a:buChar char="•"/>
            </a:pPr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E983B-95FD-41D5-9B9C-C48D736FFF00}" type="slidenum">
              <a:rPr lang="en-US"/>
              <a:pPr/>
              <a:t>36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7264" indent="-237264"/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37CD6-B55A-41F4-B322-53CA66AB9F8F}" type="slidenum">
              <a:rPr lang="en-US"/>
              <a:pPr/>
              <a:t>37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CBB39-5D51-449F-AB42-E947B82A5BCF}" type="slidenum">
              <a:rPr lang="en-US"/>
              <a:pPr/>
              <a:t>38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the Rainbow architecture and adaptation cycle.</a:t>
            </a:r>
            <a:endParaRPr lang="en-US" b="1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nb-NO" alt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nb-NO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000" b="0" i="0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543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Architecture-based approach to build adaptive software- Feb. 08, 2011</a:t>
            </a:r>
            <a:endParaRPr lang="nb-NO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4013" y="6357938"/>
            <a:ext cx="2133600" cy="457200"/>
          </a:xfrm>
        </p:spPr>
        <p:txBody>
          <a:bodyPr/>
          <a:lstStyle>
            <a:lvl1pPr algn="r">
              <a:defRPr sz="1400" b="1"/>
            </a:lvl1pPr>
          </a:lstStyle>
          <a:p>
            <a:pPr>
              <a:defRPr/>
            </a:pPr>
            <a:fld id="{C6EB6EFC-1616-4F5D-B005-23E3BACEE23B}" type="slidenum">
              <a:rPr lang="nb-NO" altLang="en-US"/>
              <a:pPr>
                <a:defRPr/>
              </a:pPr>
              <a:t>‹#›</a:t>
            </a:fld>
            <a:endParaRPr lang="nb-NO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7543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Click to edit Master text styles</a:t>
            </a:r>
          </a:p>
          <a:p>
            <a:pPr lvl="1"/>
            <a:r>
              <a:rPr lang="nb-NO" altLang="en-US" smtClean="0"/>
              <a:t>Second level</a:t>
            </a:r>
          </a:p>
          <a:p>
            <a:pPr lvl="2"/>
            <a:r>
              <a:rPr lang="nb-NO" altLang="en-US" smtClean="0"/>
              <a:t>Third level</a:t>
            </a:r>
          </a:p>
          <a:p>
            <a:pPr lvl="3"/>
            <a:r>
              <a:rPr lang="nb-NO" altLang="en-US" smtClean="0"/>
              <a:t>Fourth level</a:t>
            </a:r>
          </a:p>
          <a:p>
            <a:pPr lvl="4"/>
            <a:r>
              <a:rPr lang="nb-NO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1475" y="63563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 i="0"/>
            </a:lvl1pPr>
          </a:lstStyle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356350"/>
            <a:ext cx="418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/>
          </a:p>
        </p:txBody>
      </p:sp>
      <p:sp>
        <p:nvSpPr>
          <p:cNvPr id="6185" name="Line 41"/>
          <p:cNvSpPr>
            <a:spLocks noChangeShapeType="1"/>
          </p:cNvSpPr>
          <p:nvPr userDrawn="1"/>
        </p:nvSpPr>
        <p:spPr bwMode="auto">
          <a:xfrm>
            <a:off x="468313" y="10525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186" name="Line 42"/>
          <p:cNvSpPr>
            <a:spLocks noChangeShapeType="1"/>
          </p:cNvSpPr>
          <p:nvPr userDrawn="1"/>
        </p:nvSpPr>
        <p:spPr bwMode="auto">
          <a:xfrm>
            <a:off x="468313" y="6308725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b-NO"/>
          </a:p>
        </p:txBody>
      </p:sp>
      <p:pic>
        <p:nvPicPr>
          <p:cNvPr id="1032" name="Picture 45" descr="UiO-logo_st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99450" y="711200"/>
            <a:ext cx="654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8" descr="a112925143485-iaz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96038" y="706438"/>
            <a:ext cx="2257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4722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F785FD1-CE2F-45E2-9F3A-CDFCBEFA49C0}" type="slidenum">
              <a:rPr lang="nb-NO" altLang="en-US"/>
              <a:pPr>
                <a:defRPr/>
              </a:pPr>
              <a:t>‹#›</a:t>
            </a:fld>
            <a:endParaRPr lang="nb-NO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ashifd@ifi.uio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nb-NO" sz="3800" dirty="0" err="1" smtClean="0"/>
              <a:t>Architecture-based</a:t>
            </a:r>
            <a:r>
              <a:rPr lang="nb-NO" sz="3800" dirty="0" smtClean="0"/>
              <a:t> </a:t>
            </a:r>
            <a:r>
              <a:rPr lang="nb-NO" sz="3800" dirty="0" err="1" smtClean="0"/>
              <a:t>approach</a:t>
            </a:r>
            <a:r>
              <a:rPr lang="nb-NO" sz="3800" dirty="0" smtClean="0"/>
              <a:t> to </a:t>
            </a:r>
            <a:r>
              <a:rPr lang="nb-NO" sz="3800" dirty="0" err="1" smtClean="0"/>
              <a:t>build</a:t>
            </a:r>
            <a:r>
              <a:rPr lang="nb-NO" sz="3800" dirty="0" smtClean="0"/>
              <a:t> adaptive software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049588"/>
            <a:ext cx="6669088" cy="325973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1600" dirty="0" smtClean="0"/>
              <a:t>Presenter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dirty="0" err="1" smtClean="0"/>
              <a:t>Kashif</a:t>
            </a:r>
            <a:r>
              <a:rPr lang="en-US" sz="2400" dirty="0" smtClean="0"/>
              <a:t> Dar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dirty="0" smtClean="0">
                <a:hlinkClick r:id="rId2"/>
              </a:rPr>
              <a:t>kashifd@ifi.uio.no</a:t>
            </a:r>
            <a:endParaRPr lang="en-US" sz="1600" dirty="0" smtClean="0"/>
          </a:p>
          <a:p>
            <a:pPr algn="ctr" eaLnBrk="1" hangingPunct="1">
              <a:lnSpc>
                <a:spcPct val="80000"/>
              </a:lnSpc>
            </a:pPr>
            <a:endParaRPr lang="en-US" sz="1800" dirty="0" smtClean="0"/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GB" sz="1800" dirty="0" smtClean="0"/>
              <a:t>INF5360: </a:t>
            </a:r>
            <a:r>
              <a:rPr lang="en-US" sz="1800" dirty="0" smtClean="0"/>
              <a:t>Seminar on Dependable and Adaptive Distributed Systems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endParaRPr lang="en-US" sz="1800" dirty="0" smtClean="0"/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GB" sz="1800" dirty="0" smtClean="0"/>
              <a:t>Department of Informatics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</a:pPr>
            <a:r>
              <a:rPr lang="en-GB" sz="1800" dirty="0" smtClean="0"/>
              <a:t>University of Oslo</a:t>
            </a:r>
          </a:p>
          <a:p>
            <a:pPr algn="ctr">
              <a:lnSpc>
                <a:spcPct val="80000"/>
              </a:lnSpc>
              <a:spcBef>
                <a:spcPts val="450"/>
              </a:spcBef>
            </a:pPr>
            <a:endParaRPr lang="en-GB" sz="16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sz="1600" dirty="0" smtClean="0"/>
              <a:t>February 08, 2011</a:t>
            </a:r>
            <a:endParaRPr lang="nb-NO" sz="1600" dirty="0" smtClean="0"/>
          </a:p>
        </p:txBody>
      </p:sp>
      <p:pic>
        <p:nvPicPr>
          <p:cNvPr id="14340" name="Picture 4" descr="UiO-logo_s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141663"/>
            <a:ext cx="1901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Online algorithms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03325" y="3214688"/>
            <a:ext cx="2319338" cy="6429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4429125"/>
            <a:ext cx="8258175" cy="1701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en-US" dirty="0" smtClean="0"/>
              <a:t>future events are uncertain</a:t>
            </a:r>
          </a:p>
          <a:p>
            <a:pPr>
              <a:defRPr/>
            </a:pPr>
            <a:r>
              <a:rPr lang="nb-NO" dirty="0" err="1" smtClean="0"/>
              <a:t>leverage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en-US" dirty="0" smtClean="0"/>
              <a:t>about the problem and the input domain </a:t>
            </a:r>
            <a:r>
              <a:rPr lang="nb-NO" dirty="0" smtClean="0"/>
              <a:t>to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efficiency</a:t>
            </a:r>
            <a:endParaRPr lang="nb-NO" dirty="0" smtClean="0"/>
          </a:p>
          <a:p>
            <a:pPr>
              <a:defRPr/>
            </a:pPr>
            <a:r>
              <a:rPr lang="en-US" dirty="0" smtClean="0"/>
              <a:t>E. g. </a:t>
            </a:r>
            <a:r>
              <a:rPr lang="nb-NO" dirty="0" err="1" smtClean="0"/>
              <a:t>memory-cache</a:t>
            </a:r>
            <a:r>
              <a:rPr lang="nb-NO" dirty="0" smtClean="0"/>
              <a:t> </a:t>
            </a:r>
            <a:r>
              <a:rPr lang="nb-NO" dirty="0" err="1" smtClean="0"/>
              <a:t>paging</a:t>
            </a:r>
            <a:r>
              <a:rPr lang="nb-NO" dirty="0" smtClean="0"/>
              <a:t> </a:t>
            </a:r>
            <a:r>
              <a:rPr lang="en-US" dirty="0" smtClean="0"/>
              <a:t>algorithm</a:t>
            </a:r>
            <a:endParaRPr lang="nb-NO" dirty="0" smtClean="0"/>
          </a:p>
        </p:txBody>
      </p:sp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3560" name="Rectangle 26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3561" name="Rectangle 27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3562" name="Rectangle 28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3563" name="Rectangle 29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3564" name="Rectangle 30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3565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9644C-B515-4960-8F82-34ADF52CEF87}" type="slidenum">
              <a:rPr lang="nb-NO" altLang="en-US" smtClean="0"/>
              <a:pPr/>
              <a:t>10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Generic algorithms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94200" y="2914650"/>
            <a:ext cx="2857500" cy="395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4429125"/>
            <a:ext cx="8258175" cy="1701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Provide behaviors that are parameterized</a:t>
            </a:r>
            <a:endParaRPr lang="nb-NO" dirty="0" smtClean="0"/>
          </a:p>
          <a:p>
            <a:pPr>
              <a:defRPr/>
            </a:pPr>
            <a:r>
              <a:rPr lang="nb-NO" dirty="0" err="1" smtClean="0"/>
              <a:t>E.g</a:t>
            </a:r>
            <a:r>
              <a:rPr lang="nb-NO" dirty="0" smtClean="0"/>
              <a:t>. </a:t>
            </a:r>
            <a:r>
              <a:rPr lang="en-NZ" dirty="0" smtClean="0"/>
              <a:t>polymorphic type in </a:t>
            </a:r>
            <a:r>
              <a:rPr lang="en-NZ" dirty="0" err="1" smtClean="0"/>
              <a:t>OOPLs</a:t>
            </a:r>
            <a:r>
              <a:rPr lang="nb-NO" dirty="0" smtClean="0"/>
              <a:t>,</a:t>
            </a:r>
            <a:r>
              <a:rPr lang="en-US" dirty="0" smtClean="0"/>
              <a:t> </a:t>
            </a:r>
            <a:r>
              <a:rPr lang="en-NZ" dirty="0" smtClean="0"/>
              <a:t>working with instances of new classes (derived from known classes or implement known interfaces)</a:t>
            </a:r>
          </a:p>
          <a:p>
            <a:pPr>
              <a:buFont typeface="Wingdings" pitchFamily="2" charset="2"/>
              <a:buNone/>
              <a:defRPr/>
            </a:pPr>
            <a:endParaRPr lang="nb-NO" dirty="0" smtClean="0"/>
          </a:p>
        </p:txBody>
      </p:sp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4584" name="Rectangle 26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5" name="Rectangle 27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6" name="Rectangle 28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7" name="Rectangle 29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8" name="Rectangle 30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89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F75987-E3F8-45F9-BAEC-1883DF65F127}" type="slidenum">
              <a:rPr lang="nb-NO" altLang="en-US" smtClean="0"/>
              <a:pPr/>
              <a:t>11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Algorithm selection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54300" y="2333625"/>
            <a:ext cx="881063" cy="428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4429125"/>
            <a:ext cx="8258175" cy="1701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nb-NO" dirty="0" err="1" smtClean="0"/>
              <a:t>Selection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en-US" dirty="0" smtClean="0"/>
              <a:t>the effective algorithm among a fixed set of available </a:t>
            </a:r>
            <a:r>
              <a:rPr lang="nb-NO" dirty="0" err="1" smtClean="0"/>
              <a:t>algorithms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endParaRPr lang="nb-NO" dirty="0" smtClean="0"/>
          </a:p>
          <a:p>
            <a:pPr>
              <a:defRPr/>
            </a:pPr>
            <a:r>
              <a:rPr lang="nb-NO" dirty="0" smtClean="0"/>
              <a:t>E. g. </a:t>
            </a:r>
            <a:r>
              <a:rPr lang="nb-NO" dirty="0" err="1" smtClean="0"/>
              <a:t>Self</a:t>
            </a:r>
            <a:r>
              <a:rPr lang="nb-NO" dirty="0" smtClean="0"/>
              <a:t> </a:t>
            </a:r>
            <a:r>
              <a:rPr lang="nb-NO" dirty="0" err="1" smtClean="0"/>
              <a:t>optimizing</a:t>
            </a:r>
            <a:r>
              <a:rPr lang="nb-NO" dirty="0" smtClean="0"/>
              <a:t> </a:t>
            </a:r>
            <a:r>
              <a:rPr lang="nb-NO" dirty="0" err="1" smtClean="0"/>
              <a:t>compiler</a:t>
            </a:r>
            <a:r>
              <a:rPr lang="en-US" dirty="0" smtClean="0"/>
              <a:t> uses program-profiling data collected during program execution to select another </a:t>
            </a:r>
            <a:r>
              <a:rPr lang="nb-NO" dirty="0" err="1" smtClean="0"/>
              <a:t>optimization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endParaRPr lang="nb-NO" dirty="0" smtClean="0"/>
          </a:p>
          <a:p>
            <a:pPr>
              <a:defRPr/>
            </a:pPr>
            <a:endParaRPr lang="nb-NO" dirty="0" smtClean="0"/>
          </a:p>
        </p:txBody>
      </p:sp>
      <p:sp>
        <p:nvSpPr>
          <p:cNvPr id="256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56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5613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C4043D-898E-4354-966E-0AF96F7CEDC2}" type="slidenum">
              <a:rPr lang="nb-NO" altLang="en-US" smtClean="0"/>
              <a:pPr/>
              <a:t>12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Evolutionary programming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8013" y="1381125"/>
            <a:ext cx="3214687" cy="6429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6629" name="Content Placeholder 7"/>
          <p:cNvSpPr>
            <a:spLocks noGrp="1"/>
          </p:cNvSpPr>
          <p:nvPr>
            <p:ph idx="1"/>
          </p:nvPr>
        </p:nvSpPr>
        <p:spPr>
          <a:xfrm>
            <a:off x="457200" y="4429125"/>
            <a:ext cx="8258175" cy="1701800"/>
          </a:xfrm>
        </p:spPr>
        <p:txBody>
          <a:bodyPr/>
          <a:lstStyle/>
          <a:p>
            <a:r>
              <a:rPr lang="en-US" smtClean="0"/>
              <a:t>Using properties of the operating environment and knowledge gained from previous execution to generate new algorithms</a:t>
            </a:r>
          </a:p>
          <a:p>
            <a:endParaRPr lang="nb-NO" smtClean="0"/>
          </a:p>
        </p:txBody>
      </p:sp>
      <p:sp>
        <p:nvSpPr>
          <p:cNvPr id="266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6637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90235-731D-4F78-B680-BDF40869F4C0}" type="slidenum">
              <a:rPr lang="nb-NO" altLang="en-US" smtClean="0"/>
              <a:pPr/>
              <a:t>13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Adaptation methodology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165225"/>
            <a:ext cx="5213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00250" y="3381375"/>
            <a:ext cx="5214938" cy="2786063"/>
          </a:xfrm>
          <a:prstGeom prst="rect">
            <a:avLst/>
          </a:prstGeom>
          <a:solidFill>
            <a:srgbClr val="CD9BFF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76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76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7660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910A7-ABDE-4E90-8E3C-08D6F3CE2D03}" type="slidenum">
              <a:rPr lang="nb-NO" altLang="en-US" smtClean="0"/>
              <a:pPr/>
              <a:t>14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Architectural model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71688"/>
            <a:ext cx="595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82738" y="3321050"/>
            <a:ext cx="1655762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86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86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8684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B10ADF-B984-4829-B4D5-BB116C3BCFF3}" type="slidenum">
              <a:rPr lang="nb-NO" altLang="en-US" smtClean="0"/>
              <a:pPr/>
              <a:t>15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Architecture-driven development</a:t>
            </a:r>
            <a:endParaRPr lang="nb-N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From Architectural model to Implementation</a:t>
            </a:r>
          </a:p>
          <a:p>
            <a:pPr>
              <a:defRPr/>
            </a:pPr>
            <a:r>
              <a:rPr lang="nb-NO" dirty="0" err="1" smtClean="0"/>
              <a:t>Consistency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and </a:t>
            </a:r>
            <a:r>
              <a:rPr lang="nb-NO" dirty="0" err="1" smtClean="0"/>
              <a:t>Implementation</a:t>
            </a:r>
            <a:endParaRPr lang="en-US" i="1" dirty="0" smtClean="0"/>
          </a:p>
          <a:p>
            <a:pPr>
              <a:defRPr/>
            </a:pPr>
            <a:r>
              <a:rPr lang="en-US" i="1" dirty="0" smtClean="0"/>
              <a:t>S</a:t>
            </a:r>
            <a:r>
              <a:rPr lang="nb-NO" i="1" dirty="0" err="1" smtClean="0"/>
              <a:t>ystem</a:t>
            </a:r>
            <a:r>
              <a:rPr lang="nb-NO" dirty="0" smtClean="0"/>
              <a:t>: </a:t>
            </a:r>
            <a:r>
              <a:rPr lang="en-US" dirty="0" smtClean="0"/>
              <a:t>network of coarse-grained </a:t>
            </a:r>
            <a:r>
              <a:rPr lang="en-US" b="1" dirty="0" smtClean="0"/>
              <a:t>components</a:t>
            </a:r>
            <a:r>
              <a:rPr lang="en-US" dirty="0" smtClean="0"/>
              <a:t> bound </a:t>
            </a:r>
            <a:r>
              <a:rPr lang="nb-NO" dirty="0" err="1" smtClean="0"/>
              <a:t>together</a:t>
            </a:r>
            <a:r>
              <a:rPr lang="nb-NO" dirty="0" smtClean="0"/>
              <a:t> by </a:t>
            </a:r>
            <a:r>
              <a:rPr lang="nb-NO" b="1" dirty="0" err="1" smtClean="0"/>
              <a:t>connectors</a:t>
            </a:r>
            <a:endParaRPr lang="nb-NO" dirty="0" smtClean="0"/>
          </a:p>
          <a:p>
            <a:pPr>
              <a:defRPr/>
            </a:pPr>
            <a:r>
              <a:rPr lang="nb-NO" dirty="0" err="1" smtClean="0"/>
              <a:t>Connectors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en-US" dirty="0" smtClean="0"/>
              <a:t>transport and routing services for messages </a:t>
            </a:r>
            <a:r>
              <a:rPr lang="nb-NO" dirty="0" smtClean="0"/>
              <a:t>or </a:t>
            </a:r>
            <a:r>
              <a:rPr lang="nb-NO" dirty="0" err="1" smtClean="0"/>
              <a:t>objects</a:t>
            </a:r>
            <a:endParaRPr lang="nb-NO" dirty="0" smtClean="0"/>
          </a:p>
          <a:p>
            <a:pPr>
              <a:defRPr/>
            </a:pPr>
            <a:r>
              <a:rPr lang="en-US" dirty="0" smtClean="0"/>
              <a:t>Components do not know how their inputs and outputs are delivered or transmitted or even what their sources or destinations </a:t>
            </a:r>
            <a:r>
              <a:rPr lang="nb-NO" dirty="0" err="1" smtClean="0"/>
              <a:t>might</a:t>
            </a:r>
            <a:r>
              <a:rPr lang="nb-NO" dirty="0" smtClean="0"/>
              <a:t> be</a:t>
            </a:r>
          </a:p>
          <a:p>
            <a:pPr>
              <a:defRPr/>
            </a:pPr>
            <a:r>
              <a:rPr lang="nb-NO" dirty="0" err="1" smtClean="0"/>
              <a:t>Connectors</a:t>
            </a:r>
            <a:r>
              <a:rPr lang="nb-NO" dirty="0" smtClean="0"/>
              <a:t> </a:t>
            </a:r>
            <a:r>
              <a:rPr lang="en-US" dirty="0" smtClean="0"/>
              <a:t>know exactly who is talking to whom </a:t>
            </a:r>
            <a:r>
              <a:rPr lang="nb-NO" dirty="0" smtClean="0"/>
              <a:t>and </a:t>
            </a:r>
            <a:r>
              <a:rPr lang="nb-NO" dirty="0" err="1" smtClean="0"/>
              <a:t>how</a:t>
            </a:r>
            <a:endParaRPr lang="nb-NO" dirty="0" smtClean="0"/>
          </a:p>
          <a:p>
            <a:pPr>
              <a:defRPr/>
            </a:pPr>
            <a:r>
              <a:rPr lang="nb-NO" dirty="0" smtClean="0"/>
              <a:t>Separating </a:t>
            </a:r>
            <a:r>
              <a:rPr lang="nb-NO" dirty="0" err="1" smtClean="0"/>
              <a:t>computation</a:t>
            </a:r>
            <a:r>
              <a:rPr lang="nb-NO" dirty="0" smtClean="0"/>
              <a:t> from </a:t>
            </a:r>
            <a:r>
              <a:rPr lang="nb-NO" dirty="0" err="1" smtClean="0"/>
              <a:t>communication</a:t>
            </a:r>
            <a:endParaRPr lang="nb-NO" dirty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9707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5B63F-6149-4751-A2BB-B2C57868D564}" type="slidenum">
              <a:rPr lang="nb-NO" altLang="en-US" smtClean="0"/>
              <a:pPr/>
              <a:t>16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software architecture</a:t>
            </a:r>
            <a:endParaRPr lang="nb-N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NZ" sz="3200" dirty="0" smtClean="0"/>
              <a:t>In dynamic systems: modification in behaviour at run-time by making the following architectural changes:</a:t>
            </a:r>
          </a:p>
          <a:p>
            <a:pPr lvl="1">
              <a:lnSpc>
                <a:spcPct val="90000"/>
              </a:lnSpc>
              <a:defRPr/>
            </a:pPr>
            <a:r>
              <a:rPr lang="en-NZ" dirty="0" smtClean="0"/>
              <a:t>Adding new components</a:t>
            </a:r>
          </a:p>
          <a:p>
            <a:pPr lvl="1">
              <a:lnSpc>
                <a:spcPct val="90000"/>
              </a:lnSpc>
              <a:defRPr/>
            </a:pPr>
            <a:r>
              <a:rPr lang="en-NZ" dirty="0" smtClean="0"/>
              <a:t>Removing existing components</a:t>
            </a:r>
          </a:p>
          <a:p>
            <a:pPr lvl="1">
              <a:lnSpc>
                <a:spcPct val="90000"/>
              </a:lnSpc>
              <a:defRPr/>
            </a:pPr>
            <a:r>
              <a:rPr lang="en-NZ" dirty="0" smtClean="0"/>
              <a:t>Replacing existing components</a:t>
            </a:r>
          </a:p>
          <a:p>
            <a:pPr lvl="1">
              <a:lnSpc>
                <a:spcPct val="90000"/>
              </a:lnSpc>
              <a:defRPr/>
            </a:pPr>
            <a:r>
              <a:rPr lang="en-NZ" dirty="0" smtClean="0"/>
              <a:t>Changing the connectivity structure between components</a:t>
            </a:r>
          </a:p>
          <a:p>
            <a:pPr>
              <a:defRPr/>
            </a:pPr>
            <a:r>
              <a:rPr lang="nb-NO" dirty="0" smtClean="0"/>
              <a:t>Two </a:t>
            </a:r>
            <a:r>
              <a:rPr lang="nb-NO" dirty="0" err="1" smtClean="0"/>
              <a:t>approaches</a:t>
            </a:r>
            <a:r>
              <a:rPr lang="nb-NO" dirty="0" smtClean="0"/>
              <a:t> to </a:t>
            </a:r>
            <a:r>
              <a:rPr lang="en-US" dirty="0" smtClean="0"/>
              <a:t>dynamism at the architectural level:</a:t>
            </a:r>
          </a:p>
          <a:p>
            <a:pPr lvl="1">
              <a:defRPr/>
            </a:pPr>
            <a:r>
              <a:rPr lang="en-US" dirty="0" err="1" smtClean="0"/>
              <a:t>C2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Weaves</a:t>
            </a:r>
            <a:endParaRPr lang="nb-NO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07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5D105-9DF2-4704-A495-A39F36BF7557}" type="slidenum">
              <a:rPr lang="nb-NO" altLang="en-US" smtClean="0"/>
              <a:pPr/>
              <a:t>17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 and Weaves</a:t>
            </a:r>
            <a:endParaRPr lang="nb-N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Both</a:t>
            </a:r>
            <a:endParaRPr lang="nb-NO" dirty="0" smtClean="0"/>
          </a:p>
          <a:p>
            <a:pPr lvl="1">
              <a:defRPr/>
            </a:pPr>
            <a:r>
              <a:rPr lang="nb-NO" dirty="0" err="1" smtClean="0">
                <a:ea typeface="+mn-ea"/>
              </a:rPr>
              <a:t>distinguish between components and connectors</a:t>
            </a:r>
          </a:p>
          <a:p>
            <a:pPr lvl="1">
              <a:defRPr/>
            </a:pPr>
            <a:r>
              <a:rPr lang="nb-NO" dirty="0" err="1" smtClean="0">
                <a:ea typeface="+mn-ea"/>
              </a:rPr>
              <a:t>no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restriction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on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their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implementation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language</a:t>
            </a:r>
            <a:endParaRPr lang="nb-NO" dirty="0" smtClean="0">
              <a:ea typeface="+mn-ea"/>
            </a:endParaRPr>
          </a:p>
          <a:p>
            <a:pPr lvl="1">
              <a:defRPr/>
            </a:pPr>
            <a:r>
              <a:rPr lang="nb-NO" dirty="0" err="1" smtClean="0">
                <a:ea typeface="+mn-ea"/>
              </a:rPr>
              <a:t>communication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between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components</a:t>
            </a:r>
            <a:r>
              <a:rPr lang="nb-NO" dirty="0" smtClean="0">
                <a:ea typeface="+mn-ea"/>
              </a:rPr>
              <a:t> by </a:t>
            </a:r>
            <a:r>
              <a:rPr lang="nb-NO" dirty="0" err="1" smtClean="0">
                <a:ea typeface="+mn-ea"/>
              </a:rPr>
              <a:t>exchanging</a:t>
            </a:r>
            <a:r>
              <a:rPr lang="nb-NO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asynchronous messages (</a:t>
            </a:r>
            <a:r>
              <a:rPr lang="en-US" dirty="0" err="1" smtClean="0">
                <a:ea typeface="+mn-ea"/>
              </a:rPr>
              <a:t>C2</a:t>
            </a:r>
            <a:r>
              <a:rPr lang="en-US" dirty="0" smtClean="0">
                <a:ea typeface="+mn-ea"/>
              </a:rPr>
              <a:t>) or objects </a:t>
            </a:r>
            <a:r>
              <a:rPr lang="nb-NO" dirty="0" smtClean="0">
                <a:ea typeface="+mn-ea"/>
              </a:rPr>
              <a:t>(</a:t>
            </a:r>
            <a:r>
              <a:rPr lang="nb-NO" dirty="0" err="1" smtClean="0">
                <a:ea typeface="+mn-ea"/>
              </a:rPr>
              <a:t>Weaves</a:t>
            </a:r>
            <a:r>
              <a:rPr lang="nb-NO" dirty="0" smtClean="0">
                <a:ea typeface="+mn-ea"/>
              </a:rPr>
              <a:t>)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all communication between components must be via connectors</a:t>
            </a:r>
          </a:p>
          <a:p>
            <a:pPr>
              <a:buFont typeface="Wingdings" pitchFamily="2" charset="2"/>
              <a:buNone/>
              <a:defRPr/>
            </a:pPr>
            <a:endParaRPr lang="nb-NO" dirty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1755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25924-D361-4EBE-8E63-FE0DE6D93D1E}" type="slidenum">
              <a:rPr lang="nb-NO" altLang="en-US" smtClean="0"/>
              <a:pPr/>
              <a:t>18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C2</a:t>
            </a:r>
            <a:endParaRPr lang="nb-N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6043613" cy="5232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System as a </a:t>
            </a:r>
            <a:r>
              <a:rPr lang="en-US" b="1" dirty="0" smtClean="0"/>
              <a:t>hierarchy of concurrent </a:t>
            </a:r>
            <a:r>
              <a:rPr lang="en-US" dirty="0" smtClean="0"/>
              <a:t>components bound together by connectors</a:t>
            </a:r>
          </a:p>
          <a:p>
            <a:pPr>
              <a:defRPr/>
            </a:pPr>
            <a:r>
              <a:rPr lang="nb-NO" dirty="0" err="1" smtClean="0"/>
              <a:t>Component</a:t>
            </a:r>
            <a:r>
              <a:rPr lang="nb-NO" dirty="0" smtClean="0"/>
              <a:t> </a:t>
            </a:r>
            <a:r>
              <a:rPr lang="en-US" dirty="0" smtClean="0"/>
              <a:t>is aware of components “above” it and unaware of components residing at the same </a:t>
            </a:r>
            <a:r>
              <a:rPr lang="nb-NO" dirty="0" err="1" smtClean="0"/>
              <a:t>level</a:t>
            </a:r>
            <a:r>
              <a:rPr lang="nb-NO" dirty="0" smtClean="0"/>
              <a:t> or “</a:t>
            </a:r>
            <a:r>
              <a:rPr lang="nb-NO" dirty="0" err="1" smtClean="0"/>
              <a:t>beneath</a:t>
            </a:r>
            <a:r>
              <a:rPr lang="nb-NO" dirty="0" smtClean="0"/>
              <a:t>” it</a:t>
            </a:r>
          </a:p>
          <a:p>
            <a:pPr>
              <a:lnSpc>
                <a:spcPct val="80000"/>
              </a:lnSpc>
              <a:defRPr/>
            </a:pPr>
            <a:r>
              <a:rPr lang="en-NZ" sz="3400" dirty="0" smtClean="0"/>
              <a:t>Communication between a component and those below it is handled implicitly using events</a:t>
            </a:r>
          </a:p>
          <a:p>
            <a:pPr lvl="1">
              <a:lnSpc>
                <a:spcPct val="80000"/>
              </a:lnSpc>
              <a:defRPr/>
            </a:pPr>
            <a:r>
              <a:rPr lang="en-NZ" dirty="0" smtClean="0"/>
              <a:t>Whenever a component changes its state, it broadcasts this to all components below it</a:t>
            </a:r>
          </a:p>
          <a:p>
            <a:pPr lvl="1">
              <a:lnSpc>
                <a:spcPct val="80000"/>
              </a:lnSpc>
              <a:defRPr/>
            </a:pPr>
            <a:endParaRPr lang="en-US" sz="1700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6" name="Rounded Rectangle 5"/>
          <p:cNvSpPr/>
          <p:nvPr/>
        </p:nvSpPr>
        <p:spPr>
          <a:xfrm>
            <a:off x="6550025" y="2071688"/>
            <a:ext cx="642938" cy="357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34313" y="2071688"/>
            <a:ext cx="642937" cy="357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00813" y="3000375"/>
            <a:ext cx="642937" cy="357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58063" y="3000375"/>
            <a:ext cx="642937" cy="357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C4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86750" y="3000375"/>
            <a:ext cx="642938" cy="357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C5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43688" y="3857625"/>
            <a:ext cx="642937" cy="357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C6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6688" y="3857625"/>
            <a:ext cx="642937" cy="357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C7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2188" y="2713038"/>
            <a:ext cx="2928937" cy="142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6215063" y="3571875"/>
            <a:ext cx="2428875" cy="142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6858000" y="2571750"/>
            <a:ext cx="12858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429500" y="2643188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787356" y="2499519"/>
            <a:ext cx="1428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8072437" y="2500313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581107" y="2928144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715126" y="2927350"/>
            <a:ext cx="144462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8571707" y="2928144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930106" y="3213894"/>
            <a:ext cx="7143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930231" y="3785394"/>
            <a:ext cx="1428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001000" y="3786188"/>
            <a:ext cx="14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540626" y="3459162"/>
            <a:ext cx="215900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83376" y="3460750"/>
            <a:ext cx="215900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8459788" y="3460750"/>
            <a:ext cx="215900" cy="9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2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2796" name="Rectangle 10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2797" name="Rectangle 11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2798" name="Rectangle 12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2799" name="Rectangle 13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2800" name="Rectangle 14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2801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7CB14-3889-4839-95ED-F503C6BBC8B9}" type="slidenum">
              <a:rPr lang="nb-NO" altLang="en-US" smtClean="0"/>
              <a:pPr/>
              <a:t>19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Papers to present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600" dirty="0" smtClean="0"/>
              <a:t>An </a:t>
            </a:r>
            <a:r>
              <a:rPr lang="nb-NO" sz="2600" dirty="0" err="1" smtClean="0"/>
              <a:t>Architecture-Based</a:t>
            </a:r>
            <a:r>
              <a:rPr lang="nb-NO" sz="2600" dirty="0" smtClean="0"/>
              <a:t> </a:t>
            </a:r>
            <a:r>
              <a:rPr lang="nb-NO" sz="2600" dirty="0" err="1" smtClean="0"/>
              <a:t>Approach</a:t>
            </a:r>
            <a:r>
              <a:rPr lang="nb-NO" sz="2600" dirty="0" smtClean="0"/>
              <a:t> to </a:t>
            </a:r>
            <a:r>
              <a:rPr lang="nb-NO" sz="2600" dirty="0" err="1" smtClean="0"/>
              <a:t>Self-Adaptive</a:t>
            </a:r>
            <a:r>
              <a:rPr lang="nb-NO" sz="2600" dirty="0" smtClean="0"/>
              <a:t> Software </a:t>
            </a:r>
          </a:p>
          <a:p>
            <a:pPr lvl="1">
              <a:defRPr/>
            </a:pPr>
            <a:r>
              <a:rPr lang="nb-NO" sz="1800" dirty="0" smtClean="0"/>
              <a:t>By P. </a:t>
            </a:r>
            <a:r>
              <a:rPr lang="nb-NO" sz="1800" dirty="0" err="1" smtClean="0"/>
              <a:t>Oreizy</a:t>
            </a:r>
            <a:r>
              <a:rPr lang="nb-NO" sz="1800" dirty="0" smtClean="0"/>
              <a:t>, M. </a:t>
            </a:r>
            <a:r>
              <a:rPr lang="nb-NO" sz="1800" dirty="0" err="1" smtClean="0"/>
              <a:t>Gorlick</a:t>
            </a:r>
            <a:r>
              <a:rPr lang="nb-NO" sz="1800" dirty="0" smtClean="0"/>
              <a:t>, R. Taylor, D. </a:t>
            </a:r>
            <a:r>
              <a:rPr lang="nb-NO" sz="1800" dirty="0" err="1" smtClean="0"/>
              <a:t>Heimbigner</a:t>
            </a:r>
            <a:r>
              <a:rPr lang="nb-NO" sz="1800" dirty="0" smtClean="0"/>
              <a:t>, G. Johnson, N. </a:t>
            </a:r>
            <a:r>
              <a:rPr lang="nb-NO" sz="1800" dirty="0" err="1" smtClean="0"/>
              <a:t>Medvidovic</a:t>
            </a:r>
            <a:r>
              <a:rPr lang="nb-NO" sz="1800" dirty="0" smtClean="0"/>
              <a:t>, A. </a:t>
            </a:r>
            <a:r>
              <a:rPr lang="nb-NO" sz="1800" dirty="0" err="1" smtClean="0"/>
              <a:t>Quilici</a:t>
            </a:r>
            <a:r>
              <a:rPr lang="nb-NO" sz="1800" dirty="0" smtClean="0"/>
              <a:t>, D. </a:t>
            </a:r>
            <a:r>
              <a:rPr lang="nb-NO" sz="1800" dirty="0" err="1" smtClean="0"/>
              <a:t>Rosenblum</a:t>
            </a:r>
            <a:r>
              <a:rPr lang="nb-NO" sz="1800" dirty="0" smtClean="0"/>
              <a:t>, and A. Wolf</a:t>
            </a:r>
            <a:r>
              <a:rPr lang="en-US" sz="1800" dirty="0" smtClean="0"/>
              <a:t>, </a:t>
            </a:r>
          </a:p>
          <a:p>
            <a:pPr lvl="1">
              <a:defRPr/>
            </a:pPr>
            <a:r>
              <a:rPr lang="en-US" sz="1800" dirty="0" smtClean="0"/>
              <a:t>published in IEEE Intelligent Systems. May-June, 1999</a:t>
            </a:r>
            <a:endParaRPr lang="nb-NO" sz="1800" dirty="0" smtClean="0"/>
          </a:p>
          <a:p>
            <a:pPr>
              <a:defRPr/>
            </a:pPr>
            <a:endParaRPr lang="nb-NO" sz="2600" dirty="0" smtClean="0"/>
          </a:p>
          <a:p>
            <a:pPr>
              <a:defRPr/>
            </a:pPr>
            <a:r>
              <a:rPr lang="nb-NO" sz="2600" dirty="0" smtClean="0"/>
              <a:t>Rainbow: </a:t>
            </a:r>
            <a:r>
              <a:rPr lang="nb-NO" sz="2600" dirty="0" err="1" smtClean="0"/>
              <a:t>Architecture-Based</a:t>
            </a:r>
            <a:r>
              <a:rPr lang="nb-NO" sz="2600" dirty="0" smtClean="0"/>
              <a:t> </a:t>
            </a:r>
            <a:r>
              <a:rPr lang="nb-NO" sz="2600" dirty="0" err="1" smtClean="0"/>
              <a:t>Self-Adaptation</a:t>
            </a:r>
            <a:r>
              <a:rPr lang="nb-NO" sz="2600" dirty="0" smtClean="0"/>
              <a:t> </a:t>
            </a:r>
            <a:r>
              <a:rPr lang="nb-NO" sz="2600" dirty="0" err="1" smtClean="0"/>
              <a:t>with</a:t>
            </a:r>
            <a:r>
              <a:rPr lang="nb-NO" sz="2600" dirty="0" smtClean="0"/>
              <a:t> </a:t>
            </a:r>
            <a:r>
              <a:rPr lang="nb-NO" sz="2600" dirty="0" err="1" smtClean="0"/>
              <a:t>Reusable</a:t>
            </a:r>
            <a:r>
              <a:rPr lang="nb-NO" sz="2600" dirty="0" smtClean="0"/>
              <a:t> </a:t>
            </a:r>
            <a:r>
              <a:rPr lang="nb-NO" sz="2600" dirty="0" err="1" smtClean="0"/>
              <a:t>Infrastructure</a:t>
            </a:r>
            <a:r>
              <a:rPr lang="nb-NO" sz="2600" dirty="0" smtClean="0"/>
              <a:t> </a:t>
            </a:r>
          </a:p>
          <a:p>
            <a:pPr lvl="1">
              <a:defRPr/>
            </a:pPr>
            <a:r>
              <a:rPr lang="nb-NO" sz="1800" dirty="0" smtClean="0"/>
              <a:t>By David </a:t>
            </a:r>
            <a:r>
              <a:rPr lang="nb-NO" sz="1800" dirty="0" err="1" smtClean="0"/>
              <a:t>Garlan</a:t>
            </a:r>
            <a:r>
              <a:rPr lang="nb-NO" sz="1800" dirty="0" smtClean="0"/>
              <a:t>, </a:t>
            </a:r>
            <a:r>
              <a:rPr lang="nb-NO" sz="1800" dirty="0" err="1" smtClean="0"/>
              <a:t>Shang-Wen</a:t>
            </a:r>
            <a:r>
              <a:rPr lang="nb-NO" sz="1800" dirty="0" smtClean="0"/>
              <a:t> </a:t>
            </a:r>
            <a:r>
              <a:rPr lang="nb-NO" sz="1800" dirty="0" err="1" smtClean="0"/>
              <a:t>Cheng</a:t>
            </a:r>
            <a:r>
              <a:rPr lang="nb-NO" sz="1800" dirty="0" smtClean="0"/>
              <a:t>, </a:t>
            </a:r>
            <a:r>
              <a:rPr lang="nb-NO" sz="1800" dirty="0" err="1" smtClean="0"/>
              <a:t>An-Cheng</a:t>
            </a:r>
            <a:r>
              <a:rPr lang="nb-NO" sz="1800" dirty="0" smtClean="0"/>
              <a:t> </a:t>
            </a:r>
            <a:r>
              <a:rPr lang="nb-NO" sz="1800" dirty="0" err="1" smtClean="0"/>
              <a:t>Huang</a:t>
            </a:r>
            <a:r>
              <a:rPr lang="nb-NO" sz="1800" dirty="0" smtClean="0"/>
              <a:t>, </a:t>
            </a:r>
            <a:r>
              <a:rPr lang="nb-NO" sz="1800" dirty="0" err="1" smtClean="0"/>
              <a:t>Bradley</a:t>
            </a:r>
            <a:r>
              <a:rPr lang="nb-NO" sz="1800" dirty="0" smtClean="0"/>
              <a:t> </a:t>
            </a:r>
            <a:r>
              <a:rPr lang="nb-NO" sz="1800" dirty="0" err="1" smtClean="0"/>
              <a:t>Schmerl</a:t>
            </a:r>
            <a:r>
              <a:rPr lang="nb-NO" sz="1800" dirty="0" smtClean="0"/>
              <a:t>, Peter </a:t>
            </a:r>
            <a:r>
              <a:rPr lang="nb-NO" sz="1800" dirty="0" err="1" smtClean="0"/>
              <a:t>Steenkiste</a:t>
            </a:r>
            <a:r>
              <a:rPr lang="nb-NO" sz="1800" dirty="0" smtClean="0"/>
              <a:t>, </a:t>
            </a:r>
          </a:p>
          <a:p>
            <a:pPr lvl="1">
              <a:defRPr/>
            </a:pPr>
            <a:r>
              <a:rPr lang="nb-NO" sz="1800" dirty="0" smtClean="0"/>
              <a:t>Publisher: IEEE Computer Society, </a:t>
            </a:r>
            <a:r>
              <a:rPr lang="nb-NO" sz="1800" dirty="0" err="1" smtClean="0"/>
              <a:t>pp</a:t>
            </a:r>
            <a:r>
              <a:rPr lang="nb-NO" sz="1800" dirty="0" smtClean="0"/>
              <a:t>. 46-54, </a:t>
            </a:r>
            <a:r>
              <a:rPr lang="nb-NO" sz="1800" dirty="0" err="1" smtClean="0"/>
              <a:t>October</a:t>
            </a:r>
            <a:r>
              <a:rPr lang="nb-NO" sz="1800" dirty="0" smtClean="0"/>
              <a:t>, 2004 </a:t>
            </a:r>
          </a:p>
          <a:p>
            <a:pPr marL="457200" indent="-457200" algn="ctr">
              <a:buFont typeface="+mj-lt"/>
              <a:buAutoNum type="arabicPeriod"/>
              <a:defRPr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dirty="0" smtClean="0"/>
              <a:t>Kashif Dar INF5360, </a:t>
            </a:r>
            <a:r>
              <a:rPr lang="nb-NO" altLang="en-US" sz="1200" dirty="0" err="1" smtClean="0"/>
              <a:t>ifi/UiO</a:t>
            </a:r>
            <a:endParaRPr lang="nb-NO" alt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7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ED9AE-586C-4E9C-91D6-364992603CD6}" type="slidenum">
              <a:rPr lang="nb-NO" altLang="en-US" smtClean="0"/>
              <a:pPr/>
              <a:t>2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Weaves</a:t>
            </a:r>
            <a:endParaRPr lang="nb-NO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5543550" cy="4933950"/>
          </a:xfrm>
        </p:spPr>
        <p:txBody>
          <a:bodyPr/>
          <a:lstStyle/>
          <a:p>
            <a:r>
              <a:rPr lang="nb-NO" smtClean="0"/>
              <a:t>Dynamic, objectflow-centric architecture</a:t>
            </a:r>
          </a:p>
          <a:p>
            <a:r>
              <a:rPr lang="nb-NO" smtClean="0"/>
              <a:t>Components consume </a:t>
            </a:r>
            <a:r>
              <a:rPr lang="en-US" smtClean="0"/>
              <a:t>objects as inputs and produce objects as outputs</a:t>
            </a:r>
          </a:p>
          <a:p>
            <a:r>
              <a:rPr lang="en-US" smtClean="0"/>
              <a:t>Components do not knows the semantics of the connectors that delivered its input objects or transmitted its output </a:t>
            </a:r>
            <a:r>
              <a:rPr lang="nb-NO" smtClean="0"/>
              <a:t>objects</a:t>
            </a:r>
            <a:endParaRPr lang="en-NZ" smtClean="0"/>
          </a:p>
          <a:p>
            <a:pPr>
              <a:buFont typeface="Wingdings" pitchFamily="2" charset="2"/>
              <a:buNone/>
            </a:pPr>
            <a:endParaRPr lang="nb-NO" smtClean="0"/>
          </a:p>
          <a:p>
            <a:endParaRPr lang="nb-NO" smtClean="0"/>
          </a:p>
        </p:txBody>
      </p:sp>
      <p:sp>
        <p:nvSpPr>
          <p:cNvPr id="6" name="Rounded Rectangle 5"/>
          <p:cNvSpPr/>
          <p:nvPr/>
        </p:nvSpPr>
        <p:spPr>
          <a:xfrm>
            <a:off x="5929313" y="2143125"/>
            <a:ext cx="879475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07275" y="2786063"/>
            <a:ext cx="879475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4238" y="3725863"/>
            <a:ext cx="879475" cy="6429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C3</a:t>
            </a:r>
            <a:endParaRPr lang="nb-NO" dirty="0">
              <a:solidFill>
                <a:schemeClr val="tx1"/>
              </a:solidFill>
            </a:endParaRPr>
          </a:p>
        </p:txBody>
      </p: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6797675" y="2454275"/>
            <a:ext cx="576263" cy="649288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stealth" w="lg" len="lg"/>
          </a:ln>
        </p:spPr>
      </p:cxnSp>
      <p:sp>
        <p:nvSpPr>
          <p:cNvPr id="10" name="Rounded Rectangle 9"/>
          <p:cNvSpPr/>
          <p:nvPr/>
        </p:nvSpPr>
        <p:spPr>
          <a:xfrm>
            <a:off x="7429500" y="3714750"/>
            <a:ext cx="879475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C4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7072313" y="22860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Obj1 returns</a:t>
            </a:r>
            <a:endParaRPr lang="nb-NO" sz="1600" b="1"/>
          </a:p>
        </p:txBody>
      </p:sp>
      <p:cxnSp>
        <p:nvCxnSpPr>
          <p:cNvPr id="12" name="AutoShape 16"/>
          <p:cNvCxnSpPr>
            <a:cxnSpLocks noChangeShapeType="1"/>
          </p:cNvCxnSpPr>
          <p:nvPr/>
        </p:nvCxnSpPr>
        <p:spPr bwMode="auto">
          <a:xfrm>
            <a:off x="6853238" y="40386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6786563" y="40005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Obj2</a:t>
            </a:r>
            <a:endParaRPr lang="nb-NO" sz="1600" b="1"/>
          </a:p>
        </p:txBody>
      </p:sp>
      <p:cxnSp>
        <p:nvCxnSpPr>
          <p:cNvPr id="14" name="AutoShape 30"/>
          <p:cNvCxnSpPr>
            <a:cxnSpLocks noChangeShapeType="1"/>
          </p:cNvCxnSpPr>
          <p:nvPr/>
        </p:nvCxnSpPr>
        <p:spPr bwMode="auto">
          <a:xfrm flipV="1">
            <a:off x="8310563" y="3586163"/>
            <a:ext cx="393700" cy="43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stealth" w="lg" len="lg"/>
          </a:ln>
        </p:spPr>
      </p:cxnSp>
      <p:cxnSp>
        <p:nvCxnSpPr>
          <p:cNvPr id="15" name="AutoShape 31"/>
          <p:cNvCxnSpPr>
            <a:cxnSpLocks noChangeShapeType="1"/>
          </p:cNvCxnSpPr>
          <p:nvPr/>
        </p:nvCxnSpPr>
        <p:spPr bwMode="auto">
          <a:xfrm>
            <a:off x="8310563" y="3082925"/>
            <a:ext cx="393700" cy="5032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stealth" w="lg" len="lg"/>
          </a:ln>
        </p:spPr>
      </p:cxnSp>
      <p:sp>
        <p:nvSpPr>
          <p:cNvPr id="338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38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3808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09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10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11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12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13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70618-511D-4DE5-A0F7-7FCD6343FE03}" type="slidenum">
              <a:rPr lang="nb-NO" altLang="en-US" smtClean="0"/>
              <a:pPr/>
              <a:t>20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Maintaining consistency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71688"/>
            <a:ext cx="595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71875" y="4619625"/>
            <a:ext cx="1441450" cy="6429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48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48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4828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760A9D-171C-49EF-BA4E-78989DA93A66}" type="slidenum">
              <a:rPr lang="nb-NO" altLang="en-US" smtClean="0"/>
              <a:pPr/>
              <a:t>21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Maintaining consistency and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Preserving an accurate and consistent model of components </a:t>
            </a:r>
            <a:r>
              <a:rPr lang="nb-NO" dirty="0" smtClean="0"/>
              <a:t>and </a:t>
            </a:r>
            <a:r>
              <a:rPr lang="nb-NO" dirty="0" err="1" smtClean="0"/>
              <a:t>connectors</a:t>
            </a:r>
            <a:endParaRPr lang="nb-NO" dirty="0" smtClean="0"/>
          </a:p>
          <a:p>
            <a:pPr>
              <a:defRPr/>
            </a:pPr>
            <a:r>
              <a:rPr lang="nb-NO" dirty="0" err="1" smtClean="0"/>
              <a:t>Maintain</a:t>
            </a:r>
            <a:r>
              <a:rPr lang="nb-NO" dirty="0" smtClean="0"/>
              <a:t> </a:t>
            </a:r>
            <a:r>
              <a:rPr lang="en-US" dirty="0" smtClean="0"/>
              <a:t>a strict correspondence between the architectural model and the executing implementation</a:t>
            </a:r>
          </a:p>
          <a:p>
            <a:pPr>
              <a:defRPr/>
            </a:pPr>
            <a:r>
              <a:rPr lang="nb-NO" i="1" dirty="0" err="1" smtClean="0"/>
              <a:t>Architecture</a:t>
            </a:r>
            <a:r>
              <a:rPr lang="nb-NO" i="1" dirty="0" smtClean="0"/>
              <a:t> </a:t>
            </a:r>
            <a:r>
              <a:rPr lang="nb-NO" i="1" dirty="0" err="1" smtClean="0"/>
              <a:t>Evolution</a:t>
            </a:r>
            <a:r>
              <a:rPr lang="nb-NO" i="1" dirty="0" smtClean="0"/>
              <a:t> Manager (</a:t>
            </a:r>
            <a:r>
              <a:rPr lang="nb-NO" i="1" dirty="0" err="1" smtClean="0"/>
              <a:t>AEM</a:t>
            </a:r>
            <a:r>
              <a:rPr lang="nb-NO" i="1" dirty="0" smtClean="0"/>
              <a:t>)</a:t>
            </a:r>
          </a:p>
          <a:p>
            <a:pPr lvl="1">
              <a:defRPr/>
            </a:pPr>
            <a:r>
              <a:rPr lang="nb-NO" sz="2800" dirty="0" err="1" smtClean="0">
                <a:ea typeface="+mn-ea"/>
              </a:rPr>
              <a:t>maintains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the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consistency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between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architectural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model</a:t>
            </a:r>
            <a:r>
              <a:rPr lang="nb-NO" sz="2800" dirty="0" smtClean="0">
                <a:ea typeface="+mn-ea"/>
              </a:rPr>
              <a:t> and </a:t>
            </a:r>
            <a:r>
              <a:rPr lang="nb-NO" sz="2800" dirty="0" err="1" smtClean="0">
                <a:ea typeface="+mn-ea"/>
              </a:rPr>
              <a:t>implementation</a:t>
            </a:r>
            <a:endParaRPr lang="nb-NO" sz="2800" dirty="0" smtClean="0">
              <a:ea typeface="+mn-ea"/>
            </a:endParaRPr>
          </a:p>
          <a:p>
            <a:pPr lvl="1">
              <a:defRPr/>
            </a:pPr>
            <a:r>
              <a:rPr lang="nb-NO" sz="2800" dirty="0" err="1" smtClean="0">
                <a:ea typeface="+mn-ea"/>
              </a:rPr>
              <a:t>prevents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changes</a:t>
            </a:r>
            <a:r>
              <a:rPr lang="nb-NO" sz="2800" dirty="0" smtClean="0">
                <a:ea typeface="+mn-ea"/>
              </a:rPr>
              <a:t> from violating </a:t>
            </a:r>
            <a:r>
              <a:rPr lang="nb-NO" sz="2800" dirty="0" err="1" smtClean="0">
                <a:ea typeface="+mn-ea"/>
              </a:rPr>
              <a:t>architectural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constraints</a:t>
            </a:r>
            <a:endParaRPr lang="nb-NO" i="1" dirty="0" smtClean="0">
              <a:ea typeface="+mn-ea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585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73495-51B8-49CB-8CCF-EAAF28DE52C4}" type="slidenum">
              <a:rPr lang="nb-NO" altLang="en-US" smtClean="0"/>
              <a:pPr/>
              <a:t>22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Enacting changes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071688"/>
            <a:ext cx="595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71875" y="2108200"/>
            <a:ext cx="1441450" cy="4635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686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68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6876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1A2490-C2B1-4425-970A-030587157FF3}" type="slidenum">
              <a:rPr lang="nb-NO" altLang="en-US" smtClean="0"/>
              <a:pPr/>
              <a:t>23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Enacting changes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architectural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endParaRPr lang="nb-NO" dirty="0" smtClean="0"/>
          </a:p>
          <a:p>
            <a:pPr>
              <a:defRPr/>
            </a:pPr>
            <a:r>
              <a:rPr lang="nb-NO" dirty="0" err="1" smtClean="0"/>
              <a:t>Architecture</a:t>
            </a:r>
            <a:r>
              <a:rPr lang="nb-NO" dirty="0" smtClean="0"/>
              <a:t> editor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To construct architecture and describe modifications</a:t>
            </a:r>
          </a:p>
          <a:p>
            <a:pPr lvl="1">
              <a:defRPr/>
            </a:pPr>
            <a:r>
              <a:rPr lang="nb-NO" dirty="0" smtClean="0">
                <a:ea typeface="+mn-ea"/>
              </a:rPr>
              <a:t>With </a:t>
            </a:r>
            <a:r>
              <a:rPr lang="nb-NO" dirty="0" err="1" smtClean="0">
                <a:ea typeface="+mn-ea"/>
              </a:rPr>
              <a:t>analysis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tools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such</a:t>
            </a:r>
            <a:r>
              <a:rPr lang="nb-NO" dirty="0" smtClean="0">
                <a:ea typeface="+mn-ea"/>
              </a:rPr>
              <a:t> as design </a:t>
            </a:r>
            <a:r>
              <a:rPr lang="nb-NO" dirty="0" err="1" smtClean="0">
                <a:ea typeface="+mn-ea"/>
              </a:rPr>
              <a:t>analyzer</a:t>
            </a:r>
            <a:r>
              <a:rPr lang="nb-NO" dirty="0" smtClean="0">
                <a:ea typeface="+mn-ea"/>
              </a:rPr>
              <a:t> or </a:t>
            </a:r>
            <a:r>
              <a:rPr lang="nb-NO" dirty="0" err="1" smtClean="0">
                <a:ea typeface="+mn-ea"/>
              </a:rPr>
              <a:t>domain-dependent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analyzer</a:t>
            </a:r>
            <a:endParaRPr lang="nb-NO" dirty="0" smtClean="0">
              <a:ea typeface="+mn-ea"/>
            </a:endParaRPr>
          </a:p>
          <a:p>
            <a:pPr>
              <a:defRPr/>
            </a:pPr>
            <a:r>
              <a:rPr lang="nb-NO" dirty="0" err="1" smtClean="0"/>
              <a:t>Modification</a:t>
            </a:r>
            <a:r>
              <a:rPr lang="nb-NO" dirty="0" smtClean="0"/>
              <a:t> interpreter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Tool to interpret change scripts written in </a:t>
            </a:r>
            <a:r>
              <a:rPr lang="nb-NO" dirty="0" smtClean="0">
                <a:ea typeface="+mn-ea"/>
              </a:rPr>
              <a:t>a </a:t>
            </a:r>
            <a:r>
              <a:rPr lang="nb-NO" dirty="0" err="1" smtClean="0">
                <a:ea typeface="+mn-ea"/>
              </a:rPr>
              <a:t>change-description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language</a:t>
            </a:r>
            <a:r>
              <a:rPr lang="nb-NO" dirty="0" smtClean="0">
                <a:ea typeface="+mn-ea"/>
              </a:rPr>
              <a:t> to primitive </a:t>
            </a:r>
            <a:r>
              <a:rPr lang="en-US" dirty="0" smtClean="0">
                <a:ea typeface="+mn-ea"/>
              </a:rPr>
              <a:t>actions supported by the </a:t>
            </a:r>
            <a:r>
              <a:rPr lang="en-US" dirty="0" err="1" smtClean="0">
                <a:ea typeface="+mn-ea"/>
              </a:rPr>
              <a:t>AEM</a:t>
            </a:r>
            <a:endParaRPr lang="nb-NO" dirty="0" smtClean="0"/>
          </a:p>
          <a:p>
            <a:pPr>
              <a:defRPr/>
            </a:pPr>
            <a:endParaRPr lang="nb-NO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789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C3921-2D49-42A1-ACFE-F067BD2AD05C}" type="slidenum">
              <a:rPr lang="nb-NO" altLang="en-US" smtClean="0"/>
              <a:pPr/>
              <a:t>24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Adaptation methodology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165225"/>
            <a:ext cx="5213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00250" y="1166813"/>
            <a:ext cx="5214938" cy="2619375"/>
          </a:xfrm>
          <a:prstGeom prst="rect">
            <a:avLst/>
          </a:prstGeom>
          <a:solidFill>
            <a:srgbClr val="CD9BFF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891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89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8922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8924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799077-F4AF-43C0-BDAF-51F42A8588A3}" type="slidenum">
              <a:rPr lang="nb-NO" altLang="en-US" smtClean="0"/>
              <a:pPr/>
              <a:t>25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Collecting</a:t>
            </a:r>
            <a:r>
              <a:rPr lang="nb-NO" dirty="0" smtClean="0"/>
              <a:t> </a:t>
            </a:r>
            <a:r>
              <a:rPr lang="nb-NO" dirty="0" err="1" smtClean="0"/>
              <a:t>observations</a:t>
            </a:r>
            <a:endParaRPr lang="nb-NO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643063"/>
            <a:ext cx="3781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975"/>
            <a:ext cx="4829175" cy="50180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Varieties of </a:t>
            </a:r>
            <a:r>
              <a:rPr lang="nb-NO" dirty="0" err="1" smtClean="0"/>
              <a:t>observations</a:t>
            </a:r>
            <a:r>
              <a:rPr lang="nb-NO" dirty="0" smtClean="0"/>
              <a:t>: </a:t>
            </a:r>
            <a:r>
              <a:rPr lang="en-US" dirty="0" smtClean="0"/>
              <a:t>event generation, …</a:t>
            </a:r>
          </a:p>
          <a:p>
            <a:pPr>
              <a:defRPr/>
            </a:pPr>
            <a:r>
              <a:rPr lang="en-US" i="1" dirty="0" smtClean="0"/>
              <a:t>Observers </a:t>
            </a:r>
            <a:r>
              <a:rPr lang="nb-NO" dirty="0" smtClean="0"/>
              <a:t>for </a:t>
            </a:r>
            <a:r>
              <a:rPr lang="nb-NO" dirty="0" err="1" smtClean="0"/>
              <a:t>notification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exceptional</a:t>
            </a:r>
            <a:r>
              <a:rPr lang="nb-NO" dirty="0" smtClean="0"/>
              <a:t> </a:t>
            </a:r>
            <a:r>
              <a:rPr lang="nb-NO" dirty="0" err="1" smtClean="0"/>
              <a:t>events</a:t>
            </a:r>
            <a:endParaRPr lang="nb-NO" dirty="0" smtClean="0"/>
          </a:p>
          <a:p>
            <a:pPr>
              <a:defRPr/>
            </a:pPr>
            <a:r>
              <a:rPr lang="nb-NO" i="1" dirty="0" err="1" smtClean="0"/>
              <a:t>Expectation</a:t>
            </a:r>
            <a:r>
              <a:rPr lang="nb-NO" i="1" dirty="0" smtClean="0"/>
              <a:t> agent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detecting and noting single events is not </a:t>
            </a:r>
            <a:r>
              <a:rPr lang="nb-NO" dirty="0" err="1" smtClean="0">
                <a:ea typeface="+mn-ea"/>
              </a:rPr>
              <a:t>enough</a:t>
            </a:r>
            <a:endParaRPr lang="nb-NO" dirty="0" smtClean="0">
              <a:ea typeface="+mn-ea"/>
            </a:endParaRPr>
          </a:p>
          <a:p>
            <a:pPr lvl="1">
              <a:defRPr/>
            </a:pPr>
            <a:r>
              <a:rPr lang="nb-NO" dirty="0" err="1" smtClean="0">
                <a:ea typeface="+mn-ea"/>
              </a:rPr>
              <a:t>responds</a:t>
            </a:r>
            <a:r>
              <a:rPr lang="nb-NO" dirty="0" smtClean="0">
                <a:ea typeface="+mn-ea"/>
              </a:rPr>
              <a:t> to </a:t>
            </a:r>
            <a:r>
              <a:rPr lang="nb-NO" dirty="0" err="1" smtClean="0">
                <a:ea typeface="+mn-ea"/>
              </a:rPr>
              <a:t>the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occurrence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of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event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patterns</a:t>
            </a:r>
            <a:endParaRPr lang="nb-NO" dirty="0" smtClean="0">
              <a:ea typeface="+mn-ea"/>
            </a:endParaRPr>
          </a:p>
          <a:p>
            <a:pPr>
              <a:defRPr/>
            </a:pPr>
            <a:r>
              <a:rPr lang="en-US" sz="3200" dirty="0" smtClean="0"/>
              <a:t>New techniques for reducing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monitoring</a:t>
            </a:r>
            <a:r>
              <a:rPr lang="nb-NO" sz="3200" dirty="0" smtClean="0"/>
              <a:t> overhead</a:t>
            </a:r>
            <a:endParaRPr lang="nb-NO" dirty="0" smtClean="0"/>
          </a:p>
        </p:txBody>
      </p:sp>
      <p:sp>
        <p:nvSpPr>
          <p:cNvPr id="9" name="Rectangle 8"/>
          <p:cNvSpPr/>
          <p:nvPr/>
        </p:nvSpPr>
        <p:spPr>
          <a:xfrm>
            <a:off x="6477000" y="4143375"/>
            <a:ext cx="1428750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99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399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9947" name="Rectangle 9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9948" name="Rectangle 10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994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1B59BF-D319-4261-8758-136227A91418}" type="slidenum">
              <a:rPr lang="nb-NO" altLang="en-US" smtClean="0"/>
              <a:pPr/>
              <a:t>26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Evaluate and monitor observations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763" y="1643063"/>
            <a:ext cx="3781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Content Placeholder 7"/>
          <p:cNvSpPr>
            <a:spLocks noGrp="1"/>
          </p:cNvSpPr>
          <p:nvPr>
            <p:ph idx="1"/>
          </p:nvPr>
        </p:nvSpPr>
        <p:spPr>
          <a:xfrm>
            <a:off x="457200" y="1196975"/>
            <a:ext cx="4686300" cy="4933950"/>
          </a:xfrm>
        </p:spPr>
        <p:txBody>
          <a:bodyPr/>
          <a:lstStyle/>
          <a:p>
            <a:r>
              <a:rPr lang="nb-NO" smtClean="0"/>
              <a:t>Adaptive demands arise from inconsistencies or suboptimal behavior</a:t>
            </a:r>
          </a:p>
          <a:p>
            <a:r>
              <a:rPr lang="en-US" smtClean="0"/>
              <a:t>Evaluating and observing an application’s execution, including, </a:t>
            </a:r>
            <a:r>
              <a:rPr lang="nb-NO" smtClean="0"/>
              <a:t>performance monitoring, </a:t>
            </a:r>
            <a:r>
              <a:rPr lang="en-US" smtClean="0"/>
              <a:t>constraint verification, …</a:t>
            </a:r>
            <a:endParaRPr lang="nb-NO" smtClean="0"/>
          </a:p>
        </p:txBody>
      </p:sp>
      <p:sp>
        <p:nvSpPr>
          <p:cNvPr id="9" name="Rectangle 8"/>
          <p:cNvSpPr/>
          <p:nvPr/>
        </p:nvSpPr>
        <p:spPr>
          <a:xfrm>
            <a:off x="7981950" y="2692400"/>
            <a:ext cx="1071563" cy="627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09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09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0968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70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71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72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0973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C323C-171B-4D01-9060-366BA8C24387}" type="slidenum">
              <a:rPr lang="nb-NO" altLang="en-US" smtClean="0"/>
              <a:pPr/>
              <a:t>27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Plan changes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763" y="1643063"/>
            <a:ext cx="3781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Content Placeholder 7"/>
          <p:cNvSpPr>
            <a:spLocks noGrp="1"/>
          </p:cNvSpPr>
          <p:nvPr>
            <p:ph idx="1"/>
          </p:nvPr>
        </p:nvSpPr>
        <p:spPr>
          <a:xfrm>
            <a:off x="457200" y="1196975"/>
            <a:ext cx="4686300" cy="50895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The task of accepting the evaluations, defining an </a:t>
            </a:r>
            <a:r>
              <a:rPr lang="en-US" dirty="0" err="1" smtClean="0"/>
              <a:t>approp</a:t>
            </a:r>
            <a:r>
              <a:rPr lang="nb-NO" dirty="0" err="1" smtClean="0"/>
              <a:t>riate</a:t>
            </a:r>
            <a:r>
              <a:rPr lang="nb-NO" dirty="0" smtClean="0"/>
              <a:t> </a:t>
            </a:r>
            <a:r>
              <a:rPr lang="en-US" dirty="0" smtClean="0"/>
              <a:t>adaptation, and constructing a blueprint </a:t>
            </a:r>
            <a:r>
              <a:rPr lang="nb-NO" dirty="0" smtClean="0"/>
              <a:t>for </a:t>
            </a:r>
            <a:r>
              <a:rPr lang="nb-NO" dirty="0" err="1" smtClean="0"/>
              <a:t>executing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endParaRPr lang="nb-NO" dirty="0" smtClean="0"/>
          </a:p>
          <a:p>
            <a:pPr>
              <a:defRPr/>
            </a:pPr>
            <a:r>
              <a:rPr lang="en-US" dirty="0" smtClean="0"/>
              <a:t>Two forms</a:t>
            </a:r>
          </a:p>
          <a:p>
            <a:pPr lvl="1">
              <a:defRPr/>
            </a:pPr>
            <a:r>
              <a:rPr lang="nb-NO" dirty="0" err="1" smtClean="0"/>
              <a:t>O</a:t>
            </a:r>
            <a:r>
              <a:rPr lang="nb-NO" dirty="0" err="1" smtClean="0">
                <a:ea typeface="+mn-ea"/>
              </a:rPr>
              <a:t>bservation</a:t>
            </a:r>
            <a:r>
              <a:rPr lang="nb-NO" dirty="0" smtClean="0">
                <a:ea typeface="+mn-ea"/>
              </a:rPr>
              <a:t> planning: </a:t>
            </a:r>
            <a:r>
              <a:rPr lang="nb-NO" sz="2800" dirty="0" err="1" smtClean="0">
                <a:ea typeface="+mn-ea"/>
              </a:rPr>
              <a:t>determines</a:t>
            </a:r>
            <a:r>
              <a:rPr lang="nb-NO" sz="2800" dirty="0" smtClean="0"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which observations are necessary for deciding</a:t>
            </a:r>
            <a:endParaRPr lang="nb-NO" dirty="0" smtClean="0">
              <a:ea typeface="+mn-ea"/>
            </a:endParaRPr>
          </a:p>
          <a:p>
            <a:pPr lvl="1">
              <a:defRPr/>
            </a:pPr>
            <a:r>
              <a:rPr lang="nb-NO" dirty="0" err="1" smtClean="0">
                <a:ea typeface="+mn-ea"/>
              </a:rPr>
              <a:t>Adaptation</a:t>
            </a:r>
            <a:r>
              <a:rPr lang="nb-NO" dirty="0" smtClean="0">
                <a:ea typeface="+mn-ea"/>
              </a:rPr>
              <a:t> planning: </a:t>
            </a:r>
            <a:r>
              <a:rPr lang="nb-NO" sz="2800" dirty="0" err="1" smtClean="0">
                <a:ea typeface="+mn-ea"/>
              </a:rPr>
              <a:t>determines</a:t>
            </a:r>
            <a:r>
              <a:rPr lang="nb-NO" sz="2800" dirty="0" smtClean="0">
                <a:ea typeface="+mn-ea"/>
              </a:rPr>
              <a:t> </a:t>
            </a:r>
            <a:r>
              <a:rPr lang="nb-NO" sz="2800" dirty="0" err="1" smtClean="0">
                <a:ea typeface="+mn-ea"/>
              </a:rPr>
              <a:t>exactly</a:t>
            </a:r>
            <a:r>
              <a:rPr lang="nb-NO" sz="2800" dirty="0" smtClean="0">
                <a:ea typeface="+mn-ea"/>
              </a:rPr>
              <a:t> </a:t>
            </a:r>
            <a:r>
              <a:rPr lang="en-US" sz="2800" dirty="0" smtClean="0">
                <a:ea typeface="+mn-ea"/>
              </a:rPr>
              <a:t>which adaptations to make and when</a:t>
            </a:r>
            <a:endParaRPr lang="nb-NO" dirty="0" smtClean="0"/>
          </a:p>
        </p:txBody>
      </p:sp>
      <p:sp>
        <p:nvSpPr>
          <p:cNvPr id="9" name="Rectangle 8"/>
          <p:cNvSpPr/>
          <p:nvPr/>
        </p:nvSpPr>
        <p:spPr>
          <a:xfrm>
            <a:off x="6643688" y="1428750"/>
            <a:ext cx="1071562" cy="6286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19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996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1997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B962B-1A27-40C6-9FF7-A8E70C02AF9B}" type="slidenum">
              <a:rPr lang="nb-NO" altLang="en-US" smtClean="0"/>
              <a:pPr/>
              <a:t>28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Deploy change descriptions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763" y="1643063"/>
            <a:ext cx="3781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975"/>
            <a:ext cx="4829175" cy="5018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descriptions</a:t>
            </a:r>
            <a:endParaRPr lang="nb-NO" dirty="0" smtClean="0"/>
          </a:p>
          <a:p>
            <a:pPr lvl="1">
              <a:defRPr/>
            </a:pPr>
            <a:r>
              <a:rPr lang="nb-NO" dirty="0" err="1" smtClean="0">
                <a:ea typeface="+mn-ea"/>
              </a:rPr>
              <a:t>Included</a:t>
            </a:r>
            <a:r>
              <a:rPr lang="nb-NO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are any new required components or connectors and their affiliated </a:t>
            </a:r>
            <a:r>
              <a:rPr lang="nb-NO" dirty="0" err="1" smtClean="0">
                <a:ea typeface="+mn-ea"/>
              </a:rPr>
              <a:t>annotations</a:t>
            </a:r>
            <a:endParaRPr lang="nb-NO" dirty="0" smtClean="0">
              <a:ea typeface="+mn-ea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Interact with the </a:t>
            </a:r>
            <a:r>
              <a:rPr lang="en-US" dirty="0" err="1" smtClean="0">
                <a:ea typeface="+mn-ea"/>
              </a:rPr>
              <a:t>AEM</a:t>
            </a:r>
            <a:r>
              <a:rPr lang="en-US" dirty="0" smtClean="0">
                <a:ea typeface="+mn-ea"/>
              </a:rPr>
              <a:t> to translates the change in </a:t>
            </a:r>
            <a:r>
              <a:rPr lang="nb-NO" dirty="0" err="1" smtClean="0">
                <a:ea typeface="+mn-ea"/>
              </a:rPr>
              <a:t>descriptions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into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specific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updates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of</a:t>
            </a:r>
            <a:r>
              <a:rPr lang="nb-NO" dirty="0" smtClean="0">
                <a:ea typeface="+mn-ea"/>
              </a:rPr>
              <a:t> </a:t>
            </a:r>
            <a:r>
              <a:rPr lang="nb-NO" dirty="0" err="1" smtClean="0">
                <a:ea typeface="+mn-ea"/>
              </a:rPr>
              <a:t>implementation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5214938" y="2714625"/>
            <a:ext cx="1071562" cy="6286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430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30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3016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18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19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20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21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F3AD0-CADE-41F4-A6C2-F5F9C5557F95}" type="slidenum">
              <a:rPr lang="nb-NO" altLang="en-US" smtClean="0"/>
              <a:pPr/>
              <a:t>29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An </a:t>
            </a:r>
            <a:r>
              <a:rPr lang="nb-NO" dirty="0" err="1" smtClean="0"/>
              <a:t>Architecture-Based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to </a:t>
            </a:r>
            <a:r>
              <a:rPr lang="nb-NO" dirty="0" err="1" smtClean="0"/>
              <a:t>Self-Adaptive</a:t>
            </a:r>
            <a:r>
              <a:rPr lang="nb-NO" dirty="0" smtClean="0"/>
              <a:t> Software 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dirty="0" smtClean="0"/>
              <a:t>Kashif Dar INF5360, </a:t>
            </a:r>
            <a:r>
              <a:rPr lang="nb-NO" altLang="en-US" sz="1200" dirty="0" err="1" smtClean="0"/>
              <a:t>ifi/UiO</a:t>
            </a:r>
            <a:endParaRPr lang="nb-NO" altLang="en-US" sz="12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537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ED9AE-586C-4E9C-91D6-364992603CD6}" type="slidenum">
              <a:rPr lang="nb-NO" altLang="en-US" smtClean="0"/>
              <a:pPr/>
              <a:t>3</a:t>
            </a:fld>
            <a:endParaRPr lang="nb-NO" altLang="en-US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r>
              <a:rPr lang="nb-NO" dirty="0" err="1" smtClean="0"/>
              <a:t>Examines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fundamental </a:t>
            </a:r>
            <a:r>
              <a:rPr lang="en-US" dirty="0" smtClean="0"/>
              <a:t>role of software architecture in self-adaptive </a:t>
            </a:r>
            <a:r>
              <a:rPr lang="nb-NO" dirty="0" smtClean="0"/>
              <a:t>systems</a:t>
            </a:r>
          </a:p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Self-adaptive software introduction</a:t>
            </a:r>
          </a:p>
          <a:p>
            <a:pPr lvl="1"/>
            <a:r>
              <a:rPr lang="en-US" dirty="0" smtClean="0"/>
              <a:t>Degrees of self-adaptability</a:t>
            </a:r>
          </a:p>
          <a:p>
            <a:pPr lvl="1"/>
            <a:r>
              <a:rPr lang="en-US" dirty="0" smtClean="0"/>
              <a:t>Dynamic Software architecture definition</a:t>
            </a:r>
          </a:p>
          <a:p>
            <a:pPr lvl="1"/>
            <a:r>
              <a:rPr lang="en-US" dirty="0" smtClean="0"/>
              <a:t>Adaptation management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nb-NO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smtClean="0"/>
              <a:t>Paper main goal</a:t>
            </a:r>
          </a:p>
          <a:p>
            <a:pPr lvl="1"/>
            <a:r>
              <a:rPr lang="en-NZ" sz="2800" smtClean="0"/>
              <a:t>Introducing an architecture-based approach to managing self-adaptive software</a:t>
            </a:r>
          </a:p>
          <a:p>
            <a:r>
              <a:rPr lang="en-NZ" sz="3200" smtClean="0"/>
              <a:t>To achieve this goal</a:t>
            </a:r>
          </a:p>
          <a:p>
            <a:pPr lvl="1"/>
            <a:r>
              <a:rPr lang="en-NZ" sz="2800" smtClean="0"/>
              <a:t>Describe dynamic software architecture</a:t>
            </a:r>
          </a:p>
          <a:p>
            <a:pPr lvl="1"/>
            <a:r>
              <a:rPr lang="en-NZ" sz="2800" smtClean="0"/>
              <a:t>Explain how architectural model eases software adaptation  </a:t>
            </a:r>
          </a:p>
          <a:p>
            <a:pPr>
              <a:buFont typeface="Wingdings" pitchFamily="2" charset="2"/>
              <a:buNone/>
            </a:pPr>
            <a:endParaRPr lang="en-NZ" sz="3200" smtClean="0"/>
          </a:p>
          <a:p>
            <a:endParaRPr lang="en-NZ" sz="3200" smtClean="0"/>
          </a:p>
          <a:p>
            <a:endParaRPr lang="en-NZ" sz="3200" smtClean="0"/>
          </a:p>
          <a:p>
            <a:endParaRPr lang="nb-NO" smtClean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4038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4039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4040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4041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4042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404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1A570-ED66-4142-BB6C-5DBAB57A795C}" type="slidenum">
              <a:rPr lang="nb-NO" altLang="en-US" smtClean="0"/>
              <a:pPr/>
              <a:t>30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points</a:t>
            </a:r>
            <a:endParaRPr lang="nb-NO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3200" dirty="0" smtClean="0"/>
              <a:t>Key issues for adaptive software: open-closed, cost effective, ...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GB" sz="3200" dirty="0" smtClean="0">
                <a:ea typeface="+mn-ea"/>
              </a:rPr>
              <a:t>Classification of self-adaptability, ranging from conditional expressions to evolutionary programming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GB" sz="3200" dirty="0" smtClean="0">
                <a:ea typeface="+mn-ea"/>
              </a:rPr>
              <a:t>Describing two dynamic software architectures: </a:t>
            </a:r>
            <a:r>
              <a:rPr lang="en-GB" sz="3200" dirty="0" err="1" smtClean="0">
                <a:ea typeface="+mn-ea"/>
              </a:rPr>
              <a:t>C2</a:t>
            </a:r>
            <a:r>
              <a:rPr lang="en-GB" sz="3200" dirty="0" smtClean="0">
                <a:ea typeface="+mn-ea"/>
              </a:rPr>
              <a:t> and Weaves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GB" sz="3200" dirty="0" smtClean="0">
                <a:ea typeface="+mn-ea"/>
              </a:rPr>
              <a:t>Making effort to connect software development process with adaptation process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5062" name="Rectangle 1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63" name="Rectangle 1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64" name="Rectangle 1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65" name="Rectangle 1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66" name="Rectangle 1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6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86B20-B720-42B0-BD7D-6932344AC39A}" type="slidenum">
              <a:rPr lang="nb-NO" altLang="en-US" smtClean="0"/>
              <a:pPr/>
              <a:t>31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discussion</a:t>
            </a:r>
            <a:endParaRPr lang="nb-NO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authors claim that they have developed an infrastructure for dynamic adaptation</a:t>
            </a:r>
          </a:p>
          <a:p>
            <a:pPr lvl="1"/>
            <a:r>
              <a:rPr lang="en-GB" sz="2800" dirty="0" smtClean="0"/>
              <a:t>The infrastructure is described at an abstract level</a:t>
            </a:r>
          </a:p>
          <a:p>
            <a:pPr lvl="1"/>
            <a:r>
              <a:rPr lang="en-GB" sz="2800" dirty="0" smtClean="0"/>
              <a:t>No details of how an implementation of the infrastructure works</a:t>
            </a:r>
          </a:p>
          <a:p>
            <a:pPr lvl="1"/>
            <a:r>
              <a:rPr lang="en-GB" sz="2800" dirty="0" smtClean="0"/>
              <a:t>How are architectural constraints expressed and checked?</a:t>
            </a:r>
          </a:p>
          <a:p>
            <a:pPr lvl="1"/>
            <a:r>
              <a:rPr lang="en-GB" sz="2800" dirty="0" smtClean="0"/>
              <a:t>Which architecture is suitable?</a:t>
            </a:r>
          </a:p>
          <a:p>
            <a:pPr lvl="1"/>
            <a:r>
              <a:rPr lang="en-GB" sz="2800" dirty="0" smtClean="0"/>
              <a:t>The Reasoning model for Evaluation or Plan changes?</a:t>
            </a:r>
          </a:p>
          <a:p>
            <a:pPr lvl="1"/>
            <a:endParaRPr lang="nb-NO" dirty="0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609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4A29E3-A2AC-4A9D-AADC-63829010AFD2}" type="slidenum">
              <a:rPr lang="nb-NO" altLang="en-US" smtClean="0"/>
              <a:pPr/>
              <a:t>32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75928"/>
            <a:ext cx="7623175" cy="1905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800" dirty="0" smtClean="0"/>
              <a:t>Rainbow: Architecture-based Self-adaptation</a:t>
            </a:r>
            <a:br>
              <a:rPr lang="en-US" sz="3800" dirty="0" smtClean="0"/>
            </a:br>
            <a:r>
              <a:rPr lang="en-US" sz="3800" dirty="0" smtClean="0"/>
              <a:t>By David </a:t>
            </a:r>
            <a:r>
              <a:rPr lang="en-US" sz="3800" dirty="0" err="1" smtClean="0"/>
              <a:t>Garlan</a:t>
            </a:r>
            <a:r>
              <a:rPr lang="en-US" sz="3800" dirty="0" smtClean="0"/>
              <a:t> et al, 2004</a:t>
            </a:r>
            <a:endParaRPr lang="en-US" sz="3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Kashif Dar INF5360, ifi/UiO</a:t>
            </a:r>
            <a:endParaRPr lang="nb-NO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Architecture-based approach to build adaptive software- Feb. 08, 2011</a:t>
            </a:r>
            <a:endParaRPr lang="nb-NO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1E01-EA0A-40C2-A4F4-5804195D9D3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Motivation</a:t>
            </a:r>
          </a:p>
          <a:p>
            <a:r>
              <a:rPr lang="en-US" sz="2600" b="1"/>
              <a:t>Approach</a:t>
            </a:r>
          </a:p>
          <a:p>
            <a:r>
              <a:rPr lang="en-US" sz="2600"/>
              <a:t>Preliminary Work</a:t>
            </a:r>
          </a:p>
          <a:p>
            <a:r>
              <a:rPr lang="en-US" sz="2600"/>
              <a:t>Demo</a:t>
            </a:r>
          </a:p>
          <a:p>
            <a:r>
              <a:rPr lang="en-US" sz="2600"/>
              <a:t>Discussion of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8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3E1D54B5-396A-4B8A-9843-EC5A5AC154C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74545" name="Freeform 113"/>
          <p:cNvSpPr>
            <a:spLocks/>
          </p:cNvSpPr>
          <p:nvPr/>
        </p:nvSpPr>
        <p:spPr bwMode="auto">
          <a:xfrm>
            <a:off x="2209800" y="4008438"/>
            <a:ext cx="5181600" cy="1371600"/>
          </a:xfrm>
          <a:custGeom>
            <a:avLst/>
            <a:gdLst/>
            <a:ahLst/>
            <a:cxnLst>
              <a:cxn ang="0">
                <a:pos x="91" y="291"/>
              </a:cxn>
              <a:cxn ang="0">
                <a:pos x="29" y="325"/>
              </a:cxn>
              <a:cxn ang="0">
                <a:pos x="3" y="357"/>
              </a:cxn>
              <a:cxn ang="0">
                <a:pos x="4" y="400"/>
              </a:cxn>
              <a:cxn ang="0">
                <a:pos x="47" y="445"/>
              </a:cxn>
              <a:cxn ang="0">
                <a:pos x="114" y="473"/>
              </a:cxn>
              <a:cxn ang="0">
                <a:pos x="72" y="504"/>
              </a:cxn>
              <a:cxn ang="0">
                <a:pos x="51" y="539"/>
              </a:cxn>
              <a:cxn ang="0">
                <a:pos x="59" y="576"/>
              </a:cxn>
              <a:cxn ang="0">
                <a:pos x="91" y="611"/>
              </a:cxn>
              <a:cxn ang="0">
                <a:pos x="155" y="640"/>
              </a:cxn>
              <a:cxn ang="0">
                <a:pos x="302" y="660"/>
              </a:cxn>
              <a:cxn ang="0">
                <a:pos x="381" y="701"/>
              </a:cxn>
              <a:cxn ang="0">
                <a:pos x="543" y="748"/>
              </a:cxn>
              <a:cxn ang="0">
                <a:pos x="735" y="756"/>
              </a:cxn>
              <a:cxn ang="0">
                <a:pos x="893" y="730"/>
              </a:cxn>
              <a:cxn ang="0">
                <a:pos x="1006" y="781"/>
              </a:cxn>
              <a:cxn ang="0">
                <a:pos x="1153" y="806"/>
              </a:cxn>
              <a:cxn ang="0">
                <a:pos x="1342" y="793"/>
              </a:cxn>
              <a:cxn ang="0">
                <a:pos x="1470" y="751"/>
              </a:cxn>
              <a:cxn ang="0">
                <a:pos x="1527" y="711"/>
              </a:cxn>
              <a:cxn ang="0">
                <a:pos x="1589" y="695"/>
              </a:cxn>
              <a:cxn ang="0">
                <a:pos x="1733" y="708"/>
              </a:cxn>
              <a:cxn ang="0">
                <a:pos x="1879" y="687"/>
              </a:cxn>
              <a:cxn ang="0">
                <a:pos x="1959" y="655"/>
              </a:cxn>
              <a:cxn ang="0">
                <a:pos x="2012" y="613"/>
              </a:cxn>
              <a:cxn ang="0">
                <a:pos x="2031" y="563"/>
              </a:cxn>
              <a:cxn ang="0">
                <a:pos x="2157" y="542"/>
              </a:cxn>
              <a:cxn ang="0">
                <a:pos x="2246" y="510"/>
              </a:cxn>
              <a:cxn ang="0">
                <a:pos x="2309" y="466"/>
              </a:cxn>
              <a:cxn ang="0">
                <a:pos x="2343" y="414"/>
              </a:cxn>
              <a:cxn ang="0">
                <a:pos x="2342" y="363"/>
              </a:cxn>
              <a:cxn ang="0">
                <a:pos x="2309" y="316"/>
              </a:cxn>
              <a:cxn ang="0">
                <a:pos x="2276" y="279"/>
              </a:cxn>
              <a:cxn ang="0">
                <a:pos x="2293" y="232"/>
              </a:cxn>
              <a:cxn ang="0">
                <a:pos x="2281" y="194"/>
              </a:cxn>
              <a:cxn ang="0">
                <a:pos x="2246" y="159"/>
              </a:cxn>
              <a:cxn ang="0">
                <a:pos x="2166" y="121"/>
              </a:cxn>
              <a:cxn ang="0">
                <a:pos x="2075" y="90"/>
              </a:cxn>
              <a:cxn ang="0">
                <a:pos x="2042" y="56"/>
              </a:cxn>
              <a:cxn ang="0">
                <a:pos x="1953" y="17"/>
              </a:cxn>
              <a:cxn ang="0">
                <a:pos x="1806" y="0"/>
              </a:cxn>
              <a:cxn ang="0">
                <a:pos x="1673" y="21"/>
              </a:cxn>
              <a:cxn ang="0">
                <a:pos x="1611" y="39"/>
              </a:cxn>
              <a:cxn ang="0">
                <a:pos x="1536" y="11"/>
              </a:cxn>
              <a:cxn ang="0">
                <a:pos x="1398" y="0"/>
              </a:cxn>
              <a:cxn ang="0">
                <a:pos x="1293" y="21"/>
              </a:cxn>
              <a:cxn ang="0">
                <a:pos x="1219" y="62"/>
              </a:cxn>
              <a:cxn ang="0">
                <a:pos x="1127" y="34"/>
              </a:cxn>
              <a:cxn ang="0">
                <a:pos x="958" y="27"/>
              </a:cxn>
              <a:cxn ang="0">
                <a:pos x="835" y="53"/>
              </a:cxn>
              <a:cxn ang="0">
                <a:pos x="760" y="97"/>
              </a:cxn>
              <a:cxn ang="0">
                <a:pos x="599" y="74"/>
              </a:cxn>
              <a:cxn ang="0">
                <a:pos x="465" y="81"/>
              </a:cxn>
              <a:cxn ang="0">
                <a:pos x="355" y="108"/>
              </a:cxn>
              <a:cxn ang="0">
                <a:pos x="270" y="149"/>
              </a:cxn>
              <a:cxn ang="0">
                <a:pos x="219" y="203"/>
              </a:cxn>
              <a:cxn ang="0">
                <a:pos x="208" y="257"/>
              </a:cxn>
            </a:cxnLst>
            <a:rect l="0" t="0" r="r" b="b"/>
            <a:pathLst>
              <a:path w="2346" h="808">
                <a:moveTo>
                  <a:pt x="211" y="268"/>
                </a:moveTo>
                <a:lnTo>
                  <a:pt x="189" y="269"/>
                </a:lnTo>
                <a:lnTo>
                  <a:pt x="167" y="272"/>
                </a:lnTo>
                <a:lnTo>
                  <a:pt x="147" y="276"/>
                </a:lnTo>
                <a:lnTo>
                  <a:pt x="128" y="279"/>
                </a:lnTo>
                <a:lnTo>
                  <a:pt x="109" y="285"/>
                </a:lnTo>
                <a:lnTo>
                  <a:pt x="91" y="291"/>
                </a:lnTo>
                <a:lnTo>
                  <a:pt x="75" y="297"/>
                </a:lnTo>
                <a:lnTo>
                  <a:pt x="60" y="304"/>
                </a:lnTo>
                <a:lnTo>
                  <a:pt x="53" y="309"/>
                </a:lnTo>
                <a:lnTo>
                  <a:pt x="47" y="312"/>
                </a:lnTo>
                <a:lnTo>
                  <a:pt x="41" y="316"/>
                </a:lnTo>
                <a:lnTo>
                  <a:pt x="35" y="320"/>
                </a:lnTo>
                <a:lnTo>
                  <a:pt x="29" y="325"/>
                </a:lnTo>
                <a:lnTo>
                  <a:pt x="23" y="329"/>
                </a:lnTo>
                <a:lnTo>
                  <a:pt x="19" y="334"/>
                </a:lnTo>
                <a:lnTo>
                  <a:pt x="16" y="338"/>
                </a:lnTo>
                <a:lnTo>
                  <a:pt x="12" y="342"/>
                </a:lnTo>
                <a:lnTo>
                  <a:pt x="9" y="348"/>
                </a:lnTo>
                <a:lnTo>
                  <a:pt x="6" y="353"/>
                </a:lnTo>
                <a:lnTo>
                  <a:pt x="3" y="357"/>
                </a:lnTo>
                <a:lnTo>
                  <a:pt x="1" y="363"/>
                </a:lnTo>
                <a:lnTo>
                  <a:pt x="0" y="367"/>
                </a:lnTo>
                <a:lnTo>
                  <a:pt x="0" y="373"/>
                </a:lnTo>
                <a:lnTo>
                  <a:pt x="0" y="379"/>
                </a:lnTo>
                <a:lnTo>
                  <a:pt x="0" y="387"/>
                </a:lnTo>
                <a:lnTo>
                  <a:pt x="1" y="394"/>
                </a:lnTo>
                <a:lnTo>
                  <a:pt x="4" y="400"/>
                </a:lnTo>
                <a:lnTo>
                  <a:pt x="7" y="407"/>
                </a:lnTo>
                <a:lnTo>
                  <a:pt x="12" y="414"/>
                </a:lnTo>
                <a:lnTo>
                  <a:pt x="18" y="422"/>
                </a:lnTo>
                <a:lnTo>
                  <a:pt x="23" y="428"/>
                </a:lnTo>
                <a:lnTo>
                  <a:pt x="31" y="433"/>
                </a:lnTo>
                <a:lnTo>
                  <a:pt x="38" y="439"/>
                </a:lnTo>
                <a:lnTo>
                  <a:pt x="47" y="445"/>
                </a:lnTo>
                <a:lnTo>
                  <a:pt x="57" y="451"/>
                </a:lnTo>
                <a:lnTo>
                  <a:pt x="67" y="457"/>
                </a:lnTo>
                <a:lnTo>
                  <a:pt x="79" y="461"/>
                </a:lnTo>
                <a:lnTo>
                  <a:pt x="91" y="466"/>
                </a:lnTo>
                <a:lnTo>
                  <a:pt x="103" y="470"/>
                </a:lnTo>
                <a:lnTo>
                  <a:pt x="116" y="475"/>
                </a:lnTo>
                <a:lnTo>
                  <a:pt x="114" y="473"/>
                </a:lnTo>
                <a:lnTo>
                  <a:pt x="107" y="478"/>
                </a:lnTo>
                <a:lnTo>
                  <a:pt x="100" y="482"/>
                </a:lnTo>
                <a:lnTo>
                  <a:pt x="94" y="485"/>
                </a:lnTo>
                <a:lnTo>
                  <a:pt x="88" y="489"/>
                </a:lnTo>
                <a:lnTo>
                  <a:pt x="82" y="494"/>
                </a:lnTo>
                <a:lnTo>
                  <a:pt x="76" y="500"/>
                </a:lnTo>
                <a:lnTo>
                  <a:pt x="72" y="504"/>
                </a:lnTo>
                <a:lnTo>
                  <a:pt x="67" y="508"/>
                </a:lnTo>
                <a:lnTo>
                  <a:pt x="63" y="513"/>
                </a:lnTo>
                <a:lnTo>
                  <a:pt x="60" y="519"/>
                </a:lnTo>
                <a:lnTo>
                  <a:pt x="57" y="523"/>
                </a:lnTo>
                <a:lnTo>
                  <a:pt x="56" y="527"/>
                </a:lnTo>
                <a:lnTo>
                  <a:pt x="53" y="533"/>
                </a:lnTo>
                <a:lnTo>
                  <a:pt x="51" y="539"/>
                </a:lnTo>
                <a:lnTo>
                  <a:pt x="51" y="544"/>
                </a:lnTo>
                <a:lnTo>
                  <a:pt x="51" y="549"/>
                </a:lnTo>
                <a:lnTo>
                  <a:pt x="51" y="555"/>
                </a:lnTo>
                <a:lnTo>
                  <a:pt x="53" y="560"/>
                </a:lnTo>
                <a:lnTo>
                  <a:pt x="54" y="566"/>
                </a:lnTo>
                <a:lnTo>
                  <a:pt x="56" y="571"/>
                </a:lnTo>
                <a:lnTo>
                  <a:pt x="59" y="576"/>
                </a:lnTo>
                <a:lnTo>
                  <a:pt x="62" y="582"/>
                </a:lnTo>
                <a:lnTo>
                  <a:pt x="66" y="588"/>
                </a:lnTo>
                <a:lnTo>
                  <a:pt x="69" y="592"/>
                </a:lnTo>
                <a:lnTo>
                  <a:pt x="75" y="596"/>
                </a:lnTo>
                <a:lnTo>
                  <a:pt x="79" y="602"/>
                </a:lnTo>
                <a:lnTo>
                  <a:pt x="85" y="607"/>
                </a:lnTo>
                <a:lnTo>
                  <a:pt x="91" y="611"/>
                </a:lnTo>
                <a:lnTo>
                  <a:pt x="98" y="616"/>
                </a:lnTo>
                <a:lnTo>
                  <a:pt x="106" y="620"/>
                </a:lnTo>
                <a:lnTo>
                  <a:pt x="113" y="623"/>
                </a:lnTo>
                <a:lnTo>
                  <a:pt x="120" y="627"/>
                </a:lnTo>
                <a:lnTo>
                  <a:pt x="129" y="630"/>
                </a:lnTo>
                <a:lnTo>
                  <a:pt x="138" y="635"/>
                </a:lnTo>
                <a:lnTo>
                  <a:pt x="155" y="640"/>
                </a:lnTo>
                <a:lnTo>
                  <a:pt x="175" y="646"/>
                </a:lnTo>
                <a:lnTo>
                  <a:pt x="195" y="651"/>
                </a:lnTo>
                <a:lnTo>
                  <a:pt x="217" y="655"/>
                </a:lnTo>
                <a:lnTo>
                  <a:pt x="241" y="657"/>
                </a:lnTo>
                <a:lnTo>
                  <a:pt x="264" y="660"/>
                </a:lnTo>
                <a:lnTo>
                  <a:pt x="288" y="660"/>
                </a:lnTo>
                <a:lnTo>
                  <a:pt x="302" y="660"/>
                </a:lnTo>
                <a:lnTo>
                  <a:pt x="315" y="660"/>
                </a:lnTo>
                <a:lnTo>
                  <a:pt x="314" y="660"/>
                </a:lnTo>
                <a:lnTo>
                  <a:pt x="321" y="665"/>
                </a:lnTo>
                <a:lnTo>
                  <a:pt x="329" y="671"/>
                </a:lnTo>
                <a:lnTo>
                  <a:pt x="345" y="682"/>
                </a:lnTo>
                <a:lnTo>
                  <a:pt x="362" y="692"/>
                </a:lnTo>
                <a:lnTo>
                  <a:pt x="381" y="701"/>
                </a:lnTo>
                <a:lnTo>
                  <a:pt x="402" y="709"/>
                </a:lnTo>
                <a:lnTo>
                  <a:pt x="422" y="718"/>
                </a:lnTo>
                <a:lnTo>
                  <a:pt x="445" y="726"/>
                </a:lnTo>
                <a:lnTo>
                  <a:pt x="468" y="731"/>
                </a:lnTo>
                <a:lnTo>
                  <a:pt x="491" y="737"/>
                </a:lnTo>
                <a:lnTo>
                  <a:pt x="516" y="743"/>
                </a:lnTo>
                <a:lnTo>
                  <a:pt x="543" y="748"/>
                </a:lnTo>
                <a:lnTo>
                  <a:pt x="568" y="752"/>
                </a:lnTo>
                <a:lnTo>
                  <a:pt x="596" y="755"/>
                </a:lnTo>
                <a:lnTo>
                  <a:pt x="622" y="756"/>
                </a:lnTo>
                <a:lnTo>
                  <a:pt x="650" y="758"/>
                </a:lnTo>
                <a:lnTo>
                  <a:pt x="678" y="758"/>
                </a:lnTo>
                <a:lnTo>
                  <a:pt x="707" y="758"/>
                </a:lnTo>
                <a:lnTo>
                  <a:pt x="735" y="756"/>
                </a:lnTo>
                <a:lnTo>
                  <a:pt x="763" y="755"/>
                </a:lnTo>
                <a:lnTo>
                  <a:pt x="791" y="752"/>
                </a:lnTo>
                <a:lnTo>
                  <a:pt x="817" y="748"/>
                </a:lnTo>
                <a:lnTo>
                  <a:pt x="844" y="743"/>
                </a:lnTo>
                <a:lnTo>
                  <a:pt x="870" y="737"/>
                </a:lnTo>
                <a:lnTo>
                  <a:pt x="895" y="730"/>
                </a:lnTo>
                <a:lnTo>
                  <a:pt x="893" y="730"/>
                </a:lnTo>
                <a:lnTo>
                  <a:pt x="907" y="739"/>
                </a:lnTo>
                <a:lnTo>
                  <a:pt x="921" y="748"/>
                </a:lnTo>
                <a:lnTo>
                  <a:pt x="936" y="755"/>
                </a:lnTo>
                <a:lnTo>
                  <a:pt x="952" y="762"/>
                </a:lnTo>
                <a:lnTo>
                  <a:pt x="970" y="770"/>
                </a:lnTo>
                <a:lnTo>
                  <a:pt x="987" y="775"/>
                </a:lnTo>
                <a:lnTo>
                  <a:pt x="1006" y="781"/>
                </a:lnTo>
                <a:lnTo>
                  <a:pt x="1026" y="787"/>
                </a:lnTo>
                <a:lnTo>
                  <a:pt x="1046" y="792"/>
                </a:lnTo>
                <a:lnTo>
                  <a:pt x="1067" y="796"/>
                </a:lnTo>
                <a:lnTo>
                  <a:pt x="1087" y="799"/>
                </a:lnTo>
                <a:lnTo>
                  <a:pt x="1109" y="802"/>
                </a:lnTo>
                <a:lnTo>
                  <a:pt x="1131" y="803"/>
                </a:lnTo>
                <a:lnTo>
                  <a:pt x="1153" y="806"/>
                </a:lnTo>
                <a:lnTo>
                  <a:pt x="1175" y="806"/>
                </a:lnTo>
                <a:lnTo>
                  <a:pt x="1199" y="808"/>
                </a:lnTo>
                <a:lnTo>
                  <a:pt x="1229" y="806"/>
                </a:lnTo>
                <a:lnTo>
                  <a:pt x="1259" y="805"/>
                </a:lnTo>
                <a:lnTo>
                  <a:pt x="1287" y="802"/>
                </a:lnTo>
                <a:lnTo>
                  <a:pt x="1315" y="798"/>
                </a:lnTo>
                <a:lnTo>
                  <a:pt x="1342" y="793"/>
                </a:lnTo>
                <a:lnTo>
                  <a:pt x="1369" y="787"/>
                </a:lnTo>
                <a:lnTo>
                  <a:pt x="1394" y="781"/>
                </a:lnTo>
                <a:lnTo>
                  <a:pt x="1417" y="773"/>
                </a:lnTo>
                <a:lnTo>
                  <a:pt x="1439" y="765"/>
                </a:lnTo>
                <a:lnTo>
                  <a:pt x="1451" y="761"/>
                </a:lnTo>
                <a:lnTo>
                  <a:pt x="1461" y="755"/>
                </a:lnTo>
                <a:lnTo>
                  <a:pt x="1470" y="751"/>
                </a:lnTo>
                <a:lnTo>
                  <a:pt x="1480" y="745"/>
                </a:lnTo>
                <a:lnTo>
                  <a:pt x="1489" y="740"/>
                </a:lnTo>
                <a:lnTo>
                  <a:pt x="1498" y="734"/>
                </a:lnTo>
                <a:lnTo>
                  <a:pt x="1507" y="729"/>
                </a:lnTo>
                <a:lnTo>
                  <a:pt x="1514" y="723"/>
                </a:lnTo>
                <a:lnTo>
                  <a:pt x="1521" y="717"/>
                </a:lnTo>
                <a:lnTo>
                  <a:pt x="1527" y="711"/>
                </a:lnTo>
                <a:lnTo>
                  <a:pt x="1535" y="705"/>
                </a:lnTo>
                <a:lnTo>
                  <a:pt x="1541" y="698"/>
                </a:lnTo>
                <a:lnTo>
                  <a:pt x="1545" y="692"/>
                </a:lnTo>
                <a:lnTo>
                  <a:pt x="1549" y="684"/>
                </a:lnTo>
                <a:lnTo>
                  <a:pt x="1551" y="686"/>
                </a:lnTo>
                <a:lnTo>
                  <a:pt x="1570" y="690"/>
                </a:lnTo>
                <a:lnTo>
                  <a:pt x="1589" y="695"/>
                </a:lnTo>
                <a:lnTo>
                  <a:pt x="1609" y="699"/>
                </a:lnTo>
                <a:lnTo>
                  <a:pt x="1630" y="702"/>
                </a:lnTo>
                <a:lnTo>
                  <a:pt x="1652" y="705"/>
                </a:lnTo>
                <a:lnTo>
                  <a:pt x="1673" y="707"/>
                </a:lnTo>
                <a:lnTo>
                  <a:pt x="1695" y="708"/>
                </a:lnTo>
                <a:lnTo>
                  <a:pt x="1717" y="708"/>
                </a:lnTo>
                <a:lnTo>
                  <a:pt x="1733" y="708"/>
                </a:lnTo>
                <a:lnTo>
                  <a:pt x="1749" y="708"/>
                </a:lnTo>
                <a:lnTo>
                  <a:pt x="1780" y="705"/>
                </a:lnTo>
                <a:lnTo>
                  <a:pt x="1810" y="702"/>
                </a:lnTo>
                <a:lnTo>
                  <a:pt x="1838" y="696"/>
                </a:lnTo>
                <a:lnTo>
                  <a:pt x="1853" y="693"/>
                </a:lnTo>
                <a:lnTo>
                  <a:pt x="1866" y="690"/>
                </a:lnTo>
                <a:lnTo>
                  <a:pt x="1879" y="687"/>
                </a:lnTo>
                <a:lnTo>
                  <a:pt x="1891" y="683"/>
                </a:lnTo>
                <a:lnTo>
                  <a:pt x="1904" y="679"/>
                </a:lnTo>
                <a:lnTo>
                  <a:pt x="1916" y="674"/>
                </a:lnTo>
                <a:lnTo>
                  <a:pt x="1928" y="670"/>
                </a:lnTo>
                <a:lnTo>
                  <a:pt x="1938" y="665"/>
                </a:lnTo>
                <a:lnTo>
                  <a:pt x="1948" y="661"/>
                </a:lnTo>
                <a:lnTo>
                  <a:pt x="1959" y="655"/>
                </a:lnTo>
                <a:lnTo>
                  <a:pt x="1967" y="649"/>
                </a:lnTo>
                <a:lnTo>
                  <a:pt x="1976" y="643"/>
                </a:lnTo>
                <a:lnTo>
                  <a:pt x="1985" y="638"/>
                </a:lnTo>
                <a:lnTo>
                  <a:pt x="1992" y="632"/>
                </a:lnTo>
                <a:lnTo>
                  <a:pt x="2000" y="626"/>
                </a:lnTo>
                <a:lnTo>
                  <a:pt x="2006" y="618"/>
                </a:lnTo>
                <a:lnTo>
                  <a:pt x="2012" y="613"/>
                </a:lnTo>
                <a:lnTo>
                  <a:pt x="2016" y="605"/>
                </a:lnTo>
                <a:lnTo>
                  <a:pt x="2020" y="599"/>
                </a:lnTo>
                <a:lnTo>
                  <a:pt x="2025" y="592"/>
                </a:lnTo>
                <a:lnTo>
                  <a:pt x="2028" y="585"/>
                </a:lnTo>
                <a:lnTo>
                  <a:pt x="2029" y="577"/>
                </a:lnTo>
                <a:lnTo>
                  <a:pt x="2031" y="570"/>
                </a:lnTo>
                <a:lnTo>
                  <a:pt x="2031" y="563"/>
                </a:lnTo>
                <a:lnTo>
                  <a:pt x="2031" y="561"/>
                </a:lnTo>
                <a:lnTo>
                  <a:pt x="2064" y="558"/>
                </a:lnTo>
                <a:lnTo>
                  <a:pt x="2097" y="554"/>
                </a:lnTo>
                <a:lnTo>
                  <a:pt x="2111" y="552"/>
                </a:lnTo>
                <a:lnTo>
                  <a:pt x="2127" y="549"/>
                </a:lnTo>
                <a:lnTo>
                  <a:pt x="2142" y="545"/>
                </a:lnTo>
                <a:lnTo>
                  <a:pt x="2157" y="542"/>
                </a:lnTo>
                <a:lnTo>
                  <a:pt x="2170" y="538"/>
                </a:lnTo>
                <a:lnTo>
                  <a:pt x="2185" y="535"/>
                </a:lnTo>
                <a:lnTo>
                  <a:pt x="2198" y="530"/>
                </a:lnTo>
                <a:lnTo>
                  <a:pt x="2210" y="524"/>
                </a:lnTo>
                <a:lnTo>
                  <a:pt x="2223" y="520"/>
                </a:lnTo>
                <a:lnTo>
                  <a:pt x="2235" y="516"/>
                </a:lnTo>
                <a:lnTo>
                  <a:pt x="2246" y="510"/>
                </a:lnTo>
                <a:lnTo>
                  <a:pt x="2257" y="504"/>
                </a:lnTo>
                <a:lnTo>
                  <a:pt x="2267" y="498"/>
                </a:lnTo>
                <a:lnTo>
                  <a:pt x="2277" y="492"/>
                </a:lnTo>
                <a:lnTo>
                  <a:pt x="2286" y="486"/>
                </a:lnTo>
                <a:lnTo>
                  <a:pt x="2295" y="479"/>
                </a:lnTo>
                <a:lnTo>
                  <a:pt x="2302" y="473"/>
                </a:lnTo>
                <a:lnTo>
                  <a:pt x="2309" y="466"/>
                </a:lnTo>
                <a:lnTo>
                  <a:pt x="2317" y="460"/>
                </a:lnTo>
                <a:lnTo>
                  <a:pt x="2323" y="453"/>
                </a:lnTo>
                <a:lnTo>
                  <a:pt x="2328" y="445"/>
                </a:lnTo>
                <a:lnTo>
                  <a:pt x="2333" y="438"/>
                </a:lnTo>
                <a:lnTo>
                  <a:pt x="2337" y="431"/>
                </a:lnTo>
                <a:lnTo>
                  <a:pt x="2340" y="423"/>
                </a:lnTo>
                <a:lnTo>
                  <a:pt x="2343" y="414"/>
                </a:lnTo>
                <a:lnTo>
                  <a:pt x="2345" y="407"/>
                </a:lnTo>
                <a:lnTo>
                  <a:pt x="2346" y="400"/>
                </a:lnTo>
                <a:lnTo>
                  <a:pt x="2346" y="391"/>
                </a:lnTo>
                <a:lnTo>
                  <a:pt x="2346" y="384"/>
                </a:lnTo>
                <a:lnTo>
                  <a:pt x="2346" y="378"/>
                </a:lnTo>
                <a:lnTo>
                  <a:pt x="2343" y="370"/>
                </a:lnTo>
                <a:lnTo>
                  <a:pt x="2342" y="363"/>
                </a:lnTo>
                <a:lnTo>
                  <a:pt x="2339" y="356"/>
                </a:lnTo>
                <a:lnTo>
                  <a:pt x="2336" y="350"/>
                </a:lnTo>
                <a:lnTo>
                  <a:pt x="2331" y="342"/>
                </a:lnTo>
                <a:lnTo>
                  <a:pt x="2327" y="335"/>
                </a:lnTo>
                <a:lnTo>
                  <a:pt x="2323" y="329"/>
                </a:lnTo>
                <a:lnTo>
                  <a:pt x="2317" y="323"/>
                </a:lnTo>
                <a:lnTo>
                  <a:pt x="2309" y="316"/>
                </a:lnTo>
                <a:lnTo>
                  <a:pt x="2303" y="310"/>
                </a:lnTo>
                <a:lnTo>
                  <a:pt x="2296" y="304"/>
                </a:lnTo>
                <a:lnTo>
                  <a:pt x="2287" y="298"/>
                </a:lnTo>
                <a:lnTo>
                  <a:pt x="2280" y="293"/>
                </a:lnTo>
                <a:lnTo>
                  <a:pt x="2270" y="287"/>
                </a:lnTo>
                <a:lnTo>
                  <a:pt x="2270" y="287"/>
                </a:lnTo>
                <a:lnTo>
                  <a:pt x="2276" y="279"/>
                </a:lnTo>
                <a:lnTo>
                  <a:pt x="2280" y="273"/>
                </a:lnTo>
                <a:lnTo>
                  <a:pt x="2284" y="266"/>
                </a:lnTo>
                <a:lnTo>
                  <a:pt x="2287" y="260"/>
                </a:lnTo>
                <a:lnTo>
                  <a:pt x="2290" y="253"/>
                </a:lnTo>
                <a:lnTo>
                  <a:pt x="2292" y="247"/>
                </a:lnTo>
                <a:lnTo>
                  <a:pt x="2293" y="240"/>
                </a:lnTo>
                <a:lnTo>
                  <a:pt x="2293" y="232"/>
                </a:lnTo>
                <a:lnTo>
                  <a:pt x="2293" y="227"/>
                </a:lnTo>
                <a:lnTo>
                  <a:pt x="2292" y="221"/>
                </a:lnTo>
                <a:lnTo>
                  <a:pt x="2290" y="216"/>
                </a:lnTo>
                <a:lnTo>
                  <a:pt x="2289" y="210"/>
                </a:lnTo>
                <a:lnTo>
                  <a:pt x="2287" y="205"/>
                </a:lnTo>
                <a:lnTo>
                  <a:pt x="2284" y="199"/>
                </a:lnTo>
                <a:lnTo>
                  <a:pt x="2281" y="194"/>
                </a:lnTo>
                <a:lnTo>
                  <a:pt x="2277" y="188"/>
                </a:lnTo>
                <a:lnTo>
                  <a:pt x="2273" y="184"/>
                </a:lnTo>
                <a:lnTo>
                  <a:pt x="2268" y="178"/>
                </a:lnTo>
                <a:lnTo>
                  <a:pt x="2264" y="174"/>
                </a:lnTo>
                <a:lnTo>
                  <a:pt x="2258" y="168"/>
                </a:lnTo>
                <a:lnTo>
                  <a:pt x="2254" y="163"/>
                </a:lnTo>
                <a:lnTo>
                  <a:pt x="2246" y="159"/>
                </a:lnTo>
                <a:lnTo>
                  <a:pt x="2240" y="155"/>
                </a:lnTo>
                <a:lnTo>
                  <a:pt x="2233" y="150"/>
                </a:lnTo>
                <a:lnTo>
                  <a:pt x="2226" y="146"/>
                </a:lnTo>
                <a:lnTo>
                  <a:pt x="2218" y="141"/>
                </a:lnTo>
                <a:lnTo>
                  <a:pt x="2202" y="134"/>
                </a:lnTo>
                <a:lnTo>
                  <a:pt x="2185" y="127"/>
                </a:lnTo>
                <a:lnTo>
                  <a:pt x="2166" y="121"/>
                </a:lnTo>
                <a:lnTo>
                  <a:pt x="2146" y="115"/>
                </a:lnTo>
                <a:lnTo>
                  <a:pt x="2124" y="109"/>
                </a:lnTo>
                <a:lnTo>
                  <a:pt x="2102" y="105"/>
                </a:lnTo>
                <a:lnTo>
                  <a:pt x="2079" y="102"/>
                </a:lnTo>
                <a:lnTo>
                  <a:pt x="2080" y="102"/>
                </a:lnTo>
                <a:lnTo>
                  <a:pt x="2078" y="96"/>
                </a:lnTo>
                <a:lnTo>
                  <a:pt x="2075" y="90"/>
                </a:lnTo>
                <a:lnTo>
                  <a:pt x="2072" y="86"/>
                </a:lnTo>
                <a:lnTo>
                  <a:pt x="2067" y="80"/>
                </a:lnTo>
                <a:lnTo>
                  <a:pt x="2064" y="75"/>
                </a:lnTo>
                <a:lnTo>
                  <a:pt x="2058" y="69"/>
                </a:lnTo>
                <a:lnTo>
                  <a:pt x="2054" y="65"/>
                </a:lnTo>
                <a:lnTo>
                  <a:pt x="2048" y="61"/>
                </a:lnTo>
                <a:lnTo>
                  <a:pt x="2042" y="56"/>
                </a:lnTo>
                <a:lnTo>
                  <a:pt x="2036" y="52"/>
                </a:lnTo>
                <a:lnTo>
                  <a:pt x="2029" y="47"/>
                </a:lnTo>
                <a:lnTo>
                  <a:pt x="2022" y="43"/>
                </a:lnTo>
                <a:lnTo>
                  <a:pt x="2007" y="36"/>
                </a:lnTo>
                <a:lnTo>
                  <a:pt x="1989" y="28"/>
                </a:lnTo>
                <a:lnTo>
                  <a:pt x="1972" y="22"/>
                </a:lnTo>
                <a:lnTo>
                  <a:pt x="1953" y="17"/>
                </a:lnTo>
                <a:lnTo>
                  <a:pt x="1932" y="11"/>
                </a:lnTo>
                <a:lnTo>
                  <a:pt x="1912" y="8"/>
                </a:lnTo>
                <a:lnTo>
                  <a:pt x="1890" y="3"/>
                </a:lnTo>
                <a:lnTo>
                  <a:pt x="1868" y="2"/>
                </a:lnTo>
                <a:lnTo>
                  <a:pt x="1844" y="0"/>
                </a:lnTo>
                <a:lnTo>
                  <a:pt x="1821" y="0"/>
                </a:lnTo>
                <a:lnTo>
                  <a:pt x="1806" y="0"/>
                </a:lnTo>
                <a:lnTo>
                  <a:pt x="1791" y="0"/>
                </a:lnTo>
                <a:lnTo>
                  <a:pt x="1764" y="3"/>
                </a:lnTo>
                <a:lnTo>
                  <a:pt x="1736" y="6"/>
                </a:lnTo>
                <a:lnTo>
                  <a:pt x="1709" y="11"/>
                </a:lnTo>
                <a:lnTo>
                  <a:pt x="1698" y="14"/>
                </a:lnTo>
                <a:lnTo>
                  <a:pt x="1684" y="18"/>
                </a:lnTo>
                <a:lnTo>
                  <a:pt x="1673" y="21"/>
                </a:lnTo>
                <a:lnTo>
                  <a:pt x="1661" y="25"/>
                </a:lnTo>
                <a:lnTo>
                  <a:pt x="1649" y="30"/>
                </a:lnTo>
                <a:lnTo>
                  <a:pt x="1639" y="34"/>
                </a:lnTo>
                <a:lnTo>
                  <a:pt x="1629" y="39"/>
                </a:lnTo>
                <a:lnTo>
                  <a:pt x="1620" y="43"/>
                </a:lnTo>
                <a:lnTo>
                  <a:pt x="1620" y="43"/>
                </a:lnTo>
                <a:lnTo>
                  <a:pt x="1611" y="39"/>
                </a:lnTo>
                <a:lnTo>
                  <a:pt x="1602" y="34"/>
                </a:lnTo>
                <a:lnTo>
                  <a:pt x="1592" y="30"/>
                </a:lnTo>
                <a:lnTo>
                  <a:pt x="1582" y="25"/>
                </a:lnTo>
                <a:lnTo>
                  <a:pt x="1571" y="21"/>
                </a:lnTo>
                <a:lnTo>
                  <a:pt x="1560" y="18"/>
                </a:lnTo>
                <a:lnTo>
                  <a:pt x="1548" y="14"/>
                </a:lnTo>
                <a:lnTo>
                  <a:pt x="1536" y="11"/>
                </a:lnTo>
                <a:lnTo>
                  <a:pt x="1511" y="6"/>
                </a:lnTo>
                <a:lnTo>
                  <a:pt x="1485" y="3"/>
                </a:lnTo>
                <a:lnTo>
                  <a:pt x="1458" y="0"/>
                </a:lnTo>
                <a:lnTo>
                  <a:pt x="1445" y="0"/>
                </a:lnTo>
                <a:lnTo>
                  <a:pt x="1430" y="0"/>
                </a:lnTo>
                <a:lnTo>
                  <a:pt x="1414" y="0"/>
                </a:lnTo>
                <a:lnTo>
                  <a:pt x="1398" y="0"/>
                </a:lnTo>
                <a:lnTo>
                  <a:pt x="1382" y="2"/>
                </a:lnTo>
                <a:lnTo>
                  <a:pt x="1366" y="3"/>
                </a:lnTo>
                <a:lnTo>
                  <a:pt x="1350" y="6"/>
                </a:lnTo>
                <a:lnTo>
                  <a:pt x="1335" y="9"/>
                </a:lnTo>
                <a:lnTo>
                  <a:pt x="1320" y="12"/>
                </a:lnTo>
                <a:lnTo>
                  <a:pt x="1306" y="17"/>
                </a:lnTo>
                <a:lnTo>
                  <a:pt x="1293" y="21"/>
                </a:lnTo>
                <a:lnTo>
                  <a:pt x="1279" y="25"/>
                </a:lnTo>
                <a:lnTo>
                  <a:pt x="1268" y="30"/>
                </a:lnTo>
                <a:lnTo>
                  <a:pt x="1256" y="36"/>
                </a:lnTo>
                <a:lnTo>
                  <a:pt x="1246" y="42"/>
                </a:lnTo>
                <a:lnTo>
                  <a:pt x="1235" y="47"/>
                </a:lnTo>
                <a:lnTo>
                  <a:pt x="1227" y="55"/>
                </a:lnTo>
                <a:lnTo>
                  <a:pt x="1219" y="62"/>
                </a:lnTo>
                <a:lnTo>
                  <a:pt x="1219" y="64"/>
                </a:lnTo>
                <a:lnTo>
                  <a:pt x="1209" y="59"/>
                </a:lnTo>
                <a:lnTo>
                  <a:pt x="1199" y="55"/>
                </a:lnTo>
                <a:lnTo>
                  <a:pt x="1187" y="50"/>
                </a:lnTo>
                <a:lnTo>
                  <a:pt x="1175" y="46"/>
                </a:lnTo>
                <a:lnTo>
                  <a:pt x="1152" y="40"/>
                </a:lnTo>
                <a:lnTo>
                  <a:pt x="1127" y="34"/>
                </a:lnTo>
                <a:lnTo>
                  <a:pt x="1100" y="30"/>
                </a:lnTo>
                <a:lnTo>
                  <a:pt x="1072" y="27"/>
                </a:lnTo>
                <a:lnTo>
                  <a:pt x="1045" y="25"/>
                </a:lnTo>
                <a:lnTo>
                  <a:pt x="1017" y="24"/>
                </a:lnTo>
                <a:lnTo>
                  <a:pt x="996" y="24"/>
                </a:lnTo>
                <a:lnTo>
                  <a:pt x="977" y="25"/>
                </a:lnTo>
                <a:lnTo>
                  <a:pt x="958" y="27"/>
                </a:lnTo>
                <a:lnTo>
                  <a:pt x="939" y="30"/>
                </a:lnTo>
                <a:lnTo>
                  <a:pt x="920" y="31"/>
                </a:lnTo>
                <a:lnTo>
                  <a:pt x="902" y="36"/>
                </a:lnTo>
                <a:lnTo>
                  <a:pt x="885" y="39"/>
                </a:lnTo>
                <a:lnTo>
                  <a:pt x="867" y="43"/>
                </a:lnTo>
                <a:lnTo>
                  <a:pt x="851" y="49"/>
                </a:lnTo>
                <a:lnTo>
                  <a:pt x="835" y="53"/>
                </a:lnTo>
                <a:lnTo>
                  <a:pt x="820" y="59"/>
                </a:lnTo>
                <a:lnTo>
                  <a:pt x="807" y="67"/>
                </a:lnTo>
                <a:lnTo>
                  <a:pt x="794" y="74"/>
                </a:lnTo>
                <a:lnTo>
                  <a:pt x="782" y="80"/>
                </a:lnTo>
                <a:lnTo>
                  <a:pt x="770" y="89"/>
                </a:lnTo>
                <a:lnTo>
                  <a:pt x="760" y="96"/>
                </a:lnTo>
                <a:lnTo>
                  <a:pt x="760" y="97"/>
                </a:lnTo>
                <a:lnTo>
                  <a:pt x="738" y="91"/>
                </a:lnTo>
                <a:lnTo>
                  <a:pt x="716" y="87"/>
                </a:lnTo>
                <a:lnTo>
                  <a:pt x="694" y="83"/>
                </a:lnTo>
                <a:lnTo>
                  <a:pt x="670" y="80"/>
                </a:lnTo>
                <a:lnTo>
                  <a:pt x="647" y="77"/>
                </a:lnTo>
                <a:lnTo>
                  <a:pt x="622" y="75"/>
                </a:lnTo>
                <a:lnTo>
                  <a:pt x="599" y="74"/>
                </a:lnTo>
                <a:lnTo>
                  <a:pt x="574" y="74"/>
                </a:lnTo>
                <a:lnTo>
                  <a:pt x="555" y="74"/>
                </a:lnTo>
                <a:lnTo>
                  <a:pt x="537" y="74"/>
                </a:lnTo>
                <a:lnTo>
                  <a:pt x="518" y="75"/>
                </a:lnTo>
                <a:lnTo>
                  <a:pt x="500" y="77"/>
                </a:lnTo>
                <a:lnTo>
                  <a:pt x="483" y="78"/>
                </a:lnTo>
                <a:lnTo>
                  <a:pt x="465" y="81"/>
                </a:lnTo>
                <a:lnTo>
                  <a:pt x="447" y="84"/>
                </a:lnTo>
                <a:lnTo>
                  <a:pt x="431" y="87"/>
                </a:lnTo>
                <a:lnTo>
                  <a:pt x="415" y="90"/>
                </a:lnTo>
                <a:lnTo>
                  <a:pt x="399" y="94"/>
                </a:lnTo>
                <a:lnTo>
                  <a:pt x="384" y="99"/>
                </a:lnTo>
                <a:lnTo>
                  <a:pt x="368" y="103"/>
                </a:lnTo>
                <a:lnTo>
                  <a:pt x="355" y="108"/>
                </a:lnTo>
                <a:lnTo>
                  <a:pt x="340" y="112"/>
                </a:lnTo>
                <a:lnTo>
                  <a:pt x="327" y="118"/>
                </a:lnTo>
                <a:lnTo>
                  <a:pt x="314" y="124"/>
                </a:lnTo>
                <a:lnTo>
                  <a:pt x="302" y="130"/>
                </a:lnTo>
                <a:lnTo>
                  <a:pt x="290" y="136"/>
                </a:lnTo>
                <a:lnTo>
                  <a:pt x="280" y="143"/>
                </a:lnTo>
                <a:lnTo>
                  <a:pt x="270" y="149"/>
                </a:lnTo>
                <a:lnTo>
                  <a:pt x="260" y="156"/>
                </a:lnTo>
                <a:lnTo>
                  <a:pt x="251" y="163"/>
                </a:lnTo>
                <a:lnTo>
                  <a:pt x="243" y="171"/>
                </a:lnTo>
                <a:lnTo>
                  <a:pt x="236" y="178"/>
                </a:lnTo>
                <a:lnTo>
                  <a:pt x="229" y="187"/>
                </a:lnTo>
                <a:lnTo>
                  <a:pt x="223" y="194"/>
                </a:lnTo>
                <a:lnTo>
                  <a:pt x="219" y="203"/>
                </a:lnTo>
                <a:lnTo>
                  <a:pt x="214" y="210"/>
                </a:lnTo>
                <a:lnTo>
                  <a:pt x="211" y="219"/>
                </a:lnTo>
                <a:lnTo>
                  <a:pt x="210" y="228"/>
                </a:lnTo>
                <a:lnTo>
                  <a:pt x="208" y="237"/>
                </a:lnTo>
                <a:lnTo>
                  <a:pt x="207" y="246"/>
                </a:lnTo>
                <a:lnTo>
                  <a:pt x="207" y="251"/>
                </a:lnTo>
                <a:lnTo>
                  <a:pt x="208" y="257"/>
                </a:lnTo>
                <a:lnTo>
                  <a:pt x="208" y="263"/>
                </a:lnTo>
                <a:lnTo>
                  <a:pt x="210" y="269"/>
                </a:lnTo>
                <a:lnTo>
                  <a:pt x="211" y="268"/>
                </a:lnTo>
                <a:close/>
              </a:path>
            </a:pathLst>
          </a:custGeom>
          <a:solidFill>
            <a:srgbClr val="99FF99"/>
          </a:solidFill>
          <a:ln w="9525" cap="flat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74465" name="Freeform 33"/>
          <p:cNvSpPr>
            <a:spLocks/>
          </p:cNvSpPr>
          <p:nvPr/>
        </p:nvSpPr>
        <p:spPr bwMode="auto">
          <a:xfrm>
            <a:off x="1828800" y="3856038"/>
            <a:ext cx="5181600" cy="1371600"/>
          </a:xfrm>
          <a:custGeom>
            <a:avLst/>
            <a:gdLst/>
            <a:ahLst/>
            <a:cxnLst>
              <a:cxn ang="0">
                <a:pos x="91" y="291"/>
              </a:cxn>
              <a:cxn ang="0">
                <a:pos x="29" y="325"/>
              </a:cxn>
              <a:cxn ang="0">
                <a:pos x="3" y="357"/>
              </a:cxn>
              <a:cxn ang="0">
                <a:pos x="4" y="400"/>
              </a:cxn>
              <a:cxn ang="0">
                <a:pos x="47" y="445"/>
              </a:cxn>
              <a:cxn ang="0">
                <a:pos x="114" y="473"/>
              </a:cxn>
              <a:cxn ang="0">
                <a:pos x="72" y="504"/>
              </a:cxn>
              <a:cxn ang="0">
                <a:pos x="51" y="539"/>
              </a:cxn>
              <a:cxn ang="0">
                <a:pos x="59" y="576"/>
              </a:cxn>
              <a:cxn ang="0">
                <a:pos x="91" y="611"/>
              </a:cxn>
              <a:cxn ang="0">
                <a:pos x="155" y="640"/>
              </a:cxn>
              <a:cxn ang="0">
                <a:pos x="302" y="660"/>
              </a:cxn>
              <a:cxn ang="0">
                <a:pos x="381" y="701"/>
              </a:cxn>
              <a:cxn ang="0">
                <a:pos x="543" y="748"/>
              </a:cxn>
              <a:cxn ang="0">
                <a:pos x="735" y="756"/>
              </a:cxn>
              <a:cxn ang="0">
                <a:pos x="893" y="730"/>
              </a:cxn>
              <a:cxn ang="0">
                <a:pos x="1006" y="781"/>
              </a:cxn>
              <a:cxn ang="0">
                <a:pos x="1153" y="806"/>
              </a:cxn>
              <a:cxn ang="0">
                <a:pos x="1342" y="793"/>
              </a:cxn>
              <a:cxn ang="0">
                <a:pos x="1470" y="751"/>
              </a:cxn>
              <a:cxn ang="0">
                <a:pos x="1527" y="711"/>
              </a:cxn>
              <a:cxn ang="0">
                <a:pos x="1589" y="695"/>
              </a:cxn>
              <a:cxn ang="0">
                <a:pos x="1733" y="708"/>
              </a:cxn>
              <a:cxn ang="0">
                <a:pos x="1879" y="687"/>
              </a:cxn>
              <a:cxn ang="0">
                <a:pos x="1959" y="655"/>
              </a:cxn>
              <a:cxn ang="0">
                <a:pos x="2012" y="613"/>
              </a:cxn>
              <a:cxn ang="0">
                <a:pos x="2031" y="563"/>
              </a:cxn>
              <a:cxn ang="0">
                <a:pos x="2157" y="542"/>
              </a:cxn>
              <a:cxn ang="0">
                <a:pos x="2246" y="510"/>
              </a:cxn>
              <a:cxn ang="0">
                <a:pos x="2309" y="466"/>
              </a:cxn>
              <a:cxn ang="0">
                <a:pos x="2343" y="414"/>
              </a:cxn>
              <a:cxn ang="0">
                <a:pos x="2342" y="363"/>
              </a:cxn>
              <a:cxn ang="0">
                <a:pos x="2309" y="316"/>
              </a:cxn>
              <a:cxn ang="0">
                <a:pos x="2276" y="279"/>
              </a:cxn>
              <a:cxn ang="0">
                <a:pos x="2293" y="232"/>
              </a:cxn>
              <a:cxn ang="0">
                <a:pos x="2281" y="194"/>
              </a:cxn>
              <a:cxn ang="0">
                <a:pos x="2246" y="159"/>
              </a:cxn>
              <a:cxn ang="0">
                <a:pos x="2166" y="121"/>
              </a:cxn>
              <a:cxn ang="0">
                <a:pos x="2075" y="90"/>
              </a:cxn>
              <a:cxn ang="0">
                <a:pos x="2042" y="56"/>
              </a:cxn>
              <a:cxn ang="0">
                <a:pos x="1953" y="17"/>
              </a:cxn>
              <a:cxn ang="0">
                <a:pos x="1806" y="0"/>
              </a:cxn>
              <a:cxn ang="0">
                <a:pos x="1673" y="21"/>
              </a:cxn>
              <a:cxn ang="0">
                <a:pos x="1611" y="39"/>
              </a:cxn>
              <a:cxn ang="0">
                <a:pos x="1536" y="11"/>
              </a:cxn>
              <a:cxn ang="0">
                <a:pos x="1398" y="0"/>
              </a:cxn>
              <a:cxn ang="0">
                <a:pos x="1293" y="21"/>
              </a:cxn>
              <a:cxn ang="0">
                <a:pos x="1219" y="62"/>
              </a:cxn>
              <a:cxn ang="0">
                <a:pos x="1127" y="34"/>
              </a:cxn>
              <a:cxn ang="0">
                <a:pos x="958" y="27"/>
              </a:cxn>
              <a:cxn ang="0">
                <a:pos x="835" y="53"/>
              </a:cxn>
              <a:cxn ang="0">
                <a:pos x="760" y="97"/>
              </a:cxn>
              <a:cxn ang="0">
                <a:pos x="599" y="74"/>
              </a:cxn>
              <a:cxn ang="0">
                <a:pos x="465" y="81"/>
              </a:cxn>
              <a:cxn ang="0">
                <a:pos x="355" y="108"/>
              </a:cxn>
              <a:cxn ang="0">
                <a:pos x="270" y="149"/>
              </a:cxn>
              <a:cxn ang="0">
                <a:pos x="219" y="203"/>
              </a:cxn>
              <a:cxn ang="0">
                <a:pos x="208" y="257"/>
              </a:cxn>
            </a:cxnLst>
            <a:rect l="0" t="0" r="r" b="b"/>
            <a:pathLst>
              <a:path w="2346" h="808">
                <a:moveTo>
                  <a:pt x="211" y="268"/>
                </a:moveTo>
                <a:lnTo>
                  <a:pt x="189" y="269"/>
                </a:lnTo>
                <a:lnTo>
                  <a:pt x="167" y="272"/>
                </a:lnTo>
                <a:lnTo>
                  <a:pt x="147" y="276"/>
                </a:lnTo>
                <a:lnTo>
                  <a:pt x="128" y="279"/>
                </a:lnTo>
                <a:lnTo>
                  <a:pt x="109" y="285"/>
                </a:lnTo>
                <a:lnTo>
                  <a:pt x="91" y="291"/>
                </a:lnTo>
                <a:lnTo>
                  <a:pt x="75" y="297"/>
                </a:lnTo>
                <a:lnTo>
                  <a:pt x="60" y="304"/>
                </a:lnTo>
                <a:lnTo>
                  <a:pt x="53" y="309"/>
                </a:lnTo>
                <a:lnTo>
                  <a:pt x="47" y="312"/>
                </a:lnTo>
                <a:lnTo>
                  <a:pt x="41" y="316"/>
                </a:lnTo>
                <a:lnTo>
                  <a:pt x="35" y="320"/>
                </a:lnTo>
                <a:lnTo>
                  <a:pt x="29" y="325"/>
                </a:lnTo>
                <a:lnTo>
                  <a:pt x="23" y="329"/>
                </a:lnTo>
                <a:lnTo>
                  <a:pt x="19" y="334"/>
                </a:lnTo>
                <a:lnTo>
                  <a:pt x="16" y="338"/>
                </a:lnTo>
                <a:lnTo>
                  <a:pt x="12" y="342"/>
                </a:lnTo>
                <a:lnTo>
                  <a:pt x="9" y="348"/>
                </a:lnTo>
                <a:lnTo>
                  <a:pt x="6" y="353"/>
                </a:lnTo>
                <a:lnTo>
                  <a:pt x="3" y="357"/>
                </a:lnTo>
                <a:lnTo>
                  <a:pt x="1" y="363"/>
                </a:lnTo>
                <a:lnTo>
                  <a:pt x="0" y="367"/>
                </a:lnTo>
                <a:lnTo>
                  <a:pt x="0" y="373"/>
                </a:lnTo>
                <a:lnTo>
                  <a:pt x="0" y="379"/>
                </a:lnTo>
                <a:lnTo>
                  <a:pt x="0" y="387"/>
                </a:lnTo>
                <a:lnTo>
                  <a:pt x="1" y="394"/>
                </a:lnTo>
                <a:lnTo>
                  <a:pt x="4" y="400"/>
                </a:lnTo>
                <a:lnTo>
                  <a:pt x="7" y="407"/>
                </a:lnTo>
                <a:lnTo>
                  <a:pt x="12" y="414"/>
                </a:lnTo>
                <a:lnTo>
                  <a:pt x="18" y="422"/>
                </a:lnTo>
                <a:lnTo>
                  <a:pt x="23" y="428"/>
                </a:lnTo>
                <a:lnTo>
                  <a:pt x="31" y="433"/>
                </a:lnTo>
                <a:lnTo>
                  <a:pt x="38" y="439"/>
                </a:lnTo>
                <a:lnTo>
                  <a:pt x="47" y="445"/>
                </a:lnTo>
                <a:lnTo>
                  <a:pt x="57" y="451"/>
                </a:lnTo>
                <a:lnTo>
                  <a:pt x="67" y="457"/>
                </a:lnTo>
                <a:lnTo>
                  <a:pt x="79" y="461"/>
                </a:lnTo>
                <a:lnTo>
                  <a:pt x="91" y="466"/>
                </a:lnTo>
                <a:lnTo>
                  <a:pt x="103" y="470"/>
                </a:lnTo>
                <a:lnTo>
                  <a:pt x="116" y="475"/>
                </a:lnTo>
                <a:lnTo>
                  <a:pt x="114" y="473"/>
                </a:lnTo>
                <a:lnTo>
                  <a:pt x="107" y="478"/>
                </a:lnTo>
                <a:lnTo>
                  <a:pt x="100" y="482"/>
                </a:lnTo>
                <a:lnTo>
                  <a:pt x="94" y="485"/>
                </a:lnTo>
                <a:lnTo>
                  <a:pt x="88" y="489"/>
                </a:lnTo>
                <a:lnTo>
                  <a:pt x="82" y="494"/>
                </a:lnTo>
                <a:lnTo>
                  <a:pt x="76" y="500"/>
                </a:lnTo>
                <a:lnTo>
                  <a:pt x="72" y="504"/>
                </a:lnTo>
                <a:lnTo>
                  <a:pt x="67" y="508"/>
                </a:lnTo>
                <a:lnTo>
                  <a:pt x="63" y="513"/>
                </a:lnTo>
                <a:lnTo>
                  <a:pt x="60" y="519"/>
                </a:lnTo>
                <a:lnTo>
                  <a:pt x="57" y="523"/>
                </a:lnTo>
                <a:lnTo>
                  <a:pt x="56" y="527"/>
                </a:lnTo>
                <a:lnTo>
                  <a:pt x="53" y="533"/>
                </a:lnTo>
                <a:lnTo>
                  <a:pt x="51" y="539"/>
                </a:lnTo>
                <a:lnTo>
                  <a:pt x="51" y="544"/>
                </a:lnTo>
                <a:lnTo>
                  <a:pt x="51" y="549"/>
                </a:lnTo>
                <a:lnTo>
                  <a:pt x="51" y="555"/>
                </a:lnTo>
                <a:lnTo>
                  <a:pt x="53" y="560"/>
                </a:lnTo>
                <a:lnTo>
                  <a:pt x="54" y="566"/>
                </a:lnTo>
                <a:lnTo>
                  <a:pt x="56" y="571"/>
                </a:lnTo>
                <a:lnTo>
                  <a:pt x="59" y="576"/>
                </a:lnTo>
                <a:lnTo>
                  <a:pt x="62" y="582"/>
                </a:lnTo>
                <a:lnTo>
                  <a:pt x="66" y="588"/>
                </a:lnTo>
                <a:lnTo>
                  <a:pt x="69" y="592"/>
                </a:lnTo>
                <a:lnTo>
                  <a:pt x="75" y="596"/>
                </a:lnTo>
                <a:lnTo>
                  <a:pt x="79" y="602"/>
                </a:lnTo>
                <a:lnTo>
                  <a:pt x="85" y="607"/>
                </a:lnTo>
                <a:lnTo>
                  <a:pt x="91" y="611"/>
                </a:lnTo>
                <a:lnTo>
                  <a:pt x="98" y="616"/>
                </a:lnTo>
                <a:lnTo>
                  <a:pt x="106" y="620"/>
                </a:lnTo>
                <a:lnTo>
                  <a:pt x="113" y="623"/>
                </a:lnTo>
                <a:lnTo>
                  <a:pt x="120" y="627"/>
                </a:lnTo>
                <a:lnTo>
                  <a:pt x="129" y="630"/>
                </a:lnTo>
                <a:lnTo>
                  <a:pt x="138" y="635"/>
                </a:lnTo>
                <a:lnTo>
                  <a:pt x="155" y="640"/>
                </a:lnTo>
                <a:lnTo>
                  <a:pt x="175" y="646"/>
                </a:lnTo>
                <a:lnTo>
                  <a:pt x="195" y="651"/>
                </a:lnTo>
                <a:lnTo>
                  <a:pt x="217" y="655"/>
                </a:lnTo>
                <a:lnTo>
                  <a:pt x="241" y="657"/>
                </a:lnTo>
                <a:lnTo>
                  <a:pt x="264" y="660"/>
                </a:lnTo>
                <a:lnTo>
                  <a:pt x="288" y="660"/>
                </a:lnTo>
                <a:lnTo>
                  <a:pt x="302" y="660"/>
                </a:lnTo>
                <a:lnTo>
                  <a:pt x="315" y="660"/>
                </a:lnTo>
                <a:lnTo>
                  <a:pt x="314" y="660"/>
                </a:lnTo>
                <a:lnTo>
                  <a:pt x="321" y="665"/>
                </a:lnTo>
                <a:lnTo>
                  <a:pt x="329" y="671"/>
                </a:lnTo>
                <a:lnTo>
                  <a:pt x="345" y="682"/>
                </a:lnTo>
                <a:lnTo>
                  <a:pt x="362" y="692"/>
                </a:lnTo>
                <a:lnTo>
                  <a:pt x="381" y="701"/>
                </a:lnTo>
                <a:lnTo>
                  <a:pt x="402" y="709"/>
                </a:lnTo>
                <a:lnTo>
                  <a:pt x="422" y="718"/>
                </a:lnTo>
                <a:lnTo>
                  <a:pt x="445" y="726"/>
                </a:lnTo>
                <a:lnTo>
                  <a:pt x="468" y="731"/>
                </a:lnTo>
                <a:lnTo>
                  <a:pt x="491" y="737"/>
                </a:lnTo>
                <a:lnTo>
                  <a:pt x="516" y="743"/>
                </a:lnTo>
                <a:lnTo>
                  <a:pt x="543" y="748"/>
                </a:lnTo>
                <a:lnTo>
                  <a:pt x="568" y="752"/>
                </a:lnTo>
                <a:lnTo>
                  <a:pt x="596" y="755"/>
                </a:lnTo>
                <a:lnTo>
                  <a:pt x="622" y="756"/>
                </a:lnTo>
                <a:lnTo>
                  <a:pt x="650" y="758"/>
                </a:lnTo>
                <a:lnTo>
                  <a:pt x="678" y="758"/>
                </a:lnTo>
                <a:lnTo>
                  <a:pt x="707" y="758"/>
                </a:lnTo>
                <a:lnTo>
                  <a:pt x="735" y="756"/>
                </a:lnTo>
                <a:lnTo>
                  <a:pt x="763" y="755"/>
                </a:lnTo>
                <a:lnTo>
                  <a:pt x="791" y="752"/>
                </a:lnTo>
                <a:lnTo>
                  <a:pt x="817" y="748"/>
                </a:lnTo>
                <a:lnTo>
                  <a:pt x="844" y="743"/>
                </a:lnTo>
                <a:lnTo>
                  <a:pt x="870" y="737"/>
                </a:lnTo>
                <a:lnTo>
                  <a:pt x="895" y="730"/>
                </a:lnTo>
                <a:lnTo>
                  <a:pt x="893" y="730"/>
                </a:lnTo>
                <a:lnTo>
                  <a:pt x="907" y="739"/>
                </a:lnTo>
                <a:lnTo>
                  <a:pt x="921" y="748"/>
                </a:lnTo>
                <a:lnTo>
                  <a:pt x="936" y="755"/>
                </a:lnTo>
                <a:lnTo>
                  <a:pt x="952" y="762"/>
                </a:lnTo>
                <a:lnTo>
                  <a:pt x="970" y="770"/>
                </a:lnTo>
                <a:lnTo>
                  <a:pt x="987" y="775"/>
                </a:lnTo>
                <a:lnTo>
                  <a:pt x="1006" y="781"/>
                </a:lnTo>
                <a:lnTo>
                  <a:pt x="1026" y="787"/>
                </a:lnTo>
                <a:lnTo>
                  <a:pt x="1046" y="792"/>
                </a:lnTo>
                <a:lnTo>
                  <a:pt x="1067" y="796"/>
                </a:lnTo>
                <a:lnTo>
                  <a:pt x="1087" y="799"/>
                </a:lnTo>
                <a:lnTo>
                  <a:pt x="1109" y="802"/>
                </a:lnTo>
                <a:lnTo>
                  <a:pt x="1131" y="803"/>
                </a:lnTo>
                <a:lnTo>
                  <a:pt x="1153" y="806"/>
                </a:lnTo>
                <a:lnTo>
                  <a:pt x="1175" y="806"/>
                </a:lnTo>
                <a:lnTo>
                  <a:pt x="1199" y="808"/>
                </a:lnTo>
                <a:lnTo>
                  <a:pt x="1229" y="806"/>
                </a:lnTo>
                <a:lnTo>
                  <a:pt x="1259" y="805"/>
                </a:lnTo>
                <a:lnTo>
                  <a:pt x="1287" y="802"/>
                </a:lnTo>
                <a:lnTo>
                  <a:pt x="1315" y="798"/>
                </a:lnTo>
                <a:lnTo>
                  <a:pt x="1342" y="793"/>
                </a:lnTo>
                <a:lnTo>
                  <a:pt x="1369" y="787"/>
                </a:lnTo>
                <a:lnTo>
                  <a:pt x="1394" y="781"/>
                </a:lnTo>
                <a:lnTo>
                  <a:pt x="1417" y="773"/>
                </a:lnTo>
                <a:lnTo>
                  <a:pt x="1439" y="765"/>
                </a:lnTo>
                <a:lnTo>
                  <a:pt x="1451" y="761"/>
                </a:lnTo>
                <a:lnTo>
                  <a:pt x="1461" y="755"/>
                </a:lnTo>
                <a:lnTo>
                  <a:pt x="1470" y="751"/>
                </a:lnTo>
                <a:lnTo>
                  <a:pt x="1480" y="745"/>
                </a:lnTo>
                <a:lnTo>
                  <a:pt x="1489" y="740"/>
                </a:lnTo>
                <a:lnTo>
                  <a:pt x="1498" y="734"/>
                </a:lnTo>
                <a:lnTo>
                  <a:pt x="1507" y="729"/>
                </a:lnTo>
                <a:lnTo>
                  <a:pt x="1514" y="723"/>
                </a:lnTo>
                <a:lnTo>
                  <a:pt x="1521" y="717"/>
                </a:lnTo>
                <a:lnTo>
                  <a:pt x="1527" y="711"/>
                </a:lnTo>
                <a:lnTo>
                  <a:pt x="1535" y="705"/>
                </a:lnTo>
                <a:lnTo>
                  <a:pt x="1541" y="698"/>
                </a:lnTo>
                <a:lnTo>
                  <a:pt x="1545" y="692"/>
                </a:lnTo>
                <a:lnTo>
                  <a:pt x="1549" y="684"/>
                </a:lnTo>
                <a:lnTo>
                  <a:pt x="1551" y="686"/>
                </a:lnTo>
                <a:lnTo>
                  <a:pt x="1570" y="690"/>
                </a:lnTo>
                <a:lnTo>
                  <a:pt x="1589" y="695"/>
                </a:lnTo>
                <a:lnTo>
                  <a:pt x="1609" y="699"/>
                </a:lnTo>
                <a:lnTo>
                  <a:pt x="1630" y="702"/>
                </a:lnTo>
                <a:lnTo>
                  <a:pt x="1652" y="705"/>
                </a:lnTo>
                <a:lnTo>
                  <a:pt x="1673" y="707"/>
                </a:lnTo>
                <a:lnTo>
                  <a:pt x="1695" y="708"/>
                </a:lnTo>
                <a:lnTo>
                  <a:pt x="1717" y="708"/>
                </a:lnTo>
                <a:lnTo>
                  <a:pt x="1733" y="708"/>
                </a:lnTo>
                <a:lnTo>
                  <a:pt x="1749" y="708"/>
                </a:lnTo>
                <a:lnTo>
                  <a:pt x="1780" y="705"/>
                </a:lnTo>
                <a:lnTo>
                  <a:pt x="1810" y="702"/>
                </a:lnTo>
                <a:lnTo>
                  <a:pt x="1838" y="696"/>
                </a:lnTo>
                <a:lnTo>
                  <a:pt x="1853" y="693"/>
                </a:lnTo>
                <a:lnTo>
                  <a:pt x="1866" y="690"/>
                </a:lnTo>
                <a:lnTo>
                  <a:pt x="1879" y="687"/>
                </a:lnTo>
                <a:lnTo>
                  <a:pt x="1891" y="683"/>
                </a:lnTo>
                <a:lnTo>
                  <a:pt x="1904" y="679"/>
                </a:lnTo>
                <a:lnTo>
                  <a:pt x="1916" y="674"/>
                </a:lnTo>
                <a:lnTo>
                  <a:pt x="1928" y="670"/>
                </a:lnTo>
                <a:lnTo>
                  <a:pt x="1938" y="665"/>
                </a:lnTo>
                <a:lnTo>
                  <a:pt x="1948" y="661"/>
                </a:lnTo>
                <a:lnTo>
                  <a:pt x="1959" y="655"/>
                </a:lnTo>
                <a:lnTo>
                  <a:pt x="1967" y="649"/>
                </a:lnTo>
                <a:lnTo>
                  <a:pt x="1976" y="643"/>
                </a:lnTo>
                <a:lnTo>
                  <a:pt x="1985" y="638"/>
                </a:lnTo>
                <a:lnTo>
                  <a:pt x="1992" y="632"/>
                </a:lnTo>
                <a:lnTo>
                  <a:pt x="2000" y="626"/>
                </a:lnTo>
                <a:lnTo>
                  <a:pt x="2006" y="618"/>
                </a:lnTo>
                <a:lnTo>
                  <a:pt x="2012" y="613"/>
                </a:lnTo>
                <a:lnTo>
                  <a:pt x="2016" y="605"/>
                </a:lnTo>
                <a:lnTo>
                  <a:pt x="2020" y="599"/>
                </a:lnTo>
                <a:lnTo>
                  <a:pt x="2025" y="592"/>
                </a:lnTo>
                <a:lnTo>
                  <a:pt x="2028" y="585"/>
                </a:lnTo>
                <a:lnTo>
                  <a:pt x="2029" y="577"/>
                </a:lnTo>
                <a:lnTo>
                  <a:pt x="2031" y="570"/>
                </a:lnTo>
                <a:lnTo>
                  <a:pt x="2031" y="563"/>
                </a:lnTo>
                <a:lnTo>
                  <a:pt x="2031" y="561"/>
                </a:lnTo>
                <a:lnTo>
                  <a:pt x="2064" y="558"/>
                </a:lnTo>
                <a:lnTo>
                  <a:pt x="2097" y="554"/>
                </a:lnTo>
                <a:lnTo>
                  <a:pt x="2111" y="552"/>
                </a:lnTo>
                <a:lnTo>
                  <a:pt x="2127" y="549"/>
                </a:lnTo>
                <a:lnTo>
                  <a:pt x="2142" y="545"/>
                </a:lnTo>
                <a:lnTo>
                  <a:pt x="2157" y="542"/>
                </a:lnTo>
                <a:lnTo>
                  <a:pt x="2170" y="538"/>
                </a:lnTo>
                <a:lnTo>
                  <a:pt x="2185" y="535"/>
                </a:lnTo>
                <a:lnTo>
                  <a:pt x="2198" y="530"/>
                </a:lnTo>
                <a:lnTo>
                  <a:pt x="2210" y="524"/>
                </a:lnTo>
                <a:lnTo>
                  <a:pt x="2223" y="520"/>
                </a:lnTo>
                <a:lnTo>
                  <a:pt x="2235" y="516"/>
                </a:lnTo>
                <a:lnTo>
                  <a:pt x="2246" y="510"/>
                </a:lnTo>
                <a:lnTo>
                  <a:pt x="2257" y="504"/>
                </a:lnTo>
                <a:lnTo>
                  <a:pt x="2267" y="498"/>
                </a:lnTo>
                <a:lnTo>
                  <a:pt x="2277" y="492"/>
                </a:lnTo>
                <a:lnTo>
                  <a:pt x="2286" y="486"/>
                </a:lnTo>
                <a:lnTo>
                  <a:pt x="2295" y="479"/>
                </a:lnTo>
                <a:lnTo>
                  <a:pt x="2302" y="473"/>
                </a:lnTo>
                <a:lnTo>
                  <a:pt x="2309" y="466"/>
                </a:lnTo>
                <a:lnTo>
                  <a:pt x="2317" y="460"/>
                </a:lnTo>
                <a:lnTo>
                  <a:pt x="2323" y="453"/>
                </a:lnTo>
                <a:lnTo>
                  <a:pt x="2328" y="445"/>
                </a:lnTo>
                <a:lnTo>
                  <a:pt x="2333" y="438"/>
                </a:lnTo>
                <a:lnTo>
                  <a:pt x="2337" y="431"/>
                </a:lnTo>
                <a:lnTo>
                  <a:pt x="2340" y="423"/>
                </a:lnTo>
                <a:lnTo>
                  <a:pt x="2343" y="414"/>
                </a:lnTo>
                <a:lnTo>
                  <a:pt x="2345" y="407"/>
                </a:lnTo>
                <a:lnTo>
                  <a:pt x="2346" y="400"/>
                </a:lnTo>
                <a:lnTo>
                  <a:pt x="2346" y="391"/>
                </a:lnTo>
                <a:lnTo>
                  <a:pt x="2346" y="384"/>
                </a:lnTo>
                <a:lnTo>
                  <a:pt x="2346" y="378"/>
                </a:lnTo>
                <a:lnTo>
                  <a:pt x="2343" y="370"/>
                </a:lnTo>
                <a:lnTo>
                  <a:pt x="2342" y="363"/>
                </a:lnTo>
                <a:lnTo>
                  <a:pt x="2339" y="356"/>
                </a:lnTo>
                <a:lnTo>
                  <a:pt x="2336" y="350"/>
                </a:lnTo>
                <a:lnTo>
                  <a:pt x="2331" y="342"/>
                </a:lnTo>
                <a:lnTo>
                  <a:pt x="2327" y="335"/>
                </a:lnTo>
                <a:lnTo>
                  <a:pt x="2323" y="329"/>
                </a:lnTo>
                <a:lnTo>
                  <a:pt x="2317" y="323"/>
                </a:lnTo>
                <a:lnTo>
                  <a:pt x="2309" y="316"/>
                </a:lnTo>
                <a:lnTo>
                  <a:pt x="2303" y="310"/>
                </a:lnTo>
                <a:lnTo>
                  <a:pt x="2296" y="304"/>
                </a:lnTo>
                <a:lnTo>
                  <a:pt x="2287" y="298"/>
                </a:lnTo>
                <a:lnTo>
                  <a:pt x="2280" y="293"/>
                </a:lnTo>
                <a:lnTo>
                  <a:pt x="2270" y="287"/>
                </a:lnTo>
                <a:lnTo>
                  <a:pt x="2270" y="287"/>
                </a:lnTo>
                <a:lnTo>
                  <a:pt x="2276" y="279"/>
                </a:lnTo>
                <a:lnTo>
                  <a:pt x="2280" y="273"/>
                </a:lnTo>
                <a:lnTo>
                  <a:pt x="2284" y="266"/>
                </a:lnTo>
                <a:lnTo>
                  <a:pt x="2287" y="260"/>
                </a:lnTo>
                <a:lnTo>
                  <a:pt x="2290" y="253"/>
                </a:lnTo>
                <a:lnTo>
                  <a:pt x="2292" y="247"/>
                </a:lnTo>
                <a:lnTo>
                  <a:pt x="2293" y="240"/>
                </a:lnTo>
                <a:lnTo>
                  <a:pt x="2293" y="232"/>
                </a:lnTo>
                <a:lnTo>
                  <a:pt x="2293" y="227"/>
                </a:lnTo>
                <a:lnTo>
                  <a:pt x="2292" y="221"/>
                </a:lnTo>
                <a:lnTo>
                  <a:pt x="2290" y="216"/>
                </a:lnTo>
                <a:lnTo>
                  <a:pt x="2289" y="210"/>
                </a:lnTo>
                <a:lnTo>
                  <a:pt x="2287" y="205"/>
                </a:lnTo>
                <a:lnTo>
                  <a:pt x="2284" y="199"/>
                </a:lnTo>
                <a:lnTo>
                  <a:pt x="2281" y="194"/>
                </a:lnTo>
                <a:lnTo>
                  <a:pt x="2277" y="188"/>
                </a:lnTo>
                <a:lnTo>
                  <a:pt x="2273" y="184"/>
                </a:lnTo>
                <a:lnTo>
                  <a:pt x="2268" y="178"/>
                </a:lnTo>
                <a:lnTo>
                  <a:pt x="2264" y="174"/>
                </a:lnTo>
                <a:lnTo>
                  <a:pt x="2258" y="168"/>
                </a:lnTo>
                <a:lnTo>
                  <a:pt x="2254" y="163"/>
                </a:lnTo>
                <a:lnTo>
                  <a:pt x="2246" y="159"/>
                </a:lnTo>
                <a:lnTo>
                  <a:pt x="2240" y="155"/>
                </a:lnTo>
                <a:lnTo>
                  <a:pt x="2233" y="150"/>
                </a:lnTo>
                <a:lnTo>
                  <a:pt x="2226" y="146"/>
                </a:lnTo>
                <a:lnTo>
                  <a:pt x="2218" y="141"/>
                </a:lnTo>
                <a:lnTo>
                  <a:pt x="2202" y="134"/>
                </a:lnTo>
                <a:lnTo>
                  <a:pt x="2185" y="127"/>
                </a:lnTo>
                <a:lnTo>
                  <a:pt x="2166" y="121"/>
                </a:lnTo>
                <a:lnTo>
                  <a:pt x="2146" y="115"/>
                </a:lnTo>
                <a:lnTo>
                  <a:pt x="2124" y="109"/>
                </a:lnTo>
                <a:lnTo>
                  <a:pt x="2102" y="105"/>
                </a:lnTo>
                <a:lnTo>
                  <a:pt x="2079" y="102"/>
                </a:lnTo>
                <a:lnTo>
                  <a:pt x="2080" y="102"/>
                </a:lnTo>
                <a:lnTo>
                  <a:pt x="2078" y="96"/>
                </a:lnTo>
                <a:lnTo>
                  <a:pt x="2075" y="90"/>
                </a:lnTo>
                <a:lnTo>
                  <a:pt x="2072" y="86"/>
                </a:lnTo>
                <a:lnTo>
                  <a:pt x="2067" y="80"/>
                </a:lnTo>
                <a:lnTo>
                  <a:pt x="2064" y="75"/>
                </a:lnTo>
                <a:lnTo>
                  <a:pt x="2058" y="69"/>
                </a:lnTo>
                <a:lnTo>
                  <a:pt x="2054" y="65"/>
                </a:lnTo>
                <a:lnTo>
                  <a:pt x="2048" y="61"/>
                </a:lnTo>
                <a:lnTo>
                  <a:pt x="2042" y="56"/>
                </a:lnTo>
                <a:lnTo>
                  <a:pt x="2036" y="52"/>
                </a:lnTo>
                <a:lnTo>
                  <a:pt x="2029" y="47"/>
                </a:lnTo>
                <a:lnTo>
                  <a:pt x="2022" y="43"/>
                </a:lnTo>
                <a:lnTo>
                  <a:pt x="2007" y="36"/>
                </a:lnTo>
                <a:lnTo>
                  <a:pt x="1989" y="28"/>
                </a:lnTo>
                <a:lnTo>
                  <a:pt x="1972" y="22"/>
                </a:lnTo>
                <a:lnTo>
                  <a:pt x="1953" y="17"/>
                </a:lnTo>
                <a:lnTo>
                  <a:pt x="1932" y="11"/>
                </a:lnTo>
                <a:lnTo>
                  <a:pt x="1912" y="8"/>
                </a:lnTo>
                <a:lnTo>
                  <a:pt x="1890" y="3"/>
                </a:lnTo>
                <a:lnTo>
                  <a:pt x="1868" y="2"/>
                </a:lnTo>
                <a:lnTo>
                  <a:pt x="1844" y="0"/>
                </a:lnTo>
                <a:lnTo>
                  <a:pt x="1821" y="0"/>
                </a:lnTo>
                <a:lnTo>
                  <a:pt x="1806" y="0"/>
                </a:lnTo>
                <a:lnTo>
                  <a:pt x="1791" y="0"/>
                </a:lnTo>
                <a:lnTo>
                  <a:pt x="1764" y="3"/>
                </a:lnTo>
                <a:lnTo>
                  <a:pt x="1736" y="6"/>
                </a:lnTo>
                <a:lnTo>
                  <a:pt x="1709" y="11"/>
                </a:lnTo>
                <a:lnTo>
                  <a:pt x="1698" y="14"/>
                </a:lnTo>
                <a:lnTo>
                  <a:pt x="1684" y="18"/>
                </a:lnTo>
                <a:lnTo>
                  <a:pt x="1673" y="21"/>
                </a:lnTo>
                <a:lnTo>
                  <a:pt x="1661" y="25"/>
                </a:lnTo>
                <a:lnTo>
                  <a:pt x="1649" y="30"/>
                </a:lnTo>
                <a:lnTo>
                  <a:pt x="1639" y="34"/>
                </a:lnTo>
                <a:lnTo>
                  <a:pt x="1629" y="39"/>
                </a:lnTo>
                <a:lnTo>
                  <a:pt x="1620" y="43"/>
                </a:lnTo>
                <a:lnTo>
                  <a:pt x="1620" y="43"/>
                </a:lnTo>
                <a:lnTo>
                  <a:pt x="1611" y="39"/>
                </a:lnTo>
                <a:lnTo>
                  <a:pt x="1602" y="34"/>
                </a:lnTo>
                <a:lnTo>
                  <a:pt x="1592" y="30"/>
                </a:lnTo>
                <a:lnTo>
                  <a:pt x="1582" y="25"/>
                </a:lnTo>
                <a:lnTo>
                  <a:pt x="1571" y="21"/>
                </a:lnTo>
                <a:lnTo>
                  <a:pt x="1560" y="18"/>
                </a:lnTo>
                <a:lnTo>
                  <a:pt x="1548" y="14"/>
                </a:lnTo>
                <a:lnTo>
                  <a:pt x="1536" y="11"/>
                </a:lnTo>
                <a:lnTo>
                  <a:pt x="1511" y="6"/>
                </a:lnTo>
                <a:lnTo>
                  <a:pt x="1485" y="3"/>
                </a:lnTo>
                <a:lnTo>
                  <a:pt x="1458" y="0"/>
                </a:lnTo>
                <a:lnTo>
                  <a:pt x="1445" y="0"/>
                </a:lnTo>
                <a:lnTo>
                  <a:pt x="1430" y="0"/>
                </a:lnTo>
                <a:lnTo>
                  <a:pt x="1414" y="0"/>
                </a:lnTo>
                <a:lnTo>
                  <a:pt x="1398" y="0"/>
                </a:lnTo>
                <a:lnTo>
                  <a:pt x="1382" y="2"/>
                </a:lnTo>
                <a:lnTo>
                  <a:pt x="1366" y="3"/>
                </a:lnTo>
                <a:lnTo>
                  <a:pt x="1350" y="6"/>
                </a:lnTo>
                <a:lnTo>
                  <a:pt x="1335" y="9"/>
                </a:lnTo>
                <a:lnTo>
                  <a:pt x="1320" y="12"/>
                </a:lnTo>
                <a:lnTo>
                  <a:pt x="1306" y="17"/>
                </a:lnTo>
                <a:lnTo>
                  <a:pt x="1293" y="21"/>
                </a:lnTo>
                <a:lnTo>
                  <a:pt x="1279" y="25"/>
                </a:lnTo>
                <a:lnTo>
                  <a:pt x="1268" y="30"/>
                </a:lnTo>
                <a:lnTo>
                  <a:pt x="1256" y="36"/>
                </a:lnTo>
                <a:lnTo>
                  <a:pt x="1246" y="42"/>
                </a:lnTo>
                <a:lnTo>
                  <a:pt x="1235" y="47"/>
                </a:lnTo>
                <a:lnTo>
                  <a:pt x="1227" y="55"/>
                </a:lnTo>
                <a:lnTo>
                  <a:pt x="1219" y="62"/>
                </a:lnTo>
                <a:lnTo>
                  <a:pt x="1219" y="64"/>
                </a:lnTo>
                <a:lnTo>
                  <a:pt x="1209" y="59"/>
                </a:lnTo>
                <a:lnTo>
                  <a:pt x="1199" y="55"/>
                </a:lnTo>
                <a:lnTo>
                  <a:pt x="1187" y="50"/>
                </a:lnTo>
                <a:lnTo>
                  <a:pt x="1175" y="46"/>
                </a:lnTo>
                <a:lnTo>
                  <a:pt x="1152" y="40"/>
                </a:lnTo>
                <a:lnTo>
                  <a:pt x="1127" y="34"/>
                </a:lnTo>
                <a:lnTo>
                  <a:pt x="1100" y="30"/>
                </a:lnTo>
                <a:lnTo>
                  <a:pt x="1072" y="27"/>
                </a:lnTo>
                <a:lnTo>
                  <a:pt x="1045" y="25"/>
                </a:lnTo>
                <a:lnTo>
                  <a:pt x="1017" y="24"/>
                </a:lnTo>
                <a:lnTo>
                  <a:pt x="996" y="24"/>
                </a:lnTo>
                <a:lnTo>
                  <a:pt x="977" y="25"/>
                </a:lnTo>
                <a:lnTo>
                  <a:pt x="958" y="27"/>
                </a:lnTo>
                <a:lnTo>
                  <a:pt x="939" y="30"/>
                </a:lnTo>
                <a:lnTo>
                  <a:pt x="920" y="31"/>
                </a:lnTo>
                <a:lnTo>
                  <a:pt x="902" y="36"/>
                </a:lnTo>
                <a:lnTo>
                  <a:pt x="885" y="39"/>
                </a:lnTo>
                <a:lnTo>
                  <a:pt x="867" y="43"/>
                </a:lnTo>
                <a:lnTo>
                  <a:pt x="851" y="49"/>
                </a:lnTo>
                <a:lnTo>
                  <a:pt x="835" y="53"/>
                </a:lnTo>
                <a:lnTo>
                  <a:pt x="820" y="59"/>
                </a:lnTo>
                <a:lnTo>
                  <a:pt x="807" y="67"/>
                </a:lnTo>
                <a:lnTo>
                  <a:pt x="794" y="74"/>
                </a:lnTo>
                <a:lnTo>
                  <a:pt x="782" y="80"/>
                </a:lnTo>
                <a:lnTo>
                  <a:pt x="770" y="89"/>
                </a:lnTo>
                <a:lnTo>
                  <a:pt x="760" y="96"/>
                </a:lnTo>
                <a:lnTo>
                  <a:pt x="760" y="97"/>
                </a:lnTo>
                <a:lnTo>
                  <a:pt x="738" y="91"/>
                </a:lnTo>
                <a:lnTo>
                  <a:pt x="716" y="87"/>
                </a:lnTo>
                <a:lnTo>
                  <a:pt x="694" y="83"/>
                </a:lnTo>
                <a:lnTo>
                  <a:pt x="670" y="80"/>
                </a:lnTo>
                <a:lnTo>
                  <a:pt x="647" y="77"/>
                </a:lnTo>
                <a:lnTo>
                  <a:pt x="622" y="75"/>
                </a:lnTo>
                <a:lnTo>
                  <a:pt x="599" y="74"/>
                </a:lnTo>
                <a:lnTo>
                  <a:pt x="574" y="74"/>
                </a:lnTo>
                <a:lnTo>
                  <a:pt x="555" y="74"/>
                </a:lnTo>
                <a:lnTo>
                  <a:pt x="537" y="74"/>
                </a:lnTo>
                <a:lnTo>
                  <a:pt x="518" y="75"/>
                </a:lnTo>
                <a:lnTo>
                  <a:pt x="500" y="77"/>
                </a:lnTo>
                <a:lnTo>
                  <a:pt x="483" y="78"/>
                </a:lnTo>
                <a:lnTo>
                  <a:pt x="465" y="81"/>
                </a:lnTo>
                <a:lnTo>
                  <a:pt x="447" y="84"/>
                </a:lnTo>
                <a:lnTo>
                  <a:pt x="431" y="87"/>
                </a:lnTo>
                <a:lnTo>
                  <a:pt x="415" y="90"/>
                </a:lnTo>
                <a:lnTo>
                  <a:pt x="399" y="94"/>
                </a:lnTo>
                <a:lnTo>
                  <a:pt x="384" y="99"/>
                </a:lnTo>
                <a:lnTo>
                  <a:pt x="368" y="103"/>
                </a:lnTo>
                <a:lnTo>
                  <a:pt x="355" y="108"/>
                </a:lnTo>
                <a:lnTo>
                  <a:pt x="340" y="112"/>
                </a:lnTo>
                <a:lnTo>
                  <a:pt x="327" y="118"/>
                </a:lnTo>
                <a:lnTo>
                  <a:pt x="314" y="124"/>
                </a:lnTo>
                <a:lnTo>
                  <a:pt x="302" y="130"/>
                </a:lnTo>
                <a:lnTo>
                  <a:pt x="290" y="136"/>
                </a:lnTo>
                <a:lnTo>
                  <a:pt x="280" y="143"/>
                </a:lnTo>
                <a:lnTo>
                  <a:pt x="270" y="149"/>
                </a:lnTo>
                <a:lnTo>
                  <a:pt x="260" y="156"/>
                </a:lnTo>
                <a:lnTo>
                  <a:pt x="251" y="163"/>
                </a:lnTo>
                <a:lnTo>
                  <a:pt x="243" y="171"/>
                </a:lnTo>
                <a:lnTo>
                  <a:pt x="236" y="178"/>
                </a:lnTo>
                <a:lnTo>
                  <a:pt x="229" y="187"/>
                </a:lnTo>
                <a:lnTo>
                  <a:pt x="223" y="194"/>
                </a:lnTo>
                <a:lnTo>
                  <a:pt x="219" y="203"/>
                </a:lnTo>
                <a:lnTo>
                  <a:pt x="214" y="210"/>
                </a:lnTo>
                <a:lnTo>
                  <a:pt x="211" y="219"/>
                </a:lnTo>
                <a:lnTo>
                  <a:pt x="210" y="228"/>
                </a:lnTo>
                <a:lnTo>
                  <a:pt x="208" y="237"/>
                </a:lnTo>
                <a:lnTo>
                  <a:pt x="207" y="246"/>
                </a:lnTo>
                <a:lnTo>
                  <a:pt x="207" y="251"/>
                </a:lnTo>
                <a:lnTo>
                  <a:pt x="208" y="257"/>
                </a:lnTo>
                <a:lnTo>
                  <a:pt x="208" y="263"/>
                </a:lnTo>
                <a:lnTo>
                  <a:pt x="210" y="269"/>
                </a:lnTo>
                <a:lnTo>
                  <a:pt x="211" y="268"/>
                </a:lnTo>
                <a:close/>
              </a:path>
            </a:pathLst>
          </a:custGeom>
          <a:solidFill>
            <a:srgbClr val="99FF99"/>
          </a:solidFill>
          <a:ln w="9525" cap="flat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74542" name="AutoShape 110"/>
          <p:cNvSpPr>
            <a:spLocks noChangeArrowheads="1"/>
          </p:cNvSpPr>
          <p:nvPr/>
        </p:nvSpPr>
        <p:spPr bwMode="auto">
          <a:xfrm>
            <a:off x="5486400" y="4389438"/>
            <a:ext cx="533400" cy="228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Things Can Go Wrong</a:t>
            </a:r>
          </a:p>
        </p:txBody>
      </p:sp>
      <p:sp>
        <p:nvSpPr>
          <p:cNvPr id="274466" name="Rectangle 34"/>
          <p:cNvSpPr>
            <a:spLocks noChangeArrowheads="1"/>
          </p:cNvSpPr>
          <p:nvPr/>
        </p:nvSpPr>
        <p:spPr bwMode="auto">
          <a:xfrm>
            <a:off x="2514600" y="4846638"/>
            <a:ext cx="5089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Comic Sans MS" pitchFamily="66" charset="0"/>
              </a:rPr>
              <a:t>Wireless device moves into a different network</a:t>
            </a:r>
            <a:endParaRPr lang="en-US" b="0" i="1">
              <a:latin typeface="Comic Sans MS" pitchFamily="66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6263" y="3475038"/>
            <a:ext cx="1176337" cy="1562100"/>
            <a:chOff x="2326" y="1884"/>
            <a:chExt cx="741" cy="984"/>
          </a:xfrm>
        </p:grpSpPr>
        <p:sp>
          <p:nvSpPr>
            <p:cNvPr id="274468" name="Freeform 36"/>
            <p:cNvSpPr>
              <a:spLocks/>
            </p:cNvSpPr>
            <p:nvPr/>
          </p:nvSpPr>
          <p:spPr bwMode="auto">
            <a:xfrm>
              <a:off x="2652" y="1895"/>
              <a:ext cx="216" cy="102"/>
            </a:xfrm>
            <a:custGeom>
              <a:avLst/>
              <a:gdLst/>
              <a:ahLst/>
              <a:cxnLst>
                <a:cxn ang="0">
                  <a:pos x="194" y="85"/>
                </a:cxn>
                <a:cxn ang="0">
                  <a:pos x="200" y="86"/>
                </a:cxn>
                <a:cxn ang="0">
                  <a:pos x="218" y="92"/>
                </a:cxn>
                <a:cxn ang="0">
                  <a:pos x="243" y="100"/>
                </a:cxn>
                <a:cxn ang="0">
                  <a:pos x="274" y="111"/>
                </a:cxn>
                <a:cxn ang="0">
                  <a:pos x="305" y="124"/>
                </a:cxn>
                <a:cxn ang="0">
                  <a:pos x="335" y="140"/>
                </a:cxn>
                <a:cxn ang="0">
                  <a:pos x="361" y="160"/>
                </a:cxn>
                <a:cxn ang="0">
                  <a:pos x="377" y="181"/>
                </a:cxn>
                <a:cxn ang="0">
                  <a:pos x="389" y="196"/>
                </a:cxn>
                <a:cxn ang="0">
                  <a:pos x="403" y="197"/>
                </a:cxn>
                <a:cxn ang="0">
                  <a:pos x="416" y="188"/>
                </a:cxn>
                <a:cxn ang="0">
                  <a:pos x="426" y="169"/>
                </a:cxn>
                <a:cxn ang="0">
                  <a:pos x="432" y="146"/>
                </a:cxn>
                <a:cxn ang="0">
                  <a:pos x="431" y="120"/>
                </a:cxn>
                <a:cxn ang="0">
                  <a:pos x="420" y="93"/>
                </a:cxn>
                <a:cxn ang="0">
                  <a:pos x="399" y="69"/>
                </a:cxn>
                <a:cxn ang="0">
                  <a:pos x="384" y="58"/>
                </a:cxn>
                <a:cxn ang="0">
                  <a:pos x="366" y="47"/>
                </a:cxn>
                <a:cxn ang="0">
                  <a:pos x="348" y="37"/>
                </a:cxn>
                <a:cxn ang="0">
                  <a:pos x="327" y="28"/>
                </a:cxn>
                <a:cxn ang="0">
                  <a:pos x="305" y="20"/>
                </a:cxn>
                <a:cxn ang="0">
                  <a:pos x="282" y="13"/>
                </a:cxn>
                <a:cxn ang="0">
                  <a:pos x="258" y="7"/>
                </a:cxn>
                <a:cxn ang="0">
                  <a:pos x="235" y="2"/>
                </a:cxn>
                <a:cxn ang="0">
                  <a:pos x="210" y="0"/>
                </a:cxn>
                <a:cxn ang="0">
                  <a:pos x="187" y="0"/>
                </a:cxn>
                <a:cxn ang="0">
                  <a:pos x="162" y="1"/>
                </a:cxn>
                <a:cxn ang="0">
                  <a:pos x="139" y="5"/>
                </a:cxn>
                <a:cxn ang="0">
                  <a:pos x="118" y="10"/>
                </a:cxn>
                <a:cxn ang="0">
                  <a:pos x="97" y="18"/>
                </a:cxn>
                <a:cxn ang="0">
                  <a:pos x="77" y="30"/>
                </a:cxn>
                <a:cxn ang="0">
                  <a:pos x="60" y="44"/>
                </a:cxn>
                <a:cxn ang="0">
                  <a:pos x="32" y="74"/>
                </a:cxn>
                <a:cxn ang="0">
                  <a:pos x="14" y="100"/>
                </a:cxn>
                <a:cxn ang="0">
                  <a:pos x="4" y="124"/>
                </a:cxn>
                <a:cxn ang="0">
                  <a:pos x="0" y="145"/>
                </a:cxn>
                <a:cxn ang="0">
                  <a:pos x="2" y="164"/>
                </a:cxn>
                <a:cxn ang="0">
                  <a:pos x="7" y="177"/>
                </a:cxn>
                <a:cxn ang="0">
                  <a:pos x="15" y="189"/>
                </a:cxn>
                <a:cxn ang="0">
                  <a:pos x="24" y="197"/>
                </a:cxn>
                <a:cxn ang="0">
                  <a:pos x="33" y="202"/>
                </a:cxn>
                <a:cxn ang="0">
                  <a:pos x="40" y="204"/>
                </a:cxn>
                <a:cxn ang="0">
                  <a:pos x="47" y="203"/>
                </a:cxn>
                <a:cxn ang="0">
                  <a:pos x="53" y="199"/>
                </a:cxn>
                <a:cxn ang="0">
                  <a:pos x="57" y="192"/>
                </a:cxn>
                <a:cxn ang="0">
                  <a:pos x="60" y="182"/>
                </a:cxn>
                <a:cxn ang="0">
                  <a:pos x="61" y="169"/>
                </a:cxn>
                <a:cxn ang="0">
                  <a:pos x="60" y="153"/>
                </a:cxn>
                <a:cxn ang="0">
                  <a:pos x="60" y="137"/>
                </a:cxn>
                <a:cxn ang="0">
                  <a:pos x="65" y="121"/>
                </a:cxn>
                <a:cxn ang="0">
                  <a:pos x="74" y="108"/>
                </a:cxn>
                <a:cxn ang="0">
                  <a:pos x="88" y="98"/>
                </a:cxn>
                <a:cxn ang="0">
                  <a:pos x="107" y="90"/>
                </a:cxn>
                <a:cxn ang="0">
                  <a:pos x="130" y="84"/>
                </a:cxn>
                <a:cxn ang="0">
                  <a:pos x="159" y="83"/>
                </a:cxn>
                <a:cxn ang="0">
                  <a:pos x="194" y="85"/>
                </a:cxn>
              </a:cxnLst>
              <a:rect l="0" t="0" r="r" b="b"/>
              <a:pathLst>
                <a:path w="432" h="204">
                  <a:moveTo>
                    <a:pt x="194" y="85"/>
                  </a:moveTo>
                  <a:lnTo>
                    <a:pt x="200" y="86"/>
                  </a:lnTo>
                  <a:lnTo>
                    <a:pt x="218" y="92"/>
                  </a:lnTo>
                  <a:lnTo>
                    <a:pt x="243" y="100"/>
                  </a:lnTo>
                  <a:lnTo>
                    <a:pt x="274" y="111"/>
                  </a:lnTo>
                  <a:lnTo>
                    <a:pt x="305" y="124"/>
                  </a:lnTo>
                  <a:lnTo>
                    <a:pt x="335" y="140"/>
                  </a:lnTo>
                  <a:lnTo>
                    <a:pt x="361" y="160"/>
                  </a:lnTo>
                  <a:lnTo>
                    <a:pt x="377" y="181"/>
                  </a:lnTo>
                  <a:lnTo>
                    <a:pt x="389" y="196"/>
                  </a:lnTo>
                  <a:lnTo>
                    <a:pt x="403" y="197"/>
                  </a:lnTo>
                  <a:lnTo>
                    <a:pt x="416" y="188"/>
                  </a:lnTo>
                  <a:lnTo>
                    <a:pt x="426" y="169"/>
                  </a:lnTo>
                  <a:lnTo>
                    <a:pt x="432" y="146"/>
                  </a:lnTo>
                  <a:lnTo>
                    <a:pt x="431" y="120"/>
                  </a:lnTo>
                  <a:lnTo>
                    <a:pt x="420" y="93"/>
                  </a:lnTo>
                  <a:lnTo>
                    <a:pt x="399" y="69"/>
                  </a:lnTo>
                  <a:lnTo>
                    <a:pt x="384" y="58"/>
                  </a:lnTo>
                  <a:lnTo>
                    <a:pt x="366" y="47"/>
                  </a:lnTo>
                  <a:lnTo>
                    <a:pt x="348" y="37"/>
                  </a:lnTo>
                  <a:lnTo>
                    <a:pt x="327" y="28"/>
                  </a:lnTo>
                  <a:lnTo>
                    <a:pt x="305" y="20"/>
                  </a:lnTo>
                  <a:lnTo>
                    <a:pt x="282" y="13"/>
                  </a:lnTo>
                  <a:lnTo>
                    <a:pt x="258" y="7"/>
                  </a:lnTo>
                  <a:lnTo>
                    <a:pt x="235" y="2"/>
                  </a:lnTo>
                  <a:lnTo>
                    <a:pt x="210" y="0"/>
                  </a:lnTo>
                  <a:lnTo>
                    <a:pt x="187" y="0"/>
                  </a:lnTo>
                  <a:lnTo>
                    <a:pt x="162" y="1"/>
                  </a:lnTo>
                  <a:lnTo>
                    <a:pt x="139" y="5"/>
                  </a:lnTo>
                  <a:lnTo>
                    <a:pt x="118" y="10"/>
                  </a:lnTo>
                  <a:lnTo>
                    <a:pt x="97" y="18"/>
                  </a:lnTo>
                  <a:lnTo>
                    <a:pt x="77" y="30"/>
                  </a:lnTo>
                  <a:lnTo>
                    <a:pt x="60" y="44"/>
                  </a:lnTo>
                  <a:lnTo>
                    <a:pt x="32" y="74"/>
                  </a:lnTo>
                  <a:lnTo>
                    <a:pt x="14" y="100"/>
                  </a:lnTo>
                  <a:lnTo>
                    <a:pt x="4" y="124"/>
                  </a:lnTo>
                  <a:lnTo>
                    <a:pt x="0" y="145"/>
                  </a:lnTo>
                  <a:lnTo>
                    <a:pt x="2" y="164"/>
                  </a:lnTo>
                  <a:lnTo>
                    <a:pt x="7" y="177"/>
                  </a:lnTo>
                  <a:lnTo>
                    <a:pt x="15" y="189"/>
                  </a:lnTo>
                  <a:lnTo>
                    <a:pt x="24" y="197"/>
                  </a:lnTo>
                  <a:lnTo>
                    <a:pt x="33" y="202"/>
                  </a:lnTo>
                  <a:lnTo>
                    <a:pt x="40" y="204"/>
                  </a:lnTo>
                  <a:lnTo>
                    <a:pt x="47" y="203"/>
                  </a:lnTo>
                  <a:lnTo>
                    <a:pt x="53" y="199"/>
                  </a:lnTo>
                  <a:lnTo>
                    <a:pt x="57" y="192"/>
                  </a:lnTo>
                  <a:lnTo>
                    <a:pt x="60" y="182"/>
                  </a:lnTo>
                  <a:lnTo>
                    <a:pt x="61" y="169"/>
                  </a:lnTo>
                  <a:lnTo>
                    <a:pt x="60" y="153"/>
                  </a:lnTo>
                  <a:lnTo>
                    <a:pt x="60" y="137"/>
                  </a:lnTo>
                  <a:lnTo>
                    <a:pt x="65" y="121"/>
                  </a:lnTo>
                  <a:lnTo>
                    <a:pt x="74" y="108"/>
                  </a:lnTo>
                  <a:lnTo>
                    <a:pt x="88" y="98"/>
                  </a:lnTo>
                  <a:lnTo>
                    <a:pt x="107" y="90"/>
                  </a:lnTo>
                  <a:lnTo>
                    <a:pt x="130" y="84"/>
                  </a:lnTo>
                  <a:lnTo>
                    <a:pt x="159" y="83"/>
                  </a:lnTo>
                  <a:lnTo>
                    <a:pt x="19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69" name="Freeform 37"/>
            <p:cNvSpPr>
              <a:spLocks/>
            </p:cNvSpPr>
            <p:nvPr/>
          </p:nvSpPr>
          <p:spPr bwMode="auto">
            <a:xfrm>
              <a:off x="2654" y="1898"/>
              <a:ext cx="209" cy="95"/>
            </a:xfrm>
            <a:custGeom>
              <a:avLst/>
              <a:gdLst/>
              <a:ahLst/>
              <a:cxnLst>
                <a:cxn ang="0">
                  <a:pos x="53" y="122"/>
                </a:cxn>
                <a:cxn ang="0">
                  <a:pos x="70" y="93"/>
                </a:cxn>
                <a:cxn ang="0">
                  <a:pos x="104" y="73"/>
                </a:cxn>
                <a:cxn ang="0">
                  <a:pos x="157" y="69"/>
                </a:cxn>
                <a:cxn ang="0">
                  <a:pos x="203" y="78"/>
                </a:cxn>
                <a:cxn ang="0">
                  <a:pos x="249" y="93"/>
                </a:cxn>
                <a:cxn ang="0">
                  <a:pos x="308" y="116"/>
                </a:cxn>
                <a:cxn ang="0">
                  <a:pos x="357" y="147"/>
                </a:cxn>
                <a:cxn ang="0">
                  <a:pos x="378" y="176"/>
                </a:cxn>
                <a:cxn ang="0">
                  <a:pos x="393" y="183"/>
                </a:cxn>
                <a:cxn ang="0">
                  <a:pos x="407" y="175"/>
                </a:cxn>
                <a:cxn ang="0">
                  <a:pos x="416" y="155"/>
                </a:cxn>
                <a:cxn ang="0">
                  <a:pos x="419" y="133"/>
                </a:cxn>
                <a:cxn ang="0">
                  <a:pos x="416" y="113"/>
                </a:cxn>
                <a:cxn ang="0">
                  <a:pos x="408" y="93"/>
                </a:cxn>
                <a:cxn ang="0">
                  <a:pos x="393" y="72"/>
                </a:cxn>
                <a:cxn ang="0">
                  <a:pos x="368" y="52"/>
                </a:cxn>
                <a:cxn ang="0">
                  <a:pos x="330" y="31"/>
                </a:cxn>
                <a:cxn ang="0">
                  <a:pos x="286" y="14"/>
                </a:cxn>
                <a:cxn ang="0">
                  <a:pos x="238" y="3"/>
                </a:cxn>
                <a:cxn ang="0">
                  <a:pos x="192" y="0"/>
                </a:cxn>
                <a:cxn ang="0">
                  <a:pos x="149" y="3"/>
                </a:cxn>
                <a:cxn ang="0">
                  <a:pos x="110" y="12"/>
                </a:cxn>
                <a:cxn ang="0">
                  <a:pos x="74" y="30"/>
                </a:cxn>
                <a:cxn ang="0">
                  <a:pos x="50" y="49"/>
                </a:cxn>
                <a:cxn ang="0">
                  <a:pos x="35" y="67"/>
                </a:cxn>
                <a:cxn ang="0">
                  <a:pos x="23" y="83"/>
                </a:cxn>
                <a:cxn ang="0">
                  <a:pos x="12" y="99"/>
                </a:cxn>
                <a:cxn ang="0">
                  <a:pos x="2" y="123"/>
                </a:cxn>
                <a:cxn ang="0">
                  <a:pos x="1" y="151"/>
                </a:cxn>
                <a:cxn ang="0">
                  <a:pos x="5" y="167"/>
                </a:cxn>
                <a:cxn ang="0">
                  <a:pos x="15" y="181"/>
                </a:cxn>
                <a:cxn ang="0">
                  <a:pos x="34" y="190"/>
                </a:cxn>
                <a:cxn ang="0">
                  <a:pos x="49" y="166"/>
                </a:cxn>
              </a:cxnLst>
              <a:rect l="0" t="0" r="r" b="b"/>
              <a:pathLst>
                <a:path w="419" h="190">
                  <a:moveTo>
                    <a:pt x="50" y="138"/>
                  </a:moveTo>
                  <a:lnTo>
                    <a:pt x="53" y="122"/>
                  </a:lnTo>
                  <a:lnTo>
                    <a:pt x="59" y="107"/>
                  </a:lnTo>
                  <a:lnTo>
                    <a:pt x="70" y="93"/>
                  </a:lnTo>
                  <a:lnTo>
                    <a:pt x="85" y="82"/>
                  </a:lnTo>
                  <a:lnTo>
                    <a:pt x="104" y="73"/>
                  </a:lnTo>
                  <a:lnTo>
                    <a:pt x="129" y="69"/>
                  </a:lnTo>
                  <a:lnTo>
                    <a:pt x="157" y="69"/>
                  </a:lnTo>
                  <a:lnTo>
                    <a:pt x="190" y="75"/>
                  </a:lnTo>
                  <a:lnTo>
                    <a:pt x="203" y="78"/>
                  </a:lnTo>
                  <a:lnTo>
                    <a:pt x="224" y="84"/>
                  </a:lnTo>
                  <a:lnTo>
                    <a:pt x="249" y="93"/>
                  </a:lnTo>
                  <a:lnTo>
                    <a:pt x="279" y="103"/>
                  </a:lnTo>
                  <a:lnTo>
                    <a:pt x="308" y="116"/>
                  </a:lnTo>
                  <a:lnTo>
                    <a:pt x="335" y="131"/>
                  </a:lnTo>
                  <a:lnTo>
                    <a:pt x="357" y="147"/>
                  </a:lnTo>
                  <a:lnTo>
                    <a:pt x="372" y="166"/>
                  </a:lnTo>
                  <a:lnTo>
                    <a:pt x="378" y="176"/>
                  </a:lnTo>
                  <a:lnTo>
                    <a:pt x="385" y="181"/>
                  </a:lnTo>
                  <a:lnTo>
                    <a:pt x="393" y="183"/>
                  </a:lnTo>
                  <a:lnTo>
                    <a:pt x="400" y="181"/>
                  </a:lnTo>
                  <a:lnTo>
                    <a:pt x="407" y="175"/>
                  </a:lnTo>
                  <a:lnTo>
                    <a:pt x="413" y="167"/>
                  </a:lnTo>
                  <a:lnTo>
                    <a:pt x="416" y="155"/>
                  </a:lnTo>
                  <a:lnTo>
                    <a:pt x="419" y="143"/>
                  </a:lnTo>
                  <a:lnTo>
                    <a:pt x="419" y="133"/>
                  </a:lnTo>
                  <a:lnTo>
                    <a:pt x="419" y="123"/>
                  </a:lnTo>
                  <a:lnTo>
                    <a:pt x="416" y="113"/>
                  </a:lnTo>
                  <a:lnTo>
                    <a:pt x="413" y="102"/>
                  </a:lnTo>
                  <a:lnTo>
                    <a:pt x="408" y="93"/>
                  </a:lnTo>
                  <a:lnTo>
                    <a:pt x="401" y="83"/>
                  </a:lnTo>
                  <a:lnTo>
                    <a:pt x="393" y="72"/>
                  </a:lnTo>
                  <a:lnTo>
                    <a:pt x="383" y="63"/>
                  </a:lnTo>
                  <a:lnTo>
                    <a:pt x="368" y="52"/>
                  </a:lnTo>
                  <a:lnTo>
                    <a:pt x="350" y="41"/>
                  </a:lnTo>
                  <a:lnTo>
                    <a:pt x="330" y="31"/>
                  </a:lnTo>
                  <a:lnTo>
                    <a:pt x="309" y="22"/>
                  </a:lnTo>
                  <a:lnTo>
                    <a:pt x="286" y="14"/>
                  </a:lnTo>
                  <a:lnTo>
                    <a:pt x="262" y="8"/>
                  </a:lnTo>
                  <a:lnTo>
                    <a:pt x="238" y="3"/>
                  </a:lnTo>
                  <a:lnTo>
                    <a:pt x="214" y="1"/>
                  </a:lnTo>
                  <a:lnTo>
                    <a:pt x="192" y="0"/>
                  </a:lnTo>
                  <a:lnTo>
                    <a:pt x="170" y="1"/>
                  </a:lnTo>
                  <a:lnTo>
                    <a:pt x="149" y="3"/>
                  </a:lnTo>
                  <a:lnTo>
                    <a:pt x="129" y="7"/>
                  </a:lnTo>
                  <a:lnTo>
                    <a:pt x="110" y="12"/>
                  </a:lnTo>
                  <a:lnTo>
                    <a:pt x="92" y="20"/>
                  </a:lnTo>
                  <a:lnTo>
                    <a:pt x="74" y="30"/>
                  </a:lnTo>
                  <a:lnTo>
                    <a:pt x="59" y="41"/>
                  </a:lnTo>
                  <a:lnTo>
                    <a:pt x="50" y="49"/>
                  </a:lnTo>
                  <a:lnTo>
                    <a:pt x="42" y="58"/>
                  </a:lnTo>
                  <a:lnTo>
                    <a:pt x="35" y="67"/>
                  </a:lnTo>
                  <a:lnTo>
                    <a:pt x="28" y="75"/>
                  </a:lnTo>
                  <a:lnTo>
                    <a:pt x="23" y="83"/>
                  </a:lnTo>
                  <a:lnTo>
                    <a:pt x="17" y="91"/>
                  </a:lnTo>
                  <a:lnTo>
                    <a:pt x="12" y="99"/>
                  </a:lnTo>
                  <a:lnTo>
                    <a:pt x="9" y="107"/>
                  </a:lnTo>
                  <a:lnTo>
                    <a:pt x="2" y="123"/>
                  </a:lnTo>
                  <a:lnTo>
                    <a:pt x="0" y="138"/>
                  </a:lnTo>
                  <a:lnTo>
                    <a:pt x="1" y="151"/>
                  </a:lnTo>
                  <a:lnTo>
                    <a:pt x="3" y="160"/>
                  </a:lnTo>
                  <a:lnTo>
                    <a:pt x="5" y="167"/>
                  </a:lnTo>
                  <a:lnTo>
                    <a:pt x="10" y="174"/>
                  </a:lnTo>
                  <a:lnTo>
                    <a:pt x="15" y="181"/>
                  </a:lnTo>
                  <a:lnTo>
                    <a:pt x="20" y="185"/>
                  </a:lnTo>
                  <a:lnTo>
                    <a:pt x="34" y="190"/>
                  </a:lnTo>
                  <a:lnTo>
                    <a:pt x="43" y="183"/>
                  </a:lnTo>
                  <a:lnTo>
                    <a:pt x="49" y="166"/>
                  </a:lnTo>
                  <a:lnTo>
                    <a:pt x="50" y="138"/>
                  </a:lnTo>
                  <a:close/>
                </a:path>
              </a:pathLst>
            </a:custGeom>
            <a:solidFill>
              <a:srgbClr val="D1B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0" name="Freeform 38"/>
            <p:cNvSpPr>
              <a:spLocks/>
            </p:cNvSpPr>
            <p:nvPr/>
          </p:nvSpPr>
          <p:spPr bwMode="auto">
            <a:xfrm>
              <a:off x="2657" y="1901"/>
              <a:ext cx="204" cy="87"/>
            </a:xfrm>
            <a:custGeom>
              <a:avLst/>
              <a:gdLst/>
              <a:ahLst/>
              <a:cxnLst>
                <a:cxn ang="0">
                  <a:pos x="44" y="107"/>
                </a:cxn>
                <a:cxn ang="0">
                  <a:pos x="65" y="79"/>
                </a:cxn>
                <a:cxn ang="0">
                  <a:pos x="102" y="61"/>
                </a:cxn>
                <a:cxn ang="0">
                  <a:pos x="155" y="57"/>
                </a:cxn>
                <a:cxn ang="0">
                  <a:pos x="207" y="69"/>
                </a:cxn>
                <a:cxn ang="0">
                  <a:pos x="256" y="84"/>
                </a:cxn>
                <a:cxn ang="0">
                  <a:pos x="310" y="107"/>
                </a:cxn>
                <a:cxn ang="0">
                  <a:pos x="353" y="134"/>
                </a:cxn>
                <a:cxn ang="0">
                  <a:pos x="372" y="158"/>
                </a:cxn>
                <a:cxn ang="0">
                  <a:pos x="387" y="165"/>
                </a:cxn>
                <a:cxn ang="0">
                  <a:pos x="400" y="160"/>
                </a:cxn>
                <a:cxn ang="0">
                  <a:pos x="408" y="141"/>
                </a:cxn>
                <a:cxn ang="0">
                  <a:pos x="407" y="119"/>
                </a:cxn>
                <a:cxn ang="0">
                  <a:pos x="401" y="101"/>
                </a:cxn>
                <a:cxn ang="0">
                  <a:pos x="392" y="82"/>
                </a:cxn>
                <a:cxn ang="0">
                  <a:pos x="377" y="64"/>
                </a:cxn>
                <a:cxn ang="0">
                  <a:pos x="353" y="44"/>
                </a:cxn>
                <a:cxn ang="0">
                  <a:pos x="317" y="25"/>
                </a:cxn>
                <a:cxn ang="0">
                  <a:pos x="276" y="10"/>
                </a:cxn>
                <a:cxn ang="0">
                  <a:pos x="230" y="1"/>
                </a:cxn>
                <a:cxn ang="0">
                  <a:pos x="185" y="0"/>
                </a:cxn>
                <a:cxn ang="0">
                  <a:pos x="143" y="3"/>
                </a:cxn>
                <a:cxn ang="0">
                  <a:pos x="106" y="12"/>
                </a:cxn>
                <a:cxn ang="0">
                  <a:pos x="74" y="26"/>
                </a:cxn>
                <a:cxn ang="0">
                  <a:pos x="52" y="43"/>
                </a:cxn>
                <a:cxn ang="0">
                  <a:pos x="37" y="58"/>
                </a:cxn>
                <a:cxn ang="0">
                  <a:pos x="26" y="73"/>
                </a:cxn>
                <a:cxn ang="0">
                  <a:pos x="15" y="88"/>
                </a:cxn>
                <a:cxn ang="0">
                  <a:pos x="4" y="111"/>
                </a:cxn>
                <a:cxn ang="0">
                  <a:pos x="0" y="138"/>
                </a:cxn>
                <a:cxn ang="0">
                  <a:pos x="4" y="152"/>
                </a:cxn>
                <a:cxn ang="0">
                  <a:pos x="10" y="166"/>
                </a:cxn>
                <a:cxn ang="0">
                  <a:pos x="28" y="173"/>
                </a:cxn>
                <a:cxn ang="0">
                  <a:pos x="37" y="146"/>
                </a:cxn>
              </a:cxnLst>
              <a:rect l="0" t="0" r="r" b="b"/>
              <a:pathLst>
                <a:path w="408" h="173">
                  <a:moveTo>
                    <a:pt x="41" y="120"/>
                  </a:moveTo>
                  <a:lnTo>
                    <a:pt x="44" y="107"/>
                  </a:lnTo>
                  <a:lnTo>
                    <a:pt x="52" y="92"/>
                  </a:lnTo>
                  <a:lnTo>
                    <a:pt x="65" y="79"/>
                  </a:lnTo>
                  <a:lnTo>
                    <a:pt x="81" y="69"/>
                  </a:lnTo>
                  <a:lnTo>
                    <a:pt x="102" y="61"/>
                  </a:lnTo>
                  <a:lnTo>
                    <a:pt x="126" y="57"/>
                  </a:lnTo>
                  <a:lnTo>
                    <a:pt x="155" y="57"/>
                  </a:lnTo>
                  <a:lnTo>
                    <a:pt x="187" y="63"/>
                  </a:lnTo>
                  <a:lnTo>
                    <a:pt x="207" y="69"/>
                  </a:lnTo>
                  <a:lnTo>
                    <a:pt x="230" y="76"/>
                  </a:lnTo>
                  <a:lnTo>
                    <a:pt x="256" y="84"/>
                  </a:lnTo>
                  <a:lnTo>
                    <a:pt x="284" y="94"/>
                  </a:lnTo>
                  <a:lnTo>
                    <a:pt x="310" y="107"/>
                  </a:lnTo>
                  <a:lnTo>
                    <a:pt x="334" y="119"/>
                  </a:lnTo>
                  <a:lnTo>
                    <a:pt x="353" y="134"/>
                  </a:lnTo>
                  <a:lnTo>
                    <a:pt x="366" y="149"/>
                  </a:lnTo>
                  <a:lnTo>
                    <a:pt x="372" y="158"/>
                  </a:lnTo>
                  <a:lnTo>
                    <a:pt x="379" y="164"/>
                  </a:lnTo>
                  <a:lnTo>
                    <a:pt x="387" y="165"/>
                  </a:lnTo>
                  <a:lnTo>
                    <a:pt x="394" y="164"/>
                  </a:lnTo>
                  <a:lnTo>
                    <a:pt x="400" y="160"/>
                  </a:lnTo>
                  <a:lnTo>
                    <a:pt x="405" y="152"/>
                  </a:lnTo>
                  <a:lnTo>
                    <a:pt x="408" y="141"/>
                  </a:lnTo>
                  <a:lnTo>
                    <a:pt x="408" y="127"/>
                  </a:lnTo>
                  <a:lnTo>
                    <a:pt x="407" y="119"/>
                  </a:lnTo>
                  <a:lnTo>
                    <a:pt x="405" y="110"/>
                  </a:lnTo>
                  <a:lnTo>
                    <a:pt x="401" y="101"/>
                  </a:lnTo>
                  <a:lnTo>
                    <a:pt x="398" y="92"/>
                  </a:lnTo>
                  <a:lnTo>
                    <a:pt x="392" y="82"/>
                  </a:lnTo>
                  <a:lnTo>
                    <a:pt x="385" y="73"/>
                  </a:lnTo>
                  <a:lnTo>
                    <a:pt x="377" y="64"/>
                  </a:lnTo>
                  <a:lnTo>
                    <a:pt x="368" y="56"/>
                  </a:lnTo>
                  <a:lnTo>
                    <a:pt x="353" y="44"/>
                  </a:lnTo>
                  <a:lnTo>
                    <a:pt x="336" y="34"/>
                  </a:lnTo>
                  <a:lnTo>
                    <a:pt x="317" y="25"/>
                  </a:lnTo>
                  <a:lnTo>
                    <a:pt x="296" y="17"/>
                  </a:lnTo>
                  <a:lnTo>
                    <a:pt x="276" y="10"/>
                  </a:lnTo>
                  <a:lnTo>
                    <a:pt x="253" y="4"/>
                  </a:lnTo>
                  <a:lnTo>
                    <a:pt x="230" y="1"/>
                  </a:lnTo>
                  <a:lnTo>
                    <a:pt x="207" y="0"/>
                  </a:lnTo>
                  <a:lnTo>
                    <a:pt x="185" y="0"/>
                  </a:lnTo>
                  <a:lnTo>
                    <a:pt x="164" y="1"/>
                  </a:lnTo>
                  <a:lnTo>
                    <a:pt x="143" y="3"/>
                  </a:lnTo>
                  <a:lnTo>
                    <a:pt x="125" y="6"/>
                  </a:lnTo>
                  <a:lnTo>
                    <a:pt x="106" y="12"/>
                  </a:lnTo>
                  <a:lnTo>
                    <a:pt x="90" y="18"/>
                  </a:lnTo>
                  <a:lnTo>
                    <a:pt x="74" y="26"/>
                  </a:lnTo>
                  <a:lnTo>
                    <a:pt x="60" y="36"/>
                  </a:lnTo>
                  <a:lnTo>
                    <a:pt x="52" y="43"/>
                  </a:lnTo>
                  <a:lnTo>
                    <a:pt x="44" y="51"/>
                  </a:lnTo>
                  <a:lnTo>
                    <a:pt x="37" y="58"/>
                  </a:lnTo>
                  <a:lnTo>
                    <a:pt x="32" y="65"/>
                  </a:lnTo>
                  <a:lnTo>
                    <a:pt x="26" y="73"/>
                  </a:lnTo>
                  <a:lnTo>
                    <a:pt x="20" y="80"/>
                  </a:lnTo>
                  <a:lnTo>
                    <a:pt x="15" y="88"/>
                  </a:lnTo>
                  <a:lnTo>
                    <a:pt x="11" y="95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2" y="146"/>
                  </a:lnTo>
                  <a:lnTo>
                    <a:pt x="4" y="152"/>
                  </a:lnTo>
                  <a:lnTo>
                    <a:pt x="6" y="158"/>
                  </a:lnTo>
                  <a:lnTo>
                    <a:pt x="10" y="166"/>
                  </a:lnTo>
                  <a:lnTo>
                    <a:pt x="17" y="172"/>
                  </a:lnTo>
                  <a:lnTo>
                    <a:pt x="28" y="173"/>
                  </a:lnTo>
                  <a:lnTo>
                    <a:pt x="34" y="164"/>
                  </a:lnTo>
                  <a:lnTo>
                    <a:pt x="37" y="146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A07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1" name="Freeform 39"/>
            <p:cNvSpPr>
              <a:spLocks/>
            </p:cNvSpPr>
            <p:nvPr/>
          </p:nvSpPr>
          <p:spPr bwMode="auto">
            <a:xfrm>
              <a:off x="2660" y="1902"/>
              <a:ext cx="199" cy="82"/>
            </a:xfrm>
            <a:custGeom>
              <a:avLst/>
              <a:gdLst/>
              <a:ahLst/>
              <a:cxnLst>
                <a:cxn ang="0">
                  <a:pos x="38" y="93"/>
                </a:cxn>
                <a:cxn ang="0">
                  <a:pos x="61" y="68"/>
                </a:cxn>
                <a:cxn ang="0">
                  <a:pos x="99" y="51"/>
                </a:cxn>
                <a:cxn ang="0">
                  <a:pos x="152" y="47"/>
                </a:cxn>
                <a:cxn ang="0">
                  <a:pos x="210" y="61"/>
                </a:cxn>
                <a:cxn ang="0">
                  <a:pos x="264" y="79"/>
                </a:cxn>
                <a:cxn ang="0">
                  <a:pos x="313" y="100"/>
                </a:cxn>
                <a:cxn ang="0">
                  <a:pos x="351" y="123"/>
                </a:cxn>
                <a:cxn ang="0">
                  <a:pos x="369" y="144"/>
                </a:cxn>
                <a:cxn ang="0">
                  <a:pos x="382" y="152"/>
                </a:cxn>
                <a:cxn ang="0">
                  <a:pos x="394" y="146"/>
                </a:cxn>
                <a:cxn ang="0">
                  <a:pos x="400" y="129"/>
                </a:cxn>
                <a:cxn ang="0">
                  <a:pos x="395" y="107"/>
                </a:cxn>
                <a:cxn ang="0">
                  <a:pos x="388" y="92"/>
                </a:cxn>
                <a:cxn ang="0">
                  <a:pos x="378" y="75"/>
                </a:cxn>
                <a:cxn ang="0">
                  <a:pos x="363" y="60"/>
                </a:cxn>
                <a:cxn ang="0">
                  <a:pos x="339" y="41"/>
                </a:cxn>
                <a:cxn ang="0">
                  <a:pos x="305" y="22"/>
                </a:cxn>
                <a:cxn ang="0">
                  <a:pos x="266" y="8"/>
                </a:cxn>
                <a:cxn ang="0">
                  <a:pos x="223" y="0"/>
                </a:cxn>
                <a:cxn ang="0">
                  <a:pos x="180" y="1"/>
                </a:cxn>
                <a:cxn ang="0">
                  <a:pos x="139" y="6"/>
                </a:cxn>
                <a:cxn ang="0">
                  <a:pos x="105" y="14"/>
                </a:cxn>
                <a:cxn ang="0">
                  <a:pos x="75" y="26"/>
                </a:cxn>
                <a:cxn ang="0">
                  <a:pos x="54" y="41"/>
                </a:cxn>
                <a:cxn ang="0">
                  <a:pos x="42" y="53"/>
                </a:cxn>
                <a:cxn ang="0">
                  <a:pos x="29" y="66"/>
                </a:cxn>
                <a:cxn ang="0">
                  <a:pos x="18" y="79"/>
                </a:cxn>
                <a:cxn ang="0">
                  <a:pos x="6" y="104"/>
                </a:cxn>
                <a:cxn ang="0">
                  <a:pos x="0" y="129"/>
                </a:cxn>
                <a:cxn ang="0">
                  <a:pos x="2" y="139"/>
                </a:cxn>
                <a:cxn ang="0">
                  <a:pos x="8" y="157"/>
                </a:cxn>
                <a:cxn ang="0">
                  <a:pos x="23" y="162"/>
                </a:cxn>
                <a:cxn ang="0">
                  <a:pos x="27" y="130"/>
                </a:cxn>
              </a:cxnLst>
              <a:rect l="0" t="0" r="r" b="b"/>
              <a:pathLst>
                <a:path w="400" h="162">
                  <a:moveTo>
                    <a:pt x="32" y="106"/>
                  </a:moveTo>
                  <a:lnTo>
                    <a:pt x="38" y="93"/>
                  </a:lnTo>
                  <a:lnTo>
                    <a:pt x="47" y="79"/>
                  </a:lnTo>
                  <a:lnTo>
                    <a:pt x="61" y="68"/>
                  </a:lnTo>
                  <a:lnTo>
                    <a:pt x="78" y="58"/>
                  </a:lnTo>
                  <a:lnTo>
                    <a:pt x="99" y="51"/>
                  </a:lnTo>
                  <a:lnTo>
                    <a:pt x="124" y="47"/>
                  </a:lnTo>
                  <a:lnTo>
                    <a:pt x="152" y="47"/>
                  </a:lnTo>
                  <a:lnTo>
                    <a:pt x="184" y="54"/>
                  </a:lnTo>
                  <a:lnTo>
                    <a:pt x="210" y="61"/>
                  </a:lnTo>
                  <a:lnTo>
                    <a:pt x="237" y="70"/>
                  </a:lnTo>
                  <a:lnTo>
                    <a:pt x="264" y="79"/>
                  </a:lnTo>
                  <a:lnTo>
                    <a:pt x="290" y="90"/>
                  </a:lnTo>
                  <a:lnTo>
                    <a:pt x="313" y="100"/>
                  </a:lnTo>
                  <a:lnTo>
                    <a:pt x="334" y="112"/>
                  </a:lnTo>
                  <a:lnTo>
                    <a:pt x="351" y="123"/>
                  </a:lnTo>
                  <a:lnTo>
                    <a:pt x="362" y="136"/>
                  </a:lnTo>
                  <a:lnTo>
                    <a:pt x="369" y="144"/>
                  </a:lnTo>
                  <a:lnTo>
                    <a:pt x="376" y="150"/>
                  </a:lnTo>
                  <a:lnTo>
                    <a:pt x="382" y="152"/>
                  </a:lnTo>
                  <a:lnTo>
                    <a:pt x="389" y="151"/>
                  </a:lnTo>
                  <a:lnTo>
                    <a:pt x="394" y="146"/>
                  </a:lnTo>
                  <a:lnTo>
                    <a:pt x="399" y="139"/>
                  </a:lnTo>
                  <a:lnTo>
                    <a:pt x="400" y="129"/>
                  </a:lnTo>
                  <a:lnTo>
                    <a:pt x="397" y="115"/>
                  </a:lnTo>
                  <a:lnTo>
                    <a:pt x="395" y="107"/>
                  </a:lnTo>
                  <a:lnTo>
                    <a:pt x="392" y="100"/>
                  </a:lnTo>
                  <a:lnTo>
                    <a:pt x="388" y="92"/>
                  </a:lnTo>
                  <a:lnTo>
                    <a:pt x="384" y="83"/>
                  </a:lnTo>
                  <a:lnTo>
                    <a:pt x="378" y="75"/>
                  </a:lnTo>
                  <a:lnTo>
                    <a:pt x="371" y="67"/>
                  </a:lnTo>
                  <a:lnTo>
                    <a:pt x="363" y="60"/>
                  </a:lnTo>
                  <a:lnTo>
                    <a:pt x="354" y="52"/>
                  </a:lnTo>
                  <a:lnTo>
                    <a:pt x="339" y="41"/>
                  </a:lnTo>
                  <a:lnTo>
                    <a:pt x="323" y="31"/>
                  </a:lnTo>
                  <a:lnTo>
                    <a:pt x="305" y="22"/>
                  </a:lnTo>
                  <a:lnTo>
                    <a:pt x="286" y="14"/>
                  </a:lnTo>
                  <a:lnTo>
                    <a:pt x="266" y="8"/>
                  </a:lnTo>
                  <a:lnTo>
                    <a:pt x="245" y="3"/>
                  </a:lnTo>
                  <a:lnTo>
                    <a:pt x="223" y="0"/>
                  </a:lnTo>
                  <a:lnTo>
                    <a:pt x="202" y="0"/>
                  </a:lnTo>
                  <a:lnTo>
                    <a:pt x="180" y="1"/>
                  </a:lnTo>
                  <a:lnTo>
                    <a:pt x="159" y="3"/>
                  </a:lnTo>
                  <a:lnTo>
                    <a:pt x="139" y="6"/>
                  </a:lnTo>
                  <a:lnTo>
                    <a:pt x="122" y="9"/>
                  </a:lnTo>
                  <a:lnTo>
                    <a:pt x="105" y="14"/>
                  </a:lnTo>
                  <a:lnTo>
                    <a:pt x="90" y="20"/>
                  </a:lnTo>
                  <a:lnTo>
                    <a:pt x="75" y="26"/>
                  </a:lnTo>
                  <a:lnTo>
                    <a:pt x="62" y="36"/>
                  </a:lnTo>
                  <a:lnTo>
                    <a:pt x="54" y="41"/>
                  </a:lnTo>
                  <a:lnTo>
                    <a:pt x="47" y="47"/>
                  </a:lnTo>
                  <a:lnTo>
                    <a:pt x="42" y="53"/>
                  </a:lnTo>
                  <a:lnTo>
                    <a:pt x="35" y="59"/>
                  </a:lnTo>
                  <a:lnTo>
                    <a:pt x="29" y="66"/>
                  </a:lnTo>
                  <a:lnTo>
                    <a:pt x="24" y="73"/>
                  </a:lnTo>
                  <a:lnTo>
                    <a:pt x="18" y="79"/>
                  </a:lnTo>
                  <a:lnTo>
                    <a:pt x="14" y="86"/>
                  </a:lnTo>
                  <a:lnTo>
                    <a:pt x="6" y="104"/>
                  </a:lnTo>
                  <a:lnTo>
                    <a:pt x="1" y="119"/>
                  </a:lnTo>
                  <a:lnTo>
                    <a:pt x="0" y="129"/>
                  </a:lnTo>
                  <a:lnTo>
                    <a:pt x="1" y="135"/>
                  </a:lnTo>
                  <a:lnTo>
                    <a:pt x="2" y="139"/>
                  </a:lnTo>
                  <a:lnTo>
                    <a:pt x="4" y="147"/>
                  </a:lnTo>
                  <a:lnTo>
                    <a:pt x="8" y="157"/>
                  </a:lnTo>
                  <a:lnTo>
                    <a:pt x="15" y="162"/>
                  </a:lnTo>
                  <a:lnTo>
                    <a:pt x="23" y="162"/>
                  </a:lnTo>
                  <a:lnTo>
                    <a:pt x="25" y="150"/>
                  </a:lnTo>
                  <a:lnTo>
                    <a:pt x="27" y="130"/>
                  </a:lnTo>
                  <a:lnTo>
                    <a:pt x="32" y="106"/>
                  </a:lnTo>
                  <a:close/>
                </a:path>
              </a:pathLst>
            </a:custGeom>
            <a:solidFill>
              <a:srgbClr val="72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2" name="Freeform 40"/>
            <p:cNvSpPr>
              <a:spLocks/>
            </p:cNvSpPr>
            <p:nvPr/>
          </p:nvSpPr>
          <p:spPr bwMode="auto">
            <a:xfrm>
              <a:off x="2662" y="1904"/>
              <a:ext cx="196" cy="76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8"/>
                </a:cxn>
                <a:cxn ang="0">
                  <a:pos x="1" y="136"/>
                </a:cxn>
                <a:cxn ang="0">
                  <a:pos x="3" y="146"/>
                </a:cxn>
                <a:cxn ang="0">
                  <a:pos x="11" y="152"/>
                </a:cxn>
                <a:cxn ang="0">
                  <a:pos x="17" y="149"/>
                </a:cxn>
                <a:cxn ang="0">
                  <a:pos x="16" y="135"/>
                </a:cxn>
                <a:cxn ang="0">
                  <a:pos x="15" y="114"/>
                </a:cxn>
                <a:cxn ang="0">
                  <a:pos x="22" y="91"/>
                </a:cxn>
                <a:cxn ang="0">
                  <a:pos x="30" y="80"/>
                </a:cxn>
                <a:cxn ang="0">
                  <a:pos x="41" y="67"/>
                </a:cxn>
                <a:cxn ang="0">
                  <a:pos x="56" y="57"/>
                </a:cxn>
                <a:cxn ang="0">
                  <a:pos x="75" y="46"/>
                </a:cxn>
                <a:cxn ang="0">
                  <a:pos x="97" y="40"/>
                </a:cxn>
                <a:cxn ang="0">
                  <a:pos x="121" y="36"/>
                </a:cxn>
                <a:cxn ang="0">
                  <a:pos x="150" y="38"/>
                </a:cxn>
                <a:cxn ang="0">
                  <a:pos x="181" y="45"/>
                </a:cxn>
                <a:cxn ang="0">
                  <a:pos x="213" y="56"/>
                </a:cxn>
                <a:cxn ang="0">
                  <a:pos x="243" y="65"/>
                </a:cxn>
                <a:cxn ang="0">
                  <a:pos x="270" y="75"/>
                </a:cxn>
                <a:cxn ang="0">
                  <a:pos x="295" y="84"/>
                </a:cxn>
                <a:cxn ang="0">
                  <a:pos x="317" y="94"/>
                </a:cxn>
                <a:cxn ang="0">
                  <a:pos x="334" y="103"/>
                </a:cxn>
                <a:cxn ang="0">
                  <a:pos x="348" y="112"/>
                </a:cxn>
                <a:cxn ang="0">
                  <a:pos x="356" y="121"/>
                </a:cxn>
                <a:cxn ang="0">
                  <a:pos x="363" y="129"/>
                </a:cxn>
                <a:cxn ang="0">
                  <a:pos x="370" y="135"/>
                </a:cxn>
                <a:cxn ang="0">
                  <a:pos x="376" y="137"/>
                </a:cxn>
                <a:cxn ang="0">
                  <a:pos x="383" y="136"/>
                </a:cxn>
                <a:cxn ang="0">
                  <a:pos x="388" y="133"/>
                </a:cxn>
                <a:cxn ang="0">
                  <a:pos x="390" y="126"/>
                </a:cxn>
                <a:cxn ang="0">
                  <a:pos x="390" y="117"/>
                </a:cxn>
                <a:cxn ang="0">
                  <a:pos x="386" y="103"/>
                </a:cxn>
                <a:cxn ang="0">
                  <a:pos x="382" y="95"/>
                </a:cxn>
                <a:cxn ang="0">
                  <a:pos x="376" y="87"/>
                </a:cxn>
                <a:cxn ang="0">
                  <a:pos x="370" y="78"/>
                </a:cxn>
                <a:cxn ang="0">
                  <a:pos x="363" y="68"/>
                </a:cxn>
                <a:cxn ang="0">
                  <a:pos x="353" y="59"/>
                </a:cxn>
                <a:cxn ang="0">
                  <a:pos x="343" y="50"/>
                </a:cxn>
                <a:cxn ang="0">
                  <a:pos x="332" y="42"/>
                </a:cxn>
                <a:cxn ang="0">
                  <a:pos x="319" y="34"/>
                </a:cxn>
                <a:cxn ang="0">
                  <a:pos x="306" y="26"/>
                </a:cxn>
                <a:cxn ang="0">
                  <a:pos x="291" y="19"/>
                </a:cxn>
                <a:cxn ang="0">
                  <a:pos x="277" y="13"/>
                </a:cxn>
                <a:cxn ang="0">
                  <a:pos x="261" y="8"/>
                </a:cxn>
                <a:cxn ang="0">
                  <a:pos x="245" y="4"/>
                </a:cxn>
                <a:cxn ang="0">
                  <a:pos x="229" y="2"/>
                </a:cxn>
                <a:cxn ang="0">
                  <a:pos x="212" y="0"/>
                </a:cxn>
                <a:cxn ang="0">
                  <a:pos x="194" y="2"/>
                </a:cxn>
                <a:cxn ang="0">
                  <a:pos x="162" y="5"/>
                </a:cxn>
                <a:cxn ang="0">
                  <a:pos x="133" y="10"/>
                </a:cxn>
                <a:cxn ang="0">
                  <a:pos x="108" y="14"/>
                </a:cxn>
                <a:cxn ang="0">
                  <a:pos x="86" y="22"/>
                </a:cxn>
                <a:cxn ang="0">
                  <a:pos x="67" y="32"/>
                </a:cxn>
                <a:cxn ang="0">
                  <a:pos x="48" y="43"/>
                </a:cxn>
                <a:cxn ang="0">
                  <a:pos x="32" y="59"/>
                </a:cxn>
                <a:cxn ang="0">
                  <a:pos x="17" y="78"/>
                </a:cxn>
                <a:cxn ang="0">
                  <a:pos x="7" y="96"/>
                </a:cxn>
                <a:cxn ang="0">
                  <a:pos x="2" y="111"/>
                </a:cxn>
                <a:cxn ang="0">
                  <a:pos x="0" y="121"/>
                </a:cxn>
                <a:cxn ang="0">
                  <a:pos x="0" y="125"/>
                </a:cxn>
              </a:cxnLst>
              <a:rect l="0" t="0" r="r" b="b"/>
              <a:pathLst>
                <a:path w="390" h="152">
                  <a:moveTo>
                    <a:pt x="0" y="125"/>
                  </a:moveTo>
                  <a:lnTo>
                    <a:pt x="0" y="128"/>
                  </a:lnTo>
                  <a:lnTo>
                    <a:pt x="1" y="136"/>
                  </a:lnTo>
                  <a:lnTo>
                    <a:pt x="3" y="146"/>
                  </a:lnTo>
                  <a:lnTo>
                    <a:pt x="11" y="152"/>
                  </a:lnTo>
                  <a:lnTo>
                    <a:pt x="17" y="149"/>
                  </a:lnTo>
                  <a:lnTo>
                    <a:pt x="16" y="135"/>
                  </a:lnTo>
                  <a:lnTo>
                    <a:pt x="15" y="114"/>
                  </a:lnTo>
                  <a:lnTo>
                    <a:pt x="22" y="91"/>
                  </a:lnTo>
                  <a:lnTo>
                    <a:pt x="30" y="80"/>
                  </a:lnTo>
                  <a:lnTo>
                    <a:pt x="41" y="67"/>
                  </a:lnTo>
                  <a:lnTo>
                    <a:pt x="56" y="57"/>
                  </a:lnTo>
                  <a:lnTo>
                    <a:pt x="75" y="46"/>
                  </a:lnTo>
                  <a:lnTo>
                    <a:pt x="97" y="40"/>
                  </a:lnTo>
                  <a:lnTo>
                    <a:pt x="121" y="36"/>
                  </a:lnTo>
                  <a:lnTo>
                    <a:pt x="150" y="38"/>
                  </a:lnTo>
                  <a:lnTo>
                    <a:pt x="181" y="45"/>
                  </a:lnTo>
                  <a:lnTo>
                    <a:pt x="213" y="56"/>
                  </a:lnTo>
                  <a:lnTo>
                    <a:pt x="243" y="65"/>
                  </a:lnTo>
                  <a:lnTo>
                    <a:pt x="270" y="75"/>
                  </a:lnTo>
                  <a:lnTo>
                    <a:pt x="295" y="84"/>
                  </a:lnTo>
                  <a:lnTo>
                    <a:pt x="317" y="94"/>
                  </a:lnTo>
                  <a:lnTo>
                    <a:pt x="334" y="103"/>
                  </a:lnTo>
                  <a:lnTo>
                    <a:pt x="348" y="112"/>
                  </a:lnTo>
                  <a:lnTo>
                    <a:pt x="356" y="121"/>
                  </a:lnTo>
                  <a:lnTo>
                    <a:pt x="363" y="129"/>
                  </a:lnTo>
                  <a:lnTo>
                    <a:pt x="370" y="135"/>
                  </a:lnTo>
                  <a:lnTo>
                    <a:pt x="376" y="137"/>
                  </a:lnTo>
                  <a:lnTo>
                    <a:pt x="383" y="136"/>
                  </a:lnTo>
                  <a:lnTo>
                    <a:pt x="388" y="133"/>
                  </a:lnTo>
                  <a:lnTo>
                    <a:pt x="390" y="126"/>
                  </a:lnTo>
                  <a:lnTo>
                    <a:pt x="390" y="117"/>
                  </a:lnTo>
                  <a:lnTo>
                    <a:pt x="386" y="103"/>
                  </a:lnTo>
                  <a:lnTo>
                    <a:pt x="382" y="95"/>
                  </a:lnTo>
                  <a:lnTo>
                    <a:pt x="376" y="87"/>
                  </a:lnTo>
                  <a:lnTo>
                    <a:pt x="370" y="78"/>
                  </a:lnTo>
                  <a:lnTo>
                    <a:pt x="363" y="68"/>
                  </a:lnTo>
                  <a:lnTo>
                    <a:pt x="353" y="59"/>
                  </a:lnTo>
                  <a:lnTo>
                    <a:pt x="343" y="50"/>
                  </a:lnTo>
                  <a:lnTo>
                    <a:pt x="332" y="42"/>
                  </a:lnTo>
                  <a:lnTo>
                    <a:pt x="319" y="34"/>
                  </a:lnTo>
                  <a:lnTo>
                    <a:pt x="306" y="26"/>
                  </a:lnTo>
                  <a:lnTo>
                    <a:pt x="291" y="19"/>
                  </a:lnTo>
                  <a:lnTo>
                    <a:pt x="277" y="13"/>
                  </a:lnTo>
                  <a:lnTo>
                    <a:pt x="261" y="8"/>
                  </a:lnTo>
                  <a:lnTo>
                    <a:pt x="245" y="4"/>
                  </a:lnTo>
                  <a:lnTo>
                    <a:pt x="229" y="2"/>
                  </a:lnTo>
                  <a:lnTo>
                    <a:pt x="212" y="0"/>
                  </a:lnTo>
                  <a:lnTo>
                    <a:pt x="194" y="2"/>
                  </a:lnTo>
                  <a:lnTo>
                    <a:pt x="162" y="5"/>
                  </a:lnTo>
                  <a:lnTo>
                    <a:pt x="133" y="10"/>
                  </a:lnTo>
                  <a:lnTo>
                    <a:pt x="108" y="14"/>
                  </a:lnTo>
                  <a:lnTo>
                    <a:pt x="86" y="22"/>
                  </a:lnTo>
                  <a:lnTo>
                    <a:pt x="67" y="32"/>
                  </a:lnTo>
                  <a:lnTo>
                    <a:pt x="48" y="43"/>
                  </a:lnTo>
                  <a:lnTo>
                    <a:pt x="32" y="59"/>
                  </a:lnTo>
                  <a:lnTo>
                    <a:pt x="17" y="78"/>
                  </a:lnTo>
                  <a:lnTo>
                    <a:pt x="7" y="96"/>
                  </a:lnTo>
                  <a:lnTo>
                    <a:pt x="2" y="111"/>
                  </a:lnTo>
                  <a:lnTo>
                    <a:pt x="0" y="12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4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3" name="Freeform 41"/>
            <p:cNvSpPr>
              <a:spLocks/>
            </p:cNvSpPr>
            <p:nvPr/>
          </p:nvSpPr>
          <p:spPr bwMode="auto">
            <a:xfrm>
              <a:off x="2904" y="2699"/>
              <a:ext cx="163" cy="123"/>
            </a:xfrm>
            <a:custGeom>
              <a:avLst/>
              <a:gdLst/>
              <a:ahLst/>
              <a:cxnLst>
                <a:cxn ang="0">
                  <a:pos x="10" y="150"/>
                </a:cxn>
                <a:cxn ang="0">
                  <a:pos x="11" y="149"/>
                </a:cxn>
                <a:cxn ang="0">
                  <a:pos x="13" y="145"/>
                </a:cxn>
                <a:cxn ang="0">
                  <a:pos x="18" y="139"/>
                </a:cxn>
                <a:cxn ang="0">
                  <a:pos x="23" y="131"/>
                </a:cxn>
                <a:cxn ang="0">
                  <a:pos x="31" y="122"/>
                </a:cxn>
                <a:cxn ang="0">
                  <a:pos x="40" y="110"/>
                </a:cxn>
                <a:cxn ang="0">
                  <a:pos x="51" y="99"/>
                </a:cxn>
                <a:cxn ang="0">
                  <a:pos x="63" y="86"/>
                </a:cxn>
                <a:cxn ang="0">
                  <a:pos x="75" y="73"/>
                </a:cxn>
                <a:cxn ang="0">
                  <a:pos x="89" y="61"/>
                </a:cxn>
                <a:cxn ang="0">
                  <a:pos x="105" y="48"/>
                </a:cxn>
                <a:cxn ang="0">
                  <a:pos x="121" y="36"/>
                </a:cxn>
                <a:cxn ang="0">
                  <a:pos x="139" y="26"/>
                </a:cxn>
                <a:cxn ang="0">
                  <a:pos x="157" y="17"/>
                </a:cxn>
                <a:cxn ang="0">
                  <a:pos x="177" y="9"/>
                </a:cxn>
                <a:cxn ang="0">
                  <a:pos x="196" y="3"/>
                </a:cxn>
                <a:cxn ang="0">
                  <a:pos x="216" y="0"/>
                </a:cxn>
                <a:cxn ang="0">
                  <a:pos x="235" y="0"/>
                </a:cxn>
                <a:cxn ang="0">
                  <a:pos x="254" y="2"/>
                </a:cxn>
                <a:cxn ang="0">
                  <a:pos x="270" y="6"/>
                </a:cxn>
                <a:cxn ang="0">
                  <a:pos x="285" y="13"/>
                </a:cxn>
                <a:cxn ang="0">
                  <a:pos x="299" y="21"/>
                </a:cxn>
                <a:cxn ang="0">
                  <a:pos x="309" y="33"/>
                </a:cxn>
                <a:cxn ang="0">
                  <a:pos x="318" y="44"/>
                </a:cxn>
                <a:cxn ang="0">
                  <a:pos x="324" y="59"/>
                </a:cxn>
                <a:cxn ang="0">
                  <a:pos x="327" y="74"/>
                </a:cxn>
                <a:cxn ang="0">
                  <a:pos x="327" y="91"/>
                </a:cxn>
                <a:cxn ang="0">
                  <a:pos x="324" y="108"/>
                </a:cxn>
                <a:cxn ang="0">
                  <a:pos x="316" y="125"/>
                </a:cxn>
                <a:cxn ang="0">
                  <a:pos x="306" y="144"/>
                </a:cxn>
                <a:cxn ang="0">
                  <a:pos x="289" y="162"/>
                </a:cxn>
                <a:cxn ang="0">
                  <a:pos x="270" y="180"/>
                </a:cxn>
                <a:cxn ang="0">
                  <a:pos x="247" y="198"/>
                </a:cxn>
                <a:cxn ang="0">
                  <a:pos x="223" y="211"/>
                </a:cxn>
                <a:cxn ang="0">
                  <a:pos x="197" y="224"/>
                </a:cxn>
                <a:cxn ang="0">
                  <a:pos x="172" y="233"/>
                </a:cxn>
                <a:cxn ang="0">
                  <a:pos x="145" y="240"/>
                </a:cxn>
                <a:cxn ang="0">
                  <a:pos x="121" y="244"/>
                </a:cxn>
                <a:cxn ang="0">
                  <a:pos x="97" y="246"/>
                </a:cxn>
                <a:cxn ang="0">
                  <a:pos x="75" y="245"/>
                </a:cxn>
                <a:cxn ang="0">
                  <a:pos x="54" y="241"/>
                </a:cxn>
                <a:cxn ang="0">
                  <a:pos x="37" y="236"/>
                </a:cxn>
                <a:cxn ang="0">
                  <a:pos x="22" y="228"/>
                </a:cxn>
                <a:cxn ang="0">
                  <a:pos x="11" y="217"/>
                </a:cxn>
                <a:cxn ang="0">
                  <a:pos x="4" y="203"/>
                </a:cxn>
                <a:cxn ang="0">
                  <a:pos x="0" y="188"/>
                </a:cxn>
                <a:cxn ang="0">
                  <a:pos x="3" y="171"/>
                </a:cxn>
                <a:cxn ang="0">
                  <a:pos x="10" y="150"/>
                </a:cxn>
              </a:cxnLst>
              <a:rect l="0" t="0" r="r" b="b"/>
              <a:pathLst>
                <a:path w="327" h="246">
                  <a:moveTo>
                    <a:pt x="10" y="150"/>
                  </a:moveTo>
                  <a:lnTo>
                    <a:pt x="11" y="149"/>
                  </a:lnTo>
                  <a:lnTo>
                    <a:pt x="13" y="145"/>
                  </a:lnTo>
                  <a:lnTo>
                    <a:pt x="18" y="139"/>
                  </a:lnTo>
                  <a:lnTo>
                    <a:pt x="23" y="131"/>
                  </a:lnTo>
                  <a:lnTo>
                    <a:pt x="31" y="122"/>
                  </a:lnTo>
                  <a:lnTo>
                    <a:pt x="40" y="110"/>
                  </a:lnTo>
                  <a:lnTo>
                    <a:pt x="51" y="99"/>
                  </a:lnTo>
                  <a:lnTo>
                    <a:pt x="63" y="86"/>
                  </a:lnTo>
                  <a:lnTo>
                    <a:pt x="75" y="73"/>
                  </a:lnTo>
                  <a:lnTo>
                    <a:pt x="89" y="61"/>
                  </a:lnTo>
                  <a:lnTo>
                    <a:pt x="105" y="48"/>
                  </a:lnTo>
                  <a:lnTo>
                    <a:pt x="121" y="36"/>
                  </a:lnTo>
                  <a:lnTo>
                    <a:pt x="139" y="26"/>
                  </a:lnTo>
                  <a:lnTo>
                    <a:pt x="157" y="17"/>
                  </a:lnTo>
                  <a:lnTo>
                    <a:pt x="177" y="9"/>
                  </a:lnTo>
                  <a:lnTo>
                    <a:pt x="196" y="3"/>
                  </a:lnTo>
                  <a:lnTo>
                    <a:pt x="216" y="0"/>
                  </a:lnTo>
                  <a:lnTo>
                    <a:pt x="235" y="0"/>
                  </a:lnTo>
                  <a:lnTo>
                    <a:pt x="254" y="2"/>
                  </a:lnTo>
                  <a:lnTo>
                    <a:pt x="270" y="6"/>
                  </a:lnTo>
                  <a:lnTo>
                    <a:pt x="285" y="13"/>
                  </a:lnTo>
                  <a:lnTo>
                    <a:pt x="299" y="21"/>
                  </a:lnTo>
                  <a:lnTo>
                    <a:pt x="309" y="33"/>
                  </a:lnTo>
                  <a:lnTo>
                    <a:pt x="318" y="44"/>
                  </a:lnTo>
                  <a:lnTo>
                    <a:pt x="324" y="59"/>
                  </a:lnTo>
                  <a:lnTo>
                    <a:pt x="327" y="74"/>
                  </a:lnTo>
                  <a:lnTo>
                    <a:pt x="327" y="91"/>
                  </a:lnTo>
                  <a:lnTo>
                    <a:pt x="324" y="108"/>
                  </a:lnTo>
                  <a:lnTo>
                    <a:pt x="316" y="125"/>
                  </a:lnTo>
                  <a:lnTo>
                    <a:pt x="306" y="144"/>
                  </a:lnTo>
                  <a:lnTo>
                    <a:pt x="289" y="162"/>
                  </a:lnTo>
                  <a:lnTo>
                    <a:pt x="270" y="180"/>
                  </a:lnTo>
                  <a:lnTo>
                    <a:pt x="247" y="198"/>
                  </a:lnTo>
                  <a:lnTo>
                    <a:pt x="223" y="211"/>
                  </a:lnTo>
                  <a:lnTo>
                    <a:pt x="197" y="224"/>
                  </a:lnTo>
                  <a:lnTo>
                    <a:pt x="172" y="233"/>
                  </a:lnTo>
                  <a:lnTo>
                    <a:pt x="145" y="240"/>
                  </a:lnTo>
                  <a:lnTo>
                    <a:pt x="121" y="244"/>
                  </a:lnTo>
                  <a:lnTo>
                    <a:pt x="97" y="246"/>
                  </a:lnTo>
                  <a:lnTo>
                    <a:pt x="75" y="245"/>
                  </a:lnTo>
                  <a:lnTo>
                    <a:pt x="54" y="241"/>
                  </a:lnTo>
                  <a:lnTo>
                    <a:pt x="37" y="236"/>
                  </a:lnTo>
                  <a:lnTo>
                    <a:pt x="22" y="228"/>
                  </a:lnTo>
                  <a:lnTo>
                    <a:pt x="11" y="217"/>
                  </a:lnTo>
                  <a:lnTo>
                    <a:pt x="4" y="203"/>
                  </a:lnTo>
                  <a:lnTo>
                    <a:pt x="0" y="188"/>
                  </a:lnTo>
                  <a:lnTo>
                    <a:pt x="3" y="171"/>
                  </a:lnTo>
                  <a:lnTo>
                    <a:pt x="10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4" name="Freeform 42"/>
            <p:cNvSpPr>
              <a:spLocks/>
            </p:cNvSpPr>
            <p:nvPr/>
          </p:nvSpPr>
          <p:spPr bwMode="auto">
            <a:xfrm>
              <a:off x="2913" y="2704"/>
              <a:ext cx="150" cy="112"/>
            </a:xfrm>
            <a:custGeom>
              <a:avLst/>
              <a:gdLst/>
              <a:ahLst/>
              <a:cxnLst>
                <a:cxn ang="0">
                  <a:pos x="8" y="138"/>
                </a:cxn>
                <a:cxn ang="0">
                  <a:pos x="11" y="134"/>
                </a:cxn>
                <a:cxn ang="0">
                  <a:pos x="21" y="121"/>
                </a:cxn>
                <a:cxn ang="0">
                  <a:pos x="35" y="101"/>
                </a:cxn>
                <a:cxn ang="0">
                  <a:pos x="56" y="79"/>
                </a:cxn>
                <a:cxn ang="0">
                  <a:pos x="80" y="56"/>
                </a:cxn>
                <a:cxn ang="0">
                  <a:pos x="110" y="34"/>
                </a:cxn>
                <a:cxn ang="0">
                  <a:pos x="143" y="16"/>
                </a:cxn>
                <a:cxn ang="0">
                  <a:pos x="178" y="3"/>
                </a:cxn>
                <a:cxn ang="0">
                  <a:pos x="214" y="0"/>
                </a:cxn>
                <a:cxn ang="0">
                  <a:pos x="246" y="7"/>
                </a:cxn>
                <a:cxn ang="0">
                  <a:pos x="273" y="21"/>
                </a:cxn>
                <a:cxn ang="0">
                  <a:pos x="290" y="43"/>
                </a:cxn>
                <a:cxn ang="0">
                  <a:pos x="299" y="68"/>
                </a:cxn>
                <a:cxn ang="0">
                  <a:pos x="296" y="99"/>
                </a:cxn>
                <a:cxn ang="0">
                  <a:pos x="278" y="131"/>
                </a:cxn>
                <a:cxn ang="0">
                  <a:pos x="246" y="165"/>
                </a:cxn>
                <a:cxn ang="0">
                  <a:pos x="226" y="181"/>
                </a:cxn>
                <a:cxn ang="0">
                  <a:pos x="202" y="193"/>
                </a:cxn>
                <a:cxn ang="0">
                  <a:pos x="179" y="205"/>
                </a:cxn>
                <a:cxn ang="0">
                  <a:pos x="156" y="213"/>
                </a:cxn>
                <a:cxn ang="0">
                  <a:pos x="133" y="219"/>
                </a:cxn>
                <a:cxn ang="0">
                  <a:pos x="110" y="223"/>
                </a:cxn>
                <a:cxn ang="0">
                  <a:pos x="88" y="224"/>
                </a:cxn>
                <a:cxn ang="0">
                  <a:pos x="68" y="223"/>
                </a:cxn>
                <a:cxn ang="0">
                  <a:pos x="49" y="221"/>
                </a:cxn>
                <a:cxn ang="0">
                  <a:pos x="33" y="215"/>
                </a:cxn>
                <a:cxn ang="0">
                  <a:pos x="19" y="208"/>
                </a:cxn>
                <a:cxn ang="0">
                  <a:pos x="9" y="199"/>
                </a:cxn>
                <a:cxn ang="0">
                  <a:pos x="2" y="186"/>
                </a:cxn>
                <a:cxn ang="0">
                  <a:pos x="0" y="173"/>
                </a:cxn>
                <a:cxn ang="0">
                  <a:pos x="1" y="157"/>
                </a:cxn>
                <a:cxn ang="0">
                  <a:pos x="8" y="138"/>
                </a:cxn>
              </a:cxnLst>
              <a:rect l="0" t="0" r="r" b="b"/>
              <a:pathLst>
                <a:path w="299" h="224">
                  <a:moveTo>
                    <a:pt x="8" y="138"/>
                  </a:moveTo>
                  <a:lnTo>
                    <a:pt x="11" y="134"/>
                  </a:lnTo>
                  <a:lnTo>
                    <a:pt x="21" y="121"/>
                  </a:lnTo>
                  <a:lnTo>
                    <a:pt x="35" y="101"/>
                  </a:lnTo>
                  <a:lnTo>
                    <a:pt x="56" y="79"/>
                  </a:lnTo>
                  <a:lnTo>
                    <a:pt x="80" y="56"/>
                  </a:lnTo>
                  <a:lnTo>
                    <a:pt x="110" y="34"/>
                  </a:lnTo>
                  <a:lnTo>
                    <a:pt x="143" y="16"/>
                  </a:lnTo>
                  <a:lnTo>
                    <a:pt x="178" y="3"/>
                  </a:lnTo>
                  <a:lnTo>
                    <a:pt x="214" y="0"/>
                  </a:lnTo>
                  <a:lnTo>
                    <a:pt x="246" y="7"/>
                  </a:lnTo>
                  <a:lnTo>
                    <a:pt x="273" y="21"/>
                  </a:lnTo>
                  <a:lnTo>
                    <a:pt x="290" y="43"/>
                  </a:lnTo>
                  <a:lnTo>
                    <a:pt x="299" y="68"/>
                  </a:lnTo>
                  <a:lnTo>
                    <a:pt x="296" y="99"/>
                  </a:lnTo>
                  <a:lnTo>
                    <a:pt x="278" y="131"/>
                  </a:lnTo>
                  <a:lnTo>
                    <a:pt x="246" y="165"/>
                  </a:lnTo>
                  <a:lnTo>
                    <a:pt x="226" y="181"/>
                  </a:lnTo>
                  <a:lnTo>
                    <a:pt x="202" y="193"/>
                  </a:lnTo>
                  <a:lnTo>
                    <a:pt x="179" y="205"/>
                  </a:lnTo>
                  <a:lnTo>
                    <a:pt x="156" y="213"/>
                  </a:lnTo>
                  <a:lnTo>
                    <a:pt x="133" y="219"/>
                  </a:lnTo>
                  <a:lnTo>
                    <a:pt x="110" y="223"/>
                  </a:lnTo>
                  <a:lnTo>
                    <a:pt x="88" y="224"/>
                  </a:lnTo>
                  <a:lnTo>
                    <a:pt x="68" y="223"/>
                  </a:lnTo>
                  <a:lnTo>
                    <a:pt x="49" y="221"/>
                  </a:lnTo>
                  <a:lnTo>
                    <a:pt x="33" y="215"/>
                  </a:lnTo>
                  <a:lnTo>
                    <a:pt x="19" y="208"/>
                  </a:lnTo>
                  <a:lnTo>
                    <a:pt x="9" y="199"/>
                  </a:lnTo>
                  <a:lnTo>
                    <a:pt x="2" y="186"/>
                  </a:lnTo>
                  <a:lnTo>
                    <a:pt x="0" y="173"/>
                  </a:lnTo>
                  <a:lnTo>
                    <a:pt x="1" y="157"/>
                  </a:lnTo>
                  <a:lnTo>
                    <a:pt x="8" y="138"/>
                  </a:lnTo>
                  <a:close/>
                </a:path>
              </a:pathLst>
            </a:custGeom>
            <a:solidFill>
              <a:srgbClr val="EDDD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5" name="Freeform 43"/>
            <p:cNvSpPr>
              <a:spLocks/>
            </p:cNvSpPr>
            <p:nvPr/>
          </p:nvSpPr>
          <p:spPr bwMode="auto">
            <a:xfrm>
              <a:off x="2918" y="2710"/>
              <a:ext cx="136" cy="101"/>
            </a:xfrm>
            <a:custGeom>
              <a:avLst/>
              <a:gdLst/>
              <a:ahLst/>
              <a:cxnLst>
                <a:cxn ang="0">
                  <a:pos x="8" y="125"/>
                </a:cxn>
                <a:cxn ang="0">
                  <a:pos x="12" y="120"/>
                </a:cxn>
                <a:cxn ang="0">
                  <a:pos x="20" y="109"/>
                </a:cxn>
                <a:cxn ang="0">
                  <a:pos x="33" y="91"/>
                </a:cxn>
                <a:cxn ang="0">
                  <a:pos x="52" y="72"/>
                </a:cxn>
                <a:cxn ang="0">
                  <a:pos x="74" y="50"/>
                </a:cxn>
                <a:cxn ang="0">
                  <a:pos x="100" y="30"/>
                </a:cxn>
                <a:cxn ang="0">
                  <a:pos x="130" y="14"/>
                </a:cxn>
                <a:cxn ang="0">
                  <a:pos x="162" y="3"/>
                </a:cxn>
                <a:cxn ang="0">
                  <a:pos x="196" y="0"/>
                </a:cxn>
                <a:cxn ang="0">
                  <a:pos x="225" y="6"/>
                </a:cxn>
                <a:cxn ang="0">
                  <a:pos x="248" y="19"/>
                </a:cxn>
                <a:cxn ang="0">
                  <a:pos x="265" y="38"/>
                </a:cxn>
                <a:cxn ang="0">
                  <a:pos x="273" y="63"/>
                </a:cxn>
                <a:cxn ang="0">
                  <a:pos x="269" y="89"/>
                </a:cxn>
                <a:cxn ang="0">
                  <a:pos x="255" y="119"/>
                </a:cxn>
                <a:cxn ang="0">
                  <a:pos x="225" y="149"/>
                </a:cxn>
                <a:cxn ang="0">
                  <a:pos x="205" y="163"/>
                </a:cxn>
                <a:cxn ang="0">
                  <a:pos x="185" y="175"/>
                </a:cxn>
                <a:cxn ang="0">
                  <a:pos x="164" y="185"/>
                </a:cxn>
                <a:cxn ang="0">
                  <a:pos x="143" y="193"/>
                </a:cxn>
                <a:cxn ang="0">
                  <a:pos x="121" y="197"/>
                </a:cxn>
                <a:cxn ang="0">
                  <a:pos x="100" y="201"/>
                </a:cxn>
                <a:cxn ang="0">
                  <a:pos x="81" y="203"/>
                </a:cxn>
                <a:cxn ang="0">
                  <a:pos x="62" y="202"/>
                </a:cxn>
                <a:cxn ang="0">
                  <a:pos x="45" y="200"/>
                </a:cxn>
                <a:cxn ang="0">
                  <a:pos x="31" y="195"/>
                </a:cxn>
                <a:cxn ang="0">
                  <a:pos x="18" y="188"/>
                </a:cxn>
                <a:cxn ang="0">
                  <a:pos x="9" y="179"/>
                </a:cxn>
                <a:cxn ang="0">
                  <a:pos x="2" y="169"/>
                </a:cxn>
                <a:cxn ang="0">
                  <a:pos x="0" y="156"/>
                </a:cxn>
                <a:cxn ang="0">
                  <a:pos x="2" y="141"/>
                </a:cxn>
                <a:cxn ang="0">
                  <a:pos x="8" y="125"/>
                </a:cxn>
              </a:cxnLst>
              <a:rect l="0" t="0" r="r" b="b"/>
              <a:pathLst>
                <a:path w="273" h="203">
                  <a:moveTo>
                    <a:pt x="8" y="125"/>
                  </a:moveTo>
                  <a:lnTo>
                    <a:pt x="12" y="120"/>
                  </a:lnTo>
                  <a:lnTo>
                    <a:pt x="20" y="109"/>
                  </a:lnTo>
                  <a:lnTo>
                    <a:pt x="33" y="91"/>
                  </a:lnTo>
                  <a:lnTo>
                    <a:pt x="52" y="72"/>
                  </a:lnTo>
                  <a:lnTo>
                    <a:pt x="74" y="50"/>
                  </a:lnTo>
                  <a:lnTo>
                    <a:pt x="100" y="30"/>
                  </a:lnTo>
                  <a:lnTo>
                    <a:pt x="130" y="14"/>
                  </a:lnTo>
                  <a:lnTo>
                    <a:pt x="162" y="3"/>
                  </a:lnTo>
                  <a:lnTo>
                    <a:pt x="196" y="0"/>
                  </a:lnTo>
                  <a:lnTo>
                    <a:pt x="225" y="6"/>
                  </a:lnTo>
                  <a:lnTo>
                    <a:pt x="248" y="19"/>
                  </a:lnTo>
                  <a:lnTo>
                    <a:pt x="265" y="38"/>
                  </a:lnTo>
                  <a:lnTo>
                    <a:pt x="273" y="63"/>
                  </a:lnTo>
                  <a:lnTo>
                    <a:pt x="269" y="89"/>
                  </a:lnTo>
                  <a:lnTo>
                    <a:pt x="255" y="119"/>
                  </a:lnTo>
                  <a:lnTo>
                    <a:pt x="225" y="149"/>
                  </a:lnTo>
                  <a:lnTo>
                    <a:pt x="205" y="163"/>
                  </a:lnTo>
                  <a:lnTo>
                    <a:pt x="185" y="175"/>
                  </a:lnTo>
                  <a:lnTo>
                    <a:pt x="164" y="185"/>
                  </a:lnTo>
                  <a:lnTo>
                    <a:pt x="143" y="193"/>
                  </a:lnTo>
                  <a:lnTo>
                    <a:pt x="121" y="197"/>
                  </a:lnTo>
                  <a:lnTo>
                    <a:pt x="100" y="201"/>
                  </a:lnTo>
                  <a:lnTo>
                    <a:pt x="81" y="203"/>
                  </a:lnTo>
                  <a:lnTo>
                    <a:pt x="62" y="202"/>
                  </a:lnTo>
                  <a:lnTo>
                    <a:pt x="45" y="200"/>
                  </a:lnTo>
                  <a:lnTo>
                    <a:pt x="31" y="195"/>
                  </a:lnTo>
                  <a:lnTo>
                    <a:pt x="18" y="188"/>
                  </a:lnTo>
                  <a:lnTo>
                    <a:pt x="9" y="179"/>
                  </a:lnTo>
                  <a:lnTo>
                    <a:pt x="2" y="169"/>
                  </a:lnTo>
                  <a:lnTo>
                    <a:pt x="0" y="156"/>
                  </a:lnTo>
                  <a:lnTo>
                    <a:pt x="2" y="141"/>
                  </a:lnTo>
                  <a:lnTo>
                    <a:pt x="8" y="125"/>
                  </a:lnTo>
                  <a:close/>
                </a:path>
              </a:pathLst>
            </a:custGeom>
            <a:solidFill>
              <a:srgbClr val="D6B7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6" name="Freeform 44"/>
            <p:cNvSpPr>
              <a:spLocks/>
            </p:cNvSpPr>
            <p:nvPr/>
          </p:nvSpPr>
          <p:spPr bwMode="auto">
            <a:xfrm>
              <a:off x="2924" y="2715"/>
              <a:ext cx="123" cy="90"/>
            </a:xfrm>
            <a:custGeom>
              <a:avLst/>
              <a:gdLst/>
              <a:ahLst/>
              <a:cxnLst>
                <a:cxn ang="0">
                  <a:pos x="7" y="111"/>
                </a:cxn>
                <a:cxn ang="0">
                  <a:pos x="9" y="107"/>
                </a:cxn>
                <a:cxn ang="0">
                  <a:pos x="17" y="96"/>
                </a:cxn>
                <a:cxn ang="0">
                  <a:pos x="30" y="81"/>
                </a:cxn>
                <a:cxn ang="0">
                  <a:pos x="46" y="63"/>
                </a:cxn>
                <a:cxn ang="0">
                  <a:pos x="67" y="44"/>
                </a:cxn>
                <a:cxn ang="0">
                  <a:pos x="91" y="26"/>
                </a:cxn>
                <a:cxn ang="0">
                  <a:pos x="117" y="11"/>
                </a:cxn>
                <a:cxn ang="0">
                  <a:pos x="146" y="2"/>
                </a:cxn>
                <a:cxn ang="0">
                  <a:pos x="176" y="0"/>
                </a:cxn>
                <a:cxn ang="0">
                  <a:pos x="201" y="5"/>
                </a:cxn>
                <a:cxn ang="0">
                  <a:pos x="223" y="16"/>
                </a:cxn>
                <a:cxn ang="0">
                  <a:pos x="238" y="33"/>
                </a:cxn>
                <a:cxn ang="0">
                  <a:pos x="245" y="54"/>
                </a:cxn>
                <a:cxn ang="0">
                  <a:pos x="242" y="79"/>
                </a:cxn>
                <a:cxn ang="0">
                  <a:pos x="228" y="105"/>
                </a:cxn>
                <a:cxn ang="0">
                  <a:pos x="201" y="132"/>
                </a:cxn>
                <a:cxn ang="0">
                  <a:pos x="184" y="145"/>
                </a:cxn>
                <a:cxn ang="0">
                  <a:pos x="166" y="155"/>
                </a:cxn>
                <a:cxn ang="0">
                  <a:pos x="147" y="163"/>
                </a:cxn>
                <a:cxn ang="0">
                  <a:pos x="128" y="170"/>
                </a:cxn>
                <a:cxn ang="0">
                  <a:pos x="109" y="176"/>
                </a:cxn>
                <a:cxn ang="0">
                  <a:pos x="90" y="178"/>
                </a:cxn>
                <a:cxn ang="0">
                  <a:pos x="72" y="180"/>
                </a:cxn>
                <a:cxn ang="0">
                  <a:pos x="56" y="180"/>
                </a:cxn>
                <a:cxn ang="0">
                  <a:pos x="40" y="177"/>
                </a:cxn>
                <a:cxn ang="0">
                  <a:pos x="27" y="173"/>
                </a:cxn>
                <a:cxn ang="0">
                  <a:pos x="16" y="167"/>
                </a:cxn>
                <a:cxn ang="0">
                  <a:pos x="8" y="159"/>
                </a:cxn>
                <a:cxn ang="0">
                  <a:pos x="2" y="150"/>
                </a:cxn>
                <a:cxn ang="0">
                  <a:pos x="0" y="138"/>
                </a:cxn>
                <a:cxn ang="0">
                  <a:pos x="1" y="125"/>
                </a:cxn>
                <a:cxn ang="0">
                  <a:pos x="7" y="111"/>
                </a:cxn>
              </a:cxnLst>
              <a:rect l="0" t="0" r="r" b="b"/>
              <a:pathLst>
                <a:path w="245" h="180">
                  <a:moveTo>
                    <a:pt x="7" y="111"/>
                  </a:moveTo>
                  <a:lnTo>
                    <a:pt x="9" y="107"/>
                  </a:lnTo>
                  <a:lnTo>
                    <a:pt x="17" y="96"/>
                  </a:lnTo>
                  <a:lnTo>
                    <a:pt x="30" y="81"/>
                  </a:lnTo>
                  <a:lnTo>
                    <a:pt x="46" y="63"/>
                  </a:lnTo>
                  <a:lnTo>
                    <a:pt x="67" y="44"/>
                  </a:lnTo>
                  <a:lnTo>
                    <a:pt x="91" y="26"/>
                  </a:lnTo>
                  <a:lnTo>
                    <a:pt x="117" y="11"/>
                  </a:lnTo>
                  <a:lnTo>
                    <a:pt x="146" y="2"/>
                  </a:lnTo>
                  <a:lnTo>
                    <a:pt x="176" y="0"/>
                  </a:lnTo>
                  <a:lnTo>
                    <a:pt x="201" y="5"/>
                  </a:lnTo>
                  <a:lnTo>
                    <a:pt x="223" y="16"/>
                  </a:lnTo>
                  <a:lnTo>
                    <a:pt x="238" y="33"/>
                  </a:lnTo>
                  <a:lnTo>
                    <a:pt x="245" y="54"/>
                  </a:lnTo>
                  <a:lnTo>
                    <a:pt x="242" y="79"/>
                  </a:lnTo>
                  <a:lnTo>
                    <a:pt x="228" y="105"/>
                  </a:lnTo>
                  <a:lnTo>
                    <a:pt x="201" y="132"/>
                  </a:lnTo>
                  <a:lnTo>
                    <a:pt x="184" y="145"/>
                  </a:lnTo>
                  <a:lnTo>
                    <a:pt x="166" y="155"/>
                  </a:lnTo>
                  <a:lnTo>
                    <a:pt x="147" y="163"/>
                  </a:lnTo>
                  <a:lnTo>
                    <a:pt x="128" y="170"/>
                  </a:lnTo>
                  <a:lnTo>
                    <a:pt x="109" y="176"/>
                  </a:lnTo>
                  <a:lnTo>
                    <a:pt x="90" y="178"/>
                  </a:lnTo>
                  <a:lnTo>
                    <a:pt x="72" y="180"/>
                  </a:lnTo>
                  <a:lnTo>
                    <a:pt x="56" y="180"/>
                  </a:lnTo>
                  <a:lnTo>
                    <a:pt x="40" y="177"/>
                  </a:lnTo>
                  <a:lnTo>
                    <a:pt x="27" y="173"/>
                  </a:lnTo>
                  <a:lnTo>
                    <a:pt x="16" y="167"/>
                  </a:lnTo>
                  <a:lnTo>
                    <a:pt x="8" y="159"/>
                  </a:lnTo>
                  <a:lnTo>
                    <a:pt x="2" y="150"/>
                  </a:lnTo>
                  <a:lnTo>
                    <a:pt x="0" y="138"/>
                  </a:lnTo>
                  <a:lnTo>
                    <a:pt x="1" y="125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C196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7" name="Freeform 45"/>
            <p:cNvSpPr>
              <a:spLocks/>
            </p:cNvSpPr>
            <p:nvPr/>
          </p:nvSpPr>
          <p:spPr bwMode="auto">
            <a:xfrm>
              <a:off x="2931" y="2721"/>
              <a:ext cx="109" cy="79"/>
            </a:xfrm>
            <a:custGeom>
              <a:avLst/>
              <a:gdLst/>
              <a:ahLst/>
              <a:cxnLst>
                <a:cxn ang="0">
                  <a:pos x="7" y="98"/>
                </a:cxn>
                <a:cxn ang="0">
                  <a:pos x="9" y="95"/>
                </a:cxn>
                <a:cxn ang="0">
                  <a:pos x="16" y="86"/>
                </a:cxn>
                <a:cxn ang="0">
                  <a:pos x="26" y="72"/>
                </a:cxn>
                <a:cxn ang="0">
                  <a:pos x="41" y="57"/>
                </a:cxn>
                <a:cxn ang="0">
                  <a:pos x="58" y="39"/>
                </a:cxn>
                <a:cxn ang="0">
                  <a:pos x="80" y="25"/>
                </a:cxn>
                <a:cxn ang="0">
                  <a:pos x="103" y="12"/>
                </a:cxn>
                <a:cxn ang="0">
                  <a:pos x="130" y="3"/>
                </a:cxn>
                <a:cxn ang="0">
                  <a:pos x="156" y="0"/>
                </a:cxn>
                <a:cxn ang="0">
                  <a:pos x="179" y="5"/>
                </a:cxn>
                <a:cxn ang="0">
                  <a:pos x="198" y="15"/>
                </a:cxn>
                <a:cxn ang="0">
                  <a:pos x="212" y="30"/>
                </a:cxn>
                <a:cxn ang="0">
                  <a:pos x="217" y="49"/>
                </a:cxn>
                <a:cxn ang="0">
                  <a:pos x="215" y="69"/>
                </a:cxn>
                <a:cxn ang="0">
                  <a:pos x="203" y="92"/>
                </a:cxn>
                <a:cxn ang="0">
                  <a:pos x="179" y="117"/>
                </a:cxn>
                <a:cxn ang="0">
                  <a:pos x="164" y="128"/>
                </a:cxn>
                <a:cxn ang="0">
                  <a:pos x="147" y="137"/>
                </a:cxn>
                <a:cxn ang="0">
                  <a:pos x="131" y="144"/>
                </a:cxn>
                <a:cxn ang="0">
                  <a:pos x="114" y="151"/>
                </a:cxn>
                <a:cxn ang="0">
                  <a:pos x="96" y="155"/>
                </a:cxn>
                <a:cxn ang="0">
                  <a:pos x="80" y="158"/>
                </a:cxn>
                <a:cxn ang="0">
                  <a:pos x="64" y="159"/>
                </a:cxn>
                <a:cxn ang="0">
                  <a:pos x="49" y="158"/>
                </a:cxn>
                <a:cxn ang="0">
                  <a:pos x="35" y="156"/>
                </a:cxn>
                <a:cxn ang="0">
                  <a:pos x="24" y="152"/>
                </a:cxn>
                <a:cxn ang="0">
                  <a:pos x="15" y="148"/>
                </a:cxn>
                <a:cxn ang="0">
                  <a:pos x="7" y="141"/>
                </a:cxn>
                <a:cxn ang="0">
                  <a:pos x="2" y="133"/>
                </a:cxn>
                <a:cxn ang="0">
                  <a:pos x="0" y="122"/>
                </a:cxn>
                <a:cxn ang="0">
                  <a:pos x="2" y="111"/>
                </a:cxn>
                <a:cxn ang="0">
                  <a:pos x="7" y="98"/>
                </a:cxn>
              </a:cxnLst>
              <a:rect l="0" t="0" r="r" b="b"/>
              <a:pathLst>
                <a:path w="217" h="159">
                  <a:moveTo>
                    <a:pt x="7" y="98"/>
                  </a:moveTo>
                  <a:lnTo>
                    <a:pt x="9" y="95"/>
                  </a:lnTo>
                  <a:lnTo>
                    <a:pt x="16" y="86"/>
                  </a:lnTo>
                  <a:lnTo>
                    <a:pt x="26" y="72"/>
                  </a:lnTo>
                  <a:lnTo>
                    <a:pt x="41" y="57"/>
                  </a:lnTo>
                  <a:lnTo>
                    <a:pt x="58" y="39"/>
                  </a:lnTo>
                  <a:lnTo>
                    <a:pt x="80" y="25"/>
                  </a:lnTo>
                  <a:lnTo>
                    <a:pt x="103" y="12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79" y="5"/>
                  </a:lnTo>
                  <a:lnTo>
                    <a:pt x="198" y="15"/>
                  </a:lnTo>
                  <a:lnTo>
                    <a:pt x="212" y="30"/>
                  </a:lnTo>
                  <a:lnTo>
                    <a:pt x="217" y="49"/>
                  </a:lnTo>
                  <a:lnTo>
                    <a:pt x="215" y="69"/>
                  </a:lnTo>
                  <a:lnTo>
                    <a:pt x="203" y="92"/>
                  </a:lnTo>
                  <a:lnTo>
                    <a:pt x="179" y="117"/>
                  </a:lnTo>
                  <a:lnTo>
                    <a:pt x="164" y="128"/>
                  </a:lnTo>
                  <a:lnTo>
                    <a:pt x="147" y="137"/>
                  </a:lnTo>
                  <a:lnTo>
                    <a:pt x="131" y="144"/>
                  </a:lnTo>
                  <a:lnTo>
                    <a:pt x="114" y="151"/>
                  </a:lnTo>
                  <a:lnTo>
                    <a:pt x="96" y="155"/>
                  </a:lnTo>
                  <a:lnTo>
                    <a:pt x="80" y="158"/>
                  </a:lnTo>
                  <a:lnTo>
                    <a:pt x="64" y="159"/>
                  </a:lnTo>
                  <a:lnTo>
                    <a:pt x="49" y="158"/>
                  </a:lnTo>
                  <a:lnTo>
                    <a:pt x="35" y="156"/>
                  </a:lnTo>
                  <a:lnTo>
                    <a:pt x="24" y="152"/>
                  </a:lnTo>
                  <a:lnTo>
                    <a:pt x="15" y="148"/>
                  </a:lnTo>
                  <a:lnTo>
                    <a:pt x="7" y="141"/>
                  </a:lnTo>
                  <a:lnTo>
                    <a:pt x="2" y="133"/>
                  </a:lnTo>
                  <a:lnTo>
                    <a:pt x="0" y="122"/>
                  </a:lnTo>
                  <a:lnTo>
                    <a:pt x="2" y="111"/>
                  </a:lnTo>
                  <a:lnTo>
                    <a:pt x="7" y="98"/>
                  </a:lnTo>
                  <a:close/>
                </a:path>
              </a:pathLst>
            </a:custGeom>
            <a:solidFill>
              <a:srgbClr val="AF7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8" name="Freeform 46"/>
            <p:cNvSpPr>
              <a:spLocks/>
            </p:cNvSpPr>
            <p:nvPr/>
          </p:nvSpPr>
          <p:spPr bwMode="auto">
            <a:xfrm>
              <a:off x="2346" y="2214"/>
              <a:ext cx="711" cy="619"/>
            </a:xfrm>
            <a:custGeom>
              <a:avLst/>
              <a:gdLst/>
              <a:ahLst/>
              <a:cxnLst>
                <a:cxn ang="0">
                  <a:pos x="0" y="634"/>
                </a:cxn>
                <a:cxn ang="0">
                  <a:pos x="2" y="608"/>
                </a:cxn>
                <a:cxn ang="0">
                  <a:pos x="9" y="560"/>
                </a:cxn>
                <a:cxn ang="0">
                  <a:pos x="25" y="494"/>
                </a:cxn>
                <a:cxn ang="0">
                  <a:pos x="53" y="416"/>
                </a:cxn>
                <a:cxn ang="0">
                  <a:pos x="95" y="332"/>
                </a:cxn>
                <a:cxn ang="0">
                  <a:pos x="156" y="244"/>
                </a:cxn>
                <a:cxn ang="0">
                  <a:pos x="240" y="160"/>
                </a:cxn>
                <a:cxn ang="0">
                  <a:pos x="363" y="75"/>
                </a:cxn>
                <a:cxn ang="0">
                  <a:pos x="495" y="17"/>
                </a:cxn>
                <a:cxn ang="0">
                  <a:pos x="609" y="0"/>
                </a:cxn>
                <a:cxn ang="0">
                  <a:pos x="708" y="14"/>
                </a:cxn>
                <a:cxn ang="0">
                  <a:pos x="793" y="49"/>
                </a:cxn>
                <a:cxn ang="0">
                  <a:pos x="868" y="98"/>
                </a:cxn>
                <a:cxn ang="0">
                  <a:pos x="934" y="150"/>
                </a:cxn>
                <a:cxn ang="0">
                  <a:pos x="992" y="197"/>
                </a:cxn>
                <a:cxn ang="0">
                  <a:pos x="1048" y="235"/>
                </a:cxn>
                <a:cxn ang="0">
                  <a:pos x="1106" y="289"/>
                </a:cxn>
                <a:cxn ang="0">
                  <a:pos x="1167" y="358"/>
                </a:cxn>
                <a:cxn ang="0">
                  <a:pos x="1228" y="436"/>
                </a:cxn>
                <a:cxn ang="0">
                  <a:pos x="1286" y="520"/>
                </a:cxn>
                <a:cxn ang="0">
                  <a:pos x="1338" y="603"/>
                </a:cxn>
                <a:cxn ang="0">
                  <a:pos x="1379" y="679"/>
                </a:cxn>
                <a:cxn ang="0">
                  <a:pos x="1409" y="744"/>
                </a:cxn>
                <a:cxn ang="0">
                  <a:pos x="1422" y="795"/>
                </a:cxn>
                <a:cxn ang="0">
                  <a:pos x="1403" y="842"/>
                </a:cxn>
                <a:cxn ang="0">
                  <a:pos x="1361" y="887"/>
                </a:cxn>
                <a:cxn ang="0">
                  <a:pos x="1301" y="932"/>
                </a:cxn>
                <a:cxn ang="0">
                  <a:pos x="1231" y="976"/>
                </a:cxn>
                <a:cxn ang="0">
                  <a:pos x="1158" y="1020"/>
                </a:cxn>
                <a:cxn ang="0">
                  <a:pos x="1092" y="1064"/>
                </a:cxn>
                <a:cxn ang="0">
                  <a:pos x="1040" y="1109"/>
                </a:cxn>
                <a:cxn ang="0">
                  <a:pos x="1002" y="1152"/>
                </a:cxn>
                <a:cxn ang="0">
                  <a:pos x="952" y="1186"/>
                </a:cxn>
                <a:cxn ang="0">
                  <a:pos x="887" y="1211"/>
                </a:cxn>
                <a:cxn ang="0">
                  <a:pos x="813" y="1228"/>
                </a:cxn>
                <a:cxn ang="0">
                  <a:pos x="730" y="1236"/>
                </a:cxn>
                <a:cxn ang="0">
                  <a:pos x="646" y="1237"/>
                </a:cxn>
                <a:cxn ang="0">
                  <a:pos x="560" y="1231"/>
                </a:cxn>
                <a:cxn ang="0">
                  <a:pos x="481" y="1217"/>
                </a:cxn>
                <a:cxn ang="0">
                  <a:pos x="408" y="1198"/>
                </a:cxn>
                <a:cxn ang="0">
                  <a:pos x="338" y="1157"/>
                </a:cxn>
                <a:cxn ang="0">
                  <a:pos x="270" y="1101"/>
                </a:cxn>
                <a:cxn ang="0">
                  <a:pos x="206" y="1031"/>
                </a:cxn>
                <a:cxn ang="0">
                  <a:pos x="147" y="950"/>
                </a:cxn>
                <a:cxn ang="0">
                  <a:pos x="94" y="862"/>
                </a:cxn>
                <a:cxn ang="0">
                  <a:pos x="50" y="773"/>
                </a:cxn>
                <a:cxn ang="0">
                  <a:pos x="13" y="682"/>
                </a:cxn>
              </a:cxnLst>
              <a:rect l="0" t="0" r="r" b="b"/>
              <a:pathLst>
                <a:path w="1422" h="1238">
                  <a:moveTo>
                    <a:pt x="0" y="638"/>
                  </a:moveTo>
                  <a:lnTo>
                    <a:pt x="0" y="634"/>
                  </a:lnTo>
                  <a:lnTo>
                    <a:pt x="1" y="624"/>
                  </a:lnTo>
                  <a:lnTo>
                    <a:pt x="2" y="608"/>
                  </a:lnTo>
                  <a:lnTo>
                    <a:pt x="4" y="586"/>
                  </a:lnTo>
                  <a:lnTo>
                    <a:pt x="9" y="560"/>
                  </a:lnTo>
                  <a:lnTo>
                    <a:pt x="16" y="529"/>
                  </a:lnTo>
                  <a:lnTo>
                    <a:pt x="25" y="494"/>
                  </a:lnTo>
                  <a:lnTo>
                    <a:pt x="36" y="456"/>
                  </a:lnTo>
                  <a:lnTo>
                    <a:pt x="53" y="416"/>
                  </a:lnTo>
                  <a:lnTo>
                    <a:pt x="72" y="374"/>
                  </a:lnTo>
                  <a:lnTo>
                    <a:pt x="95" y="332"/>
                  </a:lnTo>
                  <a:lnTo>
                    <a:pt x="124" y="288"/>
                  </a:lnTo>
                  <a:lnTo>
                    <a:pt x="156" y="244"/>
                  </a:lnTo>
                  <a:lnTo>
                    <a:pt x="195" y="201"/>
                  </a:lnTo>
                  <a:lnTo>
                    <a:pt x="240" y="160"/>
                  </a:lnTo>
                  <a:lnTo>
                    <a:pt x="291" y="121"/>
                  </a:lnTo>
                  <a:lnTo>
                    <a:pt x="363" y="75"/>
                  </a:lnTo>
                  <a:lnTo>
                    <a:pt x="431" y="40"/>
                  </a:lnTo>
                  <a:lnTo>
                    <a:pt x="495" y="17"/>
                  </a:lnTo>
                  <a:lnTo>
                    <a:pt x="554" y="5"/>
                  </a:lnTo>
                  <a:lnTo>
                    <a:pt x="609" y="0"/>
                  </a:lnTo>
                  <a:lnTo>
                    <a:pt x="659" y="3"/>
                  </a:lnTo>
                  <a:lnTo>
                    <a:pt x="708" y="14"/>
                  </a:lnTo>
                  <a:lnTo>
                    <a:pt x="752" y="30"/>
                  </a:lnTo>
                  <a:lnTo>
                    <a:pt x="793" y="49"/>
                  </a:lnTo>
                  <a:lnTo>
                    <a:pt x="832" y="73"/>
                  </a:lnTo>
                  <a:lnTo>
                    <a:pt x="868" y="98"/>
                  </a:lnTo>
                  <a:lnTo>
                    <a:pt x="902" y="123"/>
                  </a:lnTo>
                  <a:lnTo>
                    <a:pt x="934" y="150"/>
                  </a:lnTo>
                  <a:lnTo>
                    <a:pt x="964" y="174"/>
                  </a:lnTo>
                  <a:lnTo>
                    <a:pt x="992" y="197"/>
                  </a:lnTo>
                  <a:lnTo>
                    <a:pt x="1020" y="215"/>
                  </a:lnTo>
                  <a:lnTo>
                    <a:pt x="1048" y="235"/>
                  </a:lnTo>
                  <a:lnTo>
                    <a:pt x="1076" y="259"/>
                  </a:lnTo>
                  <a:lnTo>
                    <a:pt x="1106" y="289"/>
                  </a:lnTo>
                  <a:lnTo>
                    <a:pt x="1137" y="321"/>
                  </a:lnTo>
                  <a:lnTo>
                    <a:pt x="1167" y="358"/>
                  </a:lnTo>
                  <a:lnTo>
                    <a:pt x="1198" y="396"/>
                  </a:lnTo>
                  <a:lnTo>
                    <a:pt x="1228" y="436"/>
                  </a:lnTo>
                  <a:lnTo>
                    <a:pt x="1258" y="478"/>
                  </a:lnTo>
                  <a:lnTo>
                    <a:pt x="1286" y="520"/>
                  </a:lnTo>
                  <a:lnTo>
                    <a:pt x="1312" y="562"/>
                  </a:lnTo>
                  <a:lnTo>
                    <a:pt x="1338" y="603"/>
                  </a:lnTo>
                  <a:lnTo>
                    <a:pt x="1360" y="643"/>
                  </a:lnTo>
                  <a:lnTo>
                    <a:pt x="1379" y="679"/>
                  </a:lnTo>
                  <a:lnTo>
                    <a:pt x="1395" y="714"/>
                  </a:lnTo>
                  <a:lnTo>
                    <a:pt x="1409" y="744"/>
                  </a:lnTo>
                  <a:lnTo>
                    <a:pt x="1418" y="770"/>
                  </a:lnTo>
                  <a:lnTo>
                    <a:pt x="1422" y="795"/>
                  </a:lnTo>
                  <a:lnTo>
                    <a:pt x="1416" y="818"/>
                  </a:lnTo>
                  <a:lnTo>
                    <a:pt x="1403" y="842"/>
                  </a:lnTo>
                  <a:lnTo>
                    <a:pt x="1385" y="865"/>
                  </a:lnTo>
                  <a:lnTo>
                    <a:pt x="1361" y="887"/>
                  </a:lnTo>
                  <a:lnTo>
                    <a:pt x="1332" y="910"/>
                  </a:lnTo>
                  <a:lnTo>
                    <a:pt x="1301" y="932"/>
                  </a:lnTo>
                  <a:lnTo>
                    <a:pt x="1266" y="953"/>
                  </a:lnTo>
                  <a:lnTo>
                    <a:pt x="1231" y="976"/>
                  </a:lnTo>
                  <a:lnTo>
                    <a:pt x="1194" y="998"/>
                  </a:lnTo>
                  <a:lnTo>
                    <a:pt x="1158" y="1020"/>
                  </a:lnTo>
                  <a:lnTo>
                    <a:pt x="1124" y="1042"/>
                  </a:lnTo>
                  <a:lnTo>
                    <a:pt x="1092" y="1064"/>
                  </a:lnTo>
                  <a:lnTo>
                    <a:pt x="1064" y="1086"/>
                  </a:lnTo>
                  <a:lnTo>
                    <a:pt x="1040" y="1109"/>
                  </a:lnTo>
                  <a:lnTo>
                    <a:pt x="1020" y="1131"/>
                  </a:lnTo>
                  <a:lnTo>
                    <a:pt x="1002" y="1152"/>
                  </a:lnTo>
                  <a:lnTo>
                    <a:pt x="978" y="1170"/>
                  </a:lnTo>
                  <a:lnTo>
                    <a:pt x="952" y="1186"/>
                  </a:lnTo>
                  <a:lnTo>
                    <a:pt x="921" y="1200"/>
                  </a:lnTo>
                  <a:lnTo>
                    <a:pt x="887" y="1211"/>
                  </a:lnTo>
                  <a:lnTo>
                    <a:pt x="851" y="1221"/>
                  </a:lnTo>
                  <a:lnTo>
                    <a:pt x="813" y="1228"/>
                  </a:lnTo>
                  <a:lnTo>
                    <a:pt x="772" y="1233"/>
                  </a:lnTo>
                  <a:lnTo>
                    <a:pt x="730" y="1236"/>
                  </a:lnTo>
                  <a:lnTo>
                    <a:pt x="688" y="1238"/>
                  </a:lnTo>
                  <a:lnTo>
                    <a:pt x="646" y="1237"/>
                  </a:lnTo>
                  <a:lnTo>
                    <a:pt x="603" y="1234"/>
                  </a:lnTo>
                  <a:lnTo>
                    <a:pt x="560" y="1231"/>
                  </a:lnTo>
                  <a:lnTo>
                    <a:pt x="520" y="1225"/>
                  </a:lnTo>
                  <a:lnTo>
                    <a:pt x="481" y="1217"/>
                  </a:lnTo>
                  <a:lnTo>
                    <a:pt x="444" y="1209"/>
                  </a:lnTo>
                  <a:lnTo>
                    <a:pt x="408" y="1198"/>
                  </a:lnTo>
                  <a:lnTo>
                    <a:pt x="373" y="1180"/>
                  </a:lnTo>
                  <a:lnTo>
                    <a:pt x="338" y="1157"/>
                  </a:lnTo>
                  <a:lnTo>
                    <a:pt x="304" y="1132"/>
                  </a:lnTo>
                  <a:lnTo>
                    <a:pt x="270" y="1101"/>
                  </a:lnTo>
                  <a:lnTo>
                    <a:pt x="237" y="1067"/>
                  </a:lnTo>
                  <a:lnTo>
                    <a:pt x="206" y="1031"/>
                  </a:lnTo>
                  <a:lnTo>
                    <a:pt x="176" y="991"/>
                  </a:lnTo>
                  <a:lnTo>
                    <a:pt x="147" y="950"/>
                  </a:lnTo>
                  <a:lnTo>
                    <a:pt x="119" y="907"/>
                  </a:lnTo>
                  <a:lnTo>
                    <a:pt x="94" y="862"/>
                  </a:lnTo>
                  <a:lnTo>
                    <a:pt x="71" y="818"/>
                  </a:lnTo>
                  <a:lnTo>
                    <a:pt x="50" y="773"/>
                  </a:lnTo>
                  <a:lnTo>
                    <a:pt x="31" y="727"/>
                  </a:lnTo>
                  <a:lnTo>
                    <a:pt x="13" y="682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79" name="Freeform 47"/>
            <p:cNvSpPr>
              <a:spLocks/>
            </p:cNvSpPr>
            <p:nvPr/>
          </p:nvSpPr>
          <p:spPr bwMode="auto">
            <a:xfrm>
              <a:off x="2358" y="2231"/>
              <a:ext cx="688" cy="593"/>
            </a:xfrm>
            <a:custGeom>
              <a:avLst/>
              <a:gdLst/>
              <a:ahLst/>
              <a:cxnLst>
                <a:cxn ang="0">
                  <a:pos x="347" y="65"/>
                </a:cxn>
                <a:cxn ang="0">
                  <a:pos x="471" y="15"/>
                </a:cxn>
                <a:cxn ang="0">
                  <a:pos x="580" y="0"/>
                </a:cxn>
                <a:cxn ang="0">
                  <a:pos x="676" y="12"/>
                </a:cxn>
                <a:cxn ang="0">
                  <a:pos x="761" y="44"/>
                </a:cxn>
                <a:cxn ang="0">
                  <a:pos x="837" y="88"/>
                </a:cxn>
                <a:cxn ang="0">
                  <a:pos x="902" y="135"/>
                </a:cxn>
                <a:cxn ang="0">
                  <a:pos x="961" y="178"/>
                </a:cxn>
                <a:cxn ang="0">
                  <a:pos x="1014" y="215"/>
                </a:cxn>
                <a:cxn ang="0">
                  <a:pos x="1072" y="266"/>
                </a:cxn>
                <a:cxn ang="0">
                  <a:pos x="1131" y="333"/>
                </a:cxn>
                <a:cxn ang="0">
                  <a:pos x="1189" y="410"/>
                </a:cxn>
                <a:cxn ang="0">
                  <a:pos x="1245" y="491"/>
                </a:cxn>
                <a:cxn ang="0">
                  <a:pos x="1294" y="572"/>
                </a:cxn>
                <a:cxn ang="0">
                  <a:pos x="1336" y="645"/>
                </a:cxn>
                <a:cxn ang="0">
                  <a:pos x="1364" y="709"/>
                </a:cxn>
                <a:cxn ang="0">
                  <a:pos x="1376" y="757"/>
                </a:cxn>
                <a:cxn ang="0">
                  <a:pos x="1360" y="802"/>
                </a:cxn>
                <a:cxn ang="0">
                  <a:pos x="1317" y="847"/>
                </a:cxn>
                <a:cxn ang="0">
                  <a:pos x="1260" y="889"/>
                </a:cxn>
                <a:cxn ang="0">
                  <a:pos x="1192" y="933"/>
                </a:cxn>
                <a:cxn ang="0">
                  <a:pos x="1121" y="976"/>
                </a:cxn>
                <a:cxn ang="0">
                  <a:pos x="1057" y="1018"/>
                </a:cxn>
                <a:cxn ang="0">
                  <a:pos x="1006" y="1061"/>
                </a:cxn>
                <a:cxn ang="0">
                  <a:pos x="969" y="1104"/>
                </a:cxn>
                <a:cxn ang="0">
                  <a:pos x="921" y="1137"/>
                </a:cxn>
                <a:cxn ang="0">
                  <a:pos x="859" y="1161"/>
                </a:cxn>
                <a:cxn ang="0">
                  <a:pos x="786" y="1177"/>
                </a:cxn>
                <a:cxn ang="0">
                  <a:pos x="707" y="1185"/>
                </a:cxn>
                <a:cxn ang="0">
                  <a:pos x="624" y="1185"/>
                </a:cxn>
                <a:cxn ang="0">
                  <a:pos x="542" y="1180"/>
                </a:cxn>
                <a:cxn ang="0">
                  <a:pos x="465" y="1167"/>
                </a:cxn>
                <a:cxn ang="0">
                  <a:pos x="395" y="1147"/>
                </a:cxn>
                <a:cxn ang="0">
                  <a:pos x="329" y="1112"/>
                </a:cxn>
                <a:cxn ang="0">
                  <a:pos x="264" y="1059"/>
                </a:cxn>
                <a:cxn ang="0">
                  <a:pos x="203" y="992"/>
                </a:cxn>
                <a:cxn ang="0">
                  <a:pos x="147" y="917"/>
                </a:cxn>
                <a:cxn ang="0">
                  <a:pos x="97" y="834"/>
                </a:cxn>
                <a:cxn ang="0">
                  <a:pos x="54" y="749"/>
                </a:cxn>
                <a:cxn ang="0">
                  <a:pos x="18" y="662"/>
                </a:cxn>
                <a:cxn ang="0">
                  <a:pos x="3" y="616"/>
                </a:cxn>
                <a:cxn ang="0">
                  <a:pos x="1" y="610"/>
                </a:cxn>
                <a:cxn ang="0">
                  <a:pos x="0" y="600"/>
                </a:cxn>
                <a:cxn ang="0">
                  <a:pos x="1" y="574"/>
                </a:cxn>
                <a:cxn ang="0">
                  <a:pos x="8" y="525"/>
                </a:cxn>
                <a:cxn ang="0">
                  <a:pos x="23" y="461"/>
                </a:cxn>
                <a:cxn ang="0">
                  <a:pos x="49" y="386"/>
                </a:cxn>
                <a:cxn ang="0">
                  <a:pos x="91" y="304"/>
                </a:cxn>
                <a:cxn ang="0">
                  <a:pos x="149" y="221"/>
                </a:cxn>
                <a:cxn ang="0">
                  <a:pos x="231" y="142"/>
                </a:cxn>
              </a:cxnLst>
              <a:rect l="0" t="0" r="r" b="b"/>
              <a:pathLst>
                <a:path w="1376" h="1186">
                  <a:moveTo>
                    <a:pt x="281" y="105"/>
                  </a:moveTo>
                  <a:lnTo>
                    <a:pt x="347" y="65"/>
                  </a:lnTo>
                  <a:lnTo>
                    <a:pt x="411" y="35"/>
                  </a:lnTo>
                  <a:lnTo>
                    <a:pt x="471" y="15"/>
                  </a:lnTo>
                  <a:lnTo>
                    <a:pt x="527" y="4"/>
                  </a:lnTo>
                  <a:lnTo>
                    <a:pt x="580" y="0"/>
                  </a:lnTo>
                  <a:lnTo>
                    <a:pt x="630" y="4"/>
                  </a:lnTo>
                  <a:lnTo>
                    <a:pt x="676" y="12"/>
                  </a:lnTo>
                  <a:lnTo>
                    <a:pt x="721" y="26"/>
                  </a:lnTo>
                  <a:lnTo>
                    <a:pt x="761" y="44"/>
                  </a:lnTo>
                  <a:lnTo>
                    <a:pt x="800" y="65"/>
                  </a:lnTo>
                  <a:lnTo>
                    <a:pt x="837" y="88"/>
                  </a:lnTo>
                  <a:lnTo>
                    <a:pt x="870" y="111"/>
                  </a:lnTo>
                  <a:lnTo>
                    <a:pt x="902" y="135"/>
                  </a:lnTo>
                  <a:lnTo>
                    <a:pt x="932" y="157"/>
                  </a:lnTo>
                  <a:lnTo>
                    <a:pt x="961" y="178"/>
                  </a:lnTo>
                  <a:lnTo>
                    <a:pt x="988" y="196"/>
                  </a:lnTo>
                  <a:lnTo>
                    <a:pt x="1014" y="215"/>
                  </a:lnTo>
                  <a:lnTo>
                    <a:pt x="1042" y="239"/>
                  </a:lnTo>
                  <a:lnTo>
                    <a:pt x="1072" y="266"/>
                  </a:lnTo>
                  <a:lnTo>
                    <a:pt x="1101" y="299"/>
                  </a:lnTo>
                  <a:lnTo>
                    <a:pt x="1131" y="333"/>
                  </a:lnTo>
                  <a:lnTo>
                    <a:pt x="1160" y="371"/>
                  </a:lnTo>
                  <a:lnTo>
                    <a:pt x="1189" y="410"/>
                  </a:lnTo>
                  <a:lnTo>
                    <a:pt x="1218" y="451"/>
                  </a:lnTo>
                  <a:lnTo>
                    <a:pt x="1245" y="491"/>
                  </a:lnTo>
                  <a:lnTo>
                    <a:pt x="1271" y="531"/>
                  </a:lnTo>
                  <a:lnTo>
                    <a:pt x="1294" y="572"/>
                  </a:lnTo>
                  <a:lnTo>
                    <a:pt x="1316" y="610"/>
                  </a:lnTo>
                  <a:lnTo>
                    <a:pt x="1336" y="645"/>
                  </a:lnTo>
                  <a:lnTo>
                    <a:pt x="1352" y="679"/>
                  </a:lnTo>
                  <a:lnTo>
                    <a:pt x="1364" y="709"/>
                  </a:lnTo>
                  <a:lnTo>
                    <a:pt x="1374" y="734"/>
                  </a:lnTo>
                  <a:lnTo>
                    <a:pt x="1376" y="757"/>
                  </a:lnTo>
                  <a:lnTo>
                    <a:pt x="1371" y="780"/>
                  </a:lnTo>
                  <a:lnTo>
                    <a:pt x="1360" y="802"/>
                  </a:lnTo>
                  <a:lnTo>
                    <a:pt x="1341" y="825"/>
                  </a:lnTo>
                  <a:lnTo>
                    <a:pt x="1317" y="847"/>
                  </a:lnTo>
                  <a:lnTo>
                    <a:pt x="1289" y="869"/>
                  </a:lnTo>
                  <a:lnTo>
                    <a:pt x="1260" y="889"/>
                  </a:lnTo>
                  <a:lnTo>
                    <a:pt x="1226" y="911"/>
                  </a:lnTo>
                  <a:lnTo>
                    <a:pt x="1192" y="933"/>
                  </a:lnTo>
                  <a:lnTo>
                    <a:pt x="1156" y="954"/>
                  </a:lnTo>
                  <a:lnTo>
                    <a:pt x="1121" y="976"/>
                  </a:lnTo>
                  <a:lnTo>
                    <a:pt x="1088" y="996"/>
                  </a:lnTo>
                  <a:lnTo>
                    <a:pt x="1057" y="1018"/>
                  </a:lnTo>
                  <a:lnTo>
                    <a:pt x="1029" y="1039"/>
                  </a:lnTo>
                  <a:lnTo>
                    <a:pt x="1006" y="1061"/>
                  </a:lnTo>
                  <a:lnTo>
                    <a:pt x="988" y="1083"/>
                  </a:lnTo>
                  <a:lnTo>
                    <a:pt x="969" y="1104"/>
                  </a:lnTo>
                  <a:lnTo>
                    <a:pt x="947" y="1121"/>
                  </a:lnTo>
                  <a:lnTo>
                    <a:pt x="921" y="1137"/>
                  </a:lnTo>
                  <a:lnTo>
                    <a:pt x="891" y="1150"/>
                  </a:lnTo>
                  <a:lnTo>
                    <a:pt x="859" y="1161"/>
                  </a:lnTo>
                  <a:lnTo>
                    <a:pt x="823" y="1170"/>
                  </a:lnTo>
                  <a:lnTo>
                    <a:pt x="786" y="1177"/>
                  </a:lnTo>
                  <a:lnTo>
                    <a:pt x="747" y="1182"/>
                  </a:lnTo>
                  <a:lnTo>
                    <a:pt x="707" y="1185"/>
                  </a:lnTo>
                  <a:lnTo>
                    <a:pt x="665" y="1186"/>
                  </a:lnTo>
                  <a:lnTo>
                    <a:pt x="624" y="1185"/>
                  </a:lnTo>
                  <a:lnTo>
                    <a:pt x="583" y="1183"/>
                  </a:lnTo>
                  <a:lnTo>
                    <a:pt x="542" y="1180"/>
                  </a:lnTo>
                  <a:lnTo>
                    <a:pt x="503" y="1174"/>
                  </a:lnTo>
                  <a:lnTo>
                    <a:pt x="465" y="1167"/>
                  </a:lnTo>
                  <a:lnTo>
                    <a:pt x="429" y="1159"/>
                  </a:lnTo>
                  <a:lnTo>
                    <a:pt x="395" y="1147"/>
                  </a:lnTo>
                  <a:lnTo>
                    <a:pt x="361" y="1131"/>
                  </a:lnTo>
                  <a:lnTo>
                    <a:pt x="329" y="1112"/>
                  </a:lnTo>
                  <a:lnTo>
                    <a:pt x="296" y="1086"/>
                  </a:lnTo>
                  <a:lnTo>
                    <a:pt x="264" y="1059"/>
                  </a:lnTo>
                  <a:lnTo>
                    <a:pt x="233" y="1026"/>
                  </a:lnTo>
                  <a:lnTo>
                    <a:pt x="203" y="992"/>
                  </a:lnTo>
                  <a:lnTo>
                    <a:pt x="175" y="955"/>
                  </a:lnTo>
                  <a:lnTo>
                    <a:pt x="147" y="917"/>
                  </a:lnTo>
                  <a:lnTo>
                    <a:pt x="122" y="877"/>
                  </a:lnTo>
                  <a:lnTo>
                    <a:pt x="97" y="834"/>
                  </a:lnTo>
                  <a:lnTo>
                    <a:pt x="74" y="791"/>
                  </a:lnTo>
                  <a:lnTo>
                    <a:pt x="54" y="749"/>
                  </a:lnTo>
                  <a:lnTo>
                    <a:pt x="35" y="706"/>
                  </a:lnTo>
                  <a:lnTo>
                    <a:pt x="18" y="662"/>
                  </a:lnTo>
                  <a:lnTo>
                    <a:pt x="4" y="621"/>
                  </a:lnTo>
                  <a:lnTo>
                    <a:pt x="3" y="616"/>
                  </a:lnTo>
                  <a:lnTo>
                    <a:pt x="2" y="613"/>
                  </a:lnTo>
                  <a:lnTo>
                    <a:pt x="1" y="610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0"/>
                  </a:lnTo>
                  <a:lnTo>
                    <a:pt x="1" y="574"/>
                  </a:lnTo>
                  <a:lnTo>
                    <a:pt x="3" y="552"/>
                  </a:lnTo>
                  <a:lnTo>
                    <a:pt x="8" y="525"/>
                  </a:lnTo>
                  <a:lnTo>
                    <a:pt x="13" y="496"/>
                  </a:lnTo>
                  <a:lnTo>
                    <a:pt x="23" y="461"/>
                  </a:lnTo>
                  <a:lnTo>
                    <a:pt x="34" y="424"/>
                  </a:lnTo>
                  <a:lnTo>
                    <a:pt x="49" y="386"/>
                  </a:lnTo>
                  <a:lnTo>
                    <a:pt x="68" y="346"/>
                  </a:lnTo>
                  <a:lnTo>
                    <a:pt x="91" y="304"/>
                  </a:lnTo>
                  <a:lnTo>
                    <a:pt x="117" y="263"/>
                  </a:lnTo>
                  <a:lnTo>
                    <a:pt x="149" y="221"/>
                  </a:lnTo>
                  <a:lnTo>
                    <a:pt x="187" y="181"/>
                  </a:lnTo>
                  <a:lnTo>
                    <a:pt x="231" y="142"/>
                  </a:lnTo>
                  <a:lnTo>
                    <a:pt x="281" y="105"/>
                  </a:lnTo>
                  <a:close/>
                </a:path>
              </a:pathLst>
            </a:custGeom>
            <a:solidFill>
              <a:srgbClr val="F7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0" name="Freeform 48"/>
            <p:cNvSpPr>
              <a:spLocks/>
            </p:cNvSpPr>
            <p:nvPr/>
          </p:nvSpPr>
          <p:spPr bwMode="auto">
            <a:xfrm>
              <a:off x="2369" y="2247"/>
              <a:ext cx="665" cy="568"/>
            </a:xfrm>
            <a:custGeom>
              <a:avLst/>
              <a:gdLst/>
              <a:ahLst/>
              <a:cxnLst>
                <a:cxn ang="0">
                  <a:pos x="334" y="55"/>
                </a:cxn>
                <a:cxn ang="0">
                  <a:pos x="448" y="12"/>
                </a:cxn>
                <a:cxn ang="0">
                  <a:pos x="552" y="0"/>
                </a:cxn>
                <a:cxn ang="0">
                  <a:pos x="647" y="11"/>
                </a:cxn>
                <a:cxn ang="0">
                  <a:pos x="731" y="39"/>
                </a:cxn>
                <a:cxn ang="0">
                  <a:pos x="805" y="78"/>
                </a:cxn>
                <a:cxn ang="0">
                  <a:pos x="872" y="121"/>
                </a:cxn>
                <a:cxn ang="0">
                  <a:pos x="930" y="160"/>
                </a:cxn>
                <a:cxn ang="0">
                  <a:pos x="983" y="195"/>
                </a:cxn>
                <a:cxn ang="0">
                  <a:pos x="1038" y="246"/>
                </a:cxn>
                <a:cxn ang="0">
                  <a:pos x="1096" y="311"/>
                </a:cxn>
                <a:cxn ang="0">
                  <a:pos x="1152" y="384"/>
                </a:cxn>
                <a:cxn ang="0">
                  <a:pos x="1206" y="463"/>
                </a:cxn>
                <a:cxn ang="0">
                  <a:pos x="1253" y="541"/>
                </a:cxn>
                <a:cxn ang="0">
                  <a:pos x="1293" y="612"/>
                </a:cxn>
                <a:cxn ang="0">
                  <a:pos x="1320" y="673"/>
                </a:cxn>
                <a:cxn ang="0">
                  <a:pos x="1332" y="719"/>
                </a:cxn>
                <a:cxn ang="0">
                  <a:pos x="1316" y="763"/>
                </a:cxn>
                <a:cxn ang="0">
                  <a:pos x="1275" y="807"/>
                </a:cxn>
                <a:cxn ang="0">
                  <a:pos x="1219" y="848"/>
                </a:cxn>
                <a:cxn ang="0">
                  <a:pos x="1153" y="890"/>
                </a:cxn>
                <a:cxn ang="0">
                  <a:pos x="1086" y="931"/>
                </a:cxn>
                <a:cxn ang="0">
                  <a:pos x="1024" y="973"/>
                </a:cxn>
                <a:cxn ang="0">
                  <a:pos x="975" y="1014"/>
                </a:cxn>
                <a:cxn ang="0">
                  <a:pos x="939" y="1054"/>
                </a:cxn>
                <a:cxn ang="0">
                  <a:pos x="892" y="1087"/>
                </a:cxn>
                <a:cxn ang="0">
                  <a:pos x="832" y="1111"/>
                </a:cxn>
                <a:cxn ang="0">
                  <a:pos x="762" y="1126"/>
                </a:cxn>
                <a:cxn ang="0">
                  <a:pos x="685" y="1134"/>
                </a:cxn>
                <a:cxn ang="0">
                  <a:pos x="605" y="1134"/>
                </a:cxn>
                <a:cxn ang="0">
                  <a:pos x="526" y="1128"/>
                </a:cxn>
                <a:cxn ang="0">
                  <a:pos x="451" y="1117"/>
                </a:cxn>
                <a:cxn ang="0">
                  <a:pos x="383" y="1098"/>
                </a:cxn>
                <a:cxn ang="0">
                  <a:pos x="318" y="1062"/>
                </a:cxn>
                <a:cxn ang="0">
                  <a:pos x="256" y="1011"/>
                </a:cxn>
                <a:cxn ang="0">
                  <a:pos x="197" y="947"/>
                </a:cxn>
                <a:cxn ang="0">
                  <a:pos x="143" y="874"/>
                </a:cxn>
                <a:cxn ang="0">
                  <a:pos x="95" y="794"/>
                </a:cxn>
                <a:cxn ang="0">
                  <a:pos x="53" y="711"/>
                </a:cxn>
                <a:cxn ang="0">
                  <a:pos x="19" y="627"/>
                </a:cxn>
                <a:cxn ang="0">
                  <a:pos x="4" y="583"/>
                </a:cxn>
                <a:cxn ang="0">
                  <a:pos x="2" y="577"/>
                </a:cxn>
                <a:cxn ang="0">
                  <a:pos x="0" y="567"/>
                </a:cxn>
                <a:cxn ang="0">
                  <a:pos x="2" y="540"/>
                </a:cxn>
                <a:cxn ang="0">
                  <a:pos x="7" y="492"/>
                </a:cxn>
                <a:cxn ang="0">
                  <a:pos x="22" y="429"/>
                </a:cxn>
                <a:cxn ang="0">
                  <a:pos x="48" y="355"/>
                </a:cxn>
                <a:cxn ang="0">
                  <a:pos x="88" y="277"/>
                </a:cxn>
                <a:cxn ang="0">
                  <a:pos x="146" y="198"/>
                </a:cxn>
                <a:cxn ang="0">
                  <a:pos x="225" y="123"/>
                </a:cxn>
              </a:cxnLst>
              <a:rect l="0" t="0" r="r" b="b"/>
              <a:pathLst>
                <a:path w="1332" h="1135">
                  <a:moveTo>
                    <a:pt x="273" y="89"/>
                  </a:moveTo>
                  <a:lnTo>
                    <a:pt x="334" y="55"/>
                  </a:lnTo>
                  <a:lnTo>
                    <a:pt x="393" y="30"/>
                  </a:lnTo>
                  <a:lnTo>
                    <a:pt x="448" y="12"/>
                  </a:lnTo>
                  <a:lnTo>
                    <a:pt x="501" y="3"/>
                  </a:lnTo>
                  <a:lnTo>
                    <a:pt x="552" y="0"/>
                  </a:lnTo>
                  <a:lnTo>
                    <a:pt x="600" y="3"/>
                  </a:lnTo>
                  <a:lnTo>
                    <a:pt x="647" y="11"/>
                  </a:lnTo>
                  <a:lnTo>
                    <a:pt x="689" y="23"/>
                  </a:lnTo>
                  <a:lnTo>
                    <a:pt x="731" y="39"/>
                  </a:lnTo>
                  <a:lnTo>
                    <a:pt x="770" y="57"/>
                  </a:lnTo>
                  <a:lnTo>
                    <a:pt x="805" y="78"/>
                  </a:lnTo>
                  <a:lnTo>
                    <a:pt x="840" y="99"/>
                  </a:lnTo>
                  <a:lnTo>
                    <a:pt x="872" y="121"/>
                  </a:lnTo>
                  <a:lnTo>
                    <a:pt x="902" y="141"/>
                  </a:lnTo>
                  <a:lnTo>
                    <a:pt x="930" y="160"/>
                  </a:lnTo>
                  <a:lnTo>
                    <a:pt x="956" y="177"/>
                  </a:lnTo>
                  <a:lnTo>
                    <a:pt x="983" y="195"/>
                  </a:lnTo>
                  <a:lnTo>
                    <a:pt x="1009" y="218"/>
                  </a:lnTo>
                  <a:lnTo>
                    <a:pt x="1038" y="246"/>
                  </a:lnTo>
                  <a:lnTo>
                    <a:pt x="1066" y="276"/>
                  </a:lnTo>
                  <a:lnTo>
                    <a:pt x="1096" y="311"/>
                  </a:lnTo>
                  <a:lnTo>
                    <a:pt x="1123" y="346"/>
                  </a:lnTo>
                  <a:lnTo>
                    <a:pt x="1152" y="384"/>
                  </a:lnTo>
                  <a:lnTo>
                    <a:pt x="1180" y="423"/>
                  </a:lnTo>
                  <a:lnTo>
                    <a:pt x="1206" y="463"/>
                  </a:lnTo>
                  <a:lnTo>
                    <a:pt x="1230" y="502"/>
                  </a:lnTo>
                  <a:lnTo>
                    <a:pt x="1253" y="541"/>
                  </a:lnTo>
                  <a:lnTo>
                    <a:pt x="1274" y="578"/>
                  </a:lnTo>
                  <a:lnTo>
                    <a:pt x="1293" y="612"/>
                  </a:lnTo>
                  <a:lnTo>
                    <a:pt x="1309" y="644"/>
                  </a:lnTo>
                  <a:lnTo>
                    <a:pt x="1320" y="673"/>
                  </a:lnTo>
                  <a:lnTo>
                    <a:pt x="1329" y="697"/>
                  </a:lnTo>
                  <a:lnTo>
                    <a:pt x="1332" y="719"/>
                  </a:lnTo>
                  <a:lnTo>
                    <a:pt x="1327" y="741"/>
                  </a:lnTo>
                  <a:lnTo>
                    <a:pt x="1316" y="763"/>
                  </a:lnTo>
                  <a:lnTo>
                    <a:pt x="1298" y="785"/>
                  </a:lnTo>
                  <a:lnTo>
                    <a:pt x="1275" y="807"/>
                  </a:lnTo>
                  <a:lnTo>
                    <a:pt x="1249" y="828"/>
                  </a:lnTo>
                  <a:lnTo>
                    <a:pt x="1219" y="848"/>
                  </a:lnTo>
                  <a:lnTo>
                    <a:pt x="1187" y="869"/>
                  </a:lnTo>
                  <a:lnTo>
                    <a:pt x="1153" y="890"/>
                  </a:lnTo>
                  <a:lnTo>
                    <a:pt x="1120" y="910"/>
                  </a:lnTo>
                  <a:lnTo>
                    <a:pt x="1086" y="931"/>
                  </a:lnTo>
                  <a:lnTo>
                    <a:pt x="1054" y="952"/>
                  </a:lnTo>
                  <a:lnTo>
                    <a:pt x="1024" y="973"/>
                  </a:lnTo>
                  <a:lnTo>
                    <a:pt x="997" y="993"/>
                  </a:lnTo>
                  <a:lnTo>
                    <a:pt x="975" y="1014"/>
                  </a:lnTo>
                  <a:lnTo>
                    <a:pt x="956" y="1035"/>
                  </a:lnTo>
                  <a:lnTo>
                    <a:pt x="939" y="1054"/>
                  </a:lnTo>
                  <a:lnTo>
                    <a:pt x="917" y="1072"/>
                  </a:lnTo>
                  <a:lnTo>
                    <a:pt x="892" y="1087"/>
                  </a:lnTo>
                  <a:lnTo>
                    <a:pt x="864" y="1100"/>
                  </a:lnTo>
                  <a:lnTo>
                    <a:pt x="832" y="1111"/>
                  </a:lnTo>
                  <a:lnTo>
                    <a:pt x="797" y="1119"/>
                  </a:lnTo>
                  <a:lnTo>
                    <a:pt x="762" y="1126"/>
                  </a:lnTo>
                  <a:lnTo>
                    <a:pt x="724" y="1130"/>
                  </a:lnTo>
                  <a:lnTo>
                    <a:pt x="685" y="1134"/>
                  </a:lnTo>
                  <a:lnTo>
                    <a:pt x="645" y="1135"/>
                  </a:lnTo>
                  <a:lnTo>
                    <a:pt x="605" y="1134"/>
                  </a:lnTo>
                  <a:lnTo>
                    <a:pt x="565" y="1133"/>
                  </a:lnTo>
                  <a:lnTo>
                    <a:pt x="526" y="1128"/>
                  </a:lnTo>
                  <a:lnTo>
                    <a:pt x="488" y="1124"/>
                  </a:lnTo>
                  <a:lnTo>
                    <a:pt x="451" y="1117"/>
                  </a:lnTo>
                  <a:lnTo>
                    <a:pt x="416" y="1109"/>
                  </a:lnTo>
                  <a:lnTo>
                    <a:pt x="383" y="1098"/>
                  </a:lnTo>
                  <a:lnTo>
                    <a:pt x="351" y="1082"/>
                  </a:lnTo>
                  <a:lnTo>
                    <a:pt x="318" y="1062"/>
                  </a:lnTo>
                  <a:lnTo>
                    <a:pt x="287" y="1038"/>
                  </a:lnTo>
                  <a:lnTo>
                    <a:pt x="256" y="1011"/>
                  </a:lnTo>
                  <a:lnTo>
                    <a:pt x="226" y="981"/>
                  </a:lnTo>
                  <a:lnTo>
                    <a:pt x="197" y="947"/>
                  </a:lnTo>
                  <a:lnTo>
                    <a:pt x="170" y="912"/>
                  </a:lnTo>
                  <a:lnTo>
                    <a:pt x="143" y="874"/>
                  </a:lnTo>
                  <a:lnTo>
                    <a:pt x="119" y="834"/>
                  </a:lnTo>
                  <a:lnTo>
                    <a:pt x="95" y="794"/>
                  </a:lnTo>
                  <a:lnTo>
                    <a:pt x="73" y="753"/>
                  </a:lnTo>
                  <a:lnTo>
                    <a:pt x="53" y="711"/>
                  </a:lnTo>
                  <a:lnTo>
                    <a:pt x="35" y="669"/>
                  </a:lnTo>
                  <a:lnTo>
                    <a:pt x="19" y="627"/>
                  </a:lnTo>
                  <a:lnTo>
                    <a:pt x="5" y="587"/>
                  </a:lnTo>
                  <a:lnTo>
                    <a:pt x="4" y="583"/>
                  </a:lnTo>
                  <a:lnTo>
                    <a:pt x="3" y="580"/>
                  </a:lnTo>
                  <a:lnTo>
                    <a:pt x="2" y="577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7"/>
                  </a:lnTo>
                  <a:lnTo>
                    <a:pt x="2" y="540"/>
                  </a:lnTo>
                  <a:lnTo>
                    <a:pt x="4" y="519"/>
                  </a:lnTo>
                  <a:lnTo>
                    <a:pt x="7" y="492"/>
                  </a:lnTo>
                  <a:lnTo>
                    <a:pt x="14" y="463"/>
                  </a:lnTo>
                  <a:lnTo>
                    <a:pt x="22" y="429"/>
                  </a:lnTo>
                  <a:lnTo>
                    <a:pt x="34" y="393"/>
                  </a:lnTo>
                  <a:lnTo>
                    <a:pt x="48" y="355"/>
                  </a:lnTo>
                  <a:lnTo>
                    <a:pt x="66" y="316"/>
                  </a:lnTo>
                  <a:lnTo>
                    <a:pt x="88" y="277"/>
                  </a:lnTo>
                  <a:lnTo>
                    <a:pt x="114" y="237"/>
                  </a:lnTo>
                  <a:lnTo>
                    <a:pt x="146" y="198"/>
                  </a:lnTo>
                  <a:lnTo>
                    <a:pt x="182" y="160"/>
                  </a:lnTo>
                  <a:lnTo>
                    <a:pt x="225" y="123"/>
                  </a:lnTo>
                  <a:lnTo>
                    <a:pt x="273" y="89"/>
                  </a:lnTo>
                  <a:close/>
                </a:path>
              </a:pathLst>
            </a:custGeom>
            <a:solidFill>
              <a:srgbClr val="F2E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1" name="Freeform 49"/>
            <p:cNvSpPr>
              <a:spLocks/>
            </p:cNvSpPr>
            <p:nvPr/>
          </p:nvSpPr>
          <p:spPr bwMode="auto">
            <a:xfrm>
              <a:off x="2380" y="2263"/>
              <a:ext cx="643" cy="543"/>
            </a:xfrm>
            <a:custGeom>
              <a:avLst/>
              <a:gdLst/>
              <a:ahLst/>
              <a:cxnLst>
                <a:cxn ang="0">
                  <a:pos x="319" y="46"/>
                </a:cxn>
                <a:cxn ang="0">
                  <a:pos x="425" y="10"/>
                </a:cxn>
                <a:cxn ang="0">
                  <a:pos x="524" y="0"/>
                </a:cxn>
                <a:cxn ang="0">
                  <a:pos x="615" y="10"/>
                </a:cxn>
                <a:cxn ang="0">
                  <a:pos x="699" y="34"/>
                </a:cxn>
                <a:cxn ang="0">
                  <a:pos x="774" y="68"/>
                </a:cxn>
                <a:cxn ang="0">
                  <a:pos x="841" y="106"/>
                </a:cxn>
                <a:cxn ang="0">
                  <a:pos x="900" y="143"/>
                </a:cxn>
                <a:cxn ang="0">
                  <a:pos x="950" y="176"/>
                </a:cxn>
                <a:cxn ang="0">
                  <a:pos x="1003" y="226"/>
                </a:cxn>
                <a:cxn ang="0">
                  <a:pos x="1059" y="288"/>
                </a:cxn>
                <a:cxn ang="0">
                  <a:pos x="1114" y="360"/>
                </a:cxn>
                <a:cxn ang="0">
                  <a:pos x="1166" y="435"/>
                </a:cxn>
                <a:cxn ang="0">
                  <a:pos x="1212" y="510"/>
                </a:cxn>
                <a:cxn ang="0">
                  <a:pos x="1250" y="580"/>
                </a:cxn>
                <a:cxn ang="0">
                  <a:pos x="1278" y="638"/>
                </a:cxn>
                <a:cxn ang="0">
                  <a:pos x="1288" y="684"/>
                </a:cxn>
                <a:cxn ang="0">
                  <a:pos x="1272" y="726"/>
                </a:cxn>
                <a:cxn ang="0">
                  <a:pos x="1234" y="768"/>
                </a:cxn>
                <a:cxn ang="0">
                  <a:pos x="1179" y="808"/>
                </a:cxn>
                <a:cxn ang="0">
                  <a:pos x="1115" y="849"/>
                </a:cxn>
                <a:cxn ang="0">
                  <a:pos x="1051" y="889"/>
                </a:cxn>
                <a:cxn ang="0">
                  <a:pos x="990" y="929"/>
                </a:cxn>
                <a:cxn ang="0">
                  <a:pos x="942" y="968"/>
                </a:cxn>
                <a:cxn ang="0">
                  <a:pos x="909" y="1007"/>
                </a:cxn>
                <a:cxn ang="0">
                  <a:pos x="863" y="1040"/>
                </a:cxn>
                <a:cxn ang="0">
                  <a:pos x="804" y="1062"/>
                </a:cxn>
                <a:cxn ang="0">
                  <a:pos x="736" y="1077"/>
                </a:cxn>
                <a:cxn ang="0">
                  <a:pos x="663" y="1085"/>
                </a:cxn>
                <a:cxn ang="0">
                  <a:pos x="585" y="1085"/>
                </a:cxn>
                <a:cxn ang="0">
                  <a:pos x="508" y="1079"/>
                </a:cxn>
                <a:cxn ang="0">
                  <a:pos x="436" y="1068"/>
                </a:cxn>
                <a:cxn ang="0">
                  <a:pos x="370" y="1050"/>
                </a:cxn>
                <a:cxn ang="0">
                  <a:pos x="308" y="1016"/>
                </a:cxn>
                <a:cxn ang="0">
                  <a:pos x="248" y="965"/>
                </a:cxn>
                <a:cxn ang="0">
                  <a:pos x="190" y="903"/>
                </a:cxn>
                <a:cxn ang="0">
                  <a:pos x="139" y="831"/>
                </a:cxn>
                <a:cxn ang="0">
                  <a:pos x="91" y="754"/>
                </a:cxn>
                <a:cxn ang="0">
                  <a:pos x="50" y="673"/>
                </a:cxn>
                <a:cxn ang="0">
                  <a:pos x="18" y="593"/>
                </a:cxn>
                <a:cxn ang="0">
                  <a:pos x="3" y="550"/>
                </a:cxn>
                <a:cxn ang="0">
                  <a:pos x="2" y="545"/>
                </a:cxn>
                <a:cxn ang="0">
                  <a:pos x="0" y="536"/>
                </a:cxn>
                <a:cxn ang="0">
                  <a:pos x="0" y="508"/>
                </a:cxn>
                <a:cxn ang="0">
                  <a:pos x="6" y="460"/>
                </a:cxn>
                <a:cxn ang="0">
                  <a:pos x="20" y="398"/>
                </a:cxn>
                <a:cxn ang="0">
                  <a:pos x="44" y="327"/>
                </a:cxn>
                <a:cxn ang="0">
                  <a:pos x="83" y="251"/>
                </a:cxn>
                <a:cxn ang="0">
                  <a:pos x="140" y="175"/>
                </a:cxn>
                <a:cxn ang="0">
                  <a:pos x="217" y="106"/>
                </a:cxn>
              </a:cxnLst>
              <a:rect l="0" t="0" r="r" b="b"/>
              <a:pathLst>
                <a:path w="1288" h="1086">
                  <a:moveTo>
                    <a:pt x="264" y="75"/>
                  </a:moveTo>
                  <a:lnTo>
                    <a:pt x="319" y="46"/>
                  </a:lnTo>
                  <a:lnTo>
                    <a:pt x="373" y="24"/>
                  </a:lnTo>
                  <a:lnTo>
                    <a:pt x="425" y="10"/>
                  </a:lnTo>
                  <a:lnTo>
                    <a:pt x="475" y="2"/>
                  </a:lnTo>
                  <a:lnTo>
                    <a:pt x="524" y="0"/>
                  </a:lnTo>
                  <a:lnTo>
                    <a:pt x="570" y="2"/>
                  </a:lnTo>
                  <a:lnTo>
                    <a:pt x="615" y="10"/>
                  </a:lnTo>
                  <a:lnTo>
                    <a:pt x="658" y="21"/>
                  </a:lnTo>
                  <a:lnTo>
                    <a:pt x="699" y="34"/>
                  </a:lnTo>
                  <a:lnTo>
                    <a:pt x="737" y="51"/>
                  </a:lnTo>
                  <a:lnTo>
                    <a:pt x="774" y="68"/>
                  </a:lnTo>
                  <a:lnTo>
                    <a:pt x="809" y="87"/>
                  </a:lnTo>
                  <a:lnTo>
                    <a:pt x="841" y="106"/>
                  </a:lnTo>
                  <a:lnTo>
                    <a:pt x="872" y="124"/>
                  </a:lnTo>
                  <a:lnTo>
                    <a:pt x="900" y="143"/>
                  </a:lnTo>
                  <a:lnTo>
                    <a:pt x="925" y="159"/>
                  </a:lnTo>
                  <a:lnTo>
                    <a:pt x="950" y="176"/>
                  </a:lnTo>
                  <a:lnTo>
                    <a:pt x="976" y="199"/>
                  </a:lnTo>
                  <a:lnTo>
                    <a:pt x="1003" y="226"/>
                  </a:lnTo>
                  <a:lnTo>
                    <a:pt x="1031" y="255"/>
                  </a:lnTo>
                  <a:lnTo>
                    <a:pt x="1059" y="288"/>
                  </a:lnTo>
                  <a:lnTo>
                    <a:pt x="1086" y="323"/>
                  </a:lnTo>
                  <a:lnTo>
                    <a:pt x="1114" y="360"/>
                  </a:lnTo>
                  <a:lnTo>
                    <a:pt x="1141" y="397"/>
                  </a:lnTo>
                  <a:lnTo>
                    <a:pt x="1166" y="435"/>
                  </a:lnTo>
                  <a:lnTo>
                    <a:pt x="1190" y="473"/>
                  </a:lnTo>
                  <a:lnTo>
                    <a:pt x="1212" y="510"/>
                  </a:lnTo>
                  <a:lnTo>
                    <a:pt x="1233" y="546"/>
                  </a:lnTo>
                  <a:lnTo>
                    <a:pt x="1250" y="580"/>
                  </a:lnTo>
                  <a:lnTo>
                    <a:pt x="1265" y="610"/>
                  </a:lnTo>
                  <a:lnTo>
                    <a:pt x="1278" y="638"/>
                  </a:lnTo>
                  <a:lnTo>
                    <a:pt x="1286" y="662"/>
                  </a:lnTo>
                  <a:lnTo>
                    <a:pt x="1288" y="684"/>
                  </a:lnTo>
                  <a:lnTo>
                    <a:pt x="1283" y="705"/>
                  </a:lnTo>
                  <a:lnTo>
                    <a:pt x="1272" y="726"/>
                  </a:lnTo>
                  <a:lnTo>
                    <a:pt x="1256" y="747"/>
                  </a:lnTo>
                  <a:lnTo>
                    <a:pt x="1234" y="768"/>
                  </a:lnTo>
                  <a:lnTo>
                    <a:pt x="1207" y="787"/>
                  </a:lnTo>
                  <a:lnTo>
                    <a:pt x="1179" y="808"/>
                  </a:lnTo>
                  <a:lnTo>
                    <a:pt x="1147" y="829"/>
                  </a:lnTo>
                  <a:lnTo>
                    <a:pt x="1115" y="849"/>
                  </a:lnTo>
                  <a:lnTo>
                    <a:pt x="1083" y="868"/>
                  </a:lnTo>
                  <a:lnTo>
                    <a:pt x="1051" y="889"/>
                  </a:lnTo>
                  <a:lnTo>
                    <a:pt x="1020" y="908"/>
                  </a:lnTo>
                  <a:lnTo>
                    <a:pt x="990" y="929"/>
                  </a:lnTo>
                  <a:lnTo>
                    <a:pt x="964" y="949"/>
                  </a:lnTo>
                  <a:lnTo>
                    <a:pt x="942" y="968"/>
                  </a:lnTo>
                  <a:lnTo>
                    <a:pt x="925" y="989"/>
                  </a:lnTo>
                  <a:lnTo>
                    <a:pt x="909" y="1007"/>
                  </a:lnTo>
                  <a:lnTo>
                    <a:pt x="887" y="1025"/>
                  </a:lnTo>
                  <a:lnTo>
                    <a:pt x="863" y="1040"/>
                  </a:lnTo>
                  <a:lnTo>
                    <a:pt x="835" y="1051"/>
                  </a:lnTo>
                  <a:lnTo>
                    <a:pt x="804" y="1062"/>
                  </a:lnTo>
                  <a:lnTo>
                    <a:pt x="772" y="1071"/>
                  </a:lnTo>
                  <a:lnTo>
                    <a:pt x="736" y="1077"/>
                  </a:lnTo>
                  <a:lnTo>
                    <a:pt x="701" y="1081"/>
                  </a:lnTo>
                  <a:lnTo>
                    <a:pt x="663" y="1085"/>
                  </a:lnTo>
                  <a:lnTo>
                    <a:pt x="623" y="1086"/>
                  </a:lnTo>
                  <a:lnTo>
                    <a:pt x="585" y="1085"/>
                  </a:lnTo>
                  <a:lnTo>
                    <a:pt x="546" y="1082"/>
                  </a:lnTo>
                  <a:lnTo>
                    <a:pt x="508" y="1079"/>
                  </a:lnTo>
                  <a:lnTo>
                    <a:pt x="471" y="1074"/>
                  </a:lnTo>
                  <a:lnTo>
                    <a:pt x="436" y="1068"/>
                  </a:lnTo>
                  <a:lnTo>
                    <a:pt x="402" y="1060"/>
                  </a:lnTo>
                  <a:lnTo>
                    <a:pt x="370" y="1050"/>
                  </a:lnTo>
                  <a:lnTo>
                    <a:pt x="339" y="1035"/>
                  </a:lnTo>
                  <a:lnTo>
                    <a:pt x="308" y="1016"/>
                  </a:lnTo>
                  <a:lnTo>
                    <a:pt x="278" y="992"/>
                  </a:lnTo>
                  <a:lnTo>
                    <a:pt x="248" y="965"/>
                  </a:lnTo>
                  <a:lnTo>
                    <a:pt x="219" y="936"/>
                  </a:lnTo>
                  <a:lnTo>
                    <a:pt x="190" y="903"/>
                  </a:lnTo>
                  <a:lnTo>
                    <a:pt x="164" y="868"/>
                  </a:lnTo>
                  <a:lnTo>
                    <a:pt x="139" y="831"/>
                  </a:lnTo>
                  <a:lnTo>
                    <a:pt x="114" y="793"/>
                  </a:lnTo>
                  <a:lnTo>
                    <a:pt x="91" y="754"/>
                  </a:lnTo>
                  <a:lnTo>
                    <a:pt x="69" y="714"/>
                  </a:lnTo>
                  <a:lnTo>
                    <a:pt x="50" y="673"/>
                  </a:lnTo>
                  <a:lnTo>
                    <a:pt x="33" y="633"/>
                  </a:lnTo>
                  <a:lnTo>
                    <a:pt x="18" y="593"/>
                  </a:lnTo>
                  <a:lnTo>
                    <a:pt x="4" y="554"/>
                  </a:lnTo>
                  <a:lnTo>
                    <a:pt x="3" y="550"/>
                  </a:lnTo>
                  <a:lnTo>
                    <a:pt x="3" y="547"/>
                  </a:lnTo>
                  <a:lnTo>
                    <a:pt x="2" y="545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5"/>
                  </a:lnTo>
                  <a:lnTo>
                    <a:pt x="0" y="508"/>
                  </a:lnTo>
                  <a:lnTo>
                    <a:pt x="3" y="486"/>
                  </a:lnTo>
                  <a:lnTo>
                    <a:pt x="6" y="460"/>
                  </a:lnTo>
                  <a:lnTo>
                    <a:pt x="12" y="431"/>
                  </a:lnTo>
                  <a:lnTo>
                    <a:pt x="20" y="398"/>
                  </a:lnTo>
                  <a:lnTo>
                    <a:pt x="30" y="363"/>
                  </a:lnTo>
                  <a:lnTo>
                    <a:pt x="44" y="327"/>
                  </a:lnTo>
                  <a:lnTo>
                    <a:pt x="63" y="289"/>
                  </a:lnTo>
                  <a:lnTo>
                    <a:pt x="83" y="251"/>
                  </a:lnTo>
                  <a:lnTo>
                    <a:pt x="110" y="213"/>
                  </a:lnTo>
                  <a:lnTo>
                    <a:pt x="140" y="175"/>
                  </a:lnTo>
                  <a:lnTo>
                    <a:pt x="175" y="139"/>
                  </a:lnTo>
                  <a:lnTo>
                    <a:pt x="217" y="106"/>
                  </a:lnTo>
                  <a:lnTo>
                    <a:pt x="264" y="75"/>
                  </a:lnTo>
                  <a:close/>
                </a:path>
              </a:pathLst>
            </a:custGeom>
            <a:solidFill>
              <a:srgbClr val="EAD3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2" name="Freeform 50"/>
            <p:cNvSpPr>
              <a:spLocks/>
            </p:cNvSpPr>
            <p:nvPr/>
          </p:nvSpPr>
          <p:spPr bwMode="auto">
            <a:xfrm>
              <a:off x="2391" y="2279"/>
              <a:ext cx="622" cy="518"/>
            </a:xfrm>
            <a:custGeom>
              <a:avLst/>
              <a:gdLst/>
              <a:ahLst/>
              <a:cxnLst>
                <a:cxn ang="0">
                  <a:pos x="304" y="37"/>
                </a:cxn>
                <a:cxn ang="0">
                  <a:pos x="401" y="8"/>
                </a:cxn>
                <a:cxn ang="0">
                  <a:pos x="495" y="0"/>
                </a:cxn>
                <a:cxn ang="0">
                  <a:pos x="584" y="8"/>
                </a:cxn>
                <a:cxn ang="0">
                  <a:pos x="667" y="30"/>
                </a:cxn>
                <a:cxn ang="0">
                  <a:pos x="743" y="59"/>
                </a:cxn>
                <a:cxn ang="0">
                  <a:pos x="810" y="93"/>
                </a:cxn>
                <a:cxn ang="0">
                  <a:pos x="869" y="127"/>
                </a:cxn>
                <a:cxn ang="0">
                  <a:pos x="917" y="159"/>
                </a:cxn>
                <a:cxn ang="0">
                  <a:pos x="969" y="206"/>
                </a:cxn>
                <a:cxn ang="0">
                  <a:pos x="1023" y="266"/>
                </a:cxn>
                <a:cxn ang="0">
                  <a:pos x="1076" y="335"/>
                </a:cxn>
                <a:cxn ang="0">
                  <a:pos x="1127" y="409"/>
                </a:cxn>
                <a:cxn ang="0">
                  <a:pos x="1170" y="481"/>
                </a:cxn>
                <a:cxn ang="0">
                  <a:pos x="1207" y="548"/>
                </a:cxn>
                <a:cxn ang="0">
                  <a:pos x="1234" y="605"/>
                </a:cxn>
                <a:cxn ang="0">
                  <a:pos x="1244" y="648"/>
                </a:cxn>
                <a:cxn ang="0">
                  <a:pos x="1229" y="690"/>
                </a:cxn>
                <a:cxn ang="0">
                  <a:pos x="1191" y="729"/>
                </a:cxn>
                <a:cxn ang="0">
                  <a:pos x="1138" y="768"/>
                </a:cxn>
                <a:cxn ang="0">
                  <a:pos x="1077" y="807"/>
                </a:cxn>
                <a:cxn ang="0">
                  <a:pos x="1014" y="845"/>
                </a:cxn>
                <a:cxn ang="0">
                  <a:pos x="956" y="884"/>
                </a:cxn>
                <a:cxn ang="0">
                  <a:pos x="909" y="922"/>
                </a:cxn>
                <a:cxn ang="0">
                  <a:pos x="877" y="960"/>
                </a:cxn>
                <a:cxn ang="0">
                  <a:pos x="833" y="992"/>
                </a:cxn>
                <a:cxn ang="0">
                  <a:pos x="776" y="1013"/>
                </a:cxn>
                <a:cxn ang="0">
                  <a:pos x="711" y="1027"/>
                </a:cxn>
                <a:cxn ang="0">
                  <a:pos x="639" y="1035"/>
                </a:cxn>
                <a:cxn ang="0">
                  <a:pos x="565" y="1035"/>
                </a:cxn>
                <a:cxn ang="0">
                  <a:pos x="491" y="1030"/>
                </a:cxn>
                <a:cxn ang="0">
                  <a:pos x="421" y="1019"/>
                </a:cxn>
                <a:cxn ang="0">
                  <a:pos x="357" y="1001"/>
                </a:cxn>
                <a:cxn ang="0">
                  <a:pos x="296" y="967"/>
                </a:cxn>
                <a:cxn ang="0">
                  <a:pos x="239" y="919"/>
                </a:cxn>
                <a:cxn ang="0">
                  <a:pos x="183" y="859"/>
                </a:cxn>
                <a:cxn ang="0">
                  <a:pos x="133" y="790"/>
                </a:cxn>
                <a:cxn ang="0">
                  <a:pos x="88" y="714"/>
                </a:cxn>
                <a:cxn ang="0">
                  <a:pos x="49" y="637"/>
                </a:cxn>
                <a:cxn ang="0">
                  <a:pos x="16" y="559"/>
                </a:cxn>
                <a:cxn ang="0">
                  <a:pos x="3" y="518"/>
                </a:cxn>
                <a:cxn ang="0">
                  <a:pos x="1" y="513"/>
                </a:cxn>
                <a:cxn ang="0">
                  <a:pos x="0" y="504"/>
                </a:cxn>
                <a:cxn ang="0">
                  <a:pos x="0" y="476"/>
                </a:cxn>
                <a:cxn ang="0">
                  <a:pos x="5" y="428"/>
                </a:cxn>
                <a:cxn ang="0">
                  <a:pos x="18" y="367"/>
                </a:cxn>
                <a:cxn ang="0">
                  <a:pos x="42" y="298"/>
                </a:cxn>
                <a:cxn ang="0">
                  <a:pos x="79" y="225"/>
                </a:cxn>
                <a:cxn ang="0">
                  <a:pos x="134" y="153"/>
                </a:cxn>
                <a:cxn ang="0">
                  <a:pos x="209" y="89"/>
                </a:cxn>
              </a:cxnLst>
              <a:rect l="0" t="0" r="r" b="b"/>
              <a:pathLst>
                <a:path w="1244" h="1036">
                  <a:moveTo>
                    <a:pt x="255" y="60"/>
                  </a:moveTo>
                  <a:lnTo>
                    <a:pt x="304" y="37"/>
                  </a:lnTo>
                  <a:lnTo>
                    <a:pt x="353" y="20"/>
                  </a:lnTo>
                  <a:lnTo>
                    <a:pt x="401" y="8"/>
                  </a:lnTo>
                  <a:lnTo>
                    <a:pt x="448" y="1"/>
                  </a:lnTo>
                  <a:lnTo>
                    <a:pt x="495" y="0"/>
                  </a:lnTo>
                  <a:lnTo>
                    <a:pt x="540" y="2"/>
                  </a:lnTo>
                  <a:lnTo>
                    <a:pt x="584" y="8"/>
                  </a:lnTo>
                  <a:lnTo>
                    <a:pt x="627" y="17"/>
                  </a:lnTo>
                  <a:lnTo>
                    <a:pt x="667" y="30"/>
                  </a:lnTo>
                  <a:lnTo>
                    <a:pt x="706" y="44"/>
                  </a:lnTo>
                  <a:lnTo>
                    <a:pt x="743" y="59"/>
                  </a:lnTo>
                  <a:lnTo>
                    <a:pt x="778" y="76"/>
                  </a:lnTo>
                  <a:lnTo>
                    <a:pt x="810" y="93"/>
                  </a:lnTo>
                  <a:lnTo>
                    <a:pt x="841" y="109"/>
                  </a:lnTo>
                  <a:lnTo>
                    <a:pt x="869" y="127"/>
                  </a:lnTo>
                  <a:lnTo>
                    <a:pt x="893" y="142"/>
                  </a:lnTo>
                  <a:lnTo>
                    <a:pt x="917" y="159"/>
                  </a:lnTo>
                  <a:lnTo>
                    <a:pt x="942" y="180"/>
                  </a:lnTo>
                  <a:lnTo>
                    <a:pt x="969" y="206"/>
                  </a:lnTo>
                  <a:lnTo>
                    <a:pt x="995" y="235"/>
                  </a:lnTo>
                  <a:lnTo>
                    <a:pt x="1023" y="266"/>
                  </a:lnTo>
                  <a:lnTo>
                    <a:pt x="1049" y="299"/>
                  </a:lnTo>
                  <a:lnTo>
                    <a:pt x="1076" y="335"/>
                  </a:lnTo>
                  <a:lnTo>
                    <a:pt x="1101" y="372"/>
                  </a:lnTo>
                  <a:lnTo>
                    <a:pt x="1127" y="409"/>
                  </a:lnTo>
                  <a:lnTo>
                    <a:pt x="1150" y="446"/>
                  </a:lnTo>
                  <a:lnTo>
                    <a:pt x="1170" y="481"/>
                  </a:lnTo>
                  <a:lnTo>
                    <a:pt x="1190" y="516"/>
                  </a:lnTo>
                  <a:lnTo>
                    <a:pt x="1207" y="548"/>
                  </a:lnTo>
                  <a:lnTo>
                    <a:pt x="1222" y="578"/>
                  </a:lnTo>
                  <a:lnTo>
                    <a:pt x="1234" y="605"/>
                  </a:lnTo>
                  <a:lnTo>
                    <a:pt x="1242" y="628"/>
                  </a:lnTo>
                  <a:lnTo>
                    <a:pt x="1244" y="648"/>
                  </a:lnTo>
                  <a:lnTo>
                    <a:pt x="1239" y="669"/>
                  </a:lnTo>
                  <a:lnTo>
                    <a:pt x="1229" y="690"/>
                  </a:lnTo>
                  <a:lnTo>
                    <a:pt x="1212" y="709"/>
                  </a:lnTo>
                  <a:lnTo>
                    <a:pt x="1191" y="729"/>
                  </a:lnTo>
                  <a:lnTo>
                    <a:pt x="1166" y="749"/>
                  </a:lnTo>
                  <a:lnTo>
                    <a:pt x="1138" y="768"/>
                  </a:lnTo>
                  <a:lnTo>
                    <a:pt x="1108" y="788"/>
                  </a:lnTo>
                  <a:lnTo>
                    <a:pt x="1077" y="807"/>
                  </a:lnTo>
                  <a:lnTo>
                    <a:pt x="1045" y="827"/>
                  </a:lnTo>
                  <a:lnTo>
                    <a:pt x="1014" y="845"/>
                  </a:lnTo>
                  <a:lnTo>
                    <a:pt x="984" y="865"/>
                  </a:lnTo>
                  <a:lnTo>
                    <a:pt x="956" y="884"/>
                  </a:lnTo>
                  <a:lnTo>
                    <a:pt x="931" y="903"/>
                  </a:lnTo>
                  <a:lnTo>
                    <a:pt x="909" y="922"/>
                  </a:lnTo>
                  <a:lnTo>
                    <a:pt x="893" y="942"/>
                  </a:lnTo>
                  <a:lnTo>
                    <a:pt x="877" y="960"/>
                  </a:lnTo>
                  <a:lnTo>
                    <a:pt x="857" y="977"/>
                  </a:lnTo>
                  <a:lnTo>
                    <a:pt x="833" y="992"/>
                  </a:lnTo>
                  <a:lnTo>
                    <a:pt x="806" y="1003"/>
                  </a:lnTo>
                  <a:lnTo>
                    <a:pt x="776" y="1013"/>
                  </a:lnTo>
                  <a:lnTo>
                    <a:pt x="744" y="1022"/>
                  </a:lnTo>
                  <a:lnTo>
                    <a:pt x="711" y="1027"/>
                  </a:lnTo>
                  <a:lnTo>
                    <a:pt x="675" y="1032"/>
                  </a:lnTo>
                  <a:lnTo>
                    <a:pt x="639" y="1035"/>
                  </a:lnTo>
                  <a:lnTo>
                    <a:pt x="603" y="1036"/>
                  </a:lnTo>
                  <a:lnTo>
                    <a:pt x="565" y="1035"/>
                  </a:lnTo>
                  <a:lnTo>
                    <a:pt x="528" y="1033"/>
                  </a:lnTo>
                  <a:lnTo>
                    <a:pt x="491" y="1030"/>
                  </a:lnTo>
                  <a:lnTo>
                    <a:pt x="455" y="1025"/>
                  </a:lnTo>
                  <a:lnTo>
                    <a:pt x="421" y="1019"/>
                  </a:lnTo>
                  <a:lnTo>
                    <a:pt x="388" y="1011"/>
                  </a:lnTo>
                  <a:lnTo>
                    <a:pt x="357" y="1001"/>
                  </a:lnTo>
                  <a:lnTo>
                    <a:pt x="327" y="986"/>
                  </a:lnTo>
                  <a:lnTo>
                    <a:pt x="296" y="967"/>
                  </a:lnTo>
                  <a:lnTo>
                    <a:pt x="267" y="944"/>
                  </a:lnTo>
                  <a:lnTo>
                    <a:pt x="239" y="919"/>
                  </a:lnTo>
                  <a:lnTo>
                    <a:pt x="211" y="890"/>
                  </a:lnTo>
                  <a:lnTo>
                    <a:pt x="183" y="859"/>
                  </a:lnTo>
                  <a:lnTo>
                    <a:pt x="158" y="825"/>
                  </a:lnTo>
                  <a:lnTo>
                    <a:pt x="133" y="790"/>
                  </a:lnTo>
                  <a:lnTo>
                    <a:pt x="110" y="752"/>
                  </a:lnTo>
                  <a:lnTo>
                    <a:pt x="88" y="714"/>
                  </a:lnTo>
                  <a:lnTo>
                    <a:pt x="67" y="676"/>
                  </a:lnTo>
                  <a:lnTo>
                    <a:pt x="49" y="637"/>
                  </a:lnTo>
                  <a:lnTo>
                    <a:pt x="31" y="598"/>
                  </a:lnTo>
                  <a:lnTo>
                    <a:pt x="16" y="559"/>
                  </a:lnTo>
                  <a:lnTo>
                    <a:pt x="4" y="521"/>
                  </a:lnTo>
                  <a:lnTo>
                    <a:pt x="3" y="518"/>
                  </a:lnTo>
                  <a:lnTo>
                    <a:pt x="3" y="515"/>
                  </a:lnTo>
                  <a:lnTo>
                    <a:pt x="1" y="513"/>
                  </a:lnTo>
                  <a:lnTo>
                    <a:pt x="0" y="510"/>
                  </a:lnTo>
                  <a:lnTo>
                    <a:pt x="0" y="504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3" y="455"/>
                  </a:lnTo>
                  <a:lnTo>
                    <a:pt x="5" y="428"/>
                  </a:lnTo>
                  <a:lnTo>
                    <a:pt x="11" y="400"/>
                  </a:lnTo>
                  <a:lnTo>
                    <a:pt x="18" y="367"/>
                  </a:lnTo>
                  <a:lnTo>
                    <a:pt x="28" y="333"/>
                  </a:lnTo>
                  <a:lnTo>
                    <a:pt x="42" y="298"/>
                  </a:lnTo>
                  <a:lnTo>
                    <a:pt x="58" y="261"/>
                  </a:lnTo>
                  <a:lnTo>
                    <a:pt x="79" y="225"/>
                  </a:lnTo>
                  <a:lnTo>
                    <a:pt x="104" y="188"/>
                  </a:lnTo>
                  <a:lnTo>
                    <a:pt x="134" y="153"/>
                  </a:lnTo>
                  <a:lnTo>
                    <a:pt x="168" y="120"/>
                  </a:lnTo>
                  <a:lnTo>
                    <a:pt x="209" y="89"/>
                  </a:lnTo>
                  <a:lnTo>
                    <a:pt x="255" y="60"/>
                  </a:lnTo>
                  <a:close/>
                </a:path>
              </a:pathLst>
            </a:custGeom>
            <a:solidFill>
              <a:srgbClr val="E2C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3" name="Freeform 51"/>
            <p:cNvSpPr>
              <a:spLocks/>
            </p:cNvSpPr>
            <p:nvPr/>
          </p:nvSpPr>
          <p:spPr bwMode="auto">
            <a:xfrm>
              <a:off x="2401" y="2295"/>
              <a:ext cx="600" cy="494"/>
            </a:xfrm>
            <a:custGeom>
              <a:avLst/>
              <a:gdLst/>
              <a:ahLst/>
              <a:cxnLst>
                <a:cxn ang="0">
                  <a:pos x="290" y="28"/>
                </a:cxn>
                <a:cxn ang="0">
                  <a:pos x="379" y="6"/>
                </a:cxn>
                <a:cxn ang="0">
                  <a:pos x="466" y="0"/>
                </a:cxn>
                <a:cxn ang="0">
                  <a:pos x="554" y="8"/>
                </a:cxn>
                <a:cxn ang="0">
                  <a:pos x="636" y="27"/>
                </a:cxn>
                <a:cxn ang="0">
                  <a:pos x="713" y="52"/>
                </a:cxn>
                <a:cxn ang="0">
                  <a:pos x="781" y="81"/>
                </a:cxn>
                <a:cxn ang="0">
                  <a:pos x="838" y="111"/>
                </a:cxn>
                <a:cxn ang="0">
                  <a:pos x="886" y="142"/>
                </a:cxn>
                <a:cxn ang="0">
                  <a:pos x="935" y="188"/>
                </a:cxn>
                <a:cxn ang="0">
                  <a:pos x="987" y="245"/>
                </a:cxn>
                <a:cxn ang="0">
                  <a:pos x="1039" y="312"/>
                </a:cxn>
                <a:cxn ang="0">
                  <a:pos x="1087" y="382"/>
                </a:cxn>
                <a:cxn ang="0">
                  <a:pos x="1130" y="453"/>
                </a:cxn>
                <a:cxn ang="0">
                  <a:pos x="1165" y="517"/>
                </a:cxn>
                <a:cxn ang="0">
                  <a:pos x="1190" y="572"/>
                </a:cxn>
                <a:cxn ang="0">
                  <a:pos x="1200" y="614"/>
                </a:cxn>
                <a:cxn ang="0">
                  <a:pos x="1185" y="654"/>
                </a:cxn>
                <a:cxn ang="0">
                  <a:pos x="1149" y="692"/>
                </a:cxn>
                <a:cxn ang="0">
                  <a:pos x="1099" y="730"/>
                </a:cxn>
                <a:cxn ang="0">
                  <a:pos x="1040" y="767"/>
                </a:cxn>
                <a:cxn ang="0">
                  <a:pos x="979" y="804"/>
                </a:cxn>
                <a:cxn ang="0">
                  <a:pos x="924" y="841"/>
                </a:cxn>
                <a:cxn ang="0">
                  <a:pos x="879" y="879"/>
                </a:cxn>
                <a:cxn ang="0">
                  <a:pos x="846" y="916"/>
                </a:cxn>
                <a:cxn ang="0">
                  <a:pos x="805" y="944"/>
                </a:cxn>
                <a:cxn ang="0">
                  <a:pos x="750" y="966"/>
                </a:cxn>
                <a:cxn ang="0">
                  <a:pos x="686" y="980"/>
                </a:cxn>
                <a:cxn ang="0">
                  <a:pos x="617" y="987"/>
                </a:cxn>
                <a:cxn ang="0">
                  <a:pos x="546" y="987"/>
                </a:cxn>
                <a:cxn ang="0">
                  <a:pos x="476" y="982"/>
                </a:cxn>
                <a:cxn ang="0">
                  <a:pos x="408" y="971"/>
                </a:cxn>
                <a:cxn ang="0">
                  <a:pos x="347" y="954"/>
                </a:cxn>
                <a:cxn ang="0">
                  <a:pos x="288" y="921"/>
                </a:cxn>
                <a:cxn ang="0">
                  <a:pos x="230" y="874"/>
                </a:cxn>
                <a:cxn ang="0">
                  <a:pos x="177" y="817"/>
                </a:cxn>
                <a:cxn ang="0">
                  <a:pos x="129" y="750"/>
                </a:cxn>
                <a:cxn ang="0">
                  <a:pos x="84" y="676"/>
                </a:cxn>
                <a:cxn ang="0">
                  <a:pos x="47" y="601"/>
                </a:cxn>
                <a:cxn ang="0">
                  <a:pos x="16" y="525"/>
                </a:cxn>
                <a:cxn ang="0">
                  <a:pos x="3" y="486"/>
                </a:cxn>
                <a:cxn ang="0">
                  <a:pos x="2" y="483"/>
                </a:cxn>
                <a:cxn ang="0">
                  <a:pos x="1" y="475"/>
                </a:cxn>
                <a:cxn ang="0">
                  <a:pos x="1" y="445"/>
                </a:cxn>
                <a:cxn ang="0">
                  <a:pos x="6" y="397"/>
                </a:cxn>
                <a:cxn ang="0">
                  <a:pos x="17" y="338"/>
                </a:cxn>
                <a:cxn ang="0">
                  <a:pos x="39" y="270"/>
                </a:cxn>
                <a:cxn ang="0">
                  <a:pos x="76" y="199"/>
                </a:cxn>
                <a:cxn ang="0">
                  <a:pos x="129" y="131"/>
                </a:cxn>
                <a:cxn ang="0">
                  <a:pos x="203" y="72"/>
                </a:cxn>
              </a:cxnLst>
              <a:rect l="0" t="0" r="r" b="b"/>
              <a:pathLst>
                <a:path w="1200" h="988">
                  <a:moveTo>
                    <a:pt x="248" y="46"/>
                  </a:moveTo>
                  <a:lnTo>
                    <a:pt x="290" y="28"/>
                  </a:lnTo>
                  <a:lnTo>
                    <a:pt x="334" y="15"/>
                  </a:lnTo>
                  <a:lnTo>
                    <a:pt x="379" y="6"/>
                  </a:lnTo>
                  <a:lnTo>
                    <a:pt x="423" y="1"/>
                  </a:lnTo>
                  <a:lnTo>
                    <a:pt x="466" y="0"/>
                  </a:lnTo>
                  <a:lnTo>
                    <a:pt x="510" y="4"/>
                  </a:lnTo>
                  <a:lnTo>
                    <a:pt x="554" y="8"/>
                  </a:lnTo>
                  <a:lnTo>
                    <a:pt x="595" y="16"/>
                  </a:lnTo>
                  <a:lnTo>
                    <a:pt x="636" y="27"/>
                  </a:lnTo>
                  <a:lnTo>
                    <a:pt x="675" y="38"/>
                  </a:lnTo>
                  <a:lnTo>
                    <a:pt x="713" y="52"/>
                  </a:lnTo>
                  <a:lnTo>
                    <a:pt x="747" y="66"/>
                  </a:lnTo>
                  <a:lnTo>
                    <a:pt x="781" y="81"/>
                  </a:lnTo>
                  <a:lnTo>
                    <a:pt x="811" y="96"/>
                  </a:lnTo>
                  <a:lnTo>
                    <a:pt x="838" y="111"/>
                  </a:lnTo>
                  <a:lnTo>
                    <a:pt x="863" y="126"/>
                  </a:lnTo>
                  <a:lnTo>
                    <a:pt x="886" y="142"/>
                  </a:lnTo>
                  <a:lnTo>
                    <a:pt x="911" y="163"/>
                  </a:lnTo>
                  <a:lnTo>
                    <a:pt x="935" y="188"/>
                  </a:lnTo>
                  <a:lnTo>
                    <a:pt x="962" y="216"/>
                  </a:lnTo>
                  <a:lnTo>
                    <a:pt x="987" y="245"/>
                  </a:lnTo>
                  <a:lnTo>
                    <a:pt x="1013" y="279"/>
                  </a:lnTo>
                  <a:lnTo>
                    <a:pt x="1039" y="312"/>
                  </a:lnTo>
                  <a:lnTo>
                    <a:pt x="1063" y="348"/>
                  </a:lnTo>
                  <a:lnTo>
                    <a:pt x="1087" y="382"/>
                  </a:lnTo>
                  <a:lnTo>
                    <a:pt x="1109" y="418"/>
                  </a:lnTo>
                  <a:lnTo>
                    <a:pt x="1130" y="453"/>
                  </a:lnTo>
                  <a:lnTo>
                    <a:pt x="1148" y="486"/>
                  </a:lnTo>
                  <a:lnTo>
                    <a:pt x="1165" y="517"/>
                  </a:lnTo>
                  <a:lnTo>
                    <a:pt x="1179" y="546"/>
                  </a:lnTo>
                  <a:lnTo>
                    <a:pt x="1190" y="572"/>
                  </a:lnTo>
                  <a:lnTo>
                    <a:pt x="1198" y="594"/>
                  </a:lnTo>
                  <a:lnTo>
                    <a:pt x="1200" y="614"/>
                  </a:lnTo>
                  <a:lnTo>
                    <a:pt x="1195" y="635"/>
                  </a:lnTo>
                  <a:lnTo>
                    <a:pt x="1185" y="654"/>
                  </a:lnTo>
                  <a:lnTo>
                    <a:pt x="1170" y="674"/>
                  </a:lnTo>
                  <a:lnTo>
                    <a:pt x="1149" y="692"/>
                  </a:lnTo>
                  <a:lnTo>
                    <a:pt x="1125" y="712"/>
                  </a:lnTo>
                  <a:lnTo>
                    <a:pt x="1099" y="730"/>
                  </a:lnTo>
                  <a:lnTo>
                    <a:pt x="1070" y="749"/>
                  </a:lnTo>
                  <a:lnTo>
                    <a:pt x="1040" y="767"/>
                  </a:lnTo>
                  <a:lnTo>
                    <a:pt x="1009" y="786"/>
                  </a:lnTo>
                  <a:lnTo>
                    <a:pt x="979" y="804"/>
                  </a:lnTo>
                  <a:lnTo>
                    <a:pt x="950" y="822"/>
                  </a:lnTo>
                  <a:lnTo>
                    <a:pt x="924" y="841"/>
                  </a:lnTo>
                  <a:lnTo>
                    <a:pt x="899" y="860"/>
                  </a:lnTo>
                  <a:lnTo>
                    <a:pt x="879" y="879"/>
                  </a:lnTo>
                  <a:lnTo>
                    <a:pt x="863" y="897"/>
                  </a:lnTo>
                  <a:lnTo>
                    <a:pt x="846" y="916"/>
                  </a:lnTo>
                  <a:lnTo>
                    <a:pt x="828" y="931"/>
                  </a:lnTo>
                  <a:lnTo>
                    <a:pt x="805" y="944"/>
                  </a:lnTo>
                  <a:lnTo>
                    <a:pt x="778" y="956"/>
                  </a:lnTo>
                  <a:lnTo>
                    <a:pt x="750" y="966"/>
                  </a:lnTo>
                  <a:lnTo>
                    <a:pt x="720" y="974"/>
                  </a:lnTo>
                  <a:lnTo>
                    <a:pt x="686" y="980"/>
                  </a:lnTo>
                  <a:lnTo>
                    <a:pt x="653" y="984"/>
                  </a:lnTo>
                  <a:lnTo>
                    <a:pt x="617" y="987"/>
                  </a:lnTo>
                  <a:lnTo>
                    <a:pt x="582" y="988"/>
                  </a:lnTo>
                  <a:lnTo>
                    <a:pt x="546" y="987"/>
                  </a:lnTo>
                  <a:lnTo>
                    <a:pt x="510" y="985"/>
                  </a:lnTo>
                  <a:lnTo>
                    <a:pt x="476" y="982"/>
                  </a:lnTo>
                  <a:lnTo>
                    <a:pt x="441" y="977"/>
                  </a:lnTo>
                  <a:lnTo>
                    <a:pt x="408" y="971"/>
                  </a:lnTo>
                  <a:lnTo>
                    <a:pt x="377" y="964"/>
                  </a:lnTo>
                  <a:lnTo>
                    <a:pt x="347" y="954"/>
                  </a:lnTo>
                  <a:lnTo>
                    <a:pt x="317" y="940"/>
                  </a:lnTo>
                  <a:lnTo>
                    <a:pt x="288" y="921"/>
                  </a:lnTo>
                  <a:lnTo>
                    <a:pt x="259" y="900"/>
                  </a:lnTo>
                  <a:lnTo>
                    <a:pt x="230" y="874"/>
                  </a:lnTo>
                  <a:lnTo>
                    <a:pt x="204" y="847"/>
                  </a:lnTo>
                  <a:lnTo>
                    <a:pt x="177" y="817"/>
                  </a:lnTo>
                  <a:lnTo>
                    <a:pt x="152" y="783"/>
                  </a:lnTo>
                  <a:lnTo>
                    <a:pt x="129" y="750"/>
                  </a:lnTo>
                  <a:lnTo>
                    <a:pt x="106" y="713"/>
                  </a:lnTo>
                  <a:lnTo>
                    <a:pt x="84" y="676"/>
                  </a:lnTo>
                  <a:lnTo>
                    <a:pt x="64" y="639"/>
                  </a:lnTo>
                  <a:lnTo>
                    <a:pt x="47" y="601"/>
                  </a:lnTo>
                  <a:lnTo>
                    <a:pt x="30" y="563"/>
                  </a:lnTo>
                  <a:lnTo>
                    <a:pt x="16" y="525"/>
                  </a:lnTo>
                  <a:lnTo>
                    <a:pt x="3" y="488"/>
                  </a:lnTo>
                  <a:lnTo>
                    <a:pt x="3" y="486"/>
                  </a:lnTo>
                  <a:lnTo>
                    <a:pt x="2" y="485"/>
                  </a:lnTo>
                  <a:lnTo>
                    <a:pt x="2" y="483"/>
                  </a:lnTo>
                  <a:lnTo>
                    <a:pt x="1" y="480"/>
                  </a:lnTo>
                  <a:lnTo>
                    <a:pt x="1" y="475"/>
                  </a:lnTo>
                  <a:lnTo>
                    <a:pt x="0" y="462"/>
                  </a:lnTo>
                  <a:lnTo>
                    <a:pt x="1" y="445"/>
                  </a:lnTo>
                  <a:lnTo>
                    <a:pt x="2" y="424"/>
                  </a:lnTo>
                  <a:lnTo>
                    <a:pt x="6" y="397"/>
                  </a:lnTo>
                  <a:lnTo>
                    <a:pt x="10" y="369"/>
                  </a:lnTo>
                  <a:lnTo>
                    <a:pt x="17" y="338"/>
                  </a:lnTo>
                  <a:lnTo>
                    <a:pt x="26" y="304"/>
                  </a:lnTo>
                  <a:lnTo>
                    <a:pt x="39" y="270"/>
                  </a:lnTo>
                  <a:lnTo>
                    <a:pt x="55" y="234"/>
                  </a:lnTo>
                  <a:lnTo>
                    <a:pt x="76" y="199"/>
                  </a:lnTo>
                  <a:lnTo>
                    <a:pt x="100" y="165"/>
                  </a:lnTo>
                  <a:lnTo>
                    <a:pt x="129" y="131"/>
                  </a:lnTo>
                  <a:lnTo>
                    <a:pt x="162" y="100"/>
                  </a:lnTo>
                  <a:lnTo>
                    <a:pt x="203" y="72"/>
                  </a:lnTo>
                  <a:lnTo>
                    <a:pt x="248" y="46"/>
                  </a:lnTo>
                  <a:close/>
                </a:path>
              </a:pathLst>
            </a:custGeom>
            <a:solidFill>
              <a:srgbClr val="DBB2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4" name="Freeform 52"/>
            <p:cNvSpPr>
              <a:spLocks/>
            </p:cNvSpPr>
            <p:nvPr/>
          </p:nvSpPr>
          <p:spPr bwMode="auto">
            <a:xfrm>
              <a:off x="2413" y="2311"/>
              <a:ext cx="577" cy="470"/>
            </a:xfrm>
            <a:custGeom>
              <a:avLst/>
              <a:gdLst/>
              <a:ahLst/>
              <a:cxnLst>
                <a:cxn ang="0">
                  <a:pos x="274" y="20"/>
                </a:cxn>
                <a:cxn ang="0">
                  <a:pos x="354" y="4"/>
                </a:cxn>
                <a:cxn ang="0">
                  <a:pos x="436" y="0"/>
                </a:cxn>
                <a:cxn ang="0">
                  <a:pos x="521" y="7"/>
                </a:cxn>
                <a:cxn ang="0">
                  <a:pos x="602" y="22"/>
                </a:cxn>
                <a:cxn ang="0">
                  <a:pos x="679" y="44"/>
                </a:cxn>
                <a:cxn ang="0">
                  <a:pos x="749" y="70"/>
                </a:cxn>
                <a:cxn ang="0">
                  <a:pos x="806" y="96"/>
                </a:cxn>
                <a:cxn ang="0">
                  <a:pos x="852" y="126"/>
                </a:cxn>
                <a:cxn ang="0">
                  <a:pos x="901" y="169"/>
                </a:cxn>
                <a:cxn ang="0">
                  <a:pos x="950" y="225"/>
                </a:cxn>
                <a:cxn ang="0">
                  <a:pos x="998" y="289"/>
                </a:cxn>
                <a:cxn ang="0">
                  <a:pos x="1046" y="357"/>
                </a:cxn>
                <a:cxn ang="0">
                  <a:pos x="1087" y="424"/>
                </a:cxn>
                <a:cxn ang="0">
                  <a:pos x="1121" y="486"/>
                </a:cxn>
                <a:cxn ang="0">
                  <a:pos x="1145" y="538"/>
                </a:cxn>
                <a:cxn ang="0">
                  <a:pos x="1155" y="580"/>
                </a:cxn>
                <a:cxn ang="0">
                  <a:pos x="1141" y="618"/>
                </a:cxn>
                <a:cxn ang="0">
                  <a:pos x="1107" y="654"/>
                </a:cxn>
                <a:cxn ang="0">
                  <a:pos x="1057" y="691"/>
                </a:cxn>
                <a:cxn ang="0">
                  <a:pos x="1001" y="727"/>
                </a:cxn>
                <a:cxn ang="0">
                  <a:pos x="942" y="763"/>
                </a:cxn>
                <a:cxn ang="0">
                  <a:pos x="889" y="798"/>
                </a:cxn>
                <a:cxn ang="0">
                  <a:pos x="845" y="834"/>
                </a:cxn>
                <a:cxn ang="0">
                  <a:pos x="815" y="870"/>
                </a:cxn>
                <a:cxn ang="0">
                  <a:pos x="774" y="897"/>
                </a:cxn>
                <a:cxn ang="0">
                  <a:pos x="722" y="918"/>
                </a:cxn>
                <a:cxn ang="0">
                  <a:pos x="661" y="932"/>
                </a:cxn>
                <a:cxn ang="0">
                  <a:pos x="594" y="939"/>
                </a:cxn>
                <a:cxn ang="0">
                  <a:pos x="525" y="939"/>
                </a:cxn>
                <a:cxn ang="0">
                  <a:pos x="456" y="934"/>
                </a:cxn>
                <a:cxn ang="0">
                  <a:pos x="392" y="924"/>
                </a:cxn>
                <a:cxn ang="0">
                  <a:pos x="333" y="908"/>
                </a:cxn>
                <a:cxn ang="0">
                  <a:pos x="275" y="876"/>
                </a:cxn>
                <a:cxn ang="0">
                  <a:pos x="221" y="831"/>
                </a:cxn>
                <a:cxn ang="0">
                  <a:pos x="169" y="774"/>
                </a:cxn>
                <a:cxn ang="0">
                  <a:pos x="122" y="709"/>
                </a:cxn>
                <a:cxn ang="0">
                  <a:pos x="79" y="638"/>
                </a:cxn>
                <a:cxn ang="0">
                  <a:pos x="44" y="566"/>
                </a:cxn>
                <a:cxn ang="0">
                  <a:pos x="14" y="493"/>
                </a:cxn>
                <a:cxn ang="0">
                  <a:pos x="2" y="455"/>
                </a:cxn>
                <a:cxn ang="0">
                  <a:pos x="1" y="452"/>
                </a:cxn>
                <a:cxn ang="0">
                  <a:pos x="0" y="444"/>
                </a:cxn>
                <a:cxn ang="0">
                  <a:pos x="0" y="415"/>
                </a:cxn>
                <a:cxn ang="0">
                  <a:pos x="3" y="367"/>
                </a:cxn>
                <a:cxn ang="0">
                  <a:pos x="14" y="308"/>
                </a:cxn>
                <a:cxn ang="0">
                  <a:pos x="35" y="241"/>
                </a:cxn>
                <a:cxn ang="0">
                  <a:pos x="69" y="173"/>
                </a:cxn>
                <a:cxn ang="0">
                  <a:pos x="121" y="110"/>
                </a:cxn>
                <a:cxn ang="0">
                  <a:pos x="192" y="55"/>
                </a:cxn>
              </a:cxnLst>
              <a:rect l="0" t="0" r="r" b="b"/>
              <a:pathLst>
                <a:path w="1155" h="940">
                  <a:moveTo>
                    <a:pt x="237" y="33"/>
                  </a:moveTo>
                  <a:lnTo>
                    <a:pt x="274" y="20"/>
                  </a:lnTo>
                  <a:lnTo>
                    <a:pt x="313" y="10"/>
                  </a:lnTo>
                  <a:lnTo>
                    <a:pt x="354" y="4"/>
                  </a:lnTo>
                  <a:lnTo>
                    <a:pt x="394" y="0"/>
                  </a:lnTo>
                  <a:lnTo>
                    <a:pt x="436" y="0"/>
                  </a:lnTo>
                  <a:lnTo>
                    <a:pt x="478" y="3"/>
                  </a:lnTo>
                  <a:lnTo>
                    <a:pt x="521" y="7"/>
                  </a:lnTo>
                  <a:lnTo>
                    <a:pt x="562" y="14"/>
                  </a:lnTo>
                  <a:lnTo>
                    <a:pt x="602" y="22"/>
                  </a:lnTo>
                  <a:lnTo>
                    <a:pt x="641" y="33"/>
                  </a:lnTo>
                  <a:lnTo>
                    <a:pt x="679" y="44"/>
                  </a:lnTo>
                  <a:lnTo>
                    <a:pt x="715" y="56"/>
                  </a:lnTo>
                  <a:lnTo>
                    <a:pt x="749" y="70"/>
                  </a:lnTo>
                  <a:lnTo>
                    <a:pt x="780" y="82"/>
                  </a:lnTo>
                  <a:lnTo>
                    <a:pt x="806" y="96"/>
                  </a:lnTo>
                  <a:lnTo>
                    <a:pt x="830" y="110"/>
                  </a:lnTo>
                  <a:lnTo>
                    <a:pt x="852" y="126"/>
                  </a:lnTo>
                  <a:lnTo>
                    <a:pt x="876" y="146"/>
                  </a:lnTo>
                  <a:lnTo>
                    <a:pt x="901" y="169"/>
                  </a:lnTo>
                  <a:lnTo>
                    <a:pt x="925" y="196"/>
                  </a:lnTo>
                  <a:lnTo>
                    <a:pt x="950" y="225"/>
                  </a:lnTo>
                  <a:lnTo>
                    <a:pt x="974" y="256"/>
                  </a:lnTo>
                  <a:lnTo>
                    <a:pt x="998" y="289"/>
                  </a:lnTo>
                  <a:lnTo>
                    <a:pt x="1023" y="323"/>
                  </a:lnTo>
                  <a:lnTo>
                    <a:pt x="1046" y="357"/>
                  </a:lnTo>
                  <a:lnTo>
                    <a:pt x="1066" y="391"/>
                  </a:lnTo>
                  <a:lnTo>
                    <a:pt x="1087" y="424"/>
                  </a:lnTo>
                  <a:lnTo>
                    <a:pt x="1106" y="456"/>
                  </a:lnTo>
                  <a:lnTo>
                    <a:pt x="1121" y="486"/>
                  </a:lnTo>
                  <a:lnTo>
                    <a:pt x="1134" y="514"/>
                  </a:lnTo>
                  <a:lnTo>
                    <a:pt x="1145" y="538"/>
                  </a:lnTo>
                  <a:lnTo>
                    <a:pt x="1153" y="560"/>
                  </a:lnTo>
                  <a:lnTo>
                    <a:pt x="1155" y="580"/>
                  </a:lnTo>
                  <a:lnTo>
                    <a:pt x="1151" y="599"/>
                  </a:lnTo>
                  <a:lnTo>
                    <a:pt x="1141" y="618"/>
                  </a:lnTo>
                  <a:lnTo>
                    <a:pt x="1126" y="636"/>
                  </a:lnTo>
                  <a:lnTo>
                    <a:pt x="1107" y="654"/>
                  </a:lnTo>
                  <a:lnTo>
                    <a:pt x="1084" y="673"/>
                  </a:lnTo>
                  <a:lnTo>
                    <a:pt x="1057" y="691"/>
                  </a:lnTo>
                  <a:lnTo>
                    <a:pt x="1030" y="710"/>
                  </a:lnTo>
                  <a:lnTo>
                    <a:pt x="1001" y="727"/>
                  </a:lnTo>
                  <a:lnTo>
                    <a:pt x="971" y="745"/>
                  </a:lnTo>
                  <a:lnTo>
                    <a:pt x="942" y="763"/>
                  </a:lnTo>
                  <a:lnTo>
                    <a:pt x="914" y="781"/>
                  </a:lnTo>
                  <a:lnTo>
                    <a:pt x="889" y="798"/>
                  </a:lnTo>
                  <a:lnTo>
                    <a:pt x="865" y="817"/>
                  </a:lnTo>
                  <a:lnTo>
                    <a:pt x="845" y="834"/>
                  </a:lnTo>
                  <a:lnTo>
                    <a:pt x="830" y="853"/>
                  </a:lnTo>
                  <a:lnTo>
                    <a:pt x="815" y="870"/>
                  </a:lnTo>
                  <a:lnTo>
                    <a:pt x="797" y="885"/>
                  </a:lnTo>
                  <a:lnTo>
                    <a:pt x="774" y="897"/>
                  </a:lnTo>
                  <a:lnTo>
                    <a:pt x="750" y="909"/>
                  </a:lnTo>
                  <a:lnTo>
                    <a:pt x="722" y="918"/>
                  </a:lnTo>
                  <a:lnTo>
                    <a:pt x="692" y="926"/>
                  </a:lnTo>
                  <a:lnTo>
                    <a:pt x="661" y="932"/>
                  </a:lnTo>
                  <a:lnTo>
                    <a:pt x="628" y="937"/>
                  </a:lnTo>
                  <a:lnTo>
                    <a:pt x="594" y="939"/>
                  </a:lnTo>
                  <a:lnTo>
                    <a:pt x="560" y="940"/>
                  </a:lnTo>
                  <a:lnTo>
                    <a:pt x="525" y="939"/>
                  </a:lnTo>
                  <a:lnTo>
                    <a:pt x="491" y="938"/>
                  </a:lnTo>
                  <a:lnTo>
                    <a:pt x="456" y="934"/>
                  </a:lnTo>
                  <a:lnTo>
                    <a:pt x="424" y="930"/>
                  </a:lnTo>
                  <a:lnTo>
                    <a:pt x="392" y="924"/>
                  </a:lnTo>
                  <a:lnTo>
                    <a:pt x="362" y="917"/>
                  </a:lnTo>
                  <a:lnTo>
                    <a:pt x="333" y="908"/>
                  </a:lnTo>
                  <a:lnTo>
                    <a:pt x="304" y="893"/>
                  </a:lnTo>
                  <a:lnTo>
                    <a:pt x="275" y="876"/>
                  </a:lnTo>
                  <a:lnTo>
                    <a:pt x="248" y="855"/>
                  </a:lnTo>
                  <a:lnTo>
                    <a:pt x="221" y="831"/>
                  </a:lnTo>
                  <a:lnTo>
                    <a:pt x="195" y="803"/>
                  </a:lnTo>
                  <a:lnTo>
                    <a:pt x="169" y="774"/>
                  </a:lnTo>
                  <a:lnTo>
                    <a:pt x="145" y="742"/>
                  </a:lnTo>
                  <a:lnTo>
                    <a:pt x="122" y="709"/>
                  </a:lnTo>
                  <a:lnTo>
                    <a:pt x="100" y="674"/>
                  </a:lnTo>
                  <a:lnTo>
                    <a:pt x="79" y="638"/>
                  </a:lnTo>
                  <a:lnTo>
                    <a:pt x="61" y="603"/>
                  </a:lnTo>
                  <a:lnTo>
                    <a:pt x="44" y="566"/>
                  </a:lnTo>
                  <a:lnTo>
                    <a:pt x="28" y="529"/>
                  </a:lnTo>
                  <a:lnTo>
                    <a:pt x="14" y="493"/>
                  </a:lnTo>
                  <a:lnTo>
                    <a:pt x="2" y="458"/>
                  </a:lnTo>
                  <a:lnTo>
                    <a:pt x="2" y="455"/>
                  </a:lnTo>
                  <a:lnTo>
                    <a:pt x="2" y="454"/>
                  </a:lnTo>
                  <a:lnTo>
                    <a:pt x="1" y="452"/>
                  </a:lnTo>
                  <a:lnTo>
                    <a:pt x="1" y="451"/>
                  </a:lnTo>
                  <a:lnTo>
                    <a:pt x="0" y="444"/>
                  </a:lnTo>
                  <a:lnTo>
                    <a:pt x="0" y="432"/>
                  </a:lnTo>
                  <a:lnTo>
                    <a:pt x="0" y="415"/>
                  </a:lnTo>
                  <a:lnTo>
                    <a:pt x="1" y="393"/>
                  </a:lnTo>
                  <a:lnTo>
                    <a:pt x="3" y="367"/>
                  </a:lnTo>
                  <a:lnTo>
                    <a:pt x="8" y="339"/>
                  </a:lnTo>
                  <a:lnTo>
                    <a:pt x="14" y="308"/>
                  </a:lnTo>
                  <a:lnTo>
                    <a:pt x="23" y="274"/>
                  </a:lnTo>
                  <a:lnTo>
                    <a:pt x="35" y="241"/>
                  </a:lnTo>
                  <a:lnTo>
                    <a:pt x="51" y="208"/>
                  </a:lnTo>
                  <a:lnTo>
                    <a:pt x="69" y="173"/>
                  </a:lnTo>
                  <a:lnTo>
                    <a:pt x="93" y="141"/>
                  </a:lnTo>
                  <a:lnTo>
                    <a:pt x="121" y="110"/>
                  </a:lnTo>
                  <a:lnTo>
                    <a:pt x="154" y="81"/>
                  </a:lnTo>
                  <a:lnTo>
                    <a:pt x="192" y="55"/>
                  </a:lnTo>
                  <a:lnTo>
                    <a:pt x="237" y="33"/>
                  </a:lnTo>
                  <a:close/>
                </a:path>
              </a:pathLst>
            </a:custGeom>
            <a:solidFill>
              <a:srgbClr val="D6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5" name="Freeform 53"/>
            <p:cNvSpPr>
              <a:spLocks/>
            </p:cNvSpPr>
            <p:nvPr/>
          </p:nvSpPr>
          <p:spPr bwMode="auto">
            <a:xfrm>
              <a:off x="2423" y="2326"/>
              <a:ext cx="556" cy="446"/>
            </a:xfrm>
            <a:custGeom>
              <a:avLst/>
              <a:gdLst/>
              <a:ahLst/>
              <a:cxnLst>
                <a:cxn ang="0">
                  <a:pos x="259" y="11"/>
                </a:cxn>
                <a:cxn ang="0">
                  <a:pos x="329" y="2"/>
                </a:cxn>
                <a:cxn ang="0">
                  <a:pos x="406" y="0"/>
                </a:cxn>
                <a:cxn ang="0">
                  <a:pos x="488" y="5"/>
                </a:cxn>
                <a:cxn ang="0">
                  <a:pos x="570" y="18"/>
                </a:cxn>
                <a:cxn ang="0">
                  <a:pos x="648" y="35"/>
                </a:cxn>
                <a:cxn ang="0">
                  <a:pos x="719" y="56"/>
                </a:cxn>
                <a:cxn ang="0">
                  <a:pos x="776" y="80"/>
                </a:cxn>
                <a:cxn ang="0">
                  <a:pos x="821" y="108"/>
                </a:cxn>
                <a:cxn ang="0">
                  <a:pos x="866" y="150"/>
                </a:cxn>
                <a:cxn ang="0">
                  <a:pos x="914" y="204"/>
                </a:cxn>
                <a:cxn ang="0">
                  <a:pos x="962" y="266"/>
                </a:cxn>
                <a:cxn ang="0">
                  <a:pos x="1006" y="331"/>
                </a:cxn>
                <a:cxn ang="0">
                  <a:pos x="1046" y="396"/>
                </a:cxn>
                <a:cxn ang="0">
                  <a:pos x="1079" y="456"/>
                </a:cxn>
                <a:cxn ang="0">
                  <a:pos x="1102" y="506"/>
                </a:cxn>
                <a:cxn ang="0">
                  <a:pos x="1111" y="545"/>
                </a:cxn>
                <a:cxn ang="0">
                  <a:pos x="1097" y="582"/>
                </a:cxn>
                <a:cxn ang="0">
                  <a:pos x="1064" y="618"/>
                </a:cxn>
                <a:cxn ang="0">
                  <a:pos x="1018" y="652"/>
                </a:cxn>
                <a:cxn ang="0">
                  <a:pos x="963" y="687"/>
                </a:cxn>
                <a:cxn ang="0">
                  <a:pos x="907" y="722"/>
                </a:cxn>
                <a:cxn ang="0">
                  <a:pos x="856" y="756"/>
                </a:cxn>
                <a:cxn ang="0">
                  <a:pos x="814" y="791"/>
                </a:cxn>
                <a:cxn ang="0">
                  <a:pos x="784" y="824"/>
                </a:cxn>
                <a:cxn ang="0">
                  <a:pos x="745" y="852"/>
                </a:cxn>
                <a:cxn ang="0">
                  <a:pos x="694" y="871"/>
                </a:cxn>
                <a:cxn ang="0">
                  <a:pos x="636" y="884"/>
                </a:cxn>
                <a:cxn ang="0">
                  <a:pos x="572" y="891"/>
                </a:cxn>
                <a:cxn ang="0">
                  <a:pos x="505" y="891"/>
                </a:cxn>
                <a:cxn ang="0">
                  <a:pos x="440" y="886"/>
                </a:cxn>
                <a:cxn ang="0">
                  <a:pos x="376" y="876"/>
                </a:cxn>
                <a:cxn ang="0">
                  <a:pos x="320" y="860"/>
                </a:cxn>
                <a:cxn ang="0">
                  <a:pos x="265" y="830"/>
                </a:cxn>
                <a:cxn ang="0">
                  <a:pos x="212" y="786"/>
                </a:cxn>
                <a:cxn ang="0">
                  <a:pos x="162" y="731"/>
                </a:cxn>
                <a:cxn ang="0">
                  <a:pos x="117" y="669"/>
                </a:cxn>
                <a:cxn ang="0">
                  <a:pos x="77" y="601"/>
                </a:cxn>
                <a:cxn ang="0">
                  <a:pos x="41" y="530"/>
                </a:cxn>
                <a:cxn ang="0">
                  <a:pos x="14" y="460"/>
                </a:cxn>
                <a:cxn ang="0">
                  <a:pos x="2" y="424"/>
                </a:cxn>
                <a:cxn ang="0">
                  <a:pos x="2" y="422"/>
                </a:cxn>
                <a:cxn ang="0">
                  <a:pos x="0" y="414"/>
                </a:cxn>
                <a:cxn ang="0">
                  <a:pos x="0" y="383"/>
                </a:cxn>
                <a:cxn ang="0">
                  <a:pos x="2" y="336"/>
                </a:cxn>
                <a:cxn ang="0">
                  <a:pos x="11" y="276"/>
                </a:cxn>
                <a:cxn ang="0">
                  <a:pos x="31" y="211"/>
                </a:cxn>
                <a:cxn ang="0">
                  <a:pos x="64" y="146"/>
                </a:cxn>
                <a:cxn ang="0">
                  <a:pos x="115" y="87"/>
                </a:cxn>
                <a:cxn ang="0">
                  <a:pos x="185" y="39"/>
                </a:cxn>
              </a:cxnLst>
              <a:rect l="0" t="0" r="r" b="b"/>
              <a:pathLst>
                <a:path w="1111" h="892">
                  <a:moveTo>
                    <a:pt x="229" y="20"/>
                  </a:moveTo>
                  <a:lnTo>
                    <a:pt x="259" y="11"/>
                  </a:lnTo>
                  <a:lnTo>
                    <a:pt x="292" y="5"/>
                  </a:lnTo>
                  <a:lnTo>
                    <a:pt x="329" y="2"/>
                  </a:lnTo>
                  <a:lnTo>
                    <a:pt x="367" y="0"/>
                  </a:lnTo>
                  <a:lnTo>
                    <a:pt x="406" y="0"/>
                  </a:lnTo>
                  <a:lnTo>
                    <a:pt x="447" y="2"/>
                  </a:lnTo>
                  <a:lnTo>
                    <a:pt x="488" y="5"/>
                  </a:lnTo>
                  <a:lnTo>
                    <a:pt x="530" y="11"/>
                  </a:lnTo>
                  <a:lnTo>
                    <a:pt x="570" y="18"/>
                  </a:lnTo>
                  <a:lnTo>
                    <a:pt x="610" y="26"/>
                  </a:lnTo>
                  <a:lnTo>
                    <a:pt x="648" y="35"/>
                  </a:lnTo>
                  <a:lnTo>
                    <a:pt x="684" y="44"/>
                  </a:lnTo>
                  <a:lnTo>
                    <a:pt x="719" y="56"/>
                  </a:lnTo>
                  <a:lnTo>
                    <a:pt x="748" y="67"/>
                  </a:lnTo>
                  <a:lnTo>
                    <a:pt x="776" y="80"/>
                  </a:lnTo>
                  <a:lnTo>
                    <a:pt x="799" y="93"/>
                  </a:lnTo>
                  <a:lnTo>
                    <a:pt x="821" y="108"/>
                  </a:lnTo>
                  <a:lnTo>
                    <a:pt x="843" y="127"/>
                  </a:lnTo>
                  <a:lnTo>
                    <a:pt x="866" y="150"/>
                  </a:lnTo>
                  <a:lnTo>
                    <a:pt x="890" y="176"/>
                  </a:lnTo>
                  <a:lnTo>
                    <a:pt x="914" y="204"/>
                  </a:lnTo>
                  <a:lnTo>
                    <a:pt x="937" y="234"/>
                  </a:lnTo>
                  <a:lnTo>
                    <a:pt x="962" y="266"/>
                  </a:lnTo>
                  <a:lnTo>
                    <a:pt x="985" y="298"/>
                  </a:lnTo>
                  <a:lnTo>
                    <a:pt x="1006" y="331"/>
                  </a:lnTo>
                  <a:lnTo>
                    <a:pt x="1027" y="363"/>
                  </a:lnTo>
                  <a:lnTo>
                    <a:pt x="1046" y="396"/>
                  </a:lnTo>
                  <a:lnTo>
                    <a:pt x="1064" y="427"/>
                  </a:lnTo>
                  <a:lnTo>
                    <a:pt x="1079" y="456"/>
                  </a:lnTo>
                  <a:lnTo>
                    <a:pt x="1092" y="482"/>
                  </a:lnTo>
                  <a:lnTo>
                    <a:pt x="1102" y="506"/>
                  </a:lnTo>
                  <a:lnTo>
                    <a:pt x="1109" y="527"/>
                  </a:lnTo>
                  <a:lnTo>
                    <a:pt x="1111" y="545"/>
                  </a:lnTo>
                  <a:lnTo>
                    <a:pt x="1108" y="564"/>
                  </a:lnTo>
                  <a:lnTo>
                    <a:pt x="1097" y="582"/>
                  </a:lnTo>
                  <a:lnTo>
                    <a:pt x="1084" y="599"/>
                  </a:lnTo>
                  <a:lnTo>
                    <a:pt x="1064" y="618"/>
                  </a:lnTo>
                  <a:lnTo>
                    <a:pt x="1042" y="635"/>
                  </a:lnTo>
                  <a:lnTo>
                    <a:pt x="1018" y="652"/>
                  </a:lnTo>
                  <a:lnTo>
                    <a:pt x="990" y="670"/>
                  </a:lnTo>
                  <a:lnTo>
                    <a:pt x="963" y="687"/>
                  </a:lnTo>
                  <a:lnTo>
                    <a:pt x="935" y="704"/>
                  </a:lnTo>
                  <a:lnTo>
                    <a:pt x="907" y="722"/>
                  </a:lnTo>
                  <a:lnTo>
                    <a:pt x="880" y="739"/>
                  </a:lnTo>
                  <a:lnTo>
                    <a:pt x="856" y="756"/>
                  </a:lnTo>
                  <a:lnTo>
                    <a:pt x="833" y="773"/>
                  </a:lnTo>
                  <a:lnTo>
                    <a:pt x="814" y="791"/>
                  </a:lnTo>
                  <a:lnTo>
                    <a:pt x="799" y="808"/>
                  </a:lnTo>
                  <a:lnTo>
                    <a:pt x="784" y="824"/>
                  </a:lnTo>
                  <a:lnTo>
                    <a:pt x="767" y="839"/>
                  </a:lnTo>
                  <a:lnTo>
                    <a:pt x="745" y="852"/>
                  </a:lnTo>
                  <a:lnTo>
                    <a:pt x="721" y="862"/>
                  </a:lnTo>
                  <a:lnTo>
                    <a:pt x="694" y="871"/>
                  </a:lnTo>
                  <a:lnTo>
                    <a:pt x="667" y="878"/>
                  </a:lnTo>
                  <a:lnTo>
                    <a:pt x="636" y="884"/>
                  </a:lnTo>
                  <a:lnTo>
                    <a:pt x="605" y="889"/>
                  </a:lnTo>
                  <a:lnTo>
                    <a:pt x="572" y="891"/>
                  </a:lnTo>
                  <a:lnTo>
                    <a:pt x="539" y="892"/>
                  </a:lnTo>
                  <a:lnTo>
                    <a:pt x="505" y="891"/>
                  </a:lnTo>
                  <a:lnTo>
                    <a:pt x="472" y="889"/>
                  </a:lnTo>
                  <a:lnTo>
                    <a:pt x="440" y="886"/>
                  </a:lnTo>
                  <a:lnTo>
                    <a:pt x="408" y="882"/>
                  </a:lnTo>
                  <a:lnTo>
                    <a:pt x="376" y="876"/>
                  </a:lnTo>
                  <a:lnTo>
                    <a:pt x="348" y="869"/>
                  </a:lnTo>
                  <a:lnTo>
                    <a:pt x="320" y="860"/>
                  </a:lnTo>
                  <a:lnTo>
                    <a:pt x="292" y="846"/>
                  </a:lnTo>
                  <a:lnTo>
                    <a:pt x="265" y="830"/>
                  </a:lnTo>
                  <a:lnTo>
                    <a:pt x="238" y="809"/>
                  </a:lnTo>
                  <a:lnTo>
                    <a:pt x="212" y="786"/>
                  </a:lnTo>
                  <a:lnTo>
                    <a:pt x="188" y="760"/>
                  </a:lnTo>
                  <a:lnTo>
                    <a:pt x="162" y="731"/>
                  </a:lnTo>
                  <a:lnTo>
                    <a:pt x="139" y="701"/>
                  </a:lnTo>
                  <a:lnTo>
                    <a:pt x="117" y="669"/>
                  </a:lnTo>
                  <a:lnTo>
                    <a:pt x="97" y="635"/>
                  </a:lnTo>
                  <a:lnTo>
                    <a:pt x="77" y="601"/>
                  </a:lnTo>
                  <a:lnTo>
                    <a:pt x="59" y="565"/>
                  </a:lnTo>
                  <a:lnTo>
                    <a:pt x="41" y="530"/>
                  </a:lnTo>
                  <a:lnTo>
                    <a:pt x="26" y="495"/>
                  </a:lnTo>
                  <a:lnTo>
                    <a:pt x="14" y="460"/>
                  </a:lnTo>
                  <a:lnTo>
                    <a:pt x="2" y="426"/>
                  </a:lnTo>
                  <a:lnTo>
                    <a:pt x="2" y="424"/>
                  </a:lnTo>
                  <a:lnTo>
                    <a:pt x="2" y="423"/>
                  </a:lnTo>
                  <a:lnTo>
                    <a:pt x="2" y="422"/>
                  </a:lnTo>
                  <a:lnTo>
                    <a:pt x="1" y="421"/>
                  </a:lnTo>
                  <a:lnTo>
                    <a:pt x="0" y="414"/>
                  </a:lnTo>
                  <a:lnTo>
                    <a:pt x="0" y="401"/>
                  </a:lnTo>
                  <a:lnTo>
                    <a:pt x="0" y="383"/>
                  </a:lnTo>
                  <a:lnTo>
                    <a:pt x="0" y="361"/>
                  </a:lnTo>
                  <a:lnTo>
                    <a:pt x="2" y="336"/>
                  </a:lnTo>
                  <a:lnTo>
                    <a:pt x="6" y="307"/>
                  </a:lnTo>
                  <a:lnTo>
                    <a:pt x="11" y="276"/>
                  </a:lnTo>
                  <a:lnTo>
                    <a:pt x="21" y="244"/>
                  </a:lnTo>
                  <a:lnTo>
                    <a:pt x="31" y="211"/>
                  </a:lnTo>
                  <a:lnTo>
                    <a:pt x="46" y="178"/>
                  </a:lnTo>
                  <a:lnTo>
                    <a:pt x="64" y="146"/>
                  </a:lnTo>
                  <a:lnTo>
                    <a:pt x="87" y="115"/>
                  </a:lnTo>
                  <a:lnTo>
                    <a:pt x="115" y="87"/>
                  </a:lnTo>
                  <a:lnTo>
                    <a:pt x="147" y="61"/>
                  </a:lnTo>
                  <a:lnTo>
                    <a:pt x="185" y="39"/>
                  </a:lnTo>
                  <a:lnTo>
                    <a:pt x="229" y="20"/>
                  </a:lnTo>
                  <a:close/>
                </a:path>
              </a:pathLst>
            </a:custGeom>
            <a:solidFill>
              <a:srgbClr val="CE9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6" name="Freeform 54"/>
            <p:cNvSpPr>
              <a:spLocks/>
            </p:cNvSpPr>
            <p:nvPr/>
          </p:nvSpPr>
          <p:spPr bwMode="auto">
            <a:xfrm>
              <a:off x="2434" y="2339"/>
              <a:ext cx="534" cy="423"/>
            </a:xfrm>
            <a:custGeom>
              <a:avLst/>
              <a:gdLst/>
              <a:ahLst/>
              <a:cxnLst>
                <a:cxn ang="0">
                  <a:pos x="2" y="393"/>
                </a:cxn>
                <a:cxn ang="0">
                  <a:pos x="0" y="365"/>
                </a:cxn>
                <a:cxn ang="0">
                  <a:pos x="1" y="318"/>
                </a:cxn>
                <a:cxn ang="0">
                  <a:pos x="8" y="258"/>
                </a:cxn>
                <a:cxn ang="0">
                  <a:pos x="24" y="191"/>
                </a:cxn>
                <a:cxn ang="0">
                  <a:pos x="55" y="125"/>
                </a:cxn>
                <a:cxn ang="0">
                  <a:pos x="104" y="67"/>
                </a:cxn>
                <a:cxn ang="0">
                  <a:pos x="176" y="23"/>
                </a:cxn>
                <a:cxn ang="0">
                  <a:pos x="245" y="4"/>
                </a:cxn>
                <a:cxn ang="0">
                  <a:pos x="305" y="0"/>
                </a:cxn>
                <a:cxn ang="0">
                  <a:pos x="377" y="0"/>
                </a:cxn>
                <a:cxn ang="0">
                  <a:pos x="456" y="6"/>
                </a:cxn>
                <a:cxn ang="0">
                  <a:pos x="537" y="15"/>
                </a:cxn>
                <a:cxn ang="0">
                  <a:pos x="616" y="29"/>
                </a:cxn>
                <a:cxn ang="0">
                  <a:pos x="687" y="46"/>
                </a:cxn>
                <a:cxn ang="0">
                  <a:pos x="745" y="68"/>
                </a:cxn>
                <a:cxn ang="0">
                  <a:pos x="789" y="94"/>
                </a:cxn>
                <a:cxn ang="0">
                  <a:pos x="832" y="135"/>
                </a:cxn>
                <a:cxn ang="0">
                  <a:pos x="878" y="186"/>
                </a:cxn>
                <a:cxn ang="0">
                  <a:pos x="924" y="245"/>
                </a:cxn>
                <a:cxn ang="0">
                  <a:pos x="967" y="308"/>
                </a:cxn>
                <a:cxn ang="0">
                  <a:pos x="1005" y="371"/>
                </a:cxn>
                <a:cxn ang="0">
                  <a:pos x="1036" y="427"/>
                </a:cxn>
                <a:cxn ang="0">
                  <a:pos x="1059" y="477"/>
                </a:cxn>
                <a:cxn ang="0">
                  <a:pos x="1068" y="513"/>
                </a:cxn>
                <a:cxn ang="0">
                  <a:pos x="1055" y="549"/>
                </a:cxn>
                <a:cxn ang="0">
                  <a:pos x="1022" y="583"/>
                </a:cxn>
                <a:cxn ang="0">
                  <a:pos x="977" y="616"/>
                </a:cxn>
                <a:cxn ang="0">
                  <a:pos x="924" y="649"/>
                </a:cxn>
                <a:cxn ang="0">
                  <a:pos x="870" y="683"/>
                </a:cxn>
                <a:cxn ang="0">
                  <a:pos x="821" y="716"/>
                </a:cxn>
                <a:cxn ang="0">
                  <a:pos x="782" y="748"/>
                </a:cxn>
                <a:cxn ang="0">
                  <a:pos x="754" y="782"/>
                </a:cxn>
                <a:cxn ang="0">
                  <a:pos x="716" y="807"/>
                </a:cxn>
                <a:cxn ang="0">
                  <a:pos x="668" y="827"/>
                </a:cxn>
                <a:cxn ang="0">
                  <a:pos x="611" y="838"/>
                </a:cxn>
                <a:cxn ang="0">
                  <a:pos x="550" y="845"/>
                </a:cxn>
                <a:cxn ang="0">
                  <a:pos x="486" y="845"/>
                </a:cxn>
                <a:cxn ang="0">
                  <a:pos x="422" y="840"/>
                </a:cxn>
                <a:cxn ang="0">
                  <a:pos x="362" y="831"/>
                </a:cxn>
                <a:cxn ang="0">
                  <a:pos x="308" y="815"/>
                </a:cxn>
                <a:cxn ang="0">
                  <a:pos x="255" y="786"/>
                </a:cxn>
                <a:cxn ang="0">
                  <a:pos x="205" y="744"/>
                </a:cxn>
                <a:cxn ang="0">
                  <a:pos x="156" y="691"/>
                </a:cxn>
                <a:cxn ang="0">
                  <a:pos x="112" y="631"/>
                </a:cxn>
                <a:cxn ang="0">
                  <a:pos x="73" y="565"/>
                </a:cxn>
                <a:cxn ang="0">
                  <a:pos x="40" y="497"/>
                </a:cxn>
                <a:cxn ang="0">
                  <a:pos x="12" y="429"/>
                </a:cxn>
              </a:cxnLst>
              <a:rect l="0" t="0" r="r" b="b"/>
              <a:pathLst>
                <a:path w="1068" h="845">
                  <a:moveTo>
                    <a:pt x="2" y="396"/>
                  </a:moveTo>
                  <a:lnTo>
                    <a:pt x="2" y="393"/>
                  </a:lnTo>
                  <a:lnTo>
                    <a:pt x="1" y="382"/>
                  </a:lnTo>
                  <a:lnTo>
                    <a:pt x="0" y="365"/>
                  </a:lnTo>
                  <a:lnTo>
                    <a:pt x="0" y="344"/>
                  </a:lnTo>
                  <a:lnTo>
                    <a:pt x="1" y="318"/>
                  </a:lnTo>
                  <a:lnTo>
                    <a:pt x="3" y="289"/>
                  </a:lnTo>
                  <a:lnTo>
                    <a:pt x="8" y="258"/>
                  </a:lnTo>
                  <a:lnTo>
                    <a:pt x="15" y="224"/>
                  </a:lnTo>
                  <a:lnTo>
                    <a:pt x="24" y="191"/>
                  </a:lnTo>
                  <a:lnTo>
                    <a:pt x="38" y="158"/>
                  </a:lnTo>
                  <a:lnTo>
                    <a:pt x="55" y="125"/>
                  </a:lnTo>
                  <a:lnTo>
                    <a:pt x="77" y="94"/>
                  </a:lnTo>
                  <a:lnTo>
                    <a:pt x="104" y="67"/>
                  </a:lnTo>
                  <a:lnTo>
                    <a:pt x="137" y="42"/>
                  </a:lnTo>
                  <a:lnTo>
                    <a:pt x="176" y="23"/>
                  </a:lnTo>
                  <a:lnTo>
                    <a:pt x="221" y="9"/>
                  </a:lnTo>
                  <a:lnTo>
                    <a:pt x="245" y="4"/>
                  </a:lnTo>
                  <a:lnTo>
                    <a:pt x="273" y="2"/>
                  </a:lnTo>
                  <a:lnTo>
                    <a:pt x="305" y="0"/>
                  </a:lnTo>
                  <a:lnTo>
                    <a:pt x="339" y="0"/>
                  </a:lnTo>
                  <a:lnTo>
                    <a:pt x="377" y="0"/>
                  </a:lnTo>
                  <a:lnTo>
                    <a:pt x="415" y="2"/>
                  </a:lnTo>
                  <a:lnTo>
                    <a:pt x="456" y="6"/>
                  </a:lnTo>
                  <a:lnTo>
                    <a:pt x="497" y="9"/>
                  </a:lnTo>
                  <a:lnTo>
                    <a:pt x="537" y="15"/>
                  </a:lnTo>
                  <a:lnTo>
                    <a:pt x="578" y="21"/>
                  </a:lnTo>
                  <a:lnTo>
                    <a:pt x="616" y="29"/>
                  </a:lnTo>
                  <a:lnTo>
                    <a:pt x="653" y="37"/>
                  </a:lnTo>
                  <a:lnTo>
                    <a:pt x="687" y="46"/>
                  </a:lnTo>
                  <a:lnTo>
                    <a:pt x="718" y="56"/>
                  </a:lnTo>
                  <a:lnTo>
                    <a:pt x="745" y="68"/>
                  </a:lnTo>
                  <a:lnTo>
                    <a:pt x="768" y="79"/>
                  </a:lnTo>
                  <a:lnTo>
                    <a:pt x="789" y="94"/>
                  </a:lnTo>
                  <a:lnTo>
                    <a:pt x="810" y="113"/>
                  </a:lnTo>
                  <a:lnTo>
                    <a:pt x="832" y="135"/>
                  </a:lnTo>
                  <a:lnTo>
                    <a:pt x="855" y="159"/>
                  </a:lnTo>
                  <a:lnTo>
                    <a:pt x="878" y="186"/>
                  </a:lnTo>
                  <a:lnTo>
                    <a:pt x="901" y="215"/>
                  </a:lnTo>
                  <a:lnTo>
                    <a:pt x="924" y="245"/>
                  </a:lnTo>
                  <a:lnTo>
                    <a:pt x="946" y="276"/>
                  </a:lnTo>
                  <a:lnTo>
                    <a:pt x="967" y="308"/>
                  </a:lnTo>
                  <a:lnTo>
                    <a:pt x="987" y="340"/>
                  </a:lnTo>
                  <a:lnTo>
                    <a:pt x="1005" y="371"/>
                  </a:lnTo>
                  <a:lnTo>
                    <a:pt x="1022" y="399"/>
                  </a:lnTo>
                  <a:lnTo>
                    <a:pt x="1036" y="427"/>
                  </a:lnTo>
                  <a:lnTo>
                    <a:pt x="1049" y="454"/>
                  </a:lnTo>
                  <a:lnTo>
                    <a:pt x="1059" y="477"/>
                  </a:lnTo>
                  <a:lnTo>
                    <a:pt x="1066" y="496"/>
                  </a:lnTo>
                  <a:lnTo>
                    <a:pt x="1068" y="513"/>
                  </a:lnTo>
                  <a:lnTo>
                    <a:pt x="1064" y="532"/>
                  </a:lnTo>
                  <a:lnTo>
                    <a:pt x="1055" y="549"/>
                  </a:lnTo>
                  <a:lnTo>
                    <a:pt x="1041" y="566"/>
                  </a:lnTo>
                  <a:lnTo>
                    <a:pt x="1022" y="583"/>
                  </a:lnTo>
                  <a:lnTo>
                    <a:pt x="1002" y="600"/>
                  </a:lnTo>
                  <a:lnTo>
                    <a:pt x="977" y="616"/>
                  </a:lnTo>
                  <a:lnTo>
                    <a:pt x="952" y="633"/>
                  </a:lnTo>
                  <a:lnTo>
                    <a:pt x="924" y="649"/>
                  </a:lnTo>
                  <a:lnTo>
                    <a:pt x="898" y="667"/>
                  </a:lnTo>
                  <a:lnTo>
                    <a:pt x="870" y="683"/>
                  </a:lnTo>
                  <a:lnTo>
                    <a:pt x="845" y="699"/>
                  </a:lnTo>
                  <a:lnTo>
                    <a:pt x="821" y="716"/>
                  </a:lnTo>
                  <a:lnTo>
                    <a:pt x="800" y="732"/>
                  </a:lnTo>
                  <a:lnTo>
                    <a:pt x="782" y="748"/>
                  </a:lnTo>
                  <a:lnTo>
                    <a:pt x="768" y="766"/>
                  </a:lnTo>
                  <a:lnTo>
                    <a:pt x="754" y="782"/>
                  </a:lnTo>
                  <a:lnTo>
                    <a:pt x="737" y="796"/>
                  </a:lnTo>
                  <a:lnTo>
                    <a:pt x="716" y="807"/>
                  </a:lnTo>
                  <a:lnTo>
                    <a:pt x="693" y="817"/>
                  </a:lnTo>
                  <a:lnTo>
                    <a:pt x="668" y="827"/>
                  </a:lnTo>
                  <a:lnTo>
                    <a:pt x="640" y="834"/>
                  </a:lnTo>
                  <a:lnTo>
                    <a:pt x="611" y="838"/>
                  </a:lnTo>
                  <a:lnTo>
                    <a:pt x="581" y="843"/>
                  </a:lnTo>
                  <a:lnTo>
                    <a:pt x="550" y="845"/>
                  </a:lnTo>
                  <a:lnTo>
                    <a:pt x="518" y="845"/>
                  </a:lnTo>
                  <a:lnTo>
                    <a:pt x="486" y="845"/>
                  </a:lnTo>
                  <a:lnTo>
                    <a:pt x="455" y="843"/>
                  </a:lnTo>
                  <a:lnTo>
                    <a:pt x="422" y="840"/>
                  </a:lnTo>
                  <a:lnTo>
                    <a:pt x="392" y="836"/>
                  </a:lnTo>
                  <a:lnTo>
                    <a:pt x="362" y="831"/>
                  </a:lnTo>
                  <a:lnTo>
                    <a:pt x="335" y="824"/>
                  </a:lnTo>
                  <a:lnTo>
                    <a:pt x="308" y="815"/>
                  </a:lnTo>
                  <a:lnTo>
                    <a:pt x="282" y="802"/>
                  </a:lnTo>
                  <a:lnTo>
                    <a:pt x="255" y="786"/>
                  </a:lnTo>
                  <a:lnTo>
                    <a:pt x="229" y="767"/>
                  </a:lnTo>
                  <a:lnTo>
                    <a:pt x="205" y="744"/>
                  </a:lnTo>
                  <a:lnTo>
                    <a:pt x="179" y="718"/>
                  </a:lnTo>
                  <a:lnTo>
                    <a:pt x="156" y="691"/>
                  </a:lnTo>
                  <a:lnTo>
                    <a:pt x="134" y="662"/>
                  </a:lnTo>
                  <a:lnTo>
                    <a:pt x="112" y="631"/>
                  </a:lnTo>
                  <a:lnTo>
                    <a:pt x="92" y="599"/>
                  </a:lnTo>
                  <a:lnTo>
                    <a:pt x="73" y="565"/>
                  </a:lnTo>
                  <a:lnTo>
                    <a:pt x="56" y="531"/>
                  </a:lnTo>
                  <a:lnTo>
                    <a:pt x="40" y="497"/>
                  </a:lnTo>
                  <a:lnTo>
                    <a:pt x="25" y="463"/>
                  </a:lnTo>
                  <a:lnTo>
                    <a:pt x="12" y="429"/>
                  </a:lnTo>
                  <a:lnTo>
                    <a:pt x="2" y="396"/>
                  </a:lnTo>
                  <a:close/>
                </a:path>
              </a:pathLst>
            </a:custGeom>
            <a:solidFill>
              <a:srgbClr val="C687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7" name="Freeform 55"/>
            <p:cNvSpPr>
              <a:spLocks/>
            </p:cNvSpPr>
            <p:nvPr/>
          </p:nvSpPr>
          <p:spPr bwMode="auto">
            <a:xfrm>
              <a:off x="2636" y="2164"/>
              <a:ext cx="205" cy="48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5" y="9"/>
                </a:cxn>
                <a:cxn ang="0">
                  <a:pos x="7" y="26"/>
                </a:cxn>
                <a:cxn ang="0">
                  <a:pos x="1" y="53"/>
                </a:cxn>
                <a:cxn ang="0">
                  <a:pos x="2" y="88"/>
                </a:cxn>
                <a:cxn ang="0">
                  <a:pos x="14" y="133"/>
                </a:cxn>
                <a:cxn ang="0">
                  <a:pos x="41" y="189"/>
                </a:cxn>
                <a:cxn ang="0">
                  <a:pos x="88" y="253"/>
                </a:cxn>
                <a:cxn ang="0">
                  <a:pos x="153" y="328"/>
                </a:cxn>
                <a:cxn ang="0">
                  <a:pos x="212" y="407"/>
                </a:cxn>
                <a:cxn ang="0">
                  <a:pos x="258" y="490"/>
                </a:cxn>
                <a:cxn ang="0">
                  <a:pos x="294" y="574"/>
                </a:cxn>
                <a:cxn ang="0">
                  <a:pos x="318" y="662"/>
                </a:cxn>
                <a:cxn ang="0">
                  <a:pos x="332" y="751"/>
                </a:cxn>
                <a:cxn ang="0">
                  <a:pos x="336" y="840"/>
                </a:cxn>
                <a:cxn ang="0">
                  <a:pos x="333" y="933"/>
                </a:cxn>
                <a:cxn ang="0">
                  <a:pos x="329" y="974"/>
                </a:cxn>
                <a:cxn ang="0">
                  <a:pos x="344" y="939"/>
                </a:cxn>
                <a:cxn ang="0">
                  <a:pos x="367" y="876"/>
                </a:cxn>
                <a:cxn ang="0">
                  <a:pos x="392" y="786"/>
                </a:cxn>
                <a:cxn ang="0">
                  <a:pos x="407" y="677"/>
                </a:cxn>
                <a:cxn ang="0">
                  <a:pos x="408" y="550"/>
                </a:cxn>
                <a:cxn ang="0">
                  <a:pos x="386" y="413"/>
                </a:cxn>
                <a:cxn ang="0">
                  <a:pos x="333" y="269"/>
                </a:cxn>
                <a:cxn ang="0">
                  <a:pos x="290" y="197"/>
                </a:cxn>
                <a:cxn ang="0">
                  <a:pos x="274" y="193"/>
                </a:cxn>
                <a:cxn ang="0">
                  <a:pos x="245" y="185"/>
                </a:cxn>
                <a:cxn ang="0">
                  <a:pos x="207" y="170"/>
                </a:cxn>
                <a:cxn ang="0">
                  <a:pos x="165" y="149"/>
                </a:cxn>
                <a:cxn ang="0">
                  <a:pos x="120" y="120"/>
                </a:cxn>
                <a:cxn ang="0">
                  <a:pos x="76" y="80"/>
                </a:cxn>
                <a:cxn ang="0">
                  <a:pos x="38" y="30"/>
                </a:cxn>
              </a:cxnLst>
              <a:rect l="0" t="0" r="r" b="b"/>
              <a:pathLst>
                <a:path w="410" h="979">
                  <a:moveTo>
                    <a:pt x="22" y="0"/>
                  </a:moveTo>
                  <a:lnTo>
                    <a:pt x="21" y="1"/>
                  </a:lnTo>
                  <a:lnTo>
                    <a:pt x="18" y="4"/>
                  </a:lnTo>
                  <a:lnTo>
                    <a:pt x="15" y="9"/>
                  </a:lnTo>
                  <a:lnTo>
                    <a:pt x="10" y="17"/>
                  </a:lnTo>
                  <a:lnTo>
                    <a:pt x="7" y="26"/>
                  </a:lnTo>
                  <a:lnTo>
                    <a:pt x="3" y="39"/>
                  </a:lnTo>
                  <a:lnTo>
                    <a:pt x="1" y="53"/>
                  </a:lnTo>
                  <a:lnTo>
                    <a:pt x="0" y="69"/>
                  </a:lnTo>
                  <a:lnTo>
                    <a:pt x="2" y="88"/>
                  </a:lnTo>
                  <a:lnTo>
                    <a:pt x="6" y="109"/>
                  </a:lnTo>
                  <a:lnTo>
                    <a:pt x="14" y="133"/>
                  </a:lnTo>
                  <a:lnTo>
                    <a:pt x="25" y="160"/>
                  </a:lnTo>
                  <a:lnTo>
                    <a:pt x="41" y="189"/>
                  </a:lnTo>
                  <a:lnTo>
                    <a:pt x="62" y="220"/>
                  </a:lnTo>
                  <a:lnTo>
                    <a:pt x="88" y="253"/>
                  </a:lnTo>
                  <a:lnTo>
                    <a:pt x="120" y="290"/>
                  </a:lnTo>
                  <a:lnTo>
                    <a:pt x="153" y="328"/>
                  </a:lnTo>
                  <a:lnTo>
                    <a:pt x="184" y="367"/>
                  </a:lnTo>
                  <a:lnTo>
                    <a:pt x="212" y="407"/>
                  </a:lnTo>
                  <a:lnTo>
                    <a:pt x="236" y="449"/>
                  </a:lnTo>
                  <a:lnTo>
                    <a:pt x="258" y="490"/>
                  </a:lnTo>
                  <a:lnTo>
                    <a:pt x="276" y="532"/>
                  </a:lnTo>
                  <a:lnTo>
                    <a:pt x="294" y="574"/>
                  </a:lnTo>
                  <a:lnTo>
                    <a:pt x="306" y="618"/>
                  </a:lnTo>
                  <a:lnTo>
                    <a:pt x="318" y="662"/>
                  </a:lnTo>
                  <a:lnTo>
                    <a:pt x="326" y="706"/>
                  </a:lnTo>
                  <a:lnTo>
                    <a:pt x="332" y="751"/>
                  </a:lnTo>
                  <a:lnTo>
                    <a:pt x="335" y="795"/>
                  </a:lnTo>
                  <a:lnTo>
                    <a:pt x="336" y="840"/>
                  </a:lnTo>
                  <a:lnTo>
                    <a:pt x="336" y="886"/>
                  </a:lnTo>
                  <a:lnTo>
                    <a:pt x="333" y="933"/>
                  </a:lnTo>
                  <a:lnTo>
                    <a:pt x="327" y="979"/>
                  </a:lnTo>
                  <a:lnTo>
                    <a:pt x="329" y="974"/>
                  </a:lnTo>
                  <a:lnTo>
                    <a:pt x="335" y="961"/>
                  </a:lnTo>
                  <a:lnTo>
                    <a:pt x="344" y="939"/>
                  </a:lnTo>
                  <a:lnTo>
                    <a:pt x="356" y="911"/>
                  </a:lnTo>
                  <a:lnTo>
                    <a:pt x="367" y="876"/>
                  </a:lnTo>
                  <a:lnTo>
                    <a:pt x="380" y="833"/>
                  </a:lnTo>
                  <a:lnTo>
                    <a:pt x="392" y="786"/>
                  </a:lnTo>
                  <a:lnTo>
                    <a:pt x="401" y="733"/>
                  </a:lnTo>
                  <a:lnTo>
                    <a:pt x="407" y="677"/>
                  </a:lnTo>
                  <a:lnTo>
                    <a:pt x="410" y="615"/>
                  </a:lnTo>
                  <a:lnTo>
                    <a:pt x="408" y="550"/>
                  </a:lnTo>
                  <a:lnTo>
                    <a:pt x="400" y="483"/>
                  </a:lnTo>
                  <a:lnTo>
                    <a:pt x="386" y="413"/>
                  </a:lnTo>
                  <a:lnTo>
                    <a:pt x="364" y="342"/>
                  </a:lnTo>
                  <a:lnTo>
                    <a:pt x="333" y="269"/>
                  </a:lnTo>
                  <a:lnTo>
                    <a:pt x="293" y="197"/>
                  </a:lnTo>
                  <a:lnTo>
                    <a:pt x="290" y="197"/>
                  </a:lnTo>
                  <a:lnTo>
                    <a:pt x="284" y="196"/>
                  </a:lnTo>
                  <a:lnTo>
                    <a:pt x="274" y="193"/>
                  </a:lnTo>
                  <a:lnTo>
                    <a:pt x="261" y="190"/>
                  </a:lnTo>
                  <a:lnTo>
                    <a:pt x="245" y="185"/>
                  </a:lnTo>
                  <a:lnTo>
                    <a:pt x="228" y="178"/>
                  </a:lnTo>
                  <a:lnTo>
                    <a:pt x="207" y="170"/>
                  </a:lnTo>
                  <a:lnTo>
                    <a:pt x="187" y="161"/>
                  </a:lnTo>
                  <a:lnTo>
                    <a:pt x="165" y="149"/>
                  </a:lnTo>
                  <a:lnTo>
                    <a:pt x="142" y="136"/>
                  </a:lnTo>
                  <a:lnTo>
                    <a:pt x="120" y="120"/>
                  </a:lnTo>
                  <a:lnTo>
                    <a:pt x="97" y="101"/>
                  </a:lnTo>
                  <a:lnTo>
                    <a:pt x="76" y="80"/>
                  </a:lnTo>
                  <a:lnTo>
                    <a:pt x="56" y="56"/>
                  </a:lnTo>
                  <a:lnTo>
                    <a:pt x="38" y="3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8" name="Freeform 56"/>
            <p:cNvSpPr>
              <a:spLocks/>
            </p:cNvSpPr>
            <p:nvPr/>
          </p:nvSpPr>
          <p:spPr bwMode="auto">
            <a:xfrm>
              <a:off x="2650" y="1962"/>
              <a:ext cx="223" cy="322"/>
            </a:xfrm>
            <a:custGeom>
              <a:avLst/>
              <a:gdLst/>
              <a:ahLst/>
              <a:cxnLst>
                <a:cxn ang="0">
                  <a:pos x="120" y="642"/>
                </a:cxn>
                <a:cxn ang="0">
                  <a:pos x="116" y="640"/>
                </a:cxn>
                <a:cxn ang="0">
                  <a:pos x="103" y="633"/>
                </a:cxn>
                <a:cxn ang="0">
                  <a:pos x="86" y="619"/>
                </a:cxn>
                <a:cxn ang="0">
                  <a:pos x="65" y="601"/>
                </a:cxn>
                <a:cxn ang="0">
                  <a:pos x="44" y="576"/>
                </a:cxn>
                <a:cxn ang="0">
                  <a:pos x="25" y="543"/>
                </a:cxn>
                <a:cxn ang="0">
                  <a:pos x="10" y="504"/>
                </a:cxn>
                <a:cxn ang="0">
                  <a:pos x="2" y="457"/>
                </a:cxn>
                <a:cxn ang="0">
                  <a:pos x="0" y="402"/>
                </a:cxn>
                <a:cxn ang="0">
                  <a:pos x="4" y="339"/>
                </a:cxn>
                <a:cxn ang="0">
                  <a:pos x="12" y="275"/>
                </a:cxn>
                <a:cxn ang="0">
                  <a:pos x="27" y="210"/>
                </a:cxn>
                <a:cxn ang="0">
                  <a:pos x="45" y="149"/>
                </a:cxn>
                <a:cxn ang="0">
                  <a:pos x="70" y="96"/>
                </a:cxn>
                <a:cxn ang="0">
                  <a:pos x="100" y="53"/>
                </a:cxn>
                <a:cxn ang="0">
                  <a:pos x="134" y="24"/>
                </a:cxn>
                <a:cxn ang="0">
                  <a:pos x="155" y="15"/>
                </a:cxn>
                <a:cxn ang="0">
                  <a:pos x="180" y="7"/>
                </a:cxn>
                <a:cxn ang="0">
                  <a:pos x="208" y="2"/>
                </a:cxn>
                <a:cxn ang="0">
                  <a:pos x="239" y="0"/>
                </a:cxn>
                <a:cxn ang="0">
                  <a:pos x="270" y="1"/>
                </a:cxn>
                <a:cxn ang="0">
                  <a:pos x="302" y="5"/>
                </a:cxn>
                <a:cxn ang="0">
                  <a:pos x="333" y="14"/>
                </a:cxn>
                <a:cxn ang="0">
                  <a:pos x="362" y="26"/>
                </a:cxn>
                <a:cxn ang="0">
                  <a:pos x="389" y="42"/>
                </a:cxn>
                <a:cxn ang="0">
                  <a:pos x="412" y="64"/>
                </a:cxn>
                <a:cxn ang="0">
                  <a:pos x="429" y="91"/>
                </a:cxn>
                <a:cxn ang="0">
                  <a:pos x="442" y="122"/>
                </a:cxn>
                <a:cxn ang="0">
                  <a:pos x="446" y="160"/>
                </a:cxn>
                <a:cxn ang="0">
                  <a:pos x="444" y="202"/>
                </a:cxn>
                <a:cxn ang="0">
                  <a:pos x="432" y="252"/>
                </a:cxn>
                <a:cxn ang="0">
                  <a:pos x="410" y="308"/>
                </a:cxn>
                <a:cxn ang="0">
                  <a:pos x="394" y="344"/>
                </a:cxn>
                <a:cxn ang="0">
                  <a:pos x="377" y="377"/>
                </a:cxn>
                <a:cxn ang="0">
                  <a:pos x="359" y="411"/>
                </a:cxn>
                <a:cxn ang="0">
                  <a:pos x="340" y="442"/>
                </a:cxn>
                <a:cxn ang="0">
                  <a:pos x="322" y="472"/>
                </a:cxn>
                <a:cxn ang="0">
                  <a:pos x="302" y="500"/>
                </a:cxn>
                <a:cxn ang="0">
                  <a:pos x="283" y="526"/>
                </a:cxn>
                <a:cxn ang="0">
                  <a:pos x="264" y="550"/>
                </a:cxn>
                <a:cxn ang="0">
                  <a:pos x="245" y="572"/>
                </a:cxn>
                <a:cxn ang="0">
                  <a:pos x="225" y="590"/>
                </a:cxn>
                <a:cxn ang="0">
                  <a:pos x="207" y="608"/>
                </a:cxn>
                <a:cxn ang="0">
                  <a:pos x="188" y="620"/>
                </a:cxn>
                <a:cxn ang="0">
                  <a:pos x="170" y="631"/>
                </a:cxn>
                <a:cxn ang="0">
                  <a:pos x="153" y="639"/>
                </a:cxn>
                <a:cxn ang="0">
                  <a:pos x="136" y="642"/>
                </a:cxn>
                <a:cxn ang="0">
                  <a:pos x="120" y="642"/>
                </a:cxn>
              </a:cxnLst>
              <a:rect l="0" t="0" r="r" b="b"/>
              <a:pathLst>
                <a:path w="446" h="642">
                  <a:moveTo>
                    <a:pt x="120" y="642"/>
                  </a:moveTo>
                  <a:lnTo>
                    <a:pt x="116" y="640"/>
                  </a:lnTo>
                  <a:lnTo>
                    <a:pt x="103" y="633"/>
                  </a:lnTo>
                  <a:lnTo>
                    <a:pt x="86" y="619"/>
                  </a:lnTo>
                  <a:lnTo>
                    <a:pt x="65" y="601"/>
                  </a:lnTo>
                  <a:lnTo>
                    <a:pt x="44" y="576"/>
                  </a:lnTo>
                  <a:lnTo>
                    <a:pt x="25" y="543"/>
                  </a:lnTo>
                  <a:lnTo>
                    <a:pt x="10" y="504"/>
                  </a:lnTo>
                  <a:lnTo>
                    <a:pt x="2" y="457"/>
                  </a:lnTo>
                  <a:lnTo>
                    <a:pt x="0" y="402"/>
                  </a:lnTo>
                  <a:lnTo>
                    <a:pt x="4" y="339"/>
                  </a:lnTo>
                  <a:lnTo>
                    <a:pt x="12" y="275"/>
                  </a:lnTo>
                  <a:lnTo>
                    <a:pt x="27" y="210"/>
                  </a:lnTo>
                  <a:lnTo>
                    <a:pt x="45" y="149"/>
                  </a:lnTo>
                  <a:lnTo>
                    <a:pt x="70" y="96"/>
                  </a:lnTo>
                  <a:lnTo>
                    <a:pt x="100" y="53"/>
                  </a:lnTo>
                  <a:lnTo>
                    <a:pt x="134" y="24"/>
                  </a:lnTo>
                  <a:lnTo>
                    <a:pt x="155" y="15"/>
                  </a:lnTo>
                  <a:lnTo>
                    <a:pt x="180" y="7"/>
                  </a:lnTo>
                  <a:lnTo>
                    <a:pt x="208" y="2"/>
                  </a:lnTo>
                  <a:lnTo>
                    <a:pt x="239" y="0"/>
                  </a:lnTo>
                  <a:lnTo>
                    <a:pt x="270" y="1"/>
                  </a:lnTo>
                  <a:lnTo>
                    <a:pt x="302" y="5"/>
                  </a:lnTo>
                  <a:lnTo>
                    <a:pt x="333" y="14"/>
                  </a:lnTo>
                  <a:lnTo>
                    <a:pt x="362" y="26"/>
                  </a:lnTo>
                  <a:lnTo>
                    <a:pt x="389" y="42"/>
                  </a:lnTo>
                  <a:lnTo>
                    <a:pt x="412" y="64"/>
                  </a:lnTo>
                  <a:lnTo>
                    <a:pt x="429" y="91"/>
                  </a:lnTo>
                  <a:lnTo>
                    <a:pt x="442" y="122"/>
                  </a:lnTo>
                  <a:lnTo>
                    <a:pt x="446" y="160"/>
                  </a:lnTo>
                  <a:lnTo>
                    <a:pt x="444" y="202"/>
                  </a:lnTo>
                  <a:lnTo>
                    <a:pt x="432" y="252"/>
                  </a:lnTo>
                  <a:lnTo>
                    <a:pt x="410" y="308"/>
                  </a:lnTo>
                  <a:lnTo>
                    <a:pt x="394" y="344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40" y="442"/>
                  </a:lnTo>
                  <a:lnTo>
                    <a:pt x="322" y="472"/>
                  </a:lnTo>
                  <a:lnTo>
                    <a:pt x="302" y="500"/>
                  </a:lnTo>
                  <a:lnTo>
                    <a:pt x="283" y="526"/>
                  </a:lnTo>
                  <a:lnTo>
                    <a:pt x="264" y="550"/>
                  </a:lnTo>
                  <a:lnTo>
                    <a:pt x="245" y="572"/>
                  </a:lnTo>
                  <a:lnTo>
                    <a:pt x="225" y="590"/>
                  </a:lnTo>
                  <a:lnTo>
                    <a:pt x="207" y="608"/>
                  </a:lnTo>
                  <a:lnTo>
                    <a:pt x="188" y="620"/>
                  </a:lnTo>
                  <a:lnTo>
                    <a:pt x="170" y="631"/>
                  </a:lnTo>
                  <a:lnTo>
                    <a:pt x="153" y="639"/>
                  </a:lnTo>
                  <a:lnTo>
                    <a:pt x="136" y="642"/>
                  </a:lnTo>
                  <a:lnTo>
                    <a:pt x="120" y="6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89" name="Freeform 57"/>
            <p:cNvSpPr>
              <a:spLocks/>
            </p:cNvSpPr>
            <p:nvPr/>
          </p:nvSpPr>
          <p:spPr bwMode="auto">
            <a:xfrm>
              <a:off x="2654" y="1972"/>
              <a:ext cx="209" cy="304"/>
            </a:xfrm>
            <a:custGeom>
              <a:avLst/>
              <a:gdLst/>
              <a:ahLst/>
              <a:cxnLst>
                <a:cxn ang="0">
                  <a:pos x="126" y="22"/>
                </a:cxn>
                <a:cxn ang="0">
                  <a:pos x="146" y="13"/>
                </a:cxn>
                <a:cxn ang="0">
                  <a:pos x="169" y="6"/>
                </a:cxn>
                <a:cxn ang="0">
                  <a:pos x="195" y="1"/>
                </a:cxn>
                <a:cxn ang="0">
                  <a:pos x="224" y="0"/>
                </a:cxn>
                <a:cxn ang="0">
                  <a:pos x="253" y="1"/>
                </a:cxn>
                <a:cxn ang="0">
                  <a:pos x="283" y="7"/>
                </a:cxn>
                <a:cxn ang="0">
                  <a:pos x="312" y="15"/>
                </a:cxn>
                <a:cxn ang="0">
                  <a:pos x="338" y="27"/>
                </a:cxn>
                <a:cxn ang="0">
                  <a:pos x="362" y="43"/>
                </a:cxn>
                <a:cxn ang="0">
                  <a:pos x="384" y="63"/>
                </a:cxn>
                <a:cxn ang="0">
                  <a:pos x="400" y="89"/>
                </a:cxn>
                <a:cxn ang="0">
                  <a:pos x="412" y="118"/>
                </a:cxn>
                <a:cxn ang="0">
                  <a:pos x="418" y="152"/>
                </a:cxn>
                <a:cxn ang="0">
                  <a:pos x="415" y="192"/>
                </a:cxn>
                <a:cxn ang="0">
                  <a:pos x="406" y="239"/>
                </a:cxn>
                <a:cxn ang="0">
                  <a:pos x="388" y="289"/>
                </a:cxn>
                <a:cxn ang="0">
                  <a:pos x="373" y="323"/>
                </a:cxn>
                <a:cxn ang="0">
                  <a:pos x="357" y="356"/>
                </a:cxn>
                <a:cxn ang="0">
                  <a:pos x="341" y="387"/>
                </a:cxn>
                <a:cxn ang="0">
                  <a:pos x="323" y="417"/>
                </a:cxn>
                <a:cxn ang="0">
                  <a:pos x="305" y="446"/>
                </a:cxn>
                <a:cxn ang="0">
                  <a:pos x="288" y="473"/>
                </a:cxn>
                <a:cxn ang="0">
                  <a:pos x="269" y="498"/>
                </a:cxn>
                <a:cxn ang="0">
                  <a:pos x="251" y="521"/>
                </a:cxn>
                <a:cxn ang="0">
                  <a:pos x="232" y="541"/>
                </a:cxn>
                <a:cxn ang="0">
                  <a:pos x="214" y="560"/>
                </a:cxn>
                <a:cxn ang="0">
                  <a:pos x="195" y="576"/>
                </a:cxn>
                <a:cxn ang="0">
                  <a:pos x="178" y="589"/>
                </a:cxn>
                <a:cxn ang="0">
                  <a:pos x="161" y="599"/>
                </a:cxn>
                <a:cxn ang="0">
                  <a:pos x="144" y="606"/>
                </a:cxn>
                <a:cxn ang="0">
                  <a:pos x="129" y="609"/>
                </a:cxn>
                <a:cxn ang="0">
                  <a:pos x="114" y="609"/>
                </a:cxn>
                <a:cxn ang="0">
                  <a:pos x="109" y="607"/>
                </a:cxn>
                <a:cxn ang="0">
                  <a:pos x="98" y="600"/>
                </a:cxn>
                <a:cxn ang="0">
                  <a:pos x="80" y="587"/>
                </a:cxn>
                <a:cxn ang="0">
                  <a:pos x="61" y="570"/>
                </a:cxn>
                <a:cxn ang="0">
                  <a:pos x="41" y="546"/>
                </a:cxn>
                <a:cxn ang="0">
                  <a:pos x="23" y="516"/>
                </a:cxn>
                <a:cxn ang="0">
                  <a:pos x="9" y="478"/>
                </a:cxn>
                <a:cxn ang="0">
                  <a:pos x="1" y="433"/>
                </a:cxn>
                <a:cxn ang="0">
                  <a:pos x="0" y="380"/>
                </a:cxn>
                <a:cxn ang="0">
                  <a:pos x="3" y="321"/>
                </a:cxn>
                <a:cxn ang="0">
                  <a:pos x="11" y="259"/>
                </a:cxn>
                <a:cxn ang="0">
                  <a:pos x="25" y="198"/>
                </a:cxn>
                <a:cxn ang="0">
                  <a:pos x="43" y="142"/>
                </a:cxn>
                <a:cxn ang="0">
                  <a:pos x="66" y="91"/>
                </a:cxn>
                <a:cxn ang="0">
                  <a:pos x="94" y="50"/>
                </a:cxn>
                <a:cxn ang="0">
                  <a:pos x="126" y="22"/>
                </a:cxn>
              </a:cxnLst>
              <a:rect l="0" t="0" r="r" b="b"/>
              <a:pathLst>
                <a:path w="418" h="609">
                  <a:moveTo>
                    <a:pt x="126" y="22"/>
                  </a:moveTo>
                  <a:lnTo>
                    <a:pt x="146" y="13"/>
                  </a:lnTo>
                  <a:lnTo>
                    <a:pt x="169" y="6"/>
                  </a:lnTo>
                  <a:lnTo>
                    <a:pt x="195" y="1"/>
                  </a:lnTo>
                  <a:lnTo>
                    <a:pt x="224" y="0"/>
                  </a:lnTo>
                  <a:lnTo>
                    <a:pt x="253" y="1"/>
                  </a:lnTo>
                  <a:lnTo>
                    <a:pt x="283" y="7"/>
                  </a:lnTo>
                  <a:lnTo>
                    <a:pt x="312" y="15"/>
                  </a:lnTo>
                  <a:lnTo>
                    <a:pt x="338" y="27"/>
                  </a:lnTo>
                  <a:lnTo>
                    <a:pt x="362" y="43"/>
                  </a:lnTo>
                  <a:lnTo>
                    <a:pt x="384" y="63"/>
                  </a:lnTo>
                  <a:lnTo>
                    <a:pt x="400" y="89"/>
                  </a:lnTo>
                  <a:lnTo>
                    <a:pt x="412" y="118"/>
                  </a:lnTo>
                  <a:lnTo>
                    <a:pt x="418" y="152"/>
                  </a:lnTo>
                  <a:lnTo>
                    <a:pt x="415" y="192"/>
                  </a:lnTo>
                  <a:lnTo>
                    <a:pt x="406" y="239"/>
                  </a:lnTo>
                  <a:lnTo>
                    <a:pt x="388" y="289"/>
                  </a:lnTo>
                  <a:lnTo>
                    <a:pt x="373" y="323"/>
                  </a:lnTo>
                  <a:lnTo>
                    <a:pt x="357" y="356"/>
                  </a:lnTo>
                  <a:lnTo>
                    <a:pt x="341" y="387"/>
                  </a:lnTo>
                  <a:lnTo>
                    <a:pt x="323" y="417"/>
                  </a:lnTo>
                  <a:lnTo>
                    <a:pt x="305" y="446"/>
                  </a:lnTo>
                  <a:lnTo>
                    <a:pt x="288" y="473"/>
                  </a:lnTo>
                  <a:lnTo>
                    <a:pt x="269" y="498"/>
                  </a:lnTo>
                  <a:lnTo>
                    <a:pt x="251" y="521"/>
                  </a:lnTo>
                  <a:lnTo>
                    <a:pt x="232" y="541"/>
                  </a:lnTo>
                  <a:lnTo>
                    <a:pt x="214" y="560"/>
                  </a:lnTo>
                  <a:lnTo>
                    <a:pt x="195" y="576"/>
                  </a:lnTo>
                  <a:lnTo>
                    <a:pt x="178" y="589"/>
                  </a:lnTo>
                  <a:lnTo>
                    <a:pt x="161" y="599"/>
                  </a:lnTo>
                  <a:lnTo>
                    <a:pt x="144" y="606"/>
                  </a:lnTo>
                  <a:lnTo>
                    <a:pt x="129" y="609"/>
                  </a:lnTo>
                  <a:lnTo>
                    <a:pt x="114" y="609"/>
                  </a:lnTo>
                  <a:lnTo>
                    <a:pt x="109" y="607"/>
                  </a:lnTo>
                  <a:lnTo>
                    <a:pt x="98" y="600"/>
                  </a:lnTo>
                  <a:lnTo>
                    <a:pt x="80" y="587"/>
                  </a:lnTo>
                  <a:lnTo>
                    <a:pt x="61" y="570"/>
                  </a:lnTo>
                  <a:lnTo>
                    <a:pt x="41" y="546"/>
                  </a:lnTo>
                  <a:lnTo>
                    <a:pt x="23" y="516"/>
                  </a:lnTo>
                  <a:lnTo>
                    <a:pt x="9" y="478"/>
                  </a:lnTo>
                  <a:lnTo>
                    <a:pt x="1" y="433"/>
                  </a:lnTo>
                  <a:lnTo>
                    <a:pt x="0" y="380"/>
                  </a:lnTo>
                  <a:lnTo>
                    <a:pt x="3" y="321"/>
                  </a:lnTo>
                  <a:lnTo>
                    <a:pt x="11" y="259"/>
                  </a:lnTo>
                  <a:lnTo>
                    <a:pt x="25" y="198"/>
                  </a:lnTo>
                  <a:lnTo>
                    <a:pt x="43" y="142"/>
                  </a:lnTo>
                  <a:lnTo>
                    <a:pt x="66" y="91"/>
                  </a:lnTo>
                  <a:lnTo>
                    <a:pt x="94" y="50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F2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0" name="Freeform 58"/>
            <p:cNvSpPr>
              <a:spLocks/>
            </p:cNvSpPr>
            <p:nvPr/>
          </p:nvSpPr>
          <p:spPr bwMode="auto">
            <a:xfrm>
              <a:off x="2660" y="1981"/>
              <a:ext cx="194" cy="288"/>
            </a:xfrm>
            <a:custGeom>
              <a:avLst/>
              <a:gdLst/>
              <a:ahLst/>
              <a:cxnLst>
                <a:cxn ang="0">
                  <a:pos x="120" y="19"/>
                </a:cxn>
                <a:cxn ang="0">
                  <a:pos x="138" y="11"/>
                </a:cxn>
                <a:cxn ang="0">
                  <a:pos x="160" y="4"/>
                </a:cxn>
                <a:cxn ang="0">
                  <a:pos x="184" y="1"/>
                </a:cxn>
                <a:cxn ang="0">
                  <a:pos x="211" y="0"/>
                </a:cxn>
                <a:cxn ang="0">
                  <a:pos x="237" y="2"/>
                </a:cxn>
                <a:cxn ang="0">
                  <a:pos x="264" y="6"/>
                </a:cxn>
                <a:cxn ang="0">
                  <a:pos x="290" y="15"/>
                </a:cxn>
                <a:cxn ang="0">
                  <a:pos x="316" y="27"/>
                </a:cxn>
                <a:cxn ang="0">
                  <a:pos x="338" y="42"/>
                </a:cxn>
                <a:cxn ang="0">
                  <a:pos x="357" y="62"/>
                </a:cxn>
                <a:cxn ang="0">
                  <a:pos x="372" y="85"/>
                </a:cxn>
                <a:cxn ang="0">
                  <a:pos x="384" y="112"/>
                </a:cxn>
                <a:cxn ang="0">
                  <a:pos x="389" y="145"/>
                </a:cxn>
                <a:cxn ang="0">
                  <a:pos x="388" y="180"/>
                </a:cxn>
                <a:cxn ang="0">
                  <a:pos x="380" y="222"/>
                </a:cxn>
                <a:cxn ang="0">
                  <a:pos x="365" y="268"/>
                </a:cxn>
                <a:cxn ang="0">
                  <a:pos x="351" y="300"/>
                </a:cxn>
                <a:cxn ang="0">
                  <a:pos x="336" y="331"/>
                </a:cxn>
                <a:cxn ang="0">
                  <a:pos x="321" y="361"/>
                </a:cxn>
                <a:cxn ang="0">
                  <a:pos x="305" y="390"/>
                </a:cxn>
                <a:cxn ang="0">
                  <a:pos x="289" y="418"/>
                </a:cxn>
                <a:cxn ang="0">
                  <a:pos x="272" y="444"/>
                </a:cxn>
                <a:cxn ang="0">
                  <a:pos x="255" y="468"/>
                </a:cxn>
                <a:cxn ang="0">
                  <a:pos x="237" y="490"/>
                </a:cxn>
                <a:cxn ang="0">
                  <a:pos x="220" y="510"/>
                </a:cxn>
                <a:cxn ang="0">
                  <a:pos x="202" y="527"/>
                </a:cxn>
                <a:cxn ang="0">
                  <a:pos x="185" y="543"/>
                </a:cxn>
                <a:cxn ang="0">
                  <a:pos x="168" y="555"/>
                </a:cxn>
                <a:cxn ang="0">
                  <a:pos x="152" y="565"/>
                </a:cxn>
                <a:cxn ang="0">
                  <a:pos x="136" y="572"/>
                </a:cxn>
                <a:cxn ang="0">
                  <a:pos x="121" y="575"/>
                </a:cxn>
                <a:cxn ang="0">
                  <a:pos x="107" y="575"/>
                </a:cxn>
                <a:cxn ang="0">
                  <a:pos x="103" y="573"/>
                </a:cxn>
                <a:cxn ang="0">
                  <a:pos x="92" y="566"/>
                </a:cxn>
                <a:cxn ang="0">
                  <a:pos x="76" y="555"/>
                </a:cxn>
                <a:cxn ang="0">
                  <a:pos x="58" y="539"/>
                </a:cxn>
                <a:cxn ang="0">
                  <a:pos x="39" y="515"/>
                </a:cxn>
                <a:cxn ang="0">
                  <a:pos x="22" y="487"/>
                </a:cxn>
                <a:cxn ang="0">
                  <a:pos x="8" y="451"/>
                </a:cxn>
                <a:cxn ang="0">
                  <a:pos x="1" y="408"/>
                </a:cxn>
                <a:cxn ang="0">
                  <a:pos x="0" y="358"/>
                </a:cxn>
                <a:cxn ang="0">
                  <a:pos x="2" y="302"/>
                </a:cxn>
                <a:cxn ang="0">
                  <a:pos x="10" y="244"/>
                </a:cxn>
                <a:cxn ang="0">
                  <a:pos x="23" y="186"/>
                </a:cxn>
                <a:cxn ang="0">
                  <a:pos x="40" y="132"/>
                </a:cxn>
                <a:cxn ang="0">
                  <a:pos x="62" y="84"/>
                </a:cxn>
                <a:cxn ang="0">
                  <a:pos x="89" y="46"/>
                </a:cxn>
                <a:cxn ang="0">
                  <a:pos x="120" y="19"/>
                </a:cxn>
              </a:cxnLst>
              <a:rect l="0" t="0" r="r" b="b"/>
              <a:pathLst>
                <a:path w="389" h="575">
                  <a:moveTo>
                    <a:pt x="120" y="19"/>
                  </a:moveTo>
                  <a:lnTo>
                    <a:pt x="138" y="11"/>
                  </a:lnTo>
                  <a:lnTo>
                    <a:pt x="160" y="4"/>
                  </a:lnTo>
                  <a:lnTo>
                    <a:pt x="184" y="1"/>
                  </a:lnTo>
                  <a:lnTo>
                    <a:pt x="211" y="0"/>
                  </a:lnTo>
                  <a:lnTo>
                    <a:pt x="237" y="2"/>
                  </a:lnTo>
                  <a:lnTo>
                    <a:pt x="264" y="6"/>
                  </a:lnTo>
                  <a:lnTo>
                    <a:pt x="290" y="15"/>
                  </a:lnTo>
                  <a:lnTo>
                    <a:pt x="316" y="27"/>
                  </a:lnTo>
                  <a:lnTo>
                    <a:pt x="338" y="42"/>
                  </a:lnTo>
                  <a:lnTo>
                    <a:pt x="357" y="62"/>
                  </a:lnTo>
                  <a:lnTo>
                    <a:pt x="372" y="85"/>
                  </a:lnTo>
                  <a:lnTo>
                    <a:pt x="384" y="112"/>
                  </a:lnTo>
                  <a:lnTo>
                    <a:pt x="389" y="145"/>
                  </a:lnTo>
                  <a:lnTo>
                    <a:pt x="388" y="180"/>
                  </a:lnTo>
                  <a:lnTo>
                    <a:pt x="380" y="222"/>
                  </a:lnTo>
                  <a:lnTo>
                    <a:pt x="365" y="268"/>
                  </a:lnTo>
                  <a:lnTo>
                    <a:pt x="351" y="300"/>
                  </a:lnTo>
                  <a:lnTo>
                    <a:pt x="336" y="331"/>
                  </a:lnTo>
                  <a:lnTo>
                    <a:pt x="321" y="361"/>
                  </a:lnTo>
                  <a:lnTo>
                    <a:pt x="305" y="390"/>
                  </a:lnTo>
                  <a:lnTo>
                    <a:pt x="289" y="418"/>
                  </a:lnTo>
                  <a:lnTo>
                    <a:pt x="272" y="444"/>
                  </a:lnTo>
                  <a:lnTo>
                    <a:pt x="255" y="468"/>
                  </a:lnTo>
                  <a:lnTo>
                    <a:pt x="237" y="490"/>
                  </a:lnTo>
                  <a:lnTo>
                    <a:pt x="220" y="510"/>
                  </a:lnTo>
                  <a:lnTo>
                    <a:pt x="202" y="527"/>
                  </a:lnTo>
                  <a:lnTo>
                    <a:pt x="185" y="543"/>
                  </a:lnTo>
                  <a:lnTo>
                    <a:pt x="168" y="555"/>
                  </a:lnTo>
                  <a:lnTo>
                    <a:pt x="152" y="565"/>
                  </a:lnTo>
                  <a:lnTo>
                    <a:pt x="136" y="572"/>
                  </a:lnTo>
                  <a:lnTo>
                    <a:pt x="121" y="575"/>
                  </a:lnTo>
                  <a:lnTo>
                    <a:pt x="107" y="575"/>
                  </a:lnTo>
                  <a:lnTo>
                    <a:pt x="103" y="573"/>
                  </a:lnTo>
                  <a:lnTo>
                    <a:pt x="92" y="566"/>
                  </a:lnTo>
                  <a:lnTo>
                    <a:pt x="76" y="555"/>
                  </a:lnTo>
                  <a:lnTo>
                    <a:pt x="58" y="539"/>
                  </a:lnTo>
                  <a:lnTo>
                    <a:pt x="39" y="515"/>
                  </a:lnTo>
                  <a:lnTo>
                    <a:pt x="22" y="487"/>
                  </a:lnTo>
                  <a:lnTo>
                    <a:pt x="8" y="451"/>
                  </a:lnTo>
                  <a:lnTo>
                    <a:pt x="1" y="408"/>
                  </a:lnTo>
                  <a:lnTo>
                    <a:pt x="0" y="358"/>
                  </a:lnTo>
                  <a:lnTo>
                    <a:pt x="2" y="302"/>
                  </a:lnTo>
                  <a:lnTo>
                    <a:pt x="10" y="244"/>
                  </a:lnTo>
                  <a:lnTo>
                    <a:pt x="23" y="186"/>
                  </a:lnTo>
                  <a:lnTo>
                    <a:pt x="40" y="132"/>
                  </a:lnTo>
                  <a:lnTo>
                    <a:pt x="62" y="84"/>
                  </a:lnTo>
                  <a:lnTo>
                    <a:pt x="89" y="46"/>
                  </a:lnTo>
                  <a:lnTo>
                    <a:pt x="120" y="19"/>
                  </a:lnTo>
                  <a:close/>
                </a:path>
              </a:pathLst>
            </a:custGeom>
            <a:solidFill>
              <a:srgbClr val="E5D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1" name="Freeform 59"/>
            <p:cNvSpPr>
              <a:spLocks/>
            </p:cNvSpPr>
            <p:nvPr/>
          </p:nvSpPr>
          <p:spPr bwMode="auto">
            <a:xfrm>
              <a:off x="2664" y="1991"/>
              <a:ext cx="181" cy="270"/>
            </a:xfrm>
            <a:custGeom>
              <a:avLst/>
              <a:gdLst/>
              <a:ahLst/>
              <a:cxnLst>
                <a:cxn ang="0">
                  <a:pos x="114" y="16"/>
                </a:cxn>
                <a:cxn ang="0">
                  <a:pos x="132" y="8"/>
                </a:cxn>
                <a:cxn ang="0">
                  <a:pos x="151" y="2"/>
                </a:cxn>
                <a:cxn ang="0">
                  <a:pos x="174" y="0"/>
                </a:cxn>
                <a:cxn ang="0">
                  <a:pos x="197" y="0"/>
                </a:cxn>
                <a:cxn ang="0">
                  <a:pos x="221" y="2"/>
                </a:cxn>
                <a:cxn ang="0">
                  <a:pos x="247" y="7"/>
                </a:cxn>
                <a:cxn ang="0">
                  <a:pos x="270" y="16"/>
                </a:cxn>
                <a:cxn ang="0">
                  <a:pos x="293" y="28"/>
                </a:cxn>
                <a:cxn ang="0">
                  <a:pos x="314" y="43"/>
                </a:cxn>
                <a:cxn ang="0">
                  <a:pos x="331" y="60"/>
                </a:cxn>
                <a:cxn ang="0">
                  <a:pos x="346" y="82"/>
                </a:cxn>
                <a:cxn ang="0">
                  <a:pos x="356" y="107"/>
                </a:cxn>
                <a:cxn ang="0">
                  <a:pos x="362" y="137"/>
                </a:cxn>
                <a:cxn ang="0">
                  <a:pos x="362" y="169"/>
                </a:cxn>
                <a:cxn ang="0">
                  <a:pos x="356" y="206"/>
                </a:cxn>
                <a:cxn ang="0">
                  <a:pos x="343" y="248"/>
                </a:cxn>
                <a:cxn ang="0">
                  <a:pos x="331" y="279"/>
                </a:cxn>
                <a:cxn ang="0">
                  <a:pos x="318" y="309"/>
                </a:cxn>
                <a:cxn ang="0">
                  <a:pos x="304" y="338"/>
                </a:cxn>
                <a:cxn ang="0">
                  <a:pos x="289" y="365"/>
                </a:cxn>
                <a:cxn ang="0">
                  <a:pos x="273" y="391"/>
                </a:cxn>
                <a:cxn ang="0">
                  <a:pos x="258" y="416"/>
                </a:cxn>
                <a:cxn ang="0">
                  <a:pos x="242" y="439"/>
                </a:cxn>
                <a:cxn ang="0">
                  <a:pos x="225" y="460"/>
                </a:cxn>
                <a:cxn ang="0">
                  <a:pos x="209" y="479"/>
                </a:cxn>
                <a:cxn ang="0">
                  <a:pos x="193" y="495"/>
                </a:cxn>
                <a:cxn ang="0">
                  <a:pos x="176" y="510"/>
                </a:cxn>
                <a:cxn ang="0">
                  <a:pos x="160" y="522"/>
                </a:cxn>
                <a:cxn ang="0">
                  <a:pos x="145" y="531"/>
                </a:cxn>
                <a:cxn ang="0">
                  <a:pos x="130" y="538"/>
                </a:cxn>
                <a:cxn ang="0">
                  <a:pos x="115" y="541"/>
                </a:cxn>
                <a:cxn ang="0">
                  <a:pos x="103" y="541"/>
                </a:cxn>
                <a:cxn ang="0">
                  <a:pos x="99" y="539"/>
                </a:cxn>
                <a:cxn ang="0">
                  <a:pos x="88" y="533"/>
                </a:cxn>
                <a:cxn ang="0">
                  <a:pos x="73" y="522"/>
                </a:cxn>
                <a:cxn ang="0">
                  <a:pos x="56" y="506"/>
                </a:cxn>
                <a:cxn ang="0">
                  <a:pos x="37" y="485"/>
                </a:cxn>
                <a:cxn ang="0">
                  <a:pos x="21" y="457"/>
                </a:cxn>
                <a:cxn ang="0">
                  <a:pos x="8" y="424"/>
                </a:cxn>
                <a:cxn ang="0">
                  <a:pos x="1" y="384"/>
                </a:cxn>
                <a:cxn ang="0">
                  <a:pos x="0" y="336"/>
                </a:cxn>
                <a:cxn ang="0">
                  <a:pos x="4" y="283"/>
                </a:cxn>
                <a:cxn ang="0">
                  <a:pos x="11" y="228"/>
                </a:cxn>
                <a:cxn ang="0">
                  <a:pos x="23" y="174"/>
                </a:cxn>
                <a:cxn ang="0">
                  <a:pos x="39" y="122"/>
                </a:cxn>
                <a:cxn ang="0">
                  <a:pos x="60" y="77"/>
                </a:cxn>
                <a:cxn ang="0">
                  <a:pos x="86" y="40"/>
                </a:cxn>
                <a:cxn ang="0">
                  <a:pos x="114" y="16"/>
                </a:cxn>
              </a:cxnLst>
              <a:rect l="0" t="0" r="r" b="b"/>
              <a:pathLst>
                <a:path w="362" h="541">
                  <a:moveTo>
                    <a:pt x="114" y="16"/>
                  </a:moveTo>
                  <a:lnTo>
                    <a:pt x="132" y="8"/>
                  </a:lnTo>
                  <a:lnTo>
                    <a:pt x="151" y="2"/>
                  </a:lnTo>
                  <a:lnTo>
                    <a:pt x="174" y="0"/>
                  </a:lnTo>
                  <a:lnTo>
                    <a:pt x="197" y="0"/>
                  </a:lnTo>
                  <a:lnTo>
                    <a:pt x="221" y="2"/>
                  </a:lnTo>
                  <a:lnTo>
                    <a:pt x="247" y="7"/>
                  </a:lnTo>
                  <a:lnTo>
                    <a:pt x="270" y="16"/>
                  </a:lnTo>
                  <a:lnTo>
                    <a:pt x="293" y="28"/>
                  </a:lnTo>
                  <a:lnTo>
                    <a:pt x="314" y="43"/>
                  </a:lnTo>
                  <a:lnTo>
                    <a:pt x="331" y="60"/>
                  </a:lnTo>
                  <a:lnTo>
                    <a:pt x="346" y="82"/>
                  </a:lnTo>
                  <a:lnTo>
                    <a:pt x="356" y="107"/>
                  </a:lnTo>
                  <a:lnTo>
                    <a:pt x="362" y="137"/>
                  </a:lnTo>
                  <a:lnTo>
                    <a:pt x="362" y="169"/>
                  </a:lnTo>
                  <a:lnTo>
                    <a:pt x="356" y="206"/>
                  </a:lnTo>
                  <a:lnTo>
                    <a:pt x="343" y="248"/>
                  </a:lnTo>
                  <a:lnTo>
                    <a:pt x="331" y="279"/>
                  </a:lnTo>
                  <a:lnTo>
                    <a:pt x="318" y="309"/>
                  </a:lnTo>
                  <a:lnTo>
                    <a:pt x="304" y="338"/>
                  </a:lnTo>
                  <a:lnTo>
                    <a:pt x="289" y="365"/>
                  </a:lnTo>
                  <a:lnTo>
                    <a:pt x="273" y="391"/>
                  </a:lnTo>
                  <a:lnTo>
                    <a:pt x="258" y="416"/>
                  </a:lnTo>
                  <a:lnTo>
                    <a:pt x="242" y="439"/>
                  </a:lnTo>
                  <a:lnTo>
                    <a:pt x="225" y="460"/>
                  </a:lnTo>
                  <a:lnTo>
                    <a:pt x="209" y="479"/>
                  </a:lnTo>
                  <a:lnTo>
                    <a:pt x="193" y="495"/>
                  </a:lnTo>
                  <a:lnTo>
                    <a:pt x="176" y="510"/>
                  </a:lnTo>
                  <a:lnTo>
                    <a:pt x="160" y="522"/>
                  </a:lnTo>
                  <a:lnTo>
                    <a:pt x="145" y="531"/>
                  </a:lnTo>
                  <a:lnTo>
                    <a:pt x="130" y="538"/>
                  </a:lnTo>
                  <a:lnTo>
                    <a:pt x="115" y="541"/>
                  </a:lnTo>
                  <a:lnTo>
                    <a:pt x="103" y="541"/>
                  </a:lnTo>
                  <a:lnTo>
                    <a:pt x="99" y="539"/>
                  </a:lnTo>
                  <a:lnTo>
                    <a:pt x="88" y="533"/>
                  </a:lnTo>
                  <a:lnTo>
                    <a:pt x="73" y="522"/>
                  </a:lnTo>
                  <a:lnTo>
                    <a:pt x="56" y="506"/>
                  </a:lnTo>
                  <a:lnTo>
                    <a:pt x="37" y="485"/>
                  </a:lnTo>
                  <a:lnTo>
                    <a:pt x="21" y="457"/>
                  </a:lnTo>
                  <a:lnTo>
                    <a:pt x="8" y="424"/>
                  </a:lnTo>
                  <a:lnTo>
                    <a:pt x="1" y="384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1" y="228"/>
                  </a:lnTo>
                  <a:lnTo>
                    <a:pt x="23" y="174"/>
                  </a:lnTo>
                  <a:lnTo>
                    <a:pt x="39" y="122"/>
                  </a:lnTo>
                  <a:lnTo>
                    <a:pt x="60" y="77"/>
                  </a:lnTo>
                  <a:lnTo>
                    <a:pt x="86" y="40"/>
                  </a:lnTo>
                  <a:lnTo>
                    <a:pt x="114" y="16"/>
                  </a:lnTo>
                  <a:close/>
                </a:path>
              </a:pathLst>
            </a:custGeom>
            <a:solidFill>
              <a:srgbClr val="D6B7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2" name="Freeform 60"/>
            <p:cNvSpPr>
              <a:spLocks/>
            </p:cNvSpPr>
            <p:nvPr/>
          </p:nvSpPr>
          <p:spPr bwMode="auto">
            <a:xfrm>
              <a:off x="2671" y="1999"/>
              <a:ext cx="167" cy="255"/>
            </a:xfrm>
            <a:custGeom>
              <a:avLst/>
              <a:gdLst/>
              <a:ahLst/>
              <a:cxnLst>
                <a:cxn ang="0">
                  <a:pos x="106" y="14"/>
                </a:cxn>
                <a:cxn ang="0">
                  <a:pos x="122" y="7"/>
                </a:cxn>
                <a:cxn ang="0">
                  <a:pos x="141" y="3"/>
                </a:cxn>
                <a:cxn ang="0">
                  <a:pos x="161" y="0"/>
                </a:cxn>
                <a:cxn ang="0">
                  <a:pos x="182" y="0"/>
                </a:cxn>
                <a:cxn ang="0">
                  <a:pos x="204" y="4"/>
                </a:cxn>
                <a:cxn ang="0">
                  <a:pos x="227" y="10"/>
                </a:cxn>
                <a:cxn ang="0">
                  <a:pos x="248" y="18"/>
                </a:cxn>
                <a:cxn ang="0">
                  <a:pos x="268" y="29"/>
                </a:cxn>
                <a:cxn ang="0">
                  <a:pos x="287" y="44"/>
                </a:cxn>
                <a:cxn ang="0">
                  <a:pos x="303" y="61"/>
                </a:cxn>
                <a:cxn ang="0">
                  <a:pos x="317" y="81"/>
                </a:cxn>
                <a:cxn ang="0">
                  <a:pos x="327" y="104"/>
                </a:cxn>
                <a:cxn ang="0">
                  <a:pos x="333" y="131"/>
                </a:cxn>
                <a:cxn ang="0">
                  <a:pos x="334" y="160"/>
                </a:cxn>
                <a:cxn ang="0">
                  <a:pos x="331" y="194"/>
                </a:cxn>
                <a:cxn ang="0">
                  <a:pos x="320" y="230"/>
                </a:cxn>
                <a:cxn ang="0">
                  <a:pos x="310" y="258"/>
                </a:cxn>
                <a:cxn ang="0">
                  <a:pos x="297" y="287"/>
                </a:cxn>
                <a:cxn ang="0">
                  <a:pos x="285" y="314"/>
                </a:cxn>
                <a:cxn ang="0">
                  <a:pos x="271" y="340"/>
                </a:cxn>
                <a:cxn ang="0">
                  <a:pos x="257" y="365"/>
                </a:cxn>
                <a:cxn ang="0">
                  <a:pos x="242" y="389"/>
                </a:cxn>
                <a:cxn ang="0">
                  <a:pos x="227" y="410"/>
                </a:cxn>
                <a:cxn ang="0">
                  <a:pos x="211" y="431"/>
                </a:cxn>
                <a:cxn ang="0">
                  <a:pos x="196" y="450"/>
                </a:cxn>
                <a:cxn ang="0">
                  <a:pos x="180" y="466"/>
                </a:cxn>
                <a:cxn ang="0">
                  <a:pos x="165" y="479"/>
                </a:cxn>
                <a:cxn ang="0">
                  <a:pos x="150" y="491"/>
                </a:cxn>
                <a:cxn ang="0">
                  <a:pos x="135" y="499"/>
                </a:cxn>
                <a:cxn ang="0">
                  <a:pos x="121" y="506"/>
                </a:cxn>
                <a:cxn ang="0">
                  <a:pos x="108" y="509"/>
                </a:cxn>
                <a:cxn ang="0">
                  <a:pos x="96" y="509"/>
                </a:cxn>
                <a:cxn ang="0">
                  <a:pos x="92" y="507"/>
                </a:cxn>
                <a:cxn ang="0">
                  <a:pos x="82" y="501"/>
                </a:cxn>
                <a:cxn ang="0">
                  <a:pos x="68" y="491"/>
                </a:cxn>
                <a:cxn ang="0">
                  <a:pos x="52" y="476"/>
                </a:cxn>
                <a:cxn ang="0">
                  <a:pos x="35" y="456"/>
                </a:cxn>
                <a:cxn ang="0">
                  <a:pos x="20" y="430"/>
                </a:cxn>
                <a:cxn ang="0">
                  <a:pos x="8" y="399"/>
                </a:cxn>
                <a:cxn ang="0">
                  <a:pos x="1" y="361"/>
                </a:cxn>
                <a:cxn ang="0">
                  <a:pos x="0" y="316"/>
                </a:cxn>
                <a:cxn ang="0">
                  <a:pos x="2" y="266"/>
                </a:cxn>
                <a:cxn ang="0">
                  <a:pos x="9" y="215"/>
                </a:cxn>
                <a:cxn ang="0">
                  <a:pos x="21" y="163"/>
                </a:cxn>
                <a:cxn ang="0">
                  <a:pos x="36" y="116"/>
                </a:cxn>
                <a:cxn ang="0">
                  <a:pos x="55" y="72"/>
                </a:cxn>
                <a:cxn ang="0">
                  <a:pos x="78" y="37"/>
                </a:cxn>
                <a:cxn ang="0">
                  <a:pos x="106" y="14"/>
                </a:cxn>
              </a:cxnLst>
              <a:rect l="0" t="0" r="r" b="b"/>
              <a:pathLst>
                <a:path w="334" h="509">
                  <a:moveTo>
                    <a:pt x="106" y="14"/>
                  </a:moveTo>
                  <a:lnTo>
                    <a:pt x="122" y="7"/>
                  </a:lnTo>
                  <a:lnTo>
                    <a:pt x="141" y="3"/>
                  </a:lnTo>
                  <a:lnTo>
                    <a:pt x="161" y="0"/>
                  </a:lnTo>
                  <a:lnTo>
                    <a:pt x="182" y="0"/>
                  </a:lnTo>
                  <a:lnTo>
                    <a:pt x="204" y="4"/>
                  </a:lnTo>
                  <a:lnTo>
                    <a:pt x="227" y="10"/>
                  </a:lnTo>
                  <a:lnTo>
                    <a:pt x="248" y="18"/>
                  </a:lnTo>
                  <a:lnTo>
                    <a:pt x="268" y="29"/>
                  </a:lnTo>
                  <a:lnTo>
                    <a:pt x="287" y="44"/>
                  </a:lnTo>
                  <a:lnTo>
                    <a:pt x="303" y="61"/>
                  </a:lnTo>
                  <a:lnTo>
                    <a:pt x="317" y="81"/>
                  </a:lnTo>
                  <a:lnTo>
                    <a:pt x="327" y="104"/>
                  </a:lnTo>
                  <a:lnTo>
                    <a:pt x="333" y="131"/>
                  </a:lnTo>
                  <a:lnTo>
                    <a:pt x="334" y="160"/>
                  </a:lnTo>
                  <a:lnTo>
                    <a:pt x="331" y="194"/>
                  </a:lnTo>
                  <a:lnTo>
                    <a:pt x="320" y="230"/>
                  </a:lnTo>
                  <a:lnTo>
                    <a:pt x="310" y="258"/>
                  </a:lnTo>
                  <a:lnTo>
                    <a:pt x="297" y="287"/>
                  </a:lnTo>
                  <a:lnTo>
                    <a:pt x="285" y="314"/>
                  </a:lnTo>
                  <a:lnTo>
                    <a:pt x="271" y="340"/>
                  </a:lnTo>
                  <a:lnTo>
                    <a:pt x="257" y="365"/>
                  </a:lnTo>
                  <a:lnTo>
                    <a:pt x="242" y="389"/>
                  </a:lnTo>
                  <a:lnTo>
                    <a:pt x="227" y="410"/>
                  </a:lnTo>
                  <a:lnTo>
                    <a:pt x="211" y="431"/>
                  </a:lnTo>
                  <a:lnTo>
                    <a:pt x="196" y="450"/>
                  </a:lnTo>
                  <a:lnTo>
                    <a:pt x="180" y="466"/>
                  </a:lnTo>
                  <a:lnTo>
                    <a:pt x="165" y="479"/>
                  </a:lnTo>
                  <a:lnTo>
                    <a:pt x="150" y="491"/>
                  </a:lnTo>
                  <a:lnTo>
                    <a:pt x="135" y="499"/>
                  </a:lnTo>
                  <a:lnTo>
                    <a:pt x="121" y="506"/>
                  </a:lnTo>
                  <a:lnTo>
                    <a:pt x="108" y="509"/>
                  </a:lnTo>
                  <a:lnTo>
                    <a:pt x="96" y="509"/>
                  </a:lnTo>
                  <a:lnTo>
                    <a:pt x="92" y="507"/>
                  </a:lnTo>
                  <a:lnTo>
                    <a:pt x="82" y="501"/>
                  </a:lnTo>
                  <a:lnTo>
                    <a:pt x="68" y="491"/>
                  </a:lnTo>
                  <a:lnTo>
                    <a:pt x="52" y="476"/>
                  </a:lnTo>
                  <a:lnTo>
                    <a:pt x="35" y="456"/>
                  </a:lnTo>
                  <a:lnTo>
                    <a:pt x="20" y="430"/>
                  </a:lnTo>
                  <a:lnTo>
                    <a:pt x="8" y="399"/>
                  </a:lnTo>
                  <a:lnTo>
                    <a:pt x="1" y="361"/>
                  </a:lnTo>
                  <a:lnTo>
                    <a:pt x="0" y="316"/>
                  </a:lnTo>
                  <a:lnTo>
                    <a:pt x="2" y="266"/>
                  </a:lnTo>
                  <a:lnTo>
                    <a:pt x="9" y="215"/>
                  </a:lnTo>
                  <a:lnTo>
                    <a:pt x="21" y="163"/>
                  </a:lnTo>
                  <a:lnTo>
                    <a:pt x="36" y="116"/>
                  </a:lnTo>
                  <a:lnTo>
                    <a:pt x="55" y="72"/>
                  </a:lnTo>
                  <a:lnTo>
                    <a:pt x="78" y="37"/>
                  </a:lnTo>
                  <a:lnTo>
                    <a:pt x="106" y="14"/>
                  </a:lnTo>
                  <a:close/>
                </a:path>
              </a:pathLst>
            </a:custGeom>
            <a:solidFill>
              <a:srgbClr val="CCA3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3" name="Freeform 61"/>
            <p:cNvSpPr>
              <a:spLocks/>
            </p:cNvSpPr>
            <p:nvPr/>
          </p:nvSpPr>
          <p:spPr bwMode="auto">
            <a:xfrm>
              <a:off x="2676" y="2008"/>
              <a:ext cx="153" cy="238"/>
            </a:xfrm>
            <a:custGeom>
              <a:avLst/>
              <a:gdLst/>
              <a:ahLst/>
              <a:cxnLst>
                <a:cxn ang="0">
                  <a:pos x="100" y="12"/>
                </a:cxn>
                <a:cxn ang="0">
                  <a:pos x="114" y="5"/>
                </a:cxn>
                <a:cxn ang="0">
                  <a:pos x="132" y="2"/>
                </a:cxn>
                <a:cxn ang="0">
                  <a:pos x="150" y="0"/>
                </a:cxn>
                <a:cxn ang="0">
                  <a:pos x="169" y="1"/>
                </a:cxn>
                <a:cxn ang="0">
                  <a:pos x="189" y="4"/>
                </a:cxn>
                <a:cxn ang="0">
                  <a:pos x="209" y="11"/>
                </a:cxn>
                <a:cxn ang="0">
                  <a:pos x="227" y="19"/>
                </a:cxn>
                <a:cxn ang="0">
                  <a:pos x="246" y="31"/>
                </a:cxn>
                <a:cxn ang="0">
                  <a:pos x="263" y="45"/>
                </a:cxn>
                <a:cxn ang="0">
                  <a:pos x="278" y="61"/>
                </a:cxn>
                <a:cxn ang="0">
                  <a:pos x="290" y="80"/>
                </a:cxn>
                <a:cxn ang="0">
                  <a:pos x="300" y="101"/>
                </a:cxn>
                <a:cxn ang="0">
                  <a:pos x="306" y="125"/>
                </a:cxn>
                <a:cxn ang="0">
                  <a:pos x="307" y="151"/>
                </a:cxn>
                <a:cxn ang="0">
                  <a:pos x="305" y="179"/>
                </a:cxn>
                <a:cxn ang="0">
                  <a:pos x="298" y="210"/>
                </a:cxn>
                <a:cxn ang="0">
                  <a:pos x="288" y="238"/>
                </a:cxn>
                <a:cxn ang="0">
                  <a:pos x="278" y="265"/>
                </a:cxn>
                <a:cxn ang="0">
                  <a:pos x="266" y="291"/>
                </a:cxn>
                <a:cxn ang="0">
                  <a:pos x="254" y="315"/>
                </a:cxn>
                <a:cxn ang="0">
                  <a:pos x="241" y="339"/>
                </a:cxn>
                <a:cxn ang="0">
                  <a:pos x="227" y="361"/>
                </a:cxn>
                <a:cxn ang="0">
                  <a:pos x="214" y="382"/>
                </a:cxn>
                <a:cxn ang="0">
                  <a:pos x="199" y="402"/>
                </a:cxn>
                <a:cxn ang="0">
                  <a:pos x="184" y="419"/>
                </a:cxn>
                <a:cxn ang="0">
                  <a:pos x="170" y="435"/>
                </a:cxn>
                <a:cxn ang="0">
                  <a:pos x="155" y="448"/>
                </a:cxn>
                <a:cxn ang="0">
                  <a:pos x="141" y="459"/>
                </a:cxn>
                <a:cxn ang="0">
                  <a:pos x="127" y="467"/>
                </a:cxn>
                <a:cxn ang="0">
                  <a:pos x="113" y="473"/>
                </a:cxn>
                <a:cxn ang="0">
                  <a:pos x="101" y="476"/>
                </a:cxn>
                <a:cxn ang="0">
                  <a:pos x="89" y="476"/>
                </a:cxn>
                <a:cxn ang="0">
                  <a:pos x="86" y="474"/>
                </a:cxn>
                <a:cxn ang="0">
                  <a:pos x="76" y="470"/>
                </a:cxn>
                <a:cxn ang="0">
                  <a:pos x="64" y="459"/>
                </a:cxn>
                <a:cxn ang="0">
                  <a:pos x="48" y="445"/>
                </a:cxn>
                <a:cxn ang="0">
                  <a:pos x="33" y="426"/>
                </a:cxn>
                <a:cxn ang="0">
                  <a:pos x="18" y="402"/>
                </a:cxn>
                <a:cxn ang="0">
                  <a:pos x="7" y="373"/>
                </a:cxn>
                <a:cxn ang="0">
                  <a:pos x="2" y="337"/>
                </a:cxn>
                <a:cxn ang="0">
                  <a:pos x="0" y="296"/>
                </a:cxn>
                <a:cxn ang="0">
                  <a:pos x="3" y="248"/>
                </a:cxn>
                <a:cxn ang="0">
                  <a:pos x="10" y="200"/>
                </a:cxn>
                <a:cxn ang="0">
                  <a:pos x="20" y="152"/>
                </a:cxn>
                <a:cxn ang="0">
                  <a:pos x="35" y="107"/>
                </a:cxn>
                <a:cxn ang="0">
                  <a:pos x="52" y="66"/>
                </a:cxn>
                <a:cxn ang="0">
                  <a:pos x="74" y="34"/>
                </a:cxn>
                <a:cxn ang="0">
                  <a:pos x="100" y="12"/>
                </a:cxn>
              </a:cxnLst>
              <a:rect l="0" t="0" r="r" b="b"/>
              <a:pathLst>
                <a:path w="307" h="476">
                  <a:moveTo>
                    <a:pt x="100" y="12"/>
                  </a:moveTo>
                  <a:lnTo>
                    <a:pt x="114" y="5"/>
                  </a:lnTo>
                  <a:lnTo>
                    <a:pt x="132" y="2"/>
                  </a:lnTo>
                  <a:lnTo>
                    <a:pt x="150" y="0"/>
                  </a:lnTo>
                  <a:lnTo>
                    <a:pt x="169" y="1"/>
                  </a:lnTo>
                  <a:lnTo>
                    <a:pt x="189" y="4"/>
                  </a:lnTo>
                  <a:lnTo>
                    <a:pt x="209" y="11"/>
                  </a:lnTo>
                  <a:lnTo>
                    <a:pt x="227" y="19"/>
                  </a:lnTo>
                  <a:lnTo>
                    <a:pt x="246" y="31"/>
                  </a:lnTo>
                  <a:lnTo>
                    <a:pt x="263" y="45"/>
                  </a:lnTo>
                  <a:lnTo>
                    <a:pt x="278" y="61"/>
                  </a:lnTo>
                  <a:lnTo>
                    <a:pt x="290" y="80"/>
                  </a:lnTo>
                  <a:lnTo>
                    <a:pt x="300" y="101"/>
                  </a:lnTo>
                  <a:lnTo>
                    <a:pt x="306" y="125"/>
                  </a:lnTo>
                  <a:lnTo>
                    <a:pt x="307" y="151"/>
                  </a:lnTo>
                  <a:lnTo>
                    <a:pt x="305" y="179"/>
                  </a:lnTo>
                  <a:lnTo>
                    <a:pt x="298" y="210"/>
                  </a:lnTo>
                  <a:lnTo>
                    <a:pt x="288" y="238"/>
                  </a:lnTo>
                  <a:lnTo>
                    <a:pt x="278" y="265"/>
                  </a:lnTo>
                  <a:lnTo>
                    <a:pt x="266" y="291"/>
                  </a:lnTo>
                  <a:lnTo>
                    <a:pt x="254" y="315"/>
                  </a:lnTo>
                  <a:lnTo>
                    <a:pt x="241" y="339"/>
                  </a:lnTo>
                  <a:lnTo>
                    <a:pt x="227" y="361"/>
                  </a:lnTo>
                  <a:lnTo>
                    <a:pt x="214" y="382"/>
                  </a:lnTo>
                  <a:lnTo>
                    <a:pt x="199" y="402"/>
                  </a:lnTo>
                  <a:lnTo>
                    <a:pt x="184" y="419"/>
                  </a:lnTo>
                  <a:lnTo>
                    <a:pt x="170" y="435"/>
                  </a:lnTo>
                  <a:lnTo>
                    <a:pt x="155" y="448"/>
                  </a:lnTo>
                  <a:lnTo>
                    <a:pt x="141" y="459"/>
                  </a:lnTo>
                  <a:lnTo>
                    <a:pt x="127" y="467"/>
                  </a:lnTo>
                  <a:lnTo>
                    <a:pt x="113" y="473"/>
                  </a:lnTo>
                  <a:lnTo>
                    <a:pt x="101" y="476"/>
                  </a:lnTo>
                  <a:lnTo>
                    <a:pt x="89" y="476"/>
                  </a:lnTo>
                  <a:lnTo>
                    <a:pt x="86" y="474"/>
                  </a:lnTo>
                  <a:lnTo>
                    <a:pt x="76" y="470"/>
                  </a:lnTo>
                  <a:lnTo>
                    <a:pt x="64" y="459"/>
                  </a:lnTo>
                  <a:lnTo>
                    <a:pt x="48" y="445"/>
                  </a:lnTo>
                  <a:lnTo>
                    <a:pt x="33" y="426"/>
                  </a:lnTo>
                  <a:lnTo>
                    <a:pt x="18" y="402"/>
                  </a:lnTo>
                  <a:lnTo>
                    <a:pt x="7" y="373"/>
                  </a:lnTo>
                  <a:lnTo>
                    <a:pt x="2" y="337"/>
                  </a:lnTo>
                  <a:lnTo>
                    <a:pt x="0" y="296"/>
                  </a:lnTo>
                  <a:lnTo>
                    <a:pt x="3" y="248"/>
                  </a:lnTo>
                  <a:lnTo>
                    <a:pt x="10" y="200"/>
                  </a:lnTo>
                  <a:lnTo>
                    <a:pt x="20" y="152"/>
                  </a:lnTo>
                  <a:lnTo>
                    <a:pt x="35" y="107"/>
                  </a:lnTo>
                  <a:lnTo>
                    <a:pt x="52" y="66"/>
                  </a:lnTo>
                  <a:lnTo>
                    <a:pt x="74" y="34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rgbClr val="BC8C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4" name="Freeform 62"/>
            <p:cNvSpPr>
              <a:spLocks/>
            </p:cNvSpPr>
            <p:nvPr/>
          </p:nvSpPr>
          <p:spPr bwMode="auto">
            <a:xfrm>
              <a:off x="2680" y="2017"/>
              <a:ext cx="140" cy="222"/>
            </a:xfrm>
            <a:custGeom>
              <a:avLst/>
              <a:gdLst/>
              <a:ahLst/>
              <a:cxnLst>
                <a:cxn ang="0">
                  <a:pos x="82" y="443"/>
                </a:cxn>
                <a:cxn ang="0">
                  <a:pos x="79" y="442"/>
                </a:cxn>
                <a:cxn ang="0">
                  <a:pos x="71" y="437"/>
                </a:cxn>
                <a:cxn ang="0">
                  <a:pos x="58" y="427"/>
                </a:cxn>
                <a:cxn ang="0">
                  <a:pos x="44" y="415"/>
                </a:cxn>
                <a:cxn ang="0">
                  <a:pos x="29" y="396"/>
                </a:cxn>
                <a:cxn ang="0">
                  <a:pos x="17" y="374"/>
                </a:cxn>
                <a:cxn ang="0">
                  <a:pos x="6" y="347"/>
                </a:cxn>
                <a:cxn ang="0">
                  <a:pos x="1" y="313"/>
                </a:cxn>
                <a:cxn ang="0">
                  <a:pos x="0" y="274"/>
                </a:cxn>
                <a:cxn ang="0">
                  <a:pos x="2" y="230"/>
                </a:cxn>
                <a:cxn ang="0">
                  <a:pos x="9" y="186"/>
                </a:cxn>
                <a:cxn ang="0">
                  <a:pos x="18" y="141"/>
                </a:cxn>
                <a:cxn ang="0">
                  <a:pos x="32" y="98"/>
                </a:cxn>
                <a:cxn ang="0">
                  <a:pos x="49" y="61"/>
                </a:cxn>
                <a:cxn ang="0">
                  <a:pos x="69" y="31"/>
                </a:cxn>
                <a:cxn ang="0">
                  <a:pos x="93" y="10"/>
                </a:cxn>
                <a:cxn ang="0">
                  <a:pos x="107" y="5"/>
                </a:cxn>
                <a:cxn ang="0">
                  <a:pos x="122" y="1"/>
                </a:cxn>
                <a:cxn ang="0">
                  <a:pos x="138" y="0"/>
                </a:cxn>
                <a:cxn ang="0">
                  <a:pos x="155" y="1"/>
                </a:cxn>
                <a:cxn ang="0">
                  <a:pos x="172" y="6"/>
                </a:cxn>
                <a:cxn ang="0">
                  <a:pos x="190" y="13"/>
                </a:cxn>
                <a:cxn ang="0">
                  <a:pos x="207" y="21"/>
                </a:cxn>
                <a:cxn ang="0">
                  <a:pos x="223" y="32"/>
                </a:cxn>
                <a:cxn ang="0">
                  <a:pos x="237" y="45"/>
                </a:cxn>
                <a:cxn ang="0">
                  <a:pos x="251" y="60"/>
                </a:cxn>
                <a:cxn ang="0">
                  <a:pos x="262" y="77"/>
                </a:cxn>
                <a:cxn ang="0">
                  <a:pos x="270" y="97"/>
                </a:cxn>
                <a:cxn ang="0">
                  <a:pos x="276" y="118"/>
                </a:cxn>
                <a:cxn ang="0">
                  <a:pos x="279" y="141"/>
                </a:cxn>
                <a:cxn ang="0">
                  <a:pos x="278" y="165"/>
                </a:cxn>
                <a:cxn ang="0">
                  <a:pos x="274" y="190"/>
                </a:cxn>
                <a:cxn ang="0">
                  <a:pos x="266" y="217"/>
                </a:cxn>
                <a:cxn ang="0">
                  <a:pos x="257" y="242"/>
                </a:cxn>
                <a:cxn ang="0">
                  <a:pos x="247" y="266"/>
                </a:cxn>
                <a:cxn ang="0">
                  <a:pos x="236" y="290"/>
                </a:cxn>
                <a:cxn ang="0">
                  <a:pos x="224" y="313"/>
                </a:cxn>
                <a:cxn ang="0">
                  <a:pos x="211" y="334"/>
                </a:cxn>
                <a:cxn ang="0">
                  <a:pos x="199" y="354"/>
                </a:cxn>
                <a:cxn ang="0">
                  <a:pos x="185" y="372"/>
                </a:cxn>
                <a:cxn ang="0">
                  <a:pos x="172" y="388"/>
                </a:cxn>
                <a:cxn ang="0">
                  <a:pos x="158" y="403"/>
                </a:cxn>
                <a:cxn ang="0">
                  <a:pos x="145" y="416"/>
                </a:cxn>
                <a:cxn ang="0">
                  <a:pos x="131" y="426"/>
                </a:cxn>
                <a:cxn ang="0">
                  <a:pos x="118" y="434"/>
                </a:cxn>
                <a:cxn ang="0">
                  <a:pos x="105" y="440"/>
                </a:cxn>
                <a:cxn ang="0">
                  <a:pos x="94" y="443"/>
                </a:cxn>
                <a:cxn ang="0">
                  <a:pos x="82" y="443"/>
                </a:cxn>
              </a:cxnLst>
              <a:rect l="0" t="0" r="r" b="b"/>
              <a:pathLst>
                <a:path w="279" h="443">
                  <a:moveTo>
                    <a:pt x="82" y="443"/>
                  </a:moveTo>
                  <a:lnTo>
                    <a:pt x="79" y="442"/>
                  </a:lnTo>
                  <a:lnTo>
                    <a:pt x="71" y="437"/>
                  </a:lnTo>
                  <a:lnTo>
                    <a:pt x="58" y="427"/>
                  </a:lnTo>
                  <a:lnTo>
                    <a:pt x="44" y="415"/>
                  </a:lnTo>
                  <a:lnTo>
                    <a:pt x="29" y="396"/>
                  </a:lnTo>
                  <a:lnTo>
                    <a:pt x="17" y="374"/>
                  </a:lnTo>
                  <a:lnTo>
                    <a:pt x="6" y="347"/>
                  </a:lnTo>
                  <a:lnTo>
                    <a:pt x="1" y="313"/>
                  </a:lnTo>
                  <a:lnTo>
                    <a:pt x="0" y="274"/>
                  </a:lnTo>
                  <a:lnTo>
                    <a:pt x="2" y="230"/>
                  </a:lnTo>
                  <a:lnTo>
                    <a:pt x="9" y="186"/>
                  </a:lnTo>
                  <a:lnTo>
                    <a:pt x="18" y="141"/>
                  </a:lnTo>
                  <a:lnTo>
                    <a:pt x="32" y="98"/>
                  </a:lnTo>
                  <a:lnTo>
                    <a:pt x="49" y="61"/>
                  </a:lnTo>
                  <a:lnTo>
                    <a:pt x="69" y="31"/>
                  </a:lnTo>
                  <a:lnTo>
                    <a:pt x="93" y="10"/>
                  </a:lnTo>
                  <a:lnTo>
                    <a:pt x="107" y="5"/>
                  </a:lnTo>
                  <a:lnTo>
                    <a:pt x="122" y="1"/>
                  </a:lnTo>
                  <a:lnTo>
                    <a:pt x="138" y="0"/>
                  </a:lnTo>
                  <a:lnTo>
                    <a:pt x="155" y="1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207" y="21"/>
                  </a:lnTo>
                  <a:lnTo>
                    <a:pt x="223" y="32"/>
                  </a:lnTo>
                  <a:lnTo>
                    <a:pt x="237" y="45"/>
                  </a:lnTo>
                  <a:lnTo>
                    <a:pt x="251" y="60"/>
                  </a:lnTo>
                  <a:lnTo>
                    <a:pt x="262" y="77"/>
                  </a:lnTo>
                  <a:lnTo>
                    <a:pt x="270" y="97"/>
                  </a:lnTo>
                  <a:lnTo>
                    <a:pt x="276" y="118"/>
                  </a:lnTo>
                  <a:lnTo>
                    <a:pt x="279" y="141"/>
                  </a:lnTo>
                  <a:lnTo>
                    <a:pt x="278" y="165"/>
                  </a:lnTo>
                  <a:lnTo>
                    <a:pt x="274" y="190"/>
                  </a:lnTo>
                  <a:lnTo>
                    <a:pt x="266" y="217"/>
                  </a:lnTo>
                  <a:lnTo>
                    <a:pt x="257" y="242"/>
                  </a:lnTo>
                  <a:lnTo>
                    <a:pt x="247" y="266"/>
                  </a:lnTo>
                  <a:lnTo>
                    <a:pt x="236" y="290"/>
                  </a:lnTo>
                  <a:lnTo>
                    <a:pt x="224" y="313"/>
                  </a:lnTo>
                  <a:lnTo>
                    <a:pt x="211" y="334"/>
                  </a:lnTo>
                  <a:lnTo>
                    <a:pt x="199" y="354"/>
                  </a:lnTo>
                  <a:lnTo>
                    <a:pt x="185" y="372"/>
                  </a:lnTo>
                  <a:lnTo>
                    <a:pt x="172" y="388"/>
                  </a:lnTo>
                  <a:lnTo>
                    <a:pt x="158" y="403"/>
                  </a:lnTo>
                  <a:lnTo>
                    <a:pt x="145" y="416"/>
                  </a:lnTo>
                  <a:lnTo>
                    <a:pt x="131" y="426"/>
                  </a:lnTo>
                  <a:lnTo>
                    <a:pt x="118" y="434"/>
                  </a:lnTo>
                  <a:lnTo>
                    <a:pt x="105" y="440"/>
                  </a:lnTo>
                  <a:lnTo>
                    <a:pt x="94" y="443"/>
                  </a:lnTo>
                  <a:lnTo>
                    <a:pt x="82" y="443"/>
                  </a:lnTo>
                  <a:close/>
                </a:path>
              </a:pathLst>
            </a:custGeom>
            <a:solidFill>
              <a:srgbClr val="AF7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5" name="Freeform 63"/>
            <p:cNvSpPr>
              <a:spLocks/>
            </p:cNvSpPr>
            <p:nvPr/>
          </p:nvSpPr>
          <p:spPr bwMode="auto">
            <a:xfrm>
              <a:off x="2847" y="1996"/>
              <a:ext cx="28" cy="87"/>
            </a:xfrm>
            <a:custGeom>
              <a:avLst/>
              <a:gdLst/>
              <a:ahLst/>
              <a:cxnLst>
                <a:cxn ang="0">
                  <a:pos x="2" y="170"/>
                </a:cxn>
                <a:cxn ang="0">
                  <a:pos x="0" y="171"/>
                </a:cxn>
                <a:cxn ang="0">
                  <a:pos x="2" y="173"/>
                </a:cxn>
                <a:cxn ang="0">
                  <a:pos x="3" y="175"/>
                </a:cxn>
                <a:cxn ang="0">
                  <a:pos x="4" y="175"/>
                </a:cxn>
                <a:cxn ang="0">
                  <a:pos x="28" y="149"/>
                </a:cxn>
                <a:cxn ang="0">
                  <a:pos x="44" y="122"/>
                </a:cxn>
                <a:cxn ang="0">
                  <a:pos x="53" y="93"/>
                </a:cxn>
                <a:cxn ang="0">
                  <a:pos x="57" y="64"/>
                </a:cxn>
                <a:cxn ang="0">
                  <a:pos x="57" y="39"/>
                </a:cxn>
                <a:cxn ang="0">
                  <a:pos x="56" y="18"/>
                </a:cxn>
                <a:cxn ang="0">
                  <a:pos x="53" y="4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52" y="20"/>
                </a:cxn>
                <a:cxn ang="0">
                  <a:pos x="52" y="43"/>
                </a:cxn>
                <a:cxn ang="0">
                  <a:pos x="49" y="71"/>
                </a:cxn>
                <a:cxn ang="0">
                  <a:pos x="43" y="100"/>
                </a:cxn>
                <a:cxn ang="0">
                  <a:pos x="34" y="127"/>
                </a:cxn>
                <a:cxn ang="0">
                  <a:pos x="21" y="152"/>
                </a:cxn>
                <a:cxn ang="0">
                  <a:pos x="2" y="170"/>
                </a:cxn>
              </a:cxnLst>
              <a:rect l="0" t="0" r="r" b="b"/>
              <a:pathLst>
                <a:path w="57" h="175">
                  <a:moveTo>
                    <a:pt x="2" y="170"/>
                  </a:moveTo>
                  <a:lnTo>
                    <a:pt x="0" y="171"/>
                  </a:lnTo>
                  <a:lnTo>
                    <a:pt x="2" y="173"/>
                  </a:lnTo>
                  <a:lnTo>
                    <a:pt x="3" y="175"/>
                  </a:lnTo>
                  <a:lnTo>
                    <a:pt x="4" y="175"/>
                  </a:lnTo>
                  <a:lnTo>
                    <a:pt x="28" y="149"/>
                  </a:lnTo>
                  <a:lnTo>
                    <a:pt x="44" y="122"/>
                  </a:lnTo>
                  <a:lnTo>
                    <a:pt x="53" y="93"/>
                  </a:lnTo>
                  <a:lnTo>
                    <a:pt x="57" y="64"/>
                  </a:lnTo>
                  <a:lnTo>
                    <a:pt x="57" y="39"/>
                  </a:lnTo>
                  <a:lnTo>
                    <a:pt x="56" y="18"/>
                  </a:lnTo>
                  <a:lnTo>
                    <a:pt x="53" y="4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52" y="20"/>
                  </a:lnTo>
                  <a:lnTo>
                    <a:pt x="52" y="43"/>
                  </a:lnTo>
                  <a:lnTo>
                    <a:pt x="49" y="71"/>
                  </a:lnTo>
                  <a:lnTo>
                    <a:pt x="43" y="100"/>
                  </a:lnTo>
                  <a:lnTo>
                    <a:pt x="34" y="127"/>
                  </a:lnTo>
                  <a:lnTo>
                    <a:pt x="21" y="152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6" name="Freeform 64"/>
            <p:cNvSpPr>
              <a:spLocks/>
            </p:cNvSpPr>
            <p:nvPr/>
          </p:nvSpPr>
          <p:spPr bwMode="auto">
            <a:xfrm>
              <a:off x="2725" y="2072"/>
              <a:ext cx="64" cy="1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8"/>
                </a:cxn>
                <a:cxn ang="0">
                  <a:pos x="7" y="11"/>
                </a:cxn>
                <a:cxn ang="0">
                  <a:pos x="32" y="25"/>
                </a:cxn>
                <a:cxn ang="0">
                  <a:pos x="55" y="32"/>
                </a:cxn>
                <a:cxn ang="0">
                  <a:pos x="76" y="33"/>
                </a:cxn>
                <a:cxn ang="0">
                  <a:pos x="93" y="30"/>
                </a:cxn>
                <a:cxn ang="0">
                  <a:pos x="108" y="25"/>
                </a:cxn>
                <a:cxn ang="0">
                  <a:pos x="119" y="19"/>
                </a:cxn>
                <a:cxn ang="0">
                  <a:pos x="126" y="15"/>
                </a:cxn>
                <a:cxn ang="0">
                  <a:pos x="128" y="12"/>
                </a:cxn>
                <a:cxn ang="0">
                  <a:pos x="125" y="12"/>
                </a:cxn>
                <a:cxn ang="0">
                  <a:pos x="115" y="12"/>
                </a:cxn>
                <a:cxn ang="0">
                  <a:pos x="102" y="12"/>
                </a:cxn>
                <a:cxn ang="0">
                  <a:pos x="85" y="12"/>
                </a:cxn>
                <a:cxn ang="0">
                  <a:pos x="66" y="11"/>
                </a:cxn>
                <a:cxn ang="0">
                  <a:pos x="47" y="9"/>
                </a:cxn>
                <a:cxn ang="0">
                  <a:pos x="29" y="7"/>
                </a:cxn>
                <a:cxn ang="0">
                  <a:pos x="14" y="2"/>
                </a:cxn>
              </a:cxnLst>
              <a:rect l="0" t="0" r="r" b="b"/>
              <a:pathLst>
                <a:path w="128" h="33">
                  <a:moveTo>
                    <a:pt x="1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7" y="11"/>
                  </a:lnTo>
                  <a:lnTo>
                    <a:pt x="32" y="25"/>
                  </a:lnTo>
                  <a:lnTo>
                    <a:pt x="55" y="32"/>
                  </a:lnTo>
                  <a:lnTo>
                    <a:pt x="76" y="33"/>
                  </a:lnTo>
                  <a:lnTo>
                    <a:pt x="93" y="30"/>
                  </a:lnTo>
                  <a:lnTo>
                    <a:pt x="108" y="25"/>
                  </a:lnTo>
                  <a:lnTo>
                    <a:pt x="119" y="19"/>
                  </a:lnTo>
                  <a:lnTo>
                    <a:pt x="126" y="15"/>
                  </a:lnTo>
                  <a:lnTo>
                    <a:pt x="128" y="12"/>
                  </a:lnTo>
                  <a:lnTo>
                    <a:pt x="125" y="12"/>
                  </a:lnTo>
                  <a:lnTo>
                    <a:pt x="115" y="12"/>
                  </a:lnTo>
                  <a:lnTo>
                    <a:pt x="102" y="12"/>
                  </a:lnTo>
                  <a:lnTo>
                    <a:pt x="85" y="12"/>
                  </a:lnTo>
                  <a:lnTo>
                    <a:pt x="66" y="11"/>
                  </a:lnTo>
                  <a:lnTo>
                    <a:pt x="47" y="9"/>
                  </a:lnTo>
                  <a:lnTo>
                    <a:pt x="29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7" name="Freeform 65"/>
            <p:cNvSpPr>
              <a:spLocks/>
            </p:cNvSpPr>
            <p:nvPr/>
          </p:nvSpPr>
          <p:spPr bwMode="auto">
            <a:xfrm>
              <a:off x="2784" y="2085"/>
              <a:ext cx="71" cy="150"/>
            </a:xfrm>
            <a:custGeom>
              <a:avLst/>
              <a:gdLst/>
              <a:ahLst/>
              <a:cxnLst>
                <a:cxn ang="0">
                  <a:pos x="127" y="99"/>
                </a:cxn>
                <a:cxn ang="0">
                  <a:pos x="122" y="108"/>
                </a:cxn>
                <a:cxn ang="0">
                  <a:pos x="115" y="117"/>
                </a:cxn>
                <a:cxn ang="0">
                  <a:pos x="109" y="127"/>
                </a:cxn>
                <a:cxn ang="0">
                  <a:pos x="102" y="135"/>
                </a:cxn>
                <a:cxn ang="0">
                  <a:pos x="94" y="143"/>
                </a:cxn>
                <a:cxn ang="0">
                  <a:pos x="87" y="151"/>
                </a:cxn>
                <a:cxn ang="0">
                  <a:pos x="79" y="159"/>
                </a:cxn>
                <a:cxn ang="0">
                  <a:pos x="72" y="166"/>
                </a:cxn>
                <a:cxn ang="0">
                  <a:pos x="65" y="174"/>
                </a:cxn>
                <a:cxn ang="0">
                  <a:pos x="59" y="182"/>
                </a:cxn>
                <a:cxn ang="0">
                  <a:pos x="52" y="189"/>
                </a:cxn>
                <a:cxn ang="0">
                  <a:pos x="45" y="197"/>
                </a:cxn>
                <a:cxn ang="0">
                  <a:pos x="38" y="205"/>
                </a:cxn>
                <a:cxn ang="0">
                  <a:pos x="32" y="214"/>
                </a:cxn>
                <a:cxn ang="0">
                  <a:pos x="26" y="222"/>
                </a:cxn>
                <a:cxn ang="0">
                  <a:pos x="21" y="231"/>
                </a:cxn>
                <a:cxn ang="0">
                  <a:pos x="12" y="251"/>
                </a:cxn>
                <a:cxn ang="0">
                  <a:pos x="6" y="274"/>
                </a:cxn>
                <a:cxn ang="0">
                  <a:pos x="1" y="294"/>
                </a:cxn>
                <a:cxn ang="0">
                  <a:pos x="0" y="301"/>
                </a:cxn>
                <a:cxn ang="0">
                  <a:pos x="4" y="290"/>
                </a:cxn>
                <a:cxn ang="0">
                  <a:pos x="9" y="279"/>
                </a:cxn>
                <a:cxn ang="0">
                  <a:pos x="14" y="268"/>
                </a:cxn>
                <a:cxn ang="0">
                  <a:pos x="19" y="258"/>
                </a:cxn>
                <a:cxn ang="0">
                  <a:pos x="24" y="249"/>
                </a:cxn>
                <a:cxn ang="0">
                  <a:pos x="31" y="238"/>
                </a:cxn>
                <a:cxn ang="0">
                  <a:pos x="38" y="228"/>
                </a:cxn>
                <a:cxn ang="0">
                  <a:pos x="45" y="219"/>
                </a:cxn>
                <a:cxn ang="0">
                  <a:pos x="53" y="210"/>
                </a:cxn>
                <a:cxn ang="0">
                  <a:pos x="61" y="200"/>
                </a:cxn>
                <a:cxn ang="0">
                  <a:pos x="69" y="191"/>
                </a:cxn>
                <a:cxn ang="0">
                  <a:pos x="77" y="182"/>
                </a:cxn>
                <a:cxn ang="0">
                  <a:pos x="84" y="174"/>
                </a:cxn>
                <a:cxn ang="0">
                  <a:pos x="92" y="165"/>
                </a:cxn>
                <a:cxn ang="0">
                  <a:pos x="100" y="155"/>
                </a:cxn>
                <a:cxn ang="0">
                  <a:pos x="108" y="146"/>
                </a:cxn>
                <a:cxn ang="0">
                  <a:pos x="120" y="131"/>
                </a:cxn>
                <a:cxn ang="0">
                  <a:pos x="129" y="115"/>
                </a:cxn>
                <a:cxn ang="0">
                  <a:pos x="136" y="98"/>
                </a:cxn>
                <a:cxn ang="0">
                  <a:pos x="141" y="81"/>
                </a:cxn>
                <a:cxn ang="0">
                  <a:pos x="143" y="58"/>
                </a:cxn>
                <a:cxn ang="0">
                  <a:pos x="141" y="31"/>
                </a:cxn>
                <a:cxn ang="0">
                  <a:pos x="138" y="9"/>
                </a:cxn>
                <a:cxn ang="0">
                  <a:pos x="137" y="0"/>
                </a:cxn>
                <a:cxn ang="0">
                  <a:pos x="138" y="10"/>
                </a:cxn>
                <a:cxn ang="0">
                  <a:pos x="138" y="37"/>
                </a:cxn>
                <a:cxn ang="0">
                  <a:pos x="136" y="70"/>
                </a:cxn>
                <a:cxn ang="0">
                  <a:pos x="127" y="99"/>
                </a:cxn>
              </a:cxnLst>
              <a:rect l="0" t="0" r="r" b="b"/>
              <a:pathLst>
                <a:path w="143" h="301">
                  <a:moveTo>
                    <a:pt x="127" y="99"/>
                  </a:moveTo>
                  <a:lnTo>
                    <a:pt x="122" y="108"/>
                  </a:lnTo>
                  <a:lnTo>
                    <a:pt x="115" y="117"/>
                  </a:lnTo>
                  <a:lnTo>
                    <a:pt x="109" y="127"/>
                  </a:lnTo>
                  <a:lnTo>
                    <a:pt x="102" y="135"/>
                  </a:lnTo>
                  <a:lnTo>
                    <a:pt x="94" y="143"/>
                  </a:lnTo>
                  <a:lnTo>
                    <a:pt x="87" y="151"/>
                  </a:lnTo>
                  <a:lnTo>
                    <a:pt x="79" y="159"/>
                  </a:lnTo>
                  <a:lnTo>
                    <a:pt x="72" y="166"/>
                  </a:lnTo>
                  <a:lnTo>
                    <a:pt x="65" y="174"/>
                  </a:lnTo>
                  <a:lnTo>
                    <a:pt x="59" y="182"/>
                  </a:lnTo>
                  <a:lnTo>
                    <a:pt x="52" y="189"/>
                  </a:lnTo>
                  <a:lnTo>
                    <a:pt x="45" y="197"/>
                  </a:lnTo>
                  <a:lnTo>
                    <a:pt x="38" y="205"/>
                  </a:lnTo>
                  <a:lnTo>
                    <a:pt x="32" y="214"/>
                  </a:lnTo>
                  <a:lnTo>
                    <a:pt x="26" y="222"/>
                  </a:lnTo>
                  <a:lnTo>
                    <a:pt x="21" y="231"/>
                  </a:lnTo>
                  <a:lnTo>
                    <a:pt x="12" y="251"/>
                  </a:lnTo>
                  <a:lnTo>
                    <a:pt x="6" y="274"/>
                  </a:lnTo>
                  <a:lnTo>
                    <a:pt x="1" y="294"/>
                  </a:lnTo>
                  <a:lnTo>
                    <a:pt x="0" y="301"/>
                  </a:lnTo>
                  <a:lnTo>
                    <a:pt x="4" y="290"/>
                  </a:lnTo>
                  <a:lnTo>
                    <a:pt x="9" y="279"/>
                  </a:lnTo>
                  <a:lnTo>
                    <a:pt x="14" y="268"/>
                  </a:lnTo>
                  <a:lnTo>
                    <a:pt x="19" y="258"/>
                  </a:lnTo>
                  <a:lnTo>
                    <a:pt x="24" y="249"/>
                  </a:lnTo>
                  <a:lnTo>
                    <a:pt x="31" y="238"/>
                  </a:lnTo>
                  <a:lnTo>
                    <a:pt x="38" y="228"/>
                  </a:lnTo>
                  <a:lnTo>
                    <a:pt x="45" y="219"/>
                  </a:lnTo>
                  <a:lnTo>
                    <a:pt x="53" y="210"/>
                  </a:lnTo>
                  <a:lnTo>
                    <a:pt x="61" y="200"/>
                  </a:lnTo>
                  <a:lnTo>
                    <a:pt x="69" y="191"/>
                  </a:lnTo>
                  <a:lnTo>
                    <a:pt x="77" y="182"/>
                  </a:lnTo>
                  <a:lnTo>
                    <a:pt x="84" y="174"/>
                  </a:lnTo>
                  <a:lnTo>
                    <a:pt x="92" y="165"/>
                  </a:lnTo>
                  <a:lnTo>
                    <a:pt x="100" y="155"/>
                  </a:lnTo>
                  <a:lnTo>
                    <a:pt x="108" y="146"/>
                  </a:lnTo>
                  <a:lnTo>
                    <a:pt x="120" y="131"/>
                  </a:lnTo>
                  <a:lnTo>
                    <a:pt x="129" y="115"/>
                  </a:lnTo>
                  <a:lnTo>
                    <a:pt x="136" y="98"/>
                  </a:lnTo>
                  <a:lnTo>
                    <a:pt x="141" y="81"/>
                  </a:lnTo>
                  <a:lnTo>
                    <a:pt x="143" y="58"/>
                  </a:lnTo>
                  <a:lnTo>
                    <a:pt x="141" y="31"/>
                  </a:lnTo>
                  <a:lnTo>
                    <a:pt x="138" y="9"/>
                  </a:lnTo>
                  <a:lnTo>
                    <a:pt x="137" y="0"/>
                  </a:lnTo>
                  <a:lnTo>
                    <a:pt x="138" y="10"/>
                  </a:lnTo>
                  <a:lnTo>
                    <a:pt x="138" y="37"/>
                  </a:lnTo>
                  <a:lnTo>
                    <a:pt x="136" y="70"/>
                  </a:lnTo>
                  <a:lnTo>
                    <a:pt x="127" y="9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8" name="Freeform 66"/>
            <p:cNvSpPr>
              <a:spLocks/>
            </p:cNvSpPr>
            <p:nvPr/>
          </p:nvSpPr>
          <p:spPr bwMode="auto">
            <a:xfrm>
              <a:off x="2827" y="2082"/>
              <a:ext cx="32" cy="13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24" y="9"/>
                </a:cxn>
                <a:cxn ang="0">
                  <a:pos x="17" y="8"/>
                </a:cxn>
                <a:cxn ang="0">
                  <a:pos x="9" y="9"/>
                </a:cxn>
                <a:cxn ang="0">
                  <a:pos x="3" y="10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2"/>
                </a:cxn>
                <a:cxn ang="0">
                  <a:pos x="8" y="24"/>
                </a:cxn>
                <a:cxn ang="0">
                  <a:pos x="12" y="25"/>
                </a:cxn>
                <a:cxn ang="0">
                  <a:pos x="17" y="27"/>
                </a:cxn>
                <a:cxn ang="0">
                  <a:pos x="23" y="25"/>
                </a:cxn>
                <a:cxn ang="0">
                  <a:pos x="30" y="25"/>
                </a:cxn>
                <a:cxn ang="0">
                  <a:pos x="35" y="23"/>
                </a:cxn>
                <a:cxn ang="0">
                  <a:pos x="44" y="17"/>
                </a:cxn>
                <a:cxn ang="0">
                  <a:pos x="54" y="9"/>
                </a:cxn>
                <a:cxn ang="0">
                  <a:pos x="61" y="4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3" y="6"/>
                </a:cxn>
                <a:cxn ang="0">
                  <a:pos x="42" y="9"/>
                </a:cxn>
                <a:cxn ang="0">
                  <a:pos x="31" y="10"/>
                </a:cxn>
              </a:cxnLst>
              <a:rect l="0" t="0" r="r" b="b"/>
              <a:pathLst>
                <a:path w="65" h="27">
                  <a:moveTo>
                    <a:pt x="31" y="10"/>
                  </a:moveTo>
                  <a:lnTo>
                    <a:pt x="24" y="9"/>
                  </a:lnTo>
                  <a:lnTo>
                    <a:pt x="17" y="8"/>
                  </a:lnTo>
                  <a:lnTo>
                    <a:pt x="9" y="9"/>
                  </a:lnTo>
                  <a:lnTo>
                    <a:pt x="3" y="10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7" y="27"/>
                  </a:lnTo>
                  <a:lnTo>
                    <a:pt x="23" y="25"/>
                  </a:lnTo>
                  <a:lnTo>
                    <a:pt x="30" y="25"/>
                  </a:lnTo>
                  <a:lnTo>
                    <a:pt x="35" y="23"/>
                  </a:lnTo>
                  <a:lnTo>
                    <a:pt x="44" y="17"/>
                  </a:lnTo>
                  <a:lnTo>
                    <a:pt x="54" y="9"/>
                  </a:lnTo>
                  <a:lnTo>
                    <a:pt x="61" y="4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3" y="6"/>
                  </a:lnTo>
                  <a:lnTo>
                    <a:pt x="42" y="9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499" name="Freeform 67"/>
            <p:cNvSpPr>
              <a:spLocks/>
            </p:cNvSpPr>
            <p:nvPr/>
          </p:nvSpPr>
          <p:spPr bwMode="auto">
            <a:xfrm>
              <a:off x="2746" y="2179"/>
              <a:ext cx="52" cy="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1" y="0"/>
                </a:cxn>
                <a:cxn ang="0">
                  <a:pos x="43" y="2"/>
                </a:cxn>
                <a:cxn ang="0">
                  <a:pos x="35" y="6"/>
                </a:cxn>
                <a:cxn ang="0">
                  <a:pos x="26" y="7"/>
                </a:cxn>
                <a:cxn ang="0">
                  <a:pos x="21" y="6"/>
                </a:cxn>
                <a:cxn ang="0">
                  <a:pos x="14" y="4"/>
                </a:cxn>
                <a:cxn ang="0">
                  <a:pos x="7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8" y="10"/>
                </a:cxn>
                <a:cxn ang="0">
                  <a:pos x="15" y="13"/>
                </a:cxn>
                <a:cxn ang="0">
                  <a:pos x="22" y="14"/>
                </a:cxn>
                <a:cxn ang="0">
                  <a:pos x="30" y="15"/>
                </a:cxn>
                <a:cxn ang="0">
                  <a:pos x="37" y="15"/>
                </a:cxn>
                <a:cxn ang="0">
                  <a:pos x="43" y="14"/>
                </a:cxn>
                <a:cxn ang="0">
                  <a:pos x="48" y="13"/>
                </a:cxn>
                <a:cxn ang="0">
                  <a:pos x="54" y="10"/>
                </a:cxn>
                <a:cxn ang="0">
                  <a:pos x="59" y="9"/>
                </a:cxn>
                <a:cxn ang="0">
                  <a:pos x="64" y="9"/>
                </a:cxn>
                <a:cxn ang="0">
                  <a:pos x="70" y="10"/>
                </a:cxn>
                <a:cxn ang="0">
                  <a:pos x="77" y="13"/>
                </a:cxn>
                <a:cxn ang="0">
                  <a:pos x="86" y="13"/>
                </a:cxn>
                <a:cxn ang="0">
                  <a:pos x="94" y="8"/>
                </a:cxn>
                <a:cxn ang="0">
                  <a:pos x="101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0" y="2"/>
                </a:cxn>
                <a:cxn ang="0">
                  <a:pos x="97" y="3"/>
                </a:cxn>
                <a:cxn ang="0">
                  <a:pos x="92" y="4"/>
                </a:cxn>
                <a:cxn ang="0">
                  <a:pos x="85" y="6"/>
                </a:cxn>
                <a:cxn ang="0">
                  <a:pos x="77" y="6"/>
                </a:cxn>
                <a:cxn ang="0">
                  <a:pos x="69" y="4"/>
                </a:cxn>
                <a:cxn ang="0">
                  <a:pos x="59" y="1"/>
                </a:cxn>
              </a:cxnLst>
              <a:rect l="0" t="0" r="r" b="b"/>
              <a:pathLst>
                <a:path w="104" h="15">
                  <a:moveTo>
                    <a:pt x="59" y="1"/>
                  </a:moveTo>
                  <a:lnTo>
                    <a:pt x="51" y="0"/>
                  </a:lnTo>
                  <a:lnTo>
                    <a:pt x="43" y="2"/>
                  </a:lnTo>
                  <a:lnTo>
                    <a:pt x="35" y="6"/>
                  </a:lnTo>
                  <a:lnTo>
                    <a:pt x="26" y="7"/>
                  </a:lnTo>
                  <a:lnTo>
                    <a:pt x="21" y="6"/>
                  </a:lnTo>
                  <a:lnTo>
                    <a:pt x="14" y="4"/>
                  </a:lnTo>
                  <a:lnTo>
                    <a:pt x="7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8" y="10"/>
                  </a:lnTo>
                  <a:lnTo>
                    <a:pt x="15" y="13"/>
                  </a:lnTo>
                  <a:lnTo>
                    <a:pt x="22" y="14"/>
                  </a:lnTo>
                  <a:lnTo>
                    <a:pt x="30" y="15"/>
                  </a:lnTo>
                  <a:lnTo>
                    <a:pt x="37" y="15"/>
                  </a:lnTo>
                  <a:lnTo>
                    <a:pt x="43" y="14"/>
                  </a:lnTo>
                  <a:lnTo>
                    <a:pt x="48" y="13"/>
                  </a:lnTo>
                  <a:lnTo>
                    <a:pt x="54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70" y="10"/>
                  </a:lnTo>
                  <a:lnTo>
                    <a:pt x="77" y="13"/>
                  </a:lnTo>
                  <a:lnTo>
                    <a:pt x="86" y="13"/>
                  </a:lnTo>
                  <a:lnTo>
                    <a:pt x="94" y="8"/>
                  </a:lnTo>
                  <a:lnTo>
                    <a:pt x="101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2"/>
                  </a:lnTo>
                  <a:lnTo>
                    <a:pt x="97" y="3"/>
                  </a:lnTo>
                  <a:lnTo>
                    <a:pt x="92" y="4"/>
                  </a:lnTo>
                  <a:lnTo>
                    <a:pt x="85" y="6"/>
                  </a:lnTo>
                  <a:lnTo>
                    <a:pt x="77" y="6"/>
                  </a:lnTo>
                  <a:lnTo>
                    <a:pt x="69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0" name="Freeform 68"/>
            <p:cNvSpPr>
              <a:spLocks/>
            </p:cNvSpPr>
            <p:nvPr/>
          </p:nvSpPr>
          <p:spPr bwMode="auto">
            <a:xfrm>
              <a:off x="2766" y="2198"/>
              <a:ext cx="24" cy="8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8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4" y="11"/>
                </a:cxn>
                <a:cxn ang="0">
                  <a:pos x="24" y="14"/>
                </a:cxn>
                <a:cxn ang="0">
                  <a:pos x="32" y="15"/>
                </a:cxn>
                <a:cxn ang="0">
                  <a:pos x="39" y="13"/>
                </a:cxn>
                <a:cxn ang="0">
                  <a:pos x="43" y="10"/>
                </a:cxn>
                <a:cxn ang="0">
                  <a:pos x="46" y="7"/>
                </a:cxn>
                <a:cxn ang="0">
                  <a:pos x="47" y="3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0" y="2"/>
                </a:cxn>
                <a:cxn ang="0">
                  <a:pos x="32" y="4"/>
                </a:cxn>
                <a:cxn ang="0">
                  <a:pos x="25" y="6"/>
                </a:cxn>
              </a:cxnLst>
              <a:rect l="0" t="0" r="r" b="b"/>
              <a:pathLst>
                <a:path w="48" h="15">
                  <a:moveTo>
                    <a:pt x="25" y="6"/>
                  </a:moveTo>
                  <a:lnTo>
                    <a:pt x="20" y="4"/>
                  </a:lnTo>
                  <a:lnTo>
                    <a:pt x="14" y="3"/>
                  </a:lnTo>
                  <a:lnTo>
                    <a:pt x="8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4" y="11"/>
                  </a:lnTo>
                  <a:lnTo>
                    <a:pt x="24" y="14"/>
                  </a:lnTo>
                  <a:lnTo>
                    <a:pt x="32" y="15"/>
                  </a:lnTo>
                  <a:lnTo>
                    <a:pt x="39" y="13"/>
                  </a:lnTo>
                  <a:lnTo>
                    <a:pt x="43" y="10"/>
                  </a:lnTo>
                  <a:lnTo>
                    <a:pt x="46" y="7"/>
                  </a:lnTo>
                  <a:lnTo>
                    <a:pt x="47" y="3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1" name="Freeform 69"/>
            <p:cNvSpPr>
              <a:spLocks/>
            </p:cNvSpPr>
            <p:nvPr/>
          </p:nvSpPr>
          <p:spPr bwMode="auto">
            <a:xfrm>
              <a:off x="2810" y="2049"/>
              <a:ext cx="71" cy="117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72" y="9"/>
                </a:cxn>
                <a:cxn ang="0">
                  <a:pos x="65" y="13"/>
                </a:cxn>
                <a:cxn ang="0">
                  <a:pos x="59" y="20"/>
                </a:cxn>
                <a:cxn ang="0">
                  <a:pos x="53" y="27"/>
                </a:cxn>
                <a:cxn ang="0">
                  <a:pos x="47" y="34"/>
                </a:cxn>
                <a:cxn ang="0">
                  <a:pos x="42" y="42"/>
                </a:cxn>
                <a:cxn ang="0">
                  <a:pos x="38" y="50"/>
                </a:cxn>
                <a:cxn ang="0">
                  <a:pos x="33" y="58"/>
                </a:cxn>
                <a:cxn ang="0">
                  <a:pos x="27" y="78"/>
                </a:cxn>
                <a:cxn ang="0">
                  <a:pos x="25" y="97"/>
                </a:cxn>
                <a:cxn ang="0">
                  <a:pos x="25" y="118"/>
                </a:cxn>
                <a:cxn ang="0">
                  <a:pos x="23" y="139"/>
                </a:cxn>
                <a:cxn ang="0">
                  <a:pos x="19" y="162"/>
                </a:cxn>
                <a:cxn ang="0">
                  <a:pos x="15" y="186"/>
                </a:cxn>
                <a:cxn ang="0">
                  <a:pos x="8" y="210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2" y="235"/>
                </a:cxn>
                <a:cxn ang="0">
                  <a:pos x="4" y="235"/>
                </a:cxn>
                <a:cxn ang="0">
                  <a:pos x="6" y="234"/>
                </a:cxn>
                <a:cxn ang="0">
                  <a:pos x="17" y="207"/>
                </a:cxn>
                <a:cxn ang="0">
                  <a:pos x="26" y="179"/>
                </a:cxn>
                <a:cxn ang="0">
                  <a:pos x="33" y="149"/>
                </a:cxn>
                <a:cxn ang="0">
                  <a:pos x="37" y="120"/>
                </a:cxn>
                <a:cxn ang="0">
                  <a:pos x="37" y="112"/>
                </a:cxn>
                <a:cxn ang="0">
                  <a:pos x="37" y="103"/>
                </a:cxn>
                <a:cxn ang="0">
                  <a:pos x="36" y="95"/>
                </a:cxn>
                <a:cxn ang="0">
                  <a:pos x="36" y="87"/>
                </a:cxn>
                <a:cxn ang="0">
                  <a:pos x="38" y="72"/>
                </a:cxn>
                <a:cxn ang="0">
                  <a:pos x="42" y="58"/>
                </a:cxn>
                <a:cxn ang="0">
                  <a:pos x="49" y="44"/>
                </a:cxn>
                <a:cxn ang="0">
                  <a:pos x="57" y="33"/>
                </a:cxn>
                <a:cxn ang="0">
                  <a:pos x="65" y="25"/>
                </a:cxn>
                <a:cxn ang="0">
                  <a:pos x="77" y="18"/>
                </a:cxn>
                <a:cxn ang="0">
                  <a:pos x="91" y="13"/>
                </a:cxn>
                <a:cxn ang="0">
                  <a:pos x="106" y="9"/>
                </a:cxn>
                <a:cxn ang="0">
                  <a:pos x="120" y="6"/>
                </a:cxn>
                <a:cxn ang="0">
                  <a:pos x="131" y="4"/>
                </a:cxn>
                <a:cxn ang="0">
                  <a:pos x="138" y="3"/>
                </a:cxn>
                <a:cxn ang="0">
                  <a:pos x="141" y="3"/>
                </a:cxn>
                <a:cxn ang="0">
                  <a:pos x="139" y="3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0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2"/>
                </a:cxn>
                <a:cxn ang="0">
                  <a:pos x="80" y="4"/>
                </a:cxn>
              </a:cxnLst>
              <a:rect l="0" t="0" r="r" b="b"/>
              <a:pathLst>
                <a:path w="141" h="235">
                  <a:moveTo>
                    <a:pt x="80" y="4"/>
                  </a:moveTo>
                  <a:lnTo>
                    <a:pt x="72" y="9"/>
                  </a:lnTo>
                  <a:lnTo>
                    <a:pt x="65" y="13"/>
                  </a:lnTo>
                  <a:lnTo>
                    <a:pt x="59" y="20"/>
                  </a:lnTo>
                  <a:lnTo>
                    <a:pt x="53" y="27"/>
                  </a:lnTo>
                  <a:lnTo>
                    <a:pt x="47" y="34"/>
                  </a:lnTo>
                  <a:lnTo>
                    <a:pt x="42" y="42"/>
                  </a:lnTo>
                  <a:lnTo>
                    <a:pt x="38" y="50"/>
                  </a:lnTo>
                  <a:lnTo>
                    <a:pt x="33" y="58"/>
                  </a:lnTo>
                  <a:lnTo>
                    <a:pt x="27" y="78"/>
                  </a:lnTo>
                  <a:lnTo>
                    <a:pt x="25" y="97"/>
                  </a:lnTo>
                  <a:lnTo>
                    <a:pt x="25" y="118"/>
                  </a:lnTo>
                  <a:lnTo>
                    <a:pt x="23" y="139"/>
                  </a:lnTo>
                  <a:lnTo>
                    <a:pt x="19" y="162"/>
                  </a:lnTo>
                  <a:lnTo>
                    <a:pt x="15" y="186"/>
                  </a:lnTo>
                  <a:lnTo>
                    <a:pt x="8" y="21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4" y="235"/>
                  </a:lnTo>
                  <a:lnTo>
                    <a:pt x="6" y="234"/>
                  </a:lnTo>
                  <a:lnTo>
                    <a:pt x="17" y="207"/>
                  </a:lnTo>
                  <a:lnTo>
                    <a:pt x="26" y="179"/>
                  </a:lnTo>
                  <a:lnTo>
                    <a:pt x="33" y="149"/>
                  </a:lnTo>
                  <a:lnTo>
                    <a:pt x="37" y="120"/>
                  </a:lnTo>
                  <a:lnTo>
                    <a:pt x="37" y="112"/>
                  </a:lnTo>
                  <a:lnTo>
                    <a:pt x="37" y="103"/>
                  </a:lnTo>
                  <a:lnTo>
                    <a:pt x="36" y="95"/>
                  </a:lnTo>
                  <a:lnTo>
                    <a:pt x="36" y="87"/>
                  </a:lnTo>
                  <a:lnTo>
                    <a:pt x="38" y="72"/>
                  </a:lnTo>
                  <a:lnTo>
                    <a:pt x="42" y="58"/>
                  </a:lnTo>
                  <a:lnTo>
                    <a:pt x="49" y="44"/>
                  </a:lnTo>
                  <a:lnTo>
                    <a:pt x="57" y="33"/>
                  </a:lnTo>
                  <a:lnTo>
                    <a:pt x="65" y="25"/>
                  </a:lnTo>
                  <a:lnTo>
                    <a:pt x="77" y="18"/>
                  </a:lnTo>
                  <a:lnTo>
                    <a:pt x="91" y="13"/>
                  </a:lnTo>
                  <a:lnTo>
                    <a:pt x="106" y="9"/>
                  </a:lnTo>
                  <a:lnTo>
                    <a:pt x="120" y="6"/>
                  </a:lnTo>
                  <a:lnTo>
                    <a:pt x="131" y="4"/>
                  </a:lnTo>
                  <a:lnTo>
                    <a:pt x="138" y="3"/>
                  </a:lnTo>
                  <a:lnTo>
                    <a:pt x="141" y="3"/>
                  </a:lnTo>
                  <a:lnTo>
                    <a:pt x="139" y="3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80" y="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2" name="Freeform 70"/>
            <p:cNvSpPr>
              <a:spLocks/>
            </p:cNvSpPr>
            <p:nvPr/>
          </p:nvSpPr>
          <p:spPr bwMode="auto">
            <a:xfrm>
              <a:off x="2710" y="2042"/>
              <a:ext cx="108" cy="20"/>
            </a:xfrm>
            <a:custGeom>
              <a:avLst/>
              <a:gdLst/>
              <a:ahLst/>
              <a:cxnLst>
                <a:cxn ang="0">
                  <a:pos x="151" y="20"/>
                </a:cxn>
                <a:cxn ang="0">
                  <a:pos x="147" y="17"/>
                </a:cxn>
                <a:cxn ang="0">
                  <a:pos x="141" y="13"/>
                </a:cxn>
                <a:cxn ang="0">
                  <a:pos x="135" y="11"/>
                </a:cxn>
                <a:cxn ang="0">
                  <a:pos x="129" y="9"/>
                </a:cxn>
                <a:cxn ang="0">
                  <a:pos x="123" y="8"/>
                </a:cxn>
                <a:cxn ang="0">
                  <a:pos x="118" y="7"/>
                </a:cxn>
                <a:cxn ang="0">
                  <a:pos x="111" y="5"/>
                </a:cxn>
                <a:cxn ang="0">
                  <a:pos x="105" y="4"/>
                </a:cxn>
                <a:cxn ang="0">
                  <a:pos x="91" y="2"/>
                </a:cxn>
                <a:cxn ang="0">
                  <a:pos x="79" y="0"/>
                </a:cxn>
                <a:cxn ang="0">
                  <a:pos x="66" y="0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28" y="3"/>
                </a:cxn>
                <a:cxn ang="0">
                  <a:pos x="16" y="8"/>
                </a:cxn>
                <a:cxn ang="0">
                  <a:pos x="4" y="12"/>
                </a:cxn>
                <a:cxn ang="0">
                  <a:pos x="1" y="15"/>
                </a:cxn>
                <a:cxn ang="0">
                  <a:pos x="0" y="18"/>
                </a:cxn>
                <a:cxn ang="0">
                  <a:pos x="1" y="20"/>
                </a:cxn>
                <a:cxn ang="0">
                  <a:pos x="5" y="22"/>
                </a:cxn>
                <a:cxn ang="0">
                  <a:pos x="21" y="20"/>
                </a:cxn>
                <a:cxn ang="0">
                  <a:pos x="36" y="19"/>
                </a:cxn>
                <a:cxn ang="0">
                  <a:pos x="52" y="20"/>
                </a:cxn>
                <a:cxn ang="0">
                  <a:pos x="67" y="20"/>
                </a:cxn>
                <a:cxn ang="0">
                  <a:pos x="83" y="23"/>
                </a:cxn>
                <a:cxn ang="0">
                  <a:pos x="98" y="25"/>
                </a:cxn>
                <a:cxn ang="0">
                  <a:pos x="114" y="28"/>
                </a:cxn>
                <a:cxn ang="0">
                  <a:pos x="129" y="33"/>
                </a:cxn>
                <a:cxn ang="0">
                  <a:pos x="150" y="39"/>
                </a:cxn>
                <a:cxn ang="0">
                  <a:pos x="167" y="40"/>
                </a:cxn>
                <a:cxn ang="0">
                  <a:pos x="182" y="40"/>
                </a:cxn>
                <a:cxn ang="0">
                  <a:pos x="195" y="38"/>
                </a:cxn>
                <a:cxn ang="0">
                  <a:pos x="204" y="34"/>
                </a:cxn>
                <a:cxn ang="0">
                  <a:pos x="211" y="32"/>
                </a:cxn>
                <a:cxn ang="0">
                  <a:pos x="216" y="30"/>
                </a:cxn>
                <a:cxn ang="0">
                  <a:pos x="217" y="28"/>
                </a:cxn>
                <a:cxn ang="0">
                  <a:pos x="214" y="28"/>
                </a:cxn>
                <a:cxn ang="0">
                  <a:pos x="210" y="30"/>
                </a:cxn>
                <a:cxn ang="0">
                  <a:pos x="203" y="32"/>
                </a:cxn>
                <a:cxn ang="0">
                  <a:pos x="194" y="32"/>
                </a:cxn>
                <a:cxn ang="0">
                  <a:pos x="183" y="32"/>
                </a:cxn>
                <a:cxn ang="0">
                  <a:pos x="173" y="31"/>
                </a:cxn>
                <a:cxn ang="0">
                  <a:pos x="161" y="26"/>
                </a:cxn>
                <a:cxn ang="0">
                  <a:pos x="151" y="20"/>
                </a:cxn>
              </a:cxnLst>
              <a:rect l="0" t="0" r="r" b="b"/>
              <a:pathLst>
                <a:path w="217" h="40">
                  <a:moveTo>
                    <a:pt x="151" y="20"/>
                  </a:moveTo>
                  <a:lnTo>
                    <a:pt x="147" y="17"/>
                  </a:lnTo>
                  <a:lnTo>
                    <a:pt x="141" y="13"/>
                  </a:lnTo>
                  <a:lnTo>
                    <a:pt x="135" y="11"/>
                  </a:lnTo>
                  <a:lnTo>
                    <a:pt x="129" y="9"/>
                  </a:lnTo>
                  <a:lnTo>
                    <a:pt x="123" y="8"/>
                  </a:lnTo>
                  <a:lnTo>
                    <a:pt x="118" y="7"/>
                  </a:lnTo>
                  <a:lnTo>
                    <a:pt x="111" y="5"/>
                  </a:lnTo>
                  <a:lnTo>
                    <a:pt x="105" y="4"/>
                  </a:lnTo>
                  <a:lnTo>
                    <a:pt x="91" y="2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28" y="3"/>
                  </a:lnTo>
                  <a:lnTo>
                    <a:pt x="16" y="8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5" y="22"/>
                  </a:lnTo>
                  <a:lnTo>
                    <a:pt x="21" y="20"/>
                  </a:lnTo>
                  <a:lnTo>
                    <a:pt x="36" y="19"/>
                  </a:lnTo>
                  <a:lnTo>
                    <a:pt x="52" y="20"/>
                  </a:lnTo>
                  <a:lnTo>
                    <a:pt x="67" y="20"/>
                  </a:lnTo>
                  <a:lnTo>
                    <a:pt x="83" y="23"/>
                  </a:lnTo>
                  <a:lnTo>
                    <a:pt x="98" y="25"/>
                  </a:lnTo>
                  <a:lnTo>
                    <a:pt x="114" y="28"/>
                  </a:lnTo>
                  <a:lnTo>
                    <a:pt x="129" y="33"/>
                  </a:lnTo>
                  <a:lnTo>
                    <a:pt x="150" y="39"/>
                  </a:lnTo>
                  <a:lnTo>
                    <a:pt x="167" y="40"/>
                  </a:lnTo>
                  <a:lnTo>
                    <a:pt x="182" y="40"/>
                  </a:lnTo>
                  <a:lnTo>
                    <a:pt x="195" y="38"/>
                  </a:lnTo>
                  <a:lnTo>
                    <a:pt x="204" y="34"/>
                  </a:lnTo>
                  <a:lnTo>
                    <a:pt x="211" y="32"/>
                  </a:lnTo>
                  <a:lnTo>
                    <a:pt x="216" y="30"/>
                  </a:lnTo>
                  <a:lnTo>
                    <a:pt x="217" y="28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203" y="32"/>
                  </a:lnTo>
                  <a:lnTo>
                    <a:pt x="194" y="32"/>
                  </a:lnTo>
                  <a:lnTo>
                    <a:pt x="183" y="32"/>
                  </a:lnTo>
                  <a:lnTo>
                    <a:pt x="173" y="31"/>
                  </a:lnTo>
                  <a:lnTo>
                    <a:pt x="161" y="26"/>
                  </a:lnTo>
                  <a:lnTo>
                    <a:pt x="151" y="2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3" name="Freeform 71"/>
            <p:cNvSpPr>
              <a:spLocks/>
            </p:cNvSpPr>
            <p:nvPr/>
          </p:nvSpPr>
          <p:spPr bwMode="auto">
            <a:xfrm>
              <a:off x="2668" y="2102"/>
              <a:ext cx="104" cy="141"/>
            </a:xfrm>
            <a:custGeom>
              <a:avLst/>
              <a:gdLst/>
              <a:ahLst/>
              <a:cxnLst>
                <a:cxn ang="0">
                  <a:pos x="8" y="111"/>
                </a:cxn>
                <a:cxn ang="0">
                  <a:pos x="14" y="132"/>
                </a:cxn>
                <a:cxn ang="0">
                  <a:pos x="21" y="151"/>
                </a:cxn>
                <a:cxn ang="0">
                  <a:pos x="30" y="171"/>
                </a:cxn>
                <a:cxn ang="0">
                  <a:pos x="42" y="188"/>
                </a:cxn>
                <a:cxn ang="0">
                  <a:pos x="58" y="205"/>
                </a:cxn>
                <a:cxn ang="0">
                  <a:pos x="75" y="223"/>
                </a:cxn>
                <a:cxn ang="0">
                  <a:pos x="93" y="239"/>
                </a:cxn>
                <a:cxn ang="0">
                  <a:pos x="114" y="254"/>
                </a:cxn>
                <a:cxn ang="0">
                  <a:pos x="135" y="266"/>
                </a:cxn>
                <a:cxn ang="0">
                  <a:pos x="158" y="276"/>
                </a:cxn>
                <a:cxn ang="0">
                  <a:pos x="181" y="281"/>
                </a:cxn>
                <a:cxn ang="0">
                  <a:pos x="205" y="283"/>
                </a:cxn>
                <a:cxn ang="0">
                  <a:pos x="207" y="281"/>
                </a:cxn>
                <a:cxn ang="0">
                  <a:pos x="210" y="279"/>
                </a:cxn>
                <a:cxn ang="0">
                  <a:pos x="210" y="277"/>
                </a:cxn>
                <a:cxn ang="0">
                  <a:pos x="209" y="276"/>
                </a:cxn>
                <a:cxn ang="0">
                  <a:pos x="187" y="269"/>
                </a:cxn>
                <a:cxn ang="0">
                  <a:pos x="166" y="260"/>
                </a:cxn>
                <a:cxn ang="0">
                  <a:pos x="145" y="250"/>
                </a:cxn>
                <a:cxn ang="0">
                  <a:pos x="127" y="238"/>
                </a:cxn>
                <a:cxn ang="0">
                  <a:pos x="108" y="225"/>
                </a:cxn>
                <a:cxn ang="0">
                  <a:pos x="90" y="211"/>
                </a:cxn>
                <a:cxn ang="0">
                  <a:pos x="73" y="196"/>
                </a:cxn>
                <a:cxn ang="0">
                  <a:pos x="57" y="180"/>
                </a:cxn>
                <a:cxn ang="0">
                  <a:pos x="49" y="172"/>
                </a:cxn>
                <a:cxn ang="0">
                  <a:pos x="42" y="163"/>
                </a:cxn>
                <a:cxn ang="0">
                  <a:pos x="36" y="154"/>
                </a:cxn>
                <a:cxn ang="0">
                  <a:pos x="30" y="143"/>
                </a:cxn>
                <a:cxn ang="0">
                  <a:pos x="26" y="134"/>
                </a:cxn>
                <a:cxn ang="0">
                  <a:pos x="21" y="122"/>
                </a:cxn>
                <a:cxn ang="0">
                  <a:pos x="16" y="112"/>
                </a:cxn>
                <a:cxn ang="0">
                  <a:pos x="13" y="101"/>
                </a:cxn>
                <a:cxn ang="0">
                  <a:pos x="7" y="72"/>
                </a:cxn>
                <a:cxn ang="0">
                  <a:pos x="5" y="38"/>
                </a:cxn>
                <a:cxn ang="0">
                  <a:pos x="2" y="12"/>
                </a:cxn>
                <a:cxn ang="0">
                  <a:pos x="2" y="0"/>
                </a:cxn>
                <a:cxn ang="0">
                  <a:pos x="1" y="11"/>
                </a:cxn>
                <a:cxn ang="0">
                  <a:pos x="0" y="36"/>
                </a:cxn>
                <a:cxn ang="0">
                  <a:pos x="1" y="72"/>
                </a:cxn>
                <a:cxn ang="0">
                  <a:pos x="8" y="111"/>
                </a:cxn>
              </a:cxnLst>
              <a:rect l="0" t="0" r="r" b="b"/>
              <a:pathLst>
                <a:path w="210" h="283">
                  <a:moveTo>
                    <a:pt x="8" y="111"/>
                  </a:moveTo>
                  <a:lnTo>
                    <a:pt x="14" y="132"/>
                  </a:lnTo>
                  <a:lnTo>
                    <a:pt x="21" y="151"/>
                  </a:lnTo>
                  <a:lnTo>
                    <a:pt x="30" y="171"/>
                  </a:lnTo>
                  <a:lnTo>
                    <a:pt x="42" y="188"/>
                  </a:lnTo>
                  <a:lnTo>
                    <a:pt x="58" y="205"/>
                  </a:lnTo>
                  <a:lnTo>
                    <a:pt x="75" y="223"/>
                  </a:lnTo>
                  <a:lnTo>
                    <a:pt x="93" y="239"/>
                  </a:lnTo>
                  <a:lnTo>
                    <a:pt x="114" y="254"/>
                  </a:lnTo>
                  <a:lnTo>
                    <a:pt x="135" y="266"/>
                  </a:lnTo>
                  <a:lnTo>
                    <a:pt x="158" y="276"/>
                  </a:lnTo>
                  <a:lnTo>
                    <a:pt x="181" y="281"/>
                  </a:lnTo>
                  <a:lnTo>
                    <a:pt x="205" y="283"/>
                  </a:lnTo>
                  <a:lnTo>
                    <a:pt x="207" y="281"/>
                  </a:lnTo>
                  <a:lnTo>
                    <a:pt x="210" y="279"/>
                  </a:lnTo>
                  <a:lnTo>
                    <a:pt x="210" y="277"/>
                  </a:lnTo>
                  <a:lnTo>
                    <a:pt x="209" y="276"/>
                  </a:lnTo>
                  <a:lnTo>
                    <a:pt x="187" y="269"/>
                  </a:lnTo>
                  <a:lnTo>
                    <a:pt x="166" y="260"/>
                  </a:lnTo>
                  <a:lnTo>
                    <a:pt x="145" y="250"/>
                  </a:lnTo>
                  <a:lnTo>
                    <a:pt x="127" y="238"/>
                  </a:lnTo>
                  <a:lnTo>
                    <a:pt x="108" y="225"/>
                  </a:lnTo>
                  <a:lnTo>
                    <a:pt x="90" y="211"/>
                  </a:lnTo>
                  <a:lnTo>
                    <a:pt x="73" y="196"/>
                  </a:lnTo>
                  <a:lnTo>
                    <a:pt x="57" y="180"/>
                  </a:lnTo>
                  <a:lnTo>
                    <a:pt x="49" y="172"/>
                  </a:lnTo>
                  <a:lnTo>
                    <a:pt x="42" y="163"/>
                  </a:lnTo>
                  <a:lnTo>
                    <a:pt x="36" y="154"/>
                  </a:lnTo>
                  <a:lnTo>
                    <a:pt x="30" y="143"/>
                  </a:lnTo>
                  <a:lnTo>
                    <a:pt x="26" y="134"/>
                  </a:lnTo>
                  <a:lnTo>
                    <a:pt x="21" y="122"/>
                  </a:lnTo>
                  <a:lnTo>
                    <a:pt x="16" y="112"/>
                  </a:lnTo>
                  <a:lnTo>
                    <a:pt x="13" y="101"/>
                  </a:lnTo>
                  <a:lnTo>
                    <a:pt x="7" y="72"/>
                  </a:lnTo>
                  <a:lnTo>
                    <a:pt x="5" y="38"/>
                  </a:lnTo>
                  <a:lnTo>
                    <a:pt x="2" y="12"/>
                  </a:lnTo>
                  <a:lnTo>
                    <a:pt x="2" y="0"/>
                  </a:lnTo>
                  <a:lnTo>
                    <a:pt x="1" y="11"/>
                  </a:lnTo>
                  <a:lnTo>
                    <a:pt x="0" y="36"/>
                  </a:lnTo>
                  <a:lnTo>
                    <a:pt x="1" y="72"/>
                  </a:lnTo>
                  <a:lnTo>
                    <a:pt x="8" y="1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4" name="Freeform 72"/>
            <p:cNvSpPr>
              <a:spLocks/>
            </p:cNvSpPr>
            <p:nvPr/>
          </p:nvSpPr>
          <p:spPr bwMode="auto">
            <a:xfrm>
              <a:off x="2326" y="2356"/>
              <a:ext cx="218" cy="487"/>
            </a:xfrm>
            <a:custGeom>
              <a:avLst/>
              <a:gdLst/>
              <a:ahLst/>
              <a:cxnLst>
                <a:cxn ang="0">
                  <a:pos x="1" y="279"/>
                </a:cxn>
                <a:cxn ang="0">
                  <a:pos x="6" y="314"/>
                </a:cxn>
                <a:cxn ang="0">
                  <a:pos x="13" y="348"/>
                </a:cxn>
                <a:cxn ang="0">
                  <a:pos x="21" y="383"/>
                </a:cxn>
                <a:cxn ang="0">
                  <a:pos x="30" y="416"/>
                </a:cxn>
                <a:cxn ang="0">
                  <a:pos x="40" y="449"/>
                </a:cxn>
                <a:cxn ang="0">
                  <a:pos x="52" y="483"/>
                </a:cxn>
                <a:cxn ang="0">
                  <a:pos x="65" y="515"/>
                </a:cxn>
                <a:cxn ang="0">
                  <a:pos x="80" y="547"/>
                </a:cxn>
                <a:cxn ang="0">
                  <a:pos x="95" y="578"/>
                </a:cxn>
                <a:cxn ang="0">
                  <a:pos x="112" y="610"/>
                </a:cxn>
                <a:cxn ang="0">
                  <a:pos x="129" y="639"/>
                </a:cxn>
                <a:cxn ang="0">
                  <a:pos x="148" y="668"/>
                </a:cxn>
                <a:cxn ang="0">
                  <a:pos x="166" y="697"/>
                </a:cxn>
                <a:cxn ang="0">
                  <a:pos x="187" y="726"/>
                </a:cxn>
                <a:cxn ang="0">
                  <a:pos x="207" y="754"/>
                </a:cxn>
                <a:cxn ang="0">
                  <a:pos x="229" y="780"/>
                </a:cxn>
                <a:cxn ang="0">
                  <a:pos x="252" y="806"/>
                </a:cxn>
                <a:cxn ang="0">
                  <a:pos x="275" y="832"/>
                </a:cxn>
                <a:cxn ang="0">
                  <a:pos x="298" y="857"/>
                </a:cxn>
                <a:cxn ang="0">
                  <a:pos x="324" y="881"/>
                </a:cxn>
                <a:cxn ang="0">
                  <a:pos x="349" y="906"/>
                </a:cxn>
                <a:cxn ang="0">
                  <a:pos x="374" y="929"/>
                </a:cxn>
                <a:cxn ang="0">
                  <a:pos x="401" y="952"/>
                </a:cxn>
                <a:cxn ang="0">
                  <a:pos x="427" y="973"/>
                </a:cxn>
                <a:cxn ang="0">
                  <a:pos x="432" y="975"/>
                </a:cxn>
                <a:cxn ang="0">
                  <a:pos x="435" y="971"/>
                </a:cxn>
                <a:cxn ang="0">
                  <a:pos x="438" y="968"/>
                </a:cxn>
                <a:cxn ang="0">
                  <a:pos x="435" y="963"/>
                </a:cxn>
                <a:cxn ang="0">
                  <a:pos x="348" y="874"/>
                </a:cxn>
                <a:cxn ang="0">
                  <a:pos x="273" y="787"/>
                </a:cxn>
                <a:cxn ang="0">
                  <a:pos x="210" y="699"/>
                </a:cxn>
                <a:cxn ang="0">
                  <a:pos x="158" y="614"/>
                </a:cxn>
                <a:cxn ang="0">
                  <a:pos x="116" y="531"/>
                </a:cxn>
                <a:cxn ang="0">
                  <a:pos x="83" y="452"/>
                </a:cxn>
                <a:cxn ang="0">
                  <a:pos x="58" y="376"/>
                </a:cxn>
                <a:cxn ang="0">
                  <a:pos x="39" y="306"/>
                </a:cxn>
                <a:cxn ang="0">
                  <a:pos x="28" y="240"/>
                </a:cxn>
                <a:cxn ang="0">
                  <a:pos x="20" y="181"/>
                </a:cxn>
                <a:cxn ang="0">
                  <a:pos x="16" y="129"/>
                </a:cxn>
                <a:cxn ang="0">
                  <a:pos x="16" y="84"/>
                </a:cxn>
                <a:cxn ang="0">
                  <a:pos x="17" y="49"/>
                </a:cxn>
                <a:cxn ang="0">
                  <a:pos x="19" y="22"/>
                </a:cxn>
                <a:cxn ang="0">
                  <a:pos x="21" y="6"/>
                </a:cxn>
                <a:cxn ang="0">
                  <a:pos x="22" y="0"/>
                </a:cxn>
                <a:cxn ang="0">
                  <a:pos x="17" y="31"/>
                </a:cxn>
                <a:cxn ang="0">
                  <a:pos x="7" y="105"/>
                </a:cxn>
                <a:cxn ang="0">
                  <a:pos x="0" y="196"/>
                </a:cxn>
                <a:cxn ang="0">
                  <a:pos x="1" y="279"/>
                </a:cxn>
              </a:cxnLst>
              <a:rect l="0" t="0" r="r" b="b"/>
              <a:pathLst>
                <a:path w="438" h="975">
                  <a:moveTo>
                    <a:pt x="1" y="279"/>
                  </a:moveTo>
                  <a:lnTo>
                    <a:pt x="6" y="314"/>
                  </a:lnTo>
                  <a:lnTo>
                    <a:pt x="13" y="348"/>
                  </a:lnTo>
                  <a:lnTo>
                    <a:pt x="21" y="383"/>
                  </a:lnTo>
                  <a:lnTo>
                    <a:pt x="30" y="416"/>
                  </a:lnTo>
                  <a:lnTo>
                    <a:pt x="40" y="449"/>
                  </a:lnTo>
                  <a:lnTo>
                    <a:pt x="52" y="483"/>
                  </a:lnTo>
                  <a:lnTo>
                    <a:pt x="65" y="515"/>
                  </a:lnTo>
                  <a:lnTo>
                    <a:pt x="80" y="547"/>
                  </a:lnTo>
                  <a:lnTo>
                    <a:pt x="95" y="578"/>
                  </a:lnTo>
                  <a:lnTo>
                    <a:pt x="112" y="610"/>
                  </a:lnTo>
                  <a:lnTo>
                    <a:pt x="129" y="639"/>
                  </a:lnTo>
                  <a:lnTo>
                    <a:pt x="148" y="668"/>
                  </a:lnTo>
                  <a:lnTo>
                    <a:pt x="166" y="697"/>
                  </a:lnTo>
                  <a:lnTo>
                    <a:pt x="187" y="726"/>
                  </a:lnTo>
                  <a:lnTo>
                    <a:pt x="207" y="754"/>
                  </a:lnTo>
                  <a:lnTo>
                    <a:pt x="229" y="780"/>
                  </a:lnTo>
                  <a:lnTo>
                    <a:pt x="252" y="806"/>
                  </a:lnTo>
                  <a:lnTo>
                    <a:pt x="275" y="832"/>
                  </a:lnTo>
                  <a:lnTo>
                    <a:pt x="298" y="857"/>
                  </a:lnTo>
                  <a:lnTo>
                    <a:pt x="324" y="881"/>
                  </a:lnTo>
                  <a:lnTo>
                    <a:pt x="349" y="906"/>
                  </a:lnTo>
                  <a:lnTo>
                    <a:pt x="374" y="929"/>
                  </a:lnTo>
                  <a:lnTo>
                    <a:pt x="401" y="952"/>
                  </a:lnTo>
                  <a:lnTo>
                    <a:pt x="427" y="973"/>
                  </a:lnTo>
                  <a:lnTo>
                    <a:pt x="432" y="975"/>
                  </a:lnTo>
                  <a:lnTo>
                    <a:pt x="435" y="971"/>
                  </a:lnTo>
                  <a:lnTo>
                    <a:pt x="438" y="968"/>
                  </a:lnTo>
                  <a:lnTo>
                    <a:pt x="435" y="963"/>
                  </a:lnTo>
                  <a:lnTo>
                    <a:pt x="348" y="874"/>
                  </a:lnTo>
                  <a:lnTo>
                    <a:pt x="273" y="787"/>
                  </a:lnTo>
                  <a:lnTo>
                    <a:pt x="210" y="699"/>
                  </a:lnTo>
                  <a:lnTo>
                    <a:pt x="158" y="614"/>
                  </a:lnTo>
                  <a:lnTo>
                    <a:pt x="116" y="531"/>
                  </a:lnTo>
                  <a:lnTo>
                    <a:pt x="83" y="452"/>
                  </a:lnTo>
                  <a:lnTo>
                    <a:pt x="58" y="376"/>
                  </a:lnTo>
                  <a:lnTo>
                    <a:pt x="39" y="306"/>
                  </a:lnTo>
                  <a:lnTo>
                    <a:pt x="28" y="240"/>
                  </a:lnTo>
                  <a:lnTo>
                    <a:pt x="20" y="181"/>
                  </a:lnTo>
                  <a:lnTo>
                    <a:pt x="16" y="129"/>
                  </a:lnTo>
                  <a:lnTo>
                    <a:pt x="16" y="84"/>
                  </a:lnTo>
                  <a:lnTo>
                    <a:pt x="17" y="49"/>
                  </a:lnTo>
                  <a:lnTo>
                    <a:pt x="19" y="22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7" y="31"/>
                  </a:lnTo>
                  <a:lnTo>
                    <a:pt x="7" y="105"/>
                  </a:lnTo>
                  <a:lnTo>
                    <a:pt x="0" y="196"/>
                  </a:lnTo>
                  <a:lnTo>
                    <a:pt x="1" y="27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5" name="Freeform 73"/>
            <p:cNvSpPr>
              <a:spLocks/>
            </p:cNvSpPr>
            <p:nvPr/>
          </p:nvSpPr>
          <p:spPr bwMode="auto">
            <a:xfrm>
              <a:off x="2372" y="2282"/>
              <a:ext cx="267" cy="347"/>
            </a:xfrm>
            <a:custGeom>
              <a:avLst/>
              <a:gdLst/>
              <a:ahLst/>
              <a:cxnLst>
                <a:cxn ang="0">
                  <a:pos x="244" y="130"/>
                </a:cxn>
                <a:cxn ang="0">
                  <a:pos x="271" y="147"/>
                </a:cxn>
                <a:cxn ang="0">
                  <a:pos x="296" y="166"/>
                </a:cxn>
                <a:cxn ang="0">
                  <a:pos x="322" y="185"/>
                </a:cxn>
                <a:cxn ang="0">
                  <a:pos x="347" y="205"/>
                </a:cxn>
                <a:cxn ang="0">
                  <a:pos x="370" y="226"/>
                </a:cxn>
                <a:cxn ang="0">
                  <a:pos x="393" y="248"/>
                </a:cxn>
                <a:cxn ang="0">
                  <a:pos x="416" y="269"/>
                </a:cxn>
                <a:cxn ang="0">
                  <a:pos x="445" y="304"/>
                </a:cxn>
                <a:cxn ang="0">
                  <a:pos x="478" y="354"/>
                </a:cxn>
                <a:cxn ang="0">
                  <a:pos x="502" y="408"/>
                </a:cxn>
                <a:cxn ang="0">
                  <a:pos x="509" y="465"/>
                </a:cxn>
                <a:cxn ang="0">
                  <a:pos x="498" y="522"/>
                </a:cxn>
                <a:cxn ang="0">
                  <a:pos x="475" y="570"/>
                </a:cxn>
                <a:cxn ang="0">
                  <a:pos x="446" y="616"/>
                </a:cxn>
                <a:cxn ang="0">
                  <a:pos x="419" y="662"/>
                </a:cxn>
                <a:cxn ang="0">
                  <a:pos x="409" y="691"/>
                </a:cxn>
                <a:cxn ang="0">
                  <a:pos x="416" y="692"/>
                </a:cxn>
                <a:cxn ang="0">
                  <a:pos x="433" y="664"/>
                </a:cxn>
                <a:cxn ang="0">
                  <a:pos x="467" y="617"/>
                </a:cxn>
                <a:cxn ang="0">
                  <a:pos x="499" y="570"/>
                </a:cxn>
                <a:cxn ang="0">
                  <a:pos x="524" y="518"/>
                </a:cxn>
                <a:cxn ang="0">
                  <a:pos x="536" y="462"/>
                </a:cxn>
                <a:cxn ang="0">
                  <a:pos x="528" y="406"/>
                </a:cxn>
                <a:cxn ang="0">
                  <a:pos x="506" y="355"/>
                </a:cxn>
                <a:cxn ang="0">
                  <a:pos x="475" y="309"/>
                </a:cxn>
                <a:cxn ang="0">
                  <a:pos x="447" y="274"/>
                </a:cxn>
                <a:cxn ang="0">
                  <a:pos x="423" y="251"/>
                </a:cxn>
                <a:cxn ang="0">
                  <a:pos x="398" y="230"/>
                </a:cxn>
                <a:cxn ang="0">
                  <a:pos x="372" y="211"/>
                </a:cxn>
                <a:cxn ang="0">
                  <a:pos x="345" y="191"/>
                </a:cxn>
                <a:cxn ang="0">
                  <a:pos x="317" y="173"/>
                </a:cxn>
                <a:cxn ang="0">
                  <a:pos x="290" y="153"/>
                </a:cxn>
                <a:cxn ang="0">
                  <a:pos x="264" y="134"/>
                </a:cxn>
                <a:cxn ang="0">
                  <a:pos x="231" y="107"/>
                </a:cxn>
                <a:cxn ang="0">
                  <a:pos x="189" y="78"/>
                </a:cxn>
                <a:cxn ang="0">
                  <a:pos x="146" y="54"/>
                </a:cxn>
                <a:cxn ang="0">
                  <a:pos x="105" y="36"/>
                </a:cxn>
                <a:cxn ang="0">
                  <a:pos x="68" y="21"/>
                </a:cxn>
                <a:cxn ang="0">
                  <a:pos x="37" y="10"/>
                </a:cxn>
                <a:cxn ang="0">
                  <a:pos x="14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5" y="7"/>
                </a:cxn>
                <a:cxn ang="0">
                  <a:pos x="39" y="18"/>
                </a:cxn>
                <a:cxn ang="0">
                  <a:pos x="72" y="33"/>
                </a:cxn>
                <a:cxn ang="0">
                  <a:pos x="107" y="52"/>
                </a:cxn>
                <a:cxn ang="0">
                  <a:pos x="146" y="71"/>
                </a:cxn>
                <a:cxn ang="0">
                  <a:pos x="183" y="92"/>
                </a:cxn>
                <a:cxn ang="0">
                  <a:pos x="218" y="112"/>
                </a:cxn>
              </a:cxnLst>
              <a:rect l="0" t="0" r="r" b="b"/>
              <a:pathLst>
                <a:path w="536" h="693">
                  <a:moveTo>
                    <a:pt x="232" y="121"/>
                  </a:moveTo>
                  <a:lnTo>
                    <a:pt x="244" y="130"/>
                  </a:lnTo>
                  <a:lnTo>
                    <a:pt x="258" y="138"/>
                  </a:lnTo>
                  <a:lnTo>
                    <a:pt x="271" y="147"/>
                  </a:lnTo>
                  <a:lnTo>
                    <a:pt x="284" y="157"/>
                  </a:lnTo>
                  <a:lnTo>
                    <a:pt x="296" y="166"/>
                  </a:lnTo>
                  <a:lnTo>
                    <a:pt x="309" y="175"/>
                  </a:lnTo>
                  <a:lnTo>
                    <a:pt x="322" y="185"/>
                  </a:lnTo>
                  <a:lnTo>
                    <a:pt x="334" y="195"/>
                  </a:lnTo>
                  <a:lnTo>
                    <a:pt x="347" y="205"/>
                  </a:lnTo>
                  <a:lnTo>
                    <a:pt x="358" y="215"/>
                  </a:lnTo>
                  <a:lnTo>
                    <a:pt x="370" y="226"/>
                  </a:lnTo>
                  <a:lnTo>
                    <a:pt x="383" y="236"/>
                  </a:lnTo>
                  <a:lnTo>
                    <a:pt x="393" y="248"/>
                  </a:lnTo>
                  <a:lnTo>
                    <a:pt x="404" y="258"/>
                  </a:lnTo>
                  <a:lnTo>
                    <a:pt x="416" y="269"/>
                  </a:lnTo>
                  <a:lnTo>
                    <a:pt x="426" y="281"/>
                  </a:lnTo>
                  <a:lnTo>
                    <a:pt x="445" y="304"/>
                  </a:lnTo>
                  <a:lnTo>
                    <a:pt x="463" y="327"/>
                  </a:lnTo>
                  <a:lnTo>
                    <a:pt x="478" y="354"/>
                  </a:lnTo>
                  <a:lnTo>
                    <a:pt x="492" y="380"/>
                  </a:lnTo>
                  <a:lnTo>
                    <a:pt x="502" y="408"/>
                  </a:lnTo>
                  <a:lnTo>
                    <a:pt x="508" y="436"/>
                  </a:lnTo>
                  <a:lnTo>
                    <a:pt x="509" y="465"/>
                  </a:lnTo>
                  <a:lnTo>
                    <a:pt x="506" y="495"/>
                  </a:lnTo>
                  <a:lnTo>
                    <a:pt x="498" y="522"/>
                  </a:lnTo>
                  <a:lnTo>
                    <a:pt x="487" y="546"/>
                  </a:lnTo>
                  <a:lnTo>
                    <a:pt x="475" y="570"/>
                  </a:lnTo>
                  <a:lnTo>
                    <a:pt x="461" y="593"/>
                  </a:lnTo>
                  <a:lnTo>
                    <a:pt x="446" y="616"/>
                  </a:lnTo>
                  <a:lnTo>
                    <a:pt x="432" y="639"/>
                  </a:lnTo>
                  <a:lnTo>
                    <a:pt x="419" y="662"/>
                  </a:lnTo>
                  <a:lnTo>
                    <a:pt x="409" y="687"/>
                  </a:lnTo>
                  <a:lnTo>
                    <a:pt x="409" y="691"/>
                  </a:lnTo>
                  <a:lnTo>
                    <a:pt x="413" y="693"/>
                  </a:lnTo>
                  <a:lnTo>
                    <a:pt x="416" y="692"/>
                  </a:lnTo>
                  <a:lnTo>
                    <a:pt x="419" y="690"/>
                  </a:lnTo>
                  <a:lnTo>
                    <a:pt x="433" y="664"/>
                  </a:lnTo>
                  <a:lnTo>
                    <a:pt x="449" y="640"/>
                  </a:lnTo>
                  <a:lnTo>
                    <a:pt x="467" y="617"/>
                  </a:lnTo>
                  <a:lnTo>
                    <a:pt x="483" y="593"/>
                  </a:lnTo>
                  <a:lnTo>
                    <a:pt x="499" y="570"/>
                  </a:lnTo>
                  <a:lnTo>
                    <a:pt x="513" y="545"/>
                  </a:lnTo>
                  <a:lnTo>
                    <a:pt x="524" y="518"/>
                  </a:lnTo>
                  <a:lnTo>
                    <a:pt x="532" y="491"/>
                  </a:lnTo>
                  <a:lnTo>
                    <a:pt x="536" y="462"/>
                  </a:lnTo>
                  <a:lnTo>
                    <a:pt x="533" y="434"/>
                  </a:lnTo>
                  <a:lnTo>
                    <a:pt x="528" y="406"/>
                  </a:lnTo>
                  <a:lnTo>
                    <a:pt x="518" y="380"/>
                  </a:lnTo>
                  <a:lnTo>
                    <a:pt x="506" y="355"/>
                  </a:lnTo>
                  <a:lnTo>
                    <a:pt x="492" y="330"/>
                  </a:lnTo>
                  <a:lnTo>
                    <a:pt x="475" y="309"/>
                  </a:lnTo>
                  <a:lnTo>
                    <a:pt x="457" y="287"/>
                  </a:lnTo>
                  <a:lnTo>
                    <a:pt x="447" y="274"/>
                  </a:lnTo>
                  <a:lnTo>
                    <a:pt x="436" y="263"/>
                  </a:lnTo>
                  <a:lnTo>
                    <a:pt x="423" y="251"/>
                  </a:lnTo>
                  <a:lnTo>
                    <a:pt x="411" y="241"/>
                  </a:lnTo>
                  <a:lnTo>
                    <a:pt x="398" y="230"/>
                  </a:lnTo>
                  <a:lnTo>
                    <a:pt x="385" y="220"/>
                  </a:lnTo>
                  <a:lnTo>
                    <a:pt x="372" y="211"/>
                  </a:lnTo>
                  <a:lnTo>
                    <a:pt x="358" y="200"/>
                  </a:lnTo>
                  <a:lnTo>
                    <a:pt x="345" y="191"/>
                  </a:lnTo>
                  <a:lnTo>
                    <a:pt x="331" y="182"/>
                  </a:lnTo>
                  <a:lnTo>
                    <a:pt x="317" y="173"/>
                  </a:lnTo>
                  <a:lnTo>
                    <a:pt x="304" y="162"/>
                  </a:lnTo>
                  <a:lnTo>
                    <a:pt x="290" y="153"/>
                  </a:lnTo>
                  <a:lnTo>
                    <a:pt x="277" y="144"/>
                  </a:lnTo>
                  <a:lnTo>
                    <a:pt x="264" y="134"/>
                  </a:lnTo>
                  <a:lnTo>
                    <a:pt x="251" y="123"/>
                  </a:lnTo>
                  <a:lnTo>
                    <a:pt x="231" y="107"/>
                  </a:lnTo>
                  <a:lnTo>
                    <a:pt x="210" y="92"/>
                  </a:lnTo>
                  <a:lnTo>
                    <a:pt x="189" y="78"/>
                  </a:lnTo>
                  <a:lnTo>
                    <a:pt x="167" y="66"/>
                  </a:lnTo>
                  <a:lnTo>
                    <a:pt x="146" y="54"/>
                  </a:lnTo>
                  <a:lnTo>
                    <a:pt x="126" y="44"/>
                  </a:lnTo>
                  <a:lnTo>
                    <a:pt x="105" y="36"/>
                  </a:lnTo>
                  <a:lnTo>
                    <a:pt x="87" y="28"/>
                  </a:lnTo>
                  <a:lnTo>
                    <a:pt x="68" y="21"/>
                  </a:lnTo>
                  <a:lnTo>
                    <a:pt x="52" y="15"/>
                  </a:lnTo>
                  <a:lnTo>
                    <a:pt x="37" y="10"/>
                  </a:lnTo>
                  <a:lnTo>
                    <a:pt x="24" y="7"/>
                  </a:lnTo>
                  <a:lnTo>
                    <a:pt x="14" y="3"/>
                  </a:lnTo>
                  <a:lnTo>
                    <a:pt x="7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15" y="7"/>
                  </a:lnTo>
                  <a:lnTo>
                    <a:pt x="27" y="13"/>
                  </a:lnTo>
                  <a:lnTo>
                    <a:pt x="39" y="18"/>
                  </a:lnTo>
                  <a:lnTo>
                    <a:pt x="54" y="25"/>
                  </a:lnTo>
                  <a:lnTo>
                    <a:pt x="72" y="33"/>
                  </a:lnTo>
                  <a:lnTo>
                    <a:pt x="89" y="43"/>
                  </a:lnTo>
                  <a:lnTo>
                    <a:pt x="107" y="52"/>
                  </a:lnTo>
                  <a:lnTo>
                    <a:pt x="127" y="62"/>
                  </a:lnTo>
                  <a:lnTo>
                    <a:pt x="146" y="71"/>
                  </a:lnTo>
                  <a:lnTo>
                    <a:pt x="165" y="82"/>
                  </a:lnTo>
                  <a:lnTo>
                    <a:pt x="183" y="92"/>
                  </a:lnTo>
                  <a:lnTo>
                    <a:pt x="202" y="102"/>
                  </a:lnTo>
                  <a:lnTo>
                    <a:pt x="218" y="112"/>
                  </a:lnTo>
                  <a:lnTo>
                    <a:pt x="232" y="1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6" name="Freeform 74"/>
            <p:cNvSpPr>
              <a:spLocks/>
            </p:cNvSpPr>
            <p:nvPr/>
          </p:nvSpPr>
          <p:spPr bwMode="auto">
            <a:xfrm>
              <a:off x="2657" y="2272"/>
              <a:ext cx="152" cy="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8"/>
                </a:cxn>
                <a:cxn ang="0">
                  <a:pos x="28" y="35"/>
                </a:cxn>
                <a:cxn ang="0">
                  <a:pos x="43" y="51"/>
                </a:cxn>
                <a:cxn ang="0">
                  <a:pos x="57" y="68"/>
                </a:cxn>
                <a:cxn ang="0">
                  <a:pos x="71" y="85"/>
                </a:cxn>
                <a:cxn ang="0">
                  <a:pos x="85" y="102"/>
                </a:cxn>
                <a:cxn ang="0">
                  <a:pos x="98" y="119"/>
                </a:cxn>
                <a:cxn ang="0">
                  <a:pos x="111" y="136"/>
                </a:cxn>
                <a:cxn ang="0">
                  <a:pos x="124" y="155"/>
                </a:cxn>
                <a:cxn ang="0">
                  <a:pos x="136" y="172"/>
                </a:cxn>
                <a:cxn ang="0">
                  <a:pos x="149" y="190"/>
                </a:cxn>
                <a:cxn ang="0">
                  <a:pos x="161" y="209"/>
                </a:cxn>
                <a:cxn ang="0">
                  <a:pos x="172" y="228"/>
                </a:cxn>
                <a:cxn ang="0">
                  <a:pos x="182" y="247"/>
                </a:cxn>
                <a:cxn ang="0">
                  <a:pos x="193" y="266"/>
                </a:cxn>
                <a:cxn ang="0">
                  <a:pos x="202" y="286"/>
                </a:cxn>
                <a:cxn ang="0">
                  <a:pos x="222" y="332"/>
                </a:cxn>
                <a:cxn ang="0">
                  <a:pos x="240" y="386"/>
                </a:cxn>
                <a:cxn ang="0">
                  <a:pos x="257" y="442"/>
                </a:cxn>
                <a:cxn ang="0">
                  <a:pos x="272" y="499"/>
                </a:cxn>
                <a:cxn ang="0">
                  <a:pos x="285" y="551"/>
                </a:cxn>
                <a:cxn ang="0">
                  <a:pos x="295" y="592"/>
                </a:cxn>
                <a:cxn ang="0">
                  <a:pos x="301" y="621"/>
                </a:cxn>
                <a:cxn ang="0">
                  <a:pos x="303" y="630"/>
                </a:cxn>
                <a:cxn ang="0">
                  <a:pos x="299" y="585"/>
                </a:cxn>
                <a:cxn ang="0">
                  <a:pos x="292" y="541"/>
                </a:cxn>
                <a:cxn ang="0">
                  <a:pos x="284" y="497"/>
                </a:cxn>
                <a:cxn ang="0">
                  <a:pos x="273" y="454"/>
                </a:cxn>
                <a:cxn ang="0">
                  <a:pos x="262" y="410"/>
                </a:cxn>
                <a:cxn ang="0">
                  <a:pos x="249" y="368"/>
                </a:cxn>
                <a:cxn ang="0">
                  <a:pos x="234" y="326"/>
                </a:cxn>
                <a:cxn ang="0">
                  <a:pos x="217" y="285"/>
                </a:cxn>
                <a:cxn ang="0">
                  <a:pos x="208" y="264"/>
                </a:cxn>
                <a:cxn ang="0">
                  <a:pos x="197" y="243"/>
                </a:cxn>
                <a:cxn ang="0">
                  <a:pos x="187" y="223"/>
                </a:cxn>
                <a:cxn ang="0">
                  <a:pos x="176" y="203"/>
                </a:cxn>
                <a:cxn ang="0">
                  <a:pos x="163" y="183"/>
                </a:cxn>
                <a:cxn ang="0">
                  <a:pos x="150" y="164"/>
                </a:cxn>
                <a:cxn ang="0">
                  <a:pos x="138" y="145"/>
                </a:cxn>
                <a:cxn ang="0">
                  <a:pos x="124" y="127"/>
                </a:cxn>
                <a:cxn ang="0">
                  <a:pos x="110" y="110"/>
                </a:cxn>
                <a:cxn ang="0">
                  <a:pos x="95" y="94"/>
                </a:cxn>
                <a:cxn ang="0">
                  <a:pos x="80" y="77"/>
                </a:cxn>
                <a:cxn ang="0">
                  <a:pos x="65" y="61"/>
                </a:cxn>
                <a:cxn ang="0">
                  <a:pos x="49" y="46"/>
                </a:cxn>
                <a:cxn ang="0">
                  <a:pos x="33" y="30"/>
                </a:cxn>
                <a:cxn ang="0">
                  <a:pos x="18" y="1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3" h="630">
                  <a:moveTo>
                    <a:pt x="0" y="0"/>
                  </a:moveTo>
                  <a:lnTo>
                    <a:pt x="14" y="18"/>
                  </a:lnTo>
                  <a:lnTo>
                    <a:pt x="28" y="35"/>
                  </a:lnTo>
                  <a:lnTo>
                    <a:pt x="43" y="51"/>
                  </a:lnTo>
                  <a:lnTo>
                    <a:pt x="57" y="68"/>
                  </a:lnTo>
                  <a:lnTo>
                    <a:pt x="71" y="85"/>
                  </a:lnTo>
                  <a:lnTo>
                    <a:pt x="85" y="102"/>
                  </a:lnTo>
                  <a:lnTo>
                    <a:pt x="98" y="119"/>
                  </a:lnTo>
                  <a:lnTo>
                    <a:pt x="111" y="136"/>
                  </a:lnTo>
                  <a:lnTo>
                    <a:pt x="124" y="155"/>
                  </a:lnTo>
                  <a:lnTo>
                    <a:pt x="136" y="172"/>
                  </a:lnTo>
                  <a:lnTo>
                    <a:pt x="149" y="190"/>
                  </a:lnTo>
                  <a:lnTo>
                    <a:pt x="161" y="209"/>
                  </a:lnTo>
                  <a:lnTo>
                    <a:pt x="172" y="228"/>
                  </a:lnTo>
                  <a:lnTo>
                    <a:pt x="182" y="247"/>
                  </a:lnTo>
                  <a:lnTo>
                    <a:pt x="193" y="266"/>
                  </a:lnTo>
                  <a:lnTo>
                    <a:pt x="202" y="286"/>
                  </a:lnTo>
                  <a:lnTo>
                    <a:pt x="222" y="332"/>
                  </a:lnTo>
                  <a:lnTo>
                    <a:pt x="240" y="386"/>
                  </a:lnTo>
                  <a:lnTo>
                    <a:pt x="257" y="442"/>
                  </a:lnTo>
                  <a:lnTo>
                    <a:pt x="272" y="499"/>
                  </a:lnTo>
                  <a:lnTo>
                    <a:pt x="285" y="551"/>
                  </a:lnTo>
                  <a:lnTo>
                    <a:pt x="295" y="592"/>
                  </a:lnTo>
                  <a:lnTo>
                    <a:pt x="301" y="621"/>
                  </a:lnTo>
                  <a:lnTo>
                    <a:pt x="303" y="630"/>
                  </a:lnTo>
                  <a:lnTo>
                    <a:pt x="299" y="585"/>
                  </a:lnTo>
                  <a:lnTo>
                    <a:pt x="292" y="541"/>
                  </a:lnTo>
                  <a:lnTo>
                    <a:pt x="284" y="497"/>
                  </a:lnTo>
                  <a:lnTo>
                    <a:pt x="273" y="454"/>
                  </a:lnTo>
                  <a:lnTo>
                    <a:pt x="262" y="410"/>
                  </a:lnTo>
                  <a:lnTo>
                    <a:pt x="249" y="368"/>
                  </a:lnTo>
                  <a:lnTo>
                    <a:pt x="234" y="326"/>
                  </a:lnTo>
                  <a:lnTo>
                    <a:pt x="217" y="285"/>
                  </a:lnTo>
                  <a:lnTo>
                    <a:pt x="208" y="264"/>
                  </a:lnTo>
                  <a:lnTo>
                    <a:pt x="197" y="243"/>
                  </a:lnTo>
                  <a:lnTo>
                    <a:pt x="187" y="223"/>
                  </a:lnTo>
                  <a:lnTo>
                    <a:pt x="176" y="203"/>
                  </a:lnTo>
                  <a:lnTo>
                    <a:pt x="163" y="183"/>
                  </a:lnTo>
                  <a:lnTo>
                    <a:pt x="150" y="164"/>
                  </a:lnTo>
                  <a:lnTo>
                    <a:pt x="138" y="145"/>
                  </a:lnTo>
                  <a:lnTo>
                    <a:pt x="124" y="127"/>
                  </a:lnTo>
                  <a:lnTo>
                    <a:pt x="110" y="110"/>
                  </a:lnTo>
                  <a:lnTo>
                    <a:pt x="95" y="94"/>
                  </a:lnTo>
                  <a:lnTo>
                    <a:pt x="80" y="77"/>
                  </a:lnTo>
                  <a:lnTo>
                    <a:pt x="65" y="61"/>
                  </a:lnTo>
                  <a:lnTo>
                    <a:pt x="49" y="46"/>
                  </a:lnTo>
                  <a:lnTo>
                    <a:pt x="33" y="30"/>
                  </a:lnTo>
                  <a:lnTo>
                    <a:pt x="18" y="1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7" name="Freeform 75"/>
            <p:cNvSpPr>
              <a:spLocks/>
            </p:cNvSpPr>
            <p:nvPr/>
          </p:nvSpPr>
          <p:spPr bwMode="auto">
            <a:xfrm>
              <a:off x="2516" y="2635"/>
              <a:ext cx="346" cy="127"/>
            </a:xfrm>
            <a:custGeom>
              <a:avLst/>
              <a:gdLst/>
              <a:ahLst/>
              <a:cxnLst>
                <a:cxn ang="0">
                  <a:pos x="72" y="233"/>
                </a:cxn>
                <a:cxn ang="0">
                  <a:pos x="74" y="175"/>
                </a:cxn>
                <a:cxn ang="0">
                  <a:pos x="75" y="142"/>
                </a:cxn>
                <a:cxn ang="0">
                  <a:pos x="81" y="112"/>
                </a:cxn>
                <a:cxn ang="0">
                  <a:pos x="96" y="77"/>
                </a:cxn>
                <a:cxn ang="0">
                  <a:pos x="127" y="49"/>
                </a:cxn>
                <a:cxn ang="0">
                  <a:pos x="168" y="38"/>
                </a:cxn>
                <a:cxn ang="0">
                  <a:pos x="205" y="36"/>
                </a:cxn>
                <a:cxn ang="0">
                  <a:pos x="241" y="39"/>
                </a:cxn>
                <a:cxn ang="0">
                  <a:pos x="276" y="47"/>
                </a:cxn>
                <a:cxn ang="0">
                  <a:pos x="309" y="60"/>
                </a:cxn>
                <a:cxn ang="0">
                  <a:pos x="340" y="76"/>
                </a:cxn>
                <a:cxn ang="0">
                  <a:pos x="371" y="94"/>
                </a:cxn>
                <a:cxn ang="0">
                  <a:pos x="401" y="113"/>
                </a:cxn>
                <a:cxn ang="0">
                  <a:pos x="431" y="131"/>
                </a:cxn>
                <a:cxn ang="0">
                  <a:pos x="463" y="146"/>
                </a:cxn>
                <a:cxn ang="0">
                  <a:pos x="496" y="158"/>
                </a:cxn>
                <a:cxn ang="0">
                  <a:pos x="530" y="168"/>
                </a:cxn>
                <a:cxn ang="0">
                  <a:pos x="563" y="175"/>
                </a:cxn>
                <a:cxn ang="0">
                  <a:pos x="598" y="181"/>
                </a:cxn>
                <a:cxn ang="0">
                  <a:pos x="634" y="184"/>
                </a:cxn>
                <a:cxn ang="0">
                  <a:pos x="669" y="186"/>
                </a:cxn>
                <a:cxn ang="0">
                  <a:pos x="689" y="185"/>
                </a:cxn>
                <a:cxn ang="0">
                  <a:pos x="691" y="181"/>
                </a:cxn>
                <a:cxn ang="0">
                  <a:pos x="672" y="176"/>
                </a:cxn>
                <a:cxn ang="0">
                  <a:pos x="637" y="171"/>
                </a:cxn>
                <a:cxn ang="0">
                  <a:pos x="603" y="166"/>
                </a:cxn>
                <a:cxn ang="0">
                  <a:pos x="569" y="158"/>
                </a:cxn>
                <a:cxn ang="0">
                  <a:pos x="536" y="148"/>
                </a:cxn>
                <a:cxn ang="0">
                  <a:pos x="505" y="136"/>
                </a:cxn>
                <a:cxn ang="0">
                  <a:pos x="474" y="122"/>
                </a:cxn>
                <a:cxn ang="0">
                  <a:pos x="443" y="105"/>
                </a:cxn>
                <a:cxn ang="0">
                  <a:pos x="414" y="86"/>
                </a:cxn>
                <a:cxn ang="0">
                  <a:pos x="387" y="69"/>
                </a:cxn>
                <a:cxn ang="0">
                  <a:pos x="360" y="52"/>
                </a:cxn>
                <a:cxn ang="0">
                  <a:pos x="332" y="36"/>
                </a:cxn>
                <a:cxn ang="0">
                  <a:pos x="303" y="22"/>
                </a:cxn>
                <a:cxn ang="0">
                  <a:pos x="274" y="10"/>
                </a:cxn>
                <a:cxn ang="0">
                  <a:pos x="243" y="3"/>
                </a:cxn>
                <a:cxn ang="0">
                  <a:pos x="211" y="0"/>
                </a:cxn>
                <a:cxn ang="0">
                  <a:pos x="180" y="1"/>
                </a:cxn>
                <a:cxn ang="0">
                  <a:pos x="153" y="8"/>
                </a:cxn>
                <a:cxn ang="0">
                  <a:pos x="128" y="19"/>
                </a:cxn>
                <a:cxn ang="0">
                  <a:pos x="105" y="34"/>
                </a:cxn>
                <a:cxn ang="0">
                  <a:pos x="86" y="54"/>
                </a:cxn>
                <a:cxn ang="0">
                  <a:pos x="72" y="76"/>
                </a:cxn>
                <a:cxn ang="0">
                  <a:pos x="64" y="101"/>
                </a:cxn>
                <a:cxn ang="0">
                  <a:pos x="61" y="128"/>
                </a:cxn>
                <a:cxn ang="0">
                  <a:pos x="64" y="165"/>
                </a:cxn>
                <a:cxn ang="0">
                  <a:pos x="62" y="227"/>
                </a:cxn>
                <a:cxn ang="0">
                  <a:pos x="39" y="224"/>
                </a:cxn>
                <a:cxn ang="0">
                  <a:pos x="23" y="212"/>
                </a:cxn>
                <a:cxn ang="0">
                  <a:pos x="10" y="198"/>
                </a:cxn>
                <a:cxn ang="0">
                  <a:pos x="1" y="190"/>
                </a:cxn>
                <a:cxn ang="0">
                  <a:pos x="3" y="192"/>
                </a:cxn>
                <a:cxn ang="0">
                  <a:pos x="16" y="215"/>
                </a:cxn>
                <a:cxn ang="0">
                  <a:pos x="37" y="242"/>
                </a:cxn>
                <a:cxn ang="0">
                  <a:pos x="59" y="253"/>
                </a:cxn>
              </a:cxnLst>
              <a:rect l="0" t="0" r="r" b="b"/>
              <a:pathLst>
                <a:path w="691" h="253">
                  <a:moveTo>
                    <a:pt x="68" y="249"/>
                  </a:moveTo>
                  <a:lnTo>
                    <a:pt x="72" y="233"/>
                  </a:lnTo>
                  <a:lnTo>
                    <a:pt x="74" y="205"/>
                  </a:lnTo>
                  <a:lnTo>
                    <a:pt x="74" y="175"/>
                  </a:lnTo>
                  <a:lnTo>
                    <a:pt x="74" y="153"/>
                  </a:lnTo>
                  <a:lnTo>
                    <a:pt x="75" y="142"/>
                  </a:lnTo>
                  <a:lnTo>
                    <a:pt x="76" y="128"/>
                  </a:lnTo>
                  <a:lnTo>
                    <a:pt x="81" y="112"/>
                  </a:lnTo>
                  <a:lnTo>
                    <a:pt x="87" y="93"/>
                  </a:lnTo>
                  <a:lnTo>
                    <a:pt x="96" y="77"/>
                  </a:lnTo>
                  <a:lnTo>
                    <a:pt x="110" y="62"/>
                  </a:lnTo>
                  <a:lnTo>
                    <a:pt x="127" y="49"/>
                  </a:lnTo>
                  <a:lnTo>
                    <a:pt x="150" y="41"/>
                  </a:lnTo>
                  <a:lnTo>
                    <a:pt x="168" y="38"/>
                  </a:lnTo>
                  <a:lnTo>
                    <a:pt x="187" y="37"/>
                  </a:lnTo>
                  <a:lnTo>
                    <a:pt x="205" y="36"/>
                  </a:lnTo>
                  <a:lnTo>
                    <a:pt x="224" y="37"/>
                  </a:lnTo>
                  <a:lnTo>
                    <a:pt x="241" y="39"/>
                  </a:lnTo>
                  <a:lnTo>
                    <a:pt x="259" y="42"/>
                  </a:lnTo>
                  <a:lnTo>
                    <a:pt x="276" y="47"/>
                  </a:lnTo>
                  <a:lnTo>
                    <a:pt x="293" y="53"/>
                  </a:lnTo>
                  <a:lnTo>
                    <a:pt x="309" y="60"/>
                  </a:lnTo>
                  <a:lnTo>
                    <a:pt x="325" y="68"/>
                  </a:lnTo>
                  <a:lnTo>
                    <a:pt x="340" y="76"/>
                  </a:lnTo>
                  <a:lnTo>
                    <a:pt x="356" y="85"/>
                  </a:lnTo>
                  <a:lnTo>
                    <a:pt x="371" y="94"/>
                  </a:lnTo>
                  <a:lnTo>
                    <a:pt x="386" y="104"/>
                  </a:lnTo>
                  <a:lnTo>
                    <a:pt x="401" y="113"/>
                  </a:lnTo>
                  <a:lnTo>
                    <a:pt x="416" y="122"/>
                  </a:lnTo>
                  <a:lnTo>
                    <a:pt x="431" y="131"/>
                  </a:lnTo>
                  <a:lnTo>
                    <a:pt x="447" y="138"/>
                  </a:lnTo>
                  <a:lnTo>
                    <a:pt x="463" y="146"/>
                  </a:lnTo>
                  <a:lnTo>
                    <a:pt x="479" y="152"/>
                  </a:lnTo>
                  <a:lnTo>
                    <a:pt x="496" y="158"/>
                  </a:lnTo>
                  <a:lnTo>
                    <a:pt x="513" y="163"/>
                  </a:lnTo>
                  <a:lnTo>
                    <a:pt x="530" y="168"/>
                  </a:lnTo>
                  <a:lnTo>
                    <a:pt x="546" y="171"/>
                  </a:lnTo>
                  <a:lnTo>
                    <a:pt x="563" y="175"/>
                  </a:lnTo>
                  <a:lnTo>
                    <a:pt x="581" y="177"/>
                  </a:lnTo>
                  <a:lnTo>
                    <a:pt x="598" y="181"/>
                  </a:lnTo>
                  <a:lnTo>
                    <a:pt x="616" y="182"/>
                  </a:lnTo>
                  <a:lnTo>
                    <a:pt x="634" y="184"/>
                  </a:lnTo>
                  <a:lnTo>
                    <a:pt x="651" y="185"/>
                  </a:lnTo>
                  <a:lnTo>
                    <a:pt x="669" y="186"/>
                  </a:lnTo>
                  <a:lnTo>
                    <a:pt x="687" y="186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89" y="178"/>
                  </a:lnTo>
                  <a:lnTo>
                    <a:pt x="672" y="176"/>
                  </a:lnTo>
                  <a:lnTo>
                    <a:pt x="654" y="174"/>
                  </a:lnTo>
                  <a:lnTo>
                    <a:pt x="637" y="171"/>
                  </a:lnTo>
                  <a:lnTo>
                    <a:pt x="620" y="169"/>
                  </a:lnTo>
                  <a:lnTo>
                    <a:pt x="603" y="166"/>
                  </a:lnTo>
                  <a:lnTo>
                    <a:pt x="585" y="162"/>
                  </a:lnTo>
                  <a:lnTo>
                    <a:pt x="569" y="158"/>
                  </a:lnTo>
                  <a:lnTo>
                    <a:pt x="553" y="153"/>
                  </a:lnTo>
                  <a:lnTo>
                    <a:pt x="536" y="148"/>
                  </a:lnTo>
                  <a:lnTo>
                    <a:pt x="521" y="143"/>
                  </a:lnTo>
                  <a:lnTo>
                    <a:pt x="505" y="136"/>
                  </a:lnTo>
                  <a:lnTo>
                    <a:pt x="489" y="130"/>
                  </a:lnTo>
                  <a:lnTo>
                    <a:pt x="474" y="122"/>
                  </a:lnTo>
                  <a:lnTo>
                    <a:pt x="458" y="114"/>
                  </a:lnTo>
                  <a:lnTo>
                    <a:pt x="443" y="105"/>
                  </a:lnTo>
                  <a:lnTo>
                    <a:pt x="428" y="95"/>
                  </a:lnTo>
                  <a:lnTo>
                    <a:pt x="414" y="86"/>
                  </a:lnTo>
                  <a:lnTo>
                    <a:pt x="401" y="78"/>
                  </a:lnTo>
                  <a:lnTo>
                    <a:pt x="387" y="69"/>
                  </a:lnTo>
                  <a:lnTo>
                    <a:pt x="373" y="61"/>
                  </a:lnTo>
                  <a:lnTo>
                    <a:pt x="360" y="52"/>
                  </a:lnTo>
                  <a:lnTo>
                    <a:pt x="346" y="44"/>
                  </a:lnTo>
                  <a:lnTo>
                    <a:pt x="332" y="36"/>
                  </a:lnTo>
                  <a:lnTo>
                    <a:pt x="318" y="29"/>
                  </a:lnTo>
                  <a:lnTo>
                    <a:pt x="303" y="22"/>
                  </a:lnTo>
                  <a:lnTo>
                    <a:pt x="289" y="16"/>
                  </a:lnTo>
                  <a:lnTo>
                    <a:pt x="274" y="10"/>
                  </a:lnTo>
                  <a:lnTo>
                    <a:pt x="258" y="7"/>
                  </a:lnTo>
                  <a:lnTo>
                    <a:pt x="243" y="3"/>
                  </a:lnTo>
                  <a:lnTo>
                    <a:pt x="227" y="1"/>
                  </a:lnTo>
                  <a:lnTo>
                    <a:pt x="211" y="0"/>
                  </a:lnTo>
                  <a:lnTo>
                    <a:pt x="194" y="0"/>
                  </a:lnTo>
                  <a:lnTo>
                    <a:pt x="180" y="1"/>
                  </a:lnTo>
                  <a:lnTo>
                    <a:pt x="166" y="3"/>
                  </a:lnTo>
                  <a:lnTo>
                    <a:pt x="153" y="8"/>
                  </a:lnTo>
                  <a:lnTo>
                    <a:pt x="141" y="13"/>
                  </a:lnTo>
                  <a:lnTo>
                    <a:pt x="128" y="19"/>
                  </a:lnTo>
                  <a:lnTo>
                    <a:pt x="117" y="26"/>
                  </a:lnTo>
                  <a:lnTo>
                    <a:pt x="105" y="34"/>
                  </a:lnTo>
                  <a:lnTo>
                    <a:pt x="95" y="44"/>
                  </a:lnTo>
                  <a:lnTo>
                    <a:pt x="86" y="54"/>
                  </a:lnTo>
                  <a:lnTo>
                    <a:pt x="77" y="64"/>
                  </a:lnTo>
                  <a:lnTo>
                    <a:pt x="72" y="76"/>
                  </a:lnTo>
                  <a:lnTo>
                    <a:pt x="67" y="89"/>
                  </a:lnTo>
                  <a:lnTo>
                    <a:pt x="64" y="101"/>
                  </a:lnTo>
                  <a:lnTo>
                    <a:pt x="62" y="114"/>
                  </a:lnTo>
                  <a:lnTo>
                    <a:pt x="61" y="128"/>
                  </a:lnTo>
                  <a:lnTo>
                    <a:pt x="61" y="142"/>
                  </a:lnTo>
                  <a:lnTo>
                    <a:pt x="64" y="165"/>
                  </a:lnTo>
                  <a:lnTo>
                    <a:pt x="66" y="199"/>
                  </a:lnTo>
                  <a:lnTo>
                    <a:pt x="62" y="227"/>
                  </a:lnTo>
                  <a:lnTo>
                    <a:pt x="46" y="229"/>
                  </a:lnTo>
                  <a:lnTo>
                    <a:pt x="39" y="224"/>
                  </a:lnTo>
                  <a:lnTo>
                    <a:pt x="31" y="218"/>
                  </a:lnTo>
                  <a:lnTo>
                    <a:pt x="23" y="212"/>
                  </a:lnTo>
                  <a:lnTo>
                    <a:pt x="16" y="205"/>
                  </a:lnTo>
                  <a:lnTo>
                    <a:pt x="10" y="198"/>
                  </a:lnTo>
                  <a:lnTo>
                    <a:pt x="5" y="193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2"/>
                  </a:lnTo>
                  <a:lnTo>
                    <a:pt x="8" y="201"/>
                  </a:lnTo>
                  <a:lnTo>
                    <a:pt x="16" y="215"/>
                  </a:lnTo>
                  <a:lnTo>
                    <a:pt x="26" y="229"/>
                  </a:lnTo>
                  <a:lnTo>
                    <a:pt x="37" y="242"/>
                  </a:lnTo>
                  <a:lnTo>
                    <a:pt x="49" y="251"/>
                  </a:lnTo>
                  <a:lnTo>
                    <a:pt x="59" y="253"/>
                  </a:lnTo>
                  <a:lnTo>
                    <a:pt x="68" y="24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8" name="Freeform 76"/>
            <p:cNvSpPr>
              <a:spLocks/>
            </p:cNvSpPr>
            <p:nvPr/>
          </p:nvSpPr>
          <p:spPr bwMode="auto">
            <a:xfrm>
              <a:off x="2622" y="2155"/>
              <a:ext cx="107" cy="129"/>
            </a:xfrm>
            <a:custGeom>
              <a:avLst/>
              <a:gdLst/>
              <a:ahLst/>
              <a:cxnLst>
                <a:cxn ang="0">
                  <a:pos x="59" y="159"/>
                </a:cxn>
                <a:cxn ang="0">
                  <a:pos x="66" y="168"/>
                </a:cxn>
                <a:cxn ang="0">
                  <a:pos x="74" y="178"/>
                </a:cxn>
                <a:cxn ang="0">
                  <a:pos x="82" y="186"/>
                </a:cxn>
                <a:cxn ang="0">
                  <a:pos x="91" y="195"/>
                </a:cxn>
                <a:cxn ang="0">
                  <a:pos x="100" y="203"/>
                </a:cxn>
                <a:cxn ang="0">
                  <a:pos x="110" y="211"/>
                </a:cxn>
                <a:cxn ang="0">
                  <a:pos x="119" y="218"/>
                </a:cxn>
                <a:cxn ang="0">
                  <a:pos x="128" y="225"/>
                </a:cxn>
                <a:cxn ang="0">
                  <a:pos x="137" y="231"/>
                </a:cxn>
                <a:cxn ang="0">
                  <a:pos x="148" y="236"/>
                </a:cxn>
                <a:cxn ang="0">
                  <a:pos x="158" y="241"/>
                </a:cxn>
                <a:cxn ang="0">
                  <a:pos x="168" y="246"/>
                </a:cxn>
                <a:cxn ang="0">
                  <a:pos x="179" y="249"/>
                </a:cxn>
                <a:cxn ang="0">
                  <a:pos x="190" y="253"/>
                </a:cxn>
                <a:cxn ang="0">
                  <a:pos x="201" y="256"/>
                </a:cxn>
                <a:cxn ang="0">
                  <a:pos x="211" y="259"/>
                </a:cxn>
                <a:cxn ang="0">
                  <a:pos x="213" y="259"/>
                </a:cxn>
                <a:cxn ang="0">
                  <a:pos x="214" y="257"/>
                </a:cxn>
                <a:cxn ang="0">
                  <a:pos x="214" y="256"/>
                </a:cxn>
                <a:cxn ang="0">
                  <a:pos x="213" y="255"/>
                </a:cxn>
                <a:cxn ang="0">
                  <a:pos x="205" y="251"/>
                </a:cxn>
                <a:cxn ang="0">
                  <a:pos x="197" y="248"/>
                </a:cxn>
                <a:cxn ang="0">
                  <a:pos x="189" y="244"/>
                </a:cxn>
                <a:cxn ang="0">
                  <a:pos x="182" y="241"/>
                </a:cxn>
                <a:cxn ang="0">
                  <a:pos x="174" y="238"/>
                </a:cxn>
                <a:cxn ang="0">
                  <a:pos x="166" y="234"/>
                </a:cxn>
                <a:cxn ang="0">
                  <a:pos x="158" y="231"/>
                </a:cxn>
                <a:cxn ang="0">
                  <a:pos x="150" y="227"/>
                </a:cxn>
                <a:cxn ang="0">
                  <a:pos x="141" y="221"/>
                </a:cxn>
                <a:cxn ang="0">
                  <a:pos x="131" y="216"/>
                </a:cxn>
                <a:cxn ang="0">
                  <a:pos x="122" y="209"/>
                </a:cxn>
                <a:cxn ang="0">
                  <a:pos x="114" y="201"/>
                </a:cxn>
                <a:cxn ang="0">
                  <a:pos x="106" y="194"/>
                </a:cxn>
                <a:cxn ang="0">
                  <a:pos x="98" y="186"/>
                </a:cxn>
                <a:cxn ang="0">
                  <a:pos x="90" y="178"/>
                </a:cxn>
                <a:cxn ang="0">
                  <a:pos x="82" y="170"/>
                </a:cxn>
                <a:cxn ang="0">
                  <a:pos x="67" y="150"/>
                </a:cxn>
                <a:cxn ang="0">
                  <a:pos x="52" y="126"/>
                </a:cxn>
                <a:cxn ang="0">
                  <a:pos x="38" y="98"/>
                </a:cxn>
                <a:cxn ang="0">
                  <a:pos x="26" y="69"/>
                </a:cxn>
                <a:cxn ang="0">
                  <a:pos x="15" y="43"/>
                </a:cxn>
                <a:cxn ang="0">
                  <a:pos x="7" y="21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9"/>
                </a:cxn>
                <a:cxn ang="0">
                  <a:pos x="9" y="40"/>
                </a:cxn>
                <a:cxn ang="0">
                  <a:pos x="17" y="64"/>
                </a:cxn>
                <a:cxn ang="0">
                  <a:pos x="26" y="90"/>
                </a:cxn>
                <a:cxn ang="0">
                  <a:pos x="36" y="117"/>
                </a:cxn>
                <a:cxn ang="0">
                  <a:pos x="46" y="140"/>
                </a:cxn>
                <a:cxn ang="0">
                  <a:pos x="59" y="159"/>
                </a:cxn>
              </a:cxnLst>
              <a:rect l="0" t="0" r="r" b="b"/>
              <a:pathLst>
                <a:path w="214" h="259">
                  <a:moveTo>
                    <a:pt x="59" y="159"/>
                  </a:moveTo>
                  <a:lnTo>
                    <a:pt x="66" y="168"/>
                  </a:lnTo>
                  <a:lnTo>
                    <a:pt x="74" y="178"/>
                  </a:lnTo>
                  <a:lnTo>
                    <a:pt x="82" y="186"/>
                  </a:lnTo>
                  <a:lnTo>
                    <a:pt x="91" y="195"/>
                  </a:lnTo>
                  <a:lnTo>
                    <a:pt x="100" y="203"/>
                  </a:lnTo>
                  <a:lnTo>
                    <a:pt x="110" y="211"/>
                  </a:lnTo>
                  <a:lnTo>
                    <a:pt x="119" y="218"/>
                  </a:lnTo>
                  <a:lnTo>
                    <a:pt x="128" y="225"/>
                  </a:lnTo>
                  <a:lnTo>
                    <a:pt x="137" y="231"/>
                  </a:lnTo>
                  <a:lnTo>
                    <a:pt x="148" y="236"/>
                  </a:lnTo>
                  <a:lnTo>
                    <a:pt x="158" y="241"/>
                  </a:lnTo>
                  <a:lnTo>
                    <a:pt x="168" y="246"/>
                  </a:lnTo>
                  <a:lnTo>
                    <a:pt x="179" y="249"/>
                  </a:lnTo>
                  <a:lnTo>
                    <a:pt x="190" y="253"/>
                  </a:lnTo>
                  <a:lnTo>
                    <a:pt x="201" y="256"/>
                  </a:lnTo>
                  <a:lnTo>
                    <a:pt x="211" y="259"/>
                  </a:lnTo>
                  <a:lnTo>
                    <a:pt x="213" y="259"/>
                  </a:lnTo>
                  <a:lnTo>
                    <a:pt x="214" y="257"/>
                  </a:lnTo>
                  <a:lnTo>
                    <a:pt x="214" y="256"/>
                  </a:lnTo>
                  <a:lnTo>
                    <a:pt x="213" y="255"/>
                  </a:lnTo>
                  <a:lnTo>
                    <a:pt x="205" y="251"/>
                  </a:lnTo>
                  <a:lnTo>
                    <a:pt x="197" y="248"/>
                  </a:lnTo>
                  <a:lnTo>
                    <a:pt x="189" y="244"/>
                  </a:lnTo>
                  <a:lnTo>
                    <a:pt x="182" y="241"/>
                  </a:lnTo>
                  <a:lnTo>
                    <a:pt x="174" y="238"/>
                  </a:lnTo>
                  <a:lnTo>
                    <a:pt x="166" y="234"/>
                  </a:lnTo>
                  <a:lnTo>
                    <a:pt x="158" y="231"/>
                  </a:lnTo>
                  <a:lnTo>
                    <a:pt x="150" y="227"/>
                  </a:lnTo>
                  <a:lnTo>
                    <a:pt x="141" y="221"/>
                  </a:lnTo>
                  <a:lnTo>
                    <a:pt x="131" y="216"/>
                  </a:lnTo>
                  <a:lnTo>
                    <a:pt x="122" y="209"/>
                  </a:lnTo>
                  <a:lnTo>
                    <a:pt x="114" y="201"/>
                  </a:lnTo>
                  <a:lnTo>
                    <a:pt x="106" y="194"/>
                  </a:lnTo>
                  <a:lnTo>
                    <a:pt x="98" y="186"/>
                  </a:lnTo>
                  <a:lnTo>
                    <a:pt x="90" y="178"/>
                  </a:lnTo>
                  <a:lnTo>
                    <a:pt x="82" y="170"/>
                  </a:lnTo>
                  <a:lnTo>
                    <a:pt x="67" y="150"/>
                  </a:lnTo>
                  <a:lnTo>
                    <a:pt x="52" y="126"/>
                  </a:lnTo>
                  <a:lnTo>
                    <a:pt x="38" y="98"/>
                  </a:lnTo>
                  <a:lnTo>
                    <a:pt x="26" y="69"/>
                  </a:lnTo>
                  <a:lnTo>
                    <a:pt x="15" y="43"/>
                  </a:lnTo>
                  <a:lnTo>
                    <a:pt x="7" y="21"/>
                  </a:lnTo>
                  <a:lnTo>
                    <a:pt x="3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9"/>
                  </a:lnTo>
                  <a:lnTo>
                    <a:pt x="9" y="40"/>
                  </a:lnTo>
                  <a:lnTo>
                    <a:pt x="17" y="64"/>
                  </a:lnTo>
                  <a:lnTo>
                    <a:pt x="26" y="90"/>
                  </a:lnTo>
                  <a:lnTo>
                    <a:pt x="36" y="117"/>
                  </a:lnTo>
                  <a:lnTo>
                    <a:pt x="46" y="140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09" name="Freeform 77"/>
            <p:cNvSpPr>
              <a:spLocks/>
            </p:cNvSpPr>
            <p:nvPr/>
          </p:nvSpPr>
          <p:spPr bwMode="auto">
            <a:xfrm>
              <a:off x="2725" y="2278"/>
              <a:ext cx="11" cy="90"/>
            </a:xfrm>
            <a:custGeom>
              <a:avLst/>
              <a:gdLst/>
              <a:ahLst/>
              <a:cxnLst>
                <a:cxn ang="0">
                  <a:pos x="1" y="176"/>
                </a:cxn>
                <a:cxn ang="0">
                  <a:pos x="0" y="178"/>
                </a:cxn>
                <a:cxn ang="0">
                  <a:pos x="1" y="180"/>
                </a:cxn>
                <a:cxn ang="0">
                  <a:pos x="4" y="180"/>
                </a:cxn>
                <a:cxn ang="0">
                  <a:pos x="5" y="178"/>
                </a:cxn>
                <a:cxn ang="0">
                  <a:pos x="16" y="155"/>
                </a:cxn>
                <a:cxn ang="0">
                  <a:pos x="21" y="128"/>
                </a:cxn>
                <a:cxn ang="0">
                  <a:pos x="22" y="99"/>
                </a:cxn>
                <a:cxn ang="0">
                  <a:pos x="20" y="69"/>
                </a:cxn>
                <a:cxn ang="0">
                  <a:pos x="16" y="43"/>
                </a:cxn>
                <a:cxn ang="0">
                  <a:pos x="12" y="21"/>
                </a:cxn>
                <a:cxn ang="0">
                  <a:pos x="8" y="6"/>
                </a:cxn>
                <a:cxn ang="0">
                  <a:pos x="7" y="0"/>
                </a:cxn>
                <a:cxn ang="0">
                  <a:pos x="11" y="20"/>
                </a:cxn>
                <a:cxn ang="0">
                  <a:pos x="15" y="68"/>
                </a:cxn>
                <a:cxn ang="0">
                  <a:pos x="14" y="127"/>
                </a:cxn>
                <a:cxn ang="0">
                  <a:pos x="1" y="176"/>
                </a:cxn>
              </a:cxnLst>
              <a:rect l="0" t="0" r="r" b="b"/>
              <a:pathLst>
                <a:path w="22" h="180">
                  <a:moveTo>
                    <a:pt x="1" y="176"/>
                  </a:moveTo>
                  <a:lnTo>
                    <a:pt x="0" y="178"/>
                  </a:lnTo>
                  <a:lnTo>
                    <a:pt x="1" y="180"/>
                  </a:lnTo>
                  <a:lnTo>
                    <a:pt x="4" y="180"/>
                  </a:lnTo>
                  <a:lnTo>
                    <a:pt x="5" y="178"/>
                  </a:lnTo>
                  <a:lnTo>
                    <a:pt x="16" y="155"/>
                  </a:lnTo>
                  <a:lnTo>
                    <a:pt x="21" y="128"/>
                  </a:lnTo>
                  <a:lnTo>
                    <a:pt x="22" y="99"/>
                  </a:lnTo>
                  <a:lnTo>
                    <a:pt x="20" y="69"/>
                  </a:lnTo>
                  <a:lnTo>
                    <a:pt x="16" y="43"/>
                  </a:lnTo>
                  <a:lnTo>
                    <a:pt x="12" y="21"/>
                  </a:lnTo>
                  <a:lnTo>
                    <a:pt x="8" y="6"/>
                  </a:lnTo>
                  <a:lnTo>
                    <a:pt x="7" y="0"/>
                  </a:lnTo>
                  <a:lnTo>
                    <a:pt x="11" y="20"/>
                  </a:lnTo>
                  <a:lnTo>
                    <a:pt x="15" y="68"/>
                  </a:lnTo>
                  <a:lnTo>
                    <a:pt x="14" y="127"/>
                  </a:lnTo>
                  <a:lnTo>
                    <a:pt x="1" y="17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0" name="Freeform 78"/>
            <p:cNvSpPr>
              <a:spLocks/>
            </p:cNvSpPr>
            <p:nvPr/>
          </p:nvSpPr>
          <p:spPr bwMode="auto">
            <a:xfrm>
              <a:off x="2580" y="2188"/>
              <a:ext cx="63" cy="22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" y="142"/>
                </a:cxn>
                <a:cxn ang="0">
                  <a:pos x="4" y="173"/>
                </a:cxn>
                <a:cxn ang="0">
                  <a:pos x="6" y="204"/>
                </a:cxn>
                <a:cxn ang="0">
                  <a:pos x="11" y="234"/>
                </a:cxn>
                <a:cxn ang="0">
                  <a:pos x="16" y="263"/>
                </a:cxn>
                <a:cxn ang="0">
                  <a:pos x="24" y="291"/>
                </a:cxn>
                <a:cxn ang="0">
                  <a:pos x="35" y="318"/>
                </a:cxn>
                <a:cxn ang="0">
                  <a:pos x="47" y="344"/>
                </a:cxn>
                <a:cxn ang="0">
                  <a:pos x="61" y="370"/>
                </a:cxn>
                <a:cxn ang="0">
                  <a:pos x="77" y="394"/>
                </a:cxn>
                <a:cxn ang="0">
                  <a:pos x="96" y="417"/>
                </a:cxn>
                <a:cxn ang="0">
                  <a:pos x="115" y="439"/>
                </a:cxn>
                <a:cxn ang="0">
                  <a:pos x="120" y="440"/>
                </a:cxn>
                <a:cxn ang="0">
                  <a:pos x="123" y="438"/>
                </a:cxn>
                <a:cxn ang="0">
                  <a:pos x="126" y="433"/>
                </a:cxn>
                <a:cxn ang="0">
                  <a:pos x="126" y="429"/>
                </a:cxn>
                <a:cxn ang="0">
                  <a:pos x="111" y="407"/>
                </a:cxn>
                <a:cxn ang="0">
                  <a:pos x="96" y="382"/>
                </a:cxn>
                <a:cxn ang="0">
                  <a:pos x="82" y="359"/>
                </a:cxn>
                <a:cxn ang="0">
                  <a:pos x="69" y="335"/>
                </a:cxn>
                <a:cxn ang="0">
                  <a:pos x="58" y="310"/>
                </a:cxn>
                <a:cxn ang="0">
                  <a:pos x="47" y="285"/>
                </a:cxn>
                <a:cxn ang="0">
                  <a:pos x="38" y="259"/>
                </a:cxn>
                <a:cxn ang="0">
                  <a:pos x="31" y="233"/>
                </a:cxn>
                <a:cxn ang="0">
                  <a:pos x="24" y="206"/>
                </a:cxn>
                <a:cxn ang="0">
                  <a:pos x="20" y="179"/>
                </a:cxn>
                <a:cxn ang="0">
                  <a:pos x="15" y="151"/>
                </a:cxn>
                <a:cxn ang="0">
                  <a:pos x="12" y="123"/>
                </a:cxn>
                <a:cxn ang="0">
                  <a:pos x="8" y="87"/>
                </a:cxn>
                <a:cxn ang="0">
                  <a:pos x="6" y="46"/>
                </a:cxn>
                <a:cxn ang="0">
                  <a:pos x="5" y="14"/>
                </a:cxn>
                <a:cxn ang="0">
                  <a:pos x="5" y="0"/>
                </a:cxn>
                <a:cxn ang="0">
                  <a:pos x="4" y="13"/>
                </a:cxn>
                <a:cxn ang="0">
                  <a:pos x="1" y="42"/>
                </a:cxn>
                <a:cxn ang="0">
                  <a:pos x="0" y="78"/>
                </a:cxn>
                <a:cxn ang="0">
                  <a:pos x="0" y="112"/>
                </a:cxn>
              </a:cxnLst>
              <a:rect l="0" t="0" r="r" b="b"/>
              <a:pathLst>
                <a:path w="126" h="440">
                  <a:moveTo>
                    <a:pt x="0" y="112"/>
                  </a:moveTo>
                  <a:lnTo>
                    <a:pt x="2" y="142"/>
                  </a:lnTo>
                  <a:lnTo>
                    <a:pt x="4" y="173"/>
                  </a:lnTo>
                  <a:lnTo>
                    <a:pt x="6" y="204"/>
                  </a:lnTo>
                  <a:lnTo>
                    <a:pt x="11" y="234"/>
                  </a:lnTo>
                  <a:lnTo>
                    <a:pt x="16" y="263"/>
                  </a:lnTo>
                  <a:lnTo>
                    <a:pt x="24" y="291"/>
                  </a:lnTo>
                  <a:lnTo>
                    <a:pt x="35" y="318"/>
                  </a:lnTo>
                  <a:lnTo>
                    <a:pt x="47" y="344"/>
                  </a:lnTo>
                  <a:lnTo>
                    <a:pt x="61" y="370"/>
                  </a:lnTo>
                  <a:lnTo>
                    <a:pt x="77" y="394"/>
                  </a:lnTo>
                  <a:lnTo>
                    <a:pt x="96" y="417"/>
                  </a:lnTo>
                  <a:lnTo>
                    <a:pt x="115" y="439"/>
                  </a:lnTo>
                  <a:lnTo>
                    <a:pt x="120" y="440"/>
                  </a:lnTo>
                  <a:lnTo>
                    <a:pt x="123" y="438"/>
                  </a:lnTo>
                  <a:lnTo>
                    <a:pt x="126" y="433"/>
                  </a:lnTo>
                  <a:lnTo>
                    <a:pt x="126" y="429"/>
                  </a:lnTo>
                  <a:lnTo>
                    <a:pt x="111" y="407"/>
                  </a:lnTo>
                  <a:lnTo>
                    <a:pt x="96" y="382"/>
                  </a:lnTo>
                  <a:lnTo>
                    <a:pt x="82" y="359"/>
                  </a:lnTo>
                  <a:lnTo>
                    <a:pt x="69" y="335"/>
                  </a:lnTo>
                  <a:lnTo>
                    <a:pt x="58" y="310"/>
                  </a:lnTo>
                  <a:lnTo>
                    <a:pt x="47" y="285"/>
                  </a:lnTo>
                  <a:lnTo>
                    <a:pt x="38" y="259"/>
                  </a:lnTo>
                  <a:lnTo>
                    <a:pt x="31" y="233"/>
                  </a:lnTo>
                  <a:lnTo>
                    <a:pt x="24" y="206"/>
                  </a:lnTo>
                  <a:lnTo>
                    <a:pt x="20" y="179"/>
                  </a:lnTo>
                  <a:lnTo>
                    <a:pt x="15" y="151"/>
                  </a:lnTo>
                  <a:lnTo>
                    <a:pt x="12" y="123"/>
                  </a:lnTo>
                  <a:lnTo>
                    <a:pt x="8" y="87"/>
                  </a:lnTo>
                  <a:lnTo>
                    <a:pt x="6" y="46"/>
                  </a:lnTo>
                  <a:lnTo>
                    <a:pt x="5" y="14"/>
                  </a:lnTo>
                  <a:lnTo>
                    <a:pt x="5" y="0"/>
                  </a:lnTo>
                  <a:lnTo>
                    <a:pt x="4" y="13"/>
                  </a:lnTo>
                  <a:lnTo>
                    <a:pt x="1" y="42"/>
                  </a:lnTo>
                  <a:lnTo>
                    <a:pt x="0" y="7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1" name="Freeform 79"/>
            <p:cNvSpPr>
              <a:spLocks/>
            </p:cNvSpPr>
            <p:nvPr/>
          </p:nvSpPr>
          <p:spPr bwMode="auto">
            <a:xfrm>
              <a:off x="2624" y="2396"/>
              <a:ext cx="114" cy="7"/>
            </a:xfrm>
            <a:custGeom>
              <a:avLst/>
              <a:gdLst/>
              <a:ahLst/>
              <a:cxnLst>
                <a:cxn ang="0">
                  <a:pos x="107" y="6"/>
                </a:cxn>
                <a:cxn ang="0">
                  <a:pos x="122" y="6"/>
                </a:cxn>
                <a:cxn ang="0">
                  <a:pos x="137" y="7"/>
                </a:cxn>
                <a:cxn ang="0">
                  <a:pos x="152" y="7"/>
                </a:cxn>
                <a:cxn ang="0">
                  <a:pos x="166" y="8"/>
                </a:cxn>
                <a:cxn ang="0">
                  <a:pos x="181" y="9"/>
                </a:cxn>
                <a:cxn ang="0">
                  <a:pos x="196" y="10"/>
                </a:cxn>
                <a:cxn ang="0">
                  <a:pos x="211" y="12"/>
                </a:cxn>
                <a:cxn ang="0">
                  <a:pos x="224" y="14"/>
                </a:cxn>
                <a:cxn ang="0">
                  <a:pos x="226" y="14"/>
                </a:cxn>
                <a:cxn ang="0">
                  <a:pos x="227" y="12"/>
                </a:cxn>
                <a:cxn ang="0">
                  <a:pos x="227" y="10"/>
                </a:cxn>
                <a:cxn ang="0">
                  <a:pos x="226" y="9"/>
                </a:cxn>
                <a:cxn ang="0">
                  <a:pos x="211" y="7"/>
                </a:cxn>
                <a:cxn ang="0">
                  <a:pos x="194" y="5"/>
                </a:cxn>
                <a:cxn ang="0">
                  <a:pos x="179" y="2"/>
                </a:cxn>
                <a:cxn ang="0">
                  <a:pos x="163" y="1"/>
                </a:cxn>
                <a:cxn ang="0">
                  <a:pos x="148" y="1"/>
                </a:cxn>
                <a:cxn ang="0">
                  <a:pos x="132" y="0"/>
                </a:cxn>
                <a:cxn ang="0">
                  <a:pos x="117" y="0"/>
                </a:cxn>
                <a:cxn ang="0">
                  <a:pos x="101" y="0"/>
                </a:cxn>
                <a:cxn ang="0">
                  <a:pos x="87" y="0"/>
                </a:cxn>
                <a:cxn ang="0">
                  <a:pos x="71" y="2"/>
                </a:cxn>
                <a:cxn ang="0">
                  <a:pos x="54" y="3"/>
                </a:cxn>
                <a:cxn ang="0">
                  <a:pos x="38" y="6"/>
                </a:cxn>
                <a:cxn ang="0">
                  <a:pos x="23" y="8"/>
                </a:cxn>
                <a:cxn ang="0">
                  <a:pos x="11" y="9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11" y="10"/>
                </a:cxn>
                <a:cxn ang="0">
                  <a:pos x="25" y="9"/>
                </a:cxn>
                <a:cxn ang="0">
                  <a:pos x="40" y="8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2" y="6"/>
                </a:cxn>
                <a:cxn ang="0">
                  <a:pos x="107" y="6"/>
                </a:cxn>
              </a:cxnLst>
              <a:rect l="0" t="0" r="r" b="b"/>
              <a:pathLst>
                <a:path w="227" h="14">
                  <a:moveTo>
                    <a:pt x="107" y="6"/>
                  </a:moveTo>
                  <a:lnTo>
                    <a:pt x="122" y="6"/>
                  </a:lnTo>
                  <a:lnTo>
                    <a:pt x="137" y="7"/>
                  </a:lnTo>
                  <a:lnTo>
                    <a:pt x="152" y="7"/>
                  </a:lnTo>
                  <a:lnTo>
                    <a:pt x="166" y="8"/>
                  </a:lnTo>
                  <a:lnTo>
                    <a:pt x="181" y="9"/>
                  </a:lnTo>
                  <a:lnTo>
                    <a:pt x="196" y="10"/>
                  </a:lnTo>
                  <a:lnTo>
                    <a:pt x="211" y="12"/>
                  </a:lnTo>
                  <a:lnTo>
                    <a:pt x="224" y="14"/>
                  </a:lnTo>
                  <a:lnTo>
                    <a:pt x="226" y="14"/>
                  </a:lnTo>
                  <a:lnTo>
                    <a:pt x="227" y="12"/>
                  </a:lnTo>
                  <a:lnTo>
                    <a:pt x="227" y="10"/>
                  </a:lnTo>
                  <a:lnTo>
                    <a:pt x="226" y="9"/>
                  </a:lnTo>
                  <a:lnTo>
                    <a:pt x="211" y="7"/>
                  </a:lnTo>
                  <a:lnTo>
                    <a:pt x="194" y="5"/>
                  </a:lnTo>
                  <a:lnTo>
                    <a:pt x="179" y="2"/>
                  </a:lnTo>
                  <a:lnTo>
                    <a:pt x="163" y="1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87" y="0"/>
                  </a:lnTo>
                  <a:lnTo>
                    <a:pt x="71" y="2"/>
                  </a:lnTo>
                  <a:lnTo>
                    <a:pt x="54" y="3"/>
                  </a:lnTo>
                  <a:lnTo>
                    <a:pt x="38" y="6"/>
                  </a:lnTo>
                  <a:lnTo>
                    <a:pt x="23" y="8"/>
                  </a:lnTo>
                  <a:lnTo>
                    <a:pt x="11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1" y="10"/>
                  </a:lnTo>
                  <a:lnTo>
                    <a:pt x="25" y="9"/>
                  </a:lnTo>
                  <a:lnTo>
                    <a:pt x="40" y="8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2" y="6"/>
                  </a:lnTo>
                  <a:lnTo>
                    <a:pt x="107" y="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2" name="Freeform 80"/>
            <p:cNvSpPr>
              <a:spLocks/>
            </p:cNvSpPr>
            <p:nvPr/>
          </p:nvSpPr>
          <p:spPr bwMode="auto">
            <a:xfrm>
              <a:off x="2687" y="2400"/>
              <a:ext cx="46" cy="71"/>
            </a:xfrm>
            <a:custGeom>
              <a:avLst/>
              <a:gdLst/>
              <a:ahLst/>
              <a:cxnLst>
                <a:cxn ang="0">
                  <a:pos x="41" y="66"/>
                </a:cxn>
                <a:cxn ang="0">
                  <a:pos x="35" y="75"/>
                </a:cxn>
                <a:cxn ang="0">
                  <a:pos x="29" y="84"/>
                </a:cxn>
                <a:cxn ang="0">
                  <a:pos x="23" y="93"/>
                </a:cxn>
                <a:cxn ang="0">
                  <a:pos x="19" y="102"/>
                </a:cxn>
                <a:cxn ang="0">
                  <a:pos x="13" y="112"/>
                </a:cxn>
                <a:cxn ang="0">
                  <a:pos x="8" y="121"/>
                </a:cxn>
                <a:cxn ang="0">
                  <a:pos x="4" y="130"/>
                </a:cxn>
                <a:cxn ang="0">
                  <a:pos x="0" y="140"/>
                </a:cxn>
                <a:cxn ang="0">
                  <a:pos x="0" y="143"/>
                </a:cxn>
                <a:cxn ang="0">
                  <a:pos x="1" y="143"/>
                </a:cxn>
                <a:cxn ang="0">
                  <a:pos x="4" y="143"/>
                </a:cxn>
                <a:cxn ang="0">
                  <a:pos x="6" y="142"/>
                </a:cxn>
                <a:cxn ang="0">
                  <a:pos x="11" y="132"/>
                </a:cxn>
                <a:cxn ang="0">
                  <a:pos x="15" y="123"/>
                </a:cxn>
                <a:cxn ang="0">
                  <a:pos x="21" y="114"/>
                </a:cxn>
                <a:cxn ang="0">
                  <a:pos x="26" y="105"/>
                </a:cxn>
                <a:cxn ang="0">
                  <a:pos x="31" y="95"/>
                </a:cxn>
                <a:cxn ang="0">
                  <a:pos x="37" y="87"/>
                </a:cxn>
                <a:cxn ang="0">
                  <a:pos x="43" y="78"/>
                </a:cxn>
                <a:cxn ang="0">
                  <a:pos x="49" y="69"/>
                </a:cxn>
                <a:cxn ang="0">
                  <a:pos x="56" y="57"/>
                </a:cxn>
                <a:cxn ang="0">
                  <a:pos x="61" y="47"/>
                </a:cxn>
                <a:cxn ang="0">
                  <a:pos x="67" y="38"/>
                </a:cxn>
                <a:cxn ang="0">
                  <a:pos x="74" y="29"/>
                </a:cxn>
                <a:cxn ang="0">
                  <a:pos x="80" y="21"/>
                </a:cxn>
                <a:cxn ang="0">
                  <a:pos x="86" y="10"/>
                </a:cxn>
                <a:cxn ang="0">
                  <a:pos x="90" y="3"/>
                </a:cxn>
                <a:cxn ang="0">
                  <a:pos x="91" y="0"/>
                </a:cxn>
                <a:cxn ang="0">
                  <a:pos x="90" y="2"/>
                </a:cxn>
                <a:cxn ang="0">
                  <a:pos x="86" y="7"/>
                </a:cxn>
                <a:cxn ang="0">
                  <a:pos x="80" y="15"/>
                </a:cxn>
                <a:cxn ang="0">
                  <a:pos x="72" y="24"/>
                </a:cxn>
                <a:cxn ang="0">
                  <a:pos x="64" y="34"/>
                </a:cxn>
                <a:cxn ang="0">
                  <a:pos x="56" y="46"/>
                </a:cxn>
                <a:cxn ang="0">
                  <a:pos x="48" y="56"/>
                </a:cxn>
                <a:cxn ang="0">
                  <a:pos x="41" y="66"/>
                </a:cxn>
              </a:cxnLst>
              <a:rect l="0" t="0" r="r" b="b"/>
              <a:pathLst>
                <a:path w="91" h="143">
                  <a:moveTo>
                    <a:pt x="41" y="66"/>
                  </a:moveTo>
                  <a:lnTo>
                    <a:pt x="35" y="75"/>
                  </a:lnTo>
                  <a:lnTo>
                    <a:pt x="29" y="84"/>
                  </a:lnTo>
                  <a:lnTo>
                    <a:pt x="23" y="93"/>
                  </a:lnTo>
                  <a:lnTo>
                    <a:pt x="19" y="102"/>
                  </a:lnTo>
                  <a:lnTo>
                    <a:pt x="13" y="112"/>
                  </a:lnTo>
                  <a:lnTo>
                    <a:pt x="8" y="121"/>
                  </a:lnTo>
                  <a:lnTo>
                    <a:pt x="4" y="130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1" y="143"/>
                  </a:lnTo>
                  <a:lnTo>
                    <a:pt x="4" y="143"/>
                  </a:lnTo>
                  <a:lnTo>
                    <a:pt x="6" y="142"/>
                  </a:lnTo>
                  <a:lnTo>
                    <a:pt x="11" y="132"/>
                  </a:lnTo>
                  <a:lnTo>
                    <a:pt x="15" y="123"/>
                  </a:lnTo>
                  <a:lnTo>
                    <a:pt x="21" y="114"/>
                  </a:lnTo>
                  <a:lnTo>
                    <a:pt x="26" y="105"/>
                  </a:lnTo>
                  <a:lnTo>
                    <a:pt x="31" y="95"/>
                  </a:lnTo>
                  <a:lnTo>
                    <a:pt x="37" y="87"/>
                  </a:lnTo>
                  <a:lnTo>
                    <a:pt x="43" y="78"/>
                  </a:lnTo>
                  <a:lnTo>
                    <a:pt x="49" y="69"/>
                  </a:lnTo>
                  <a:lnTo>
                    <a:pt x="56" y="57"/>
                  </a:lnTo>
                  <a:lnTo>
                    <a:pt x="61" y="47"/>
                  </a:lnTo>
                  <a:lnTo>
                    <a:pt x="67" y="38"/>
                  </a:lnTo>
                  <a:lnTo>
                    <a:pt x="74" y="29"/>
                  </a:lnTo>
                  <a:lnTo>
                    <a:pt x="80" y="21"/>
                  </a:lnTo>
                  <a:lnTo>
                    <a:pt x="86" y="10"/>
                  </a:lnTo>
                  <a:lnTo>
                    <a:pt x="90" y="3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6" y="7"/>
                  </a:lnTo>
                  <a:lnTo>
                    <a:pt x="80" y="15"/>
                  </a:lnTo>
                  <a:lnTo>
                    <a:pt x="72" y="24"/>
                  </a:lnTo>
                  <a:lnTo>
                    <a:pt x="64" y="34"/>
                  </a:lnTo>
                  <a:lnTo>
                    <a:pt x="56" y="46"/>
                  </a:lnTo>
                  <a:lnTo>
                    <a:pt x="48" y="56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3" name="Freeform 81"/>
            <p:cNvSpPr>
              <a:spLocks/>
            </p:cNvSpPr>
            <p:nvPr/>
          </p:nvSpPr>
          <p:spPr bwMode="auto">
            <a:xfrm>
              <a:off x="2666" y="2458"/>
              <a:ext cx="128" cy="2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0"/>
                </a:cxn>
                <a:cxn ang="0">
                  <a:pos x="54" y="40"/>
                </a:cxn>
                <a:cxn ang="0">
                  <a:pos x="78" y="63"/>
                </a:cxn>
                <a:cxn ang="0">
                  <a:pos x="101" y="88"/>
                </a:cxn>
                <a:cxn ang="0">
                  <a:pos x="122" y="114"/>
                </a:cxn>
                <a:cxn ang="0">
                  <a:pos x="140" y="142"/>
                </a:cxn>
                <a:cxn ang="0">
                  <a:pos x="158" y="172"/>
                </a:cxn>
                <a:cxn ang="0">
                  <a:pos x="173" y="202"/>
                </a:cxn>
                <a:cxn ang="0">
                  <a:pos x="185" y="233"/>
                </a:cxn>
                <a:cxn ang="0">
                  <a:pos x="197" y="265"/>
                </a:cxn>
                <a:cxn ang="0">
                  <a:pos x="206" y="298"/>
                </a:cxn>
                <a:cxn ang="0">
                  <a:pos x="215" y="332"/>
                </a:cxn>
                <a:cxn ang="0">
                  <a:pos x="222" y="365"/>
                </a:cxn>
                <a:cxn ang="0">
                  <a:pos x="229" y="398"/>
                </a:cxn>
                <a:cxn ang="0">
                  <a:pos x="236" y="433"/>
                </a:cxn>
                <a:cxn ang="0">
                  <a:pos x="242" y="466"/>
                </a:cxn>
                <a:cxn ang="0">
                  <a:pos x="244" y="470"/>
                </a:cxn>
                <a:cxn ang="0">
                  <a:pos x="249" y="469"/>
                </a:cxn>
                <a:cxn ang="0">
                  <a:pos x="252" y="466"/>
                </a:cxn>
                <a:cxn ang="0">
                  <a:pos x="254" y="462"/>
                </a:cxn>
                <a:cxn ang="0">
                  <a:pos x="252" y="426"/>
                </a:cxn>
                <a:cxn ang="0">
                  <a:pos x="249" y="390"/>
                </a:cxn>
                <a:cxn ang="0">
                  <a:pos x="245" y="355"/>
                </a:cxn>
                <a:cxn ang="0">
                  <a:pos x="239" y="319"/>
                </a:cxn>
                <a:cxn ang="0">
                  <a:pos x="231" y="284"/>
                </a:cxn>
                <a:cxn ang="0">
                  <a:pos x="222" y="250"/>
                </a:cxn>
                <a:cxn ang="0">
                  <a:pos x="212" y="215"/>
                </a:cxn>
                <a:cxn ang="0">
                  <a:pos x="198" y="182"/>
                </a:cxn>
                <a:cxn ang="0">
                  <a:pos x="190" y="166"/>
                </a:cxn>
                <a:cxn ang="0">
                  <a:pos x="182" y="151"/>
                </a:cxn>
                <a:cxn ang="0">
                  <a:pos x="173" y="136"/>
                </a:cxn>
                <a:cxn ang="0">
                  <a:pos x="162" y="121"/>
                </a:cxn>
                <a:cxn ang="0">
                  <a:pos x="152" y="108"/>
                </a:cxn>
                <a:cxn ang="0">
                  <a:pos x="142" y="96"/>
                </a:cxn>
                <a:cxn ang="0">
                  <a:pos x="129" y="83"/>
                </a:cxn>
                <a:cxn ang="0">
                  <a:pos x="117" y="71"/>
                </a:cxn>
                <a:cxn ang="0">
                  <a:pos x="105" y="60"/>
                </a:cxn>
                <a:cxn ang="0">
                  <a:pos x="91" y="50"/>
                </a:cxn>
                <a:cxn ang="0">
                  <a:pos x="77" y="40"/>
                </a:cxn>
                <a:cxn ang="0">
                  <a:pos x="62" y="31"/>
                </a:cxn>
                <a:cxn ang="0">
                  <a:pos x="47" y="22"/>
                </a:cxn>
                <a:cxn ang="0">
                  <a:pos x="32" y="14"/>
                </a:cxn>
                <a:cxn ang="0">
                  <a:pos x="16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4" h="470">
                  <a:moveTo>
                    <a:pt x="0" y="0"/>
                  </a:moveTo>
                  <a:lnTo>
                    <a:pt x="28" y="20"/>
                  </a:lnTo>
                  <a:lnTo>
                    <a:pt x="54" y="40"/>
                  </a:lnTo>
                  <a:lnTo>
                    <a:pt x="78" y="63"/>
                  </a:lnTo>
                  <a:lnTo>
                    <a:pt x="101" y="88"/>
                  </a:lnTo>
                  <a:lnTo>
                    <a:pt x="122" y="114"/>
                  </a:lnTo>
                  <a:lnTo>
                    <a:pt x="140" y="142"/>
                  </a:lnTo>
                  <a:lnTo>
                    <a:pt x="158" y="172"/>
                  </a:lnTo>
                  <a:lnTo>
                    <a:pt x="173" y="202"/>
                  </a:lnTo>
                  <a:lnTo>
                    <a:pt x="185" y="233"/>
                  </a:lnTo>
                  <a:lnTo>
                    <a:pt x="197" y="265"/>
                  </a:lnTo>
                  <a:lnTo>
                    <a:pt x="206" y="298"/>
                  </a:lnTo>
                  <a:lnTo>
                    <a:pt x="215" y="332"/>
                  </a:lnTo>
                  <a:lnTo>
                    <a:pt x="222" y="365"/>
                  </a:lnTo>
                  <a:lnTo>
                    <a:pt x="229" y="398"/>
                  </a:lnTo>
                  <a:lnTo>
                    <a:pt x="236" y="433"/>
                  </a:lnTo>
                  <a:lnTo>
                    <a:pt x="242" y="466"/>
                  </a:lnTo>
                  <a:lnTo>
                    <a:pt x="244" y="470"/>
                  </a:lnTo>
                  <a:lnTo>
                    <a:pt x="249" y="469"/>
                  </a:lnTo>
                  <a:lnTo>
                    <a:pt x="252" y="466"/>
                  </a:lnTo>
                  <a:lnTo>
                    <a:pt x="254" y="462"/>
                  </a:lnTo>
                  <a:lnTo>
                    <a:pt x="252" y="426"/>
                  </a:lnTo>
                  <a:lnTo>
                    <a:pt x="249" y="390"/>
                  </a:lnTo>
                  <a:lnTo>
                    <a:pt x="245" y="355"/>
                  </a:lnTo>
                  <a:lnTo>
                    <a:pt x="239" y="319"/>
                  </a:lnTo>
                  <a:lnTo>
                    <a:pt x="231" y="284"/>
                  </a:lnTo>
                  <a:lnTo>
                    <a:pt x="222" y="250"/>
                  </a:lnTo>
                  <a:lnTo>
                    <a:pt x="212" y="215"/>
                  </a:lnTo>
                  <a:lnTo>
                    <a:pt x="198" y="182"/>
                  </a:lnTo>
                  <a:lnTo>
                    <a:pt x="190" y="166"/>
                  </a:lnTo>
                  <a:lnTo>
                    <a:pt x="182" y="151"/>
                  </a:lnTo>
                  <a:lnTo>
                    <a:pt x="173" y="136"/>
                  </a:lnTo>
                  <a:lnTo>
                    <a:pt x="162" y="121"/>
                  </a:lnTo>
                  <a:lnTo>
                    <a:pt x="152" y="108"/>
                  </a:lnTo>
                  <a:lnTo>
                    <a:pt x="142" y="96"/>
                  </a:lnTo>
                  <a:lnTo>
                    <a:pt x="129" y="83"/>
                  </a:lnTo>
                  <a:lnTo>
                    <a:pt x="117" y="71"/>
                  </a:lnTo>
                  <a:lnTo>
                    <a:pt x="105" y="60"/>
                  </a:lnTo>
                  <a:lnTo>
                    <a:pt x="91" y="50"/>
                  </a:lnTo>
                  <a:lnTo>
                    <a:pt x="77" y="40"/>
                  </a:lnTo>
                  <a:lnTo>
                    <a:pt x="62" y="31"/>
                  </a:lnTo>
                  <a:lnTo>
                    <a:pt x="47" y="22"/>
                  </a:lnTo>
                  <a:lnTo>
                    <a:pt x="32" y="14"/>
                  </a:lnTo>
                  <a:lnTo>
                    <a:pt x="1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4" name="Freeform 82"/>
            <p:cNvSpPr>
              <a:spLocks/>
            </p:cNvSpPr>
            <p:nvPr/>
          </p:nvSpPr>
          <p:spPr bwMode="auto">
            <a:xfrm>
              <a:off x="2746" y="2289"/>
              <a:ext cx="76" cy="310"/>
            </a:xfrm>
            <a:custGeom>
              <a:avLst/>
              <a:gdLst/>
              <a:ahLst/>
              <a:cxnLst>
                <a:cxn ang="0">
                  <a:pos x="59" y="141"/>
                </a:cxn>
                <a:cxn ang="0">
                  <a:pos x="65" y="160"/>
                </a:cxn>
                <a:cxn ang="0">
                  <a:pos x="71" y="179"/>
                </a:cxn>
                <a:cxn ang="0">
                  <a:pos x="76" y="198"/>
                </a:cxn>
                <a:cxn ang="0">
                  <a:pos x="80" y="217"/>
                </a:cxn>
                <a:cxn ang="0">
                  <a:pos x="85" y="236"/>
                </a:cxn>
                <a:cxn ang="0">
                  <a:pos x="88" y="255"/>
                </a:cxn>
                <a:cxn ang="0">
                  <a:pos x="92" y="275"/>
                </a:cxn>
                <a:cxn ang="0">
                  <a:pos x="95" y="295"/>
                </a:cxn>
                <a:cxn ang="0">
                  <a:pos x="105" y="373"/>
                </a:cxn>
                <a:cxn ang="0">
                  <a:pos x="109" y="452"/>
                </a:cxn>
                <a:cxn ang="0">
                  <a:pos x="112" y="532"/>
                </a:cxn>
                <a:cxn ang="0">
                  <a:pos x="114" y="611"/>
                </a:cxn>
                <a:cxn ang="0">
                  <a:pos x="117" y="618"/>
                </a:cxn>
                <a:cxn ang="0">
                  <a:pos x="123" y="619"/>
                </a:cxn>
                <a:cxn ang="0">
                  <a:pos x="130" y="616"/>
                </a:cxn>
                <a:cxn ang="0">
                  <a:pos x="133" y="610"/>
                </a:cxn>
                <a:cxn ang="0">
                  <a:pos x="147" y="530"/>
                </a:cxn>
                <a:cxn ang="0">
                  <a:pos x="152" y="448"/>
                </a:cxn>
                <a:cxn ang="0">
                  <a:pos x="146" y="366"/>
                </a:cxn>
                <a:cxn ang="0">
                  <a:pos x="131" y="287"/>
                </a:cxn>
                <a:cxn ang="0">
                  <a:pos x="126" y="267"/>
                </a:cxn>
                <a:cxn ang="0">
                  <a:pos x="121" y="249"/>
                </a:cxn>
                <a:cxn ang="0">
                  <a:pos x="115" y="230"/>
                </a:cxn>
                <a:cxn ang="0">
                  <a:pos x="109" y="212"/>
                </a:cxn>
                <a:cxn ang="0">
                  <a:pos x="101" y="193"/>
                </a:cxn>
                <a:cxn ang="0">
                  <a:pos x="94" y="175"/>
                </a:cxn>
                <a:cxn ang="0">
                  <a:pos x="86" y="158"/>
                </a:cxn>
                <a:cxn ang="0">
                  <a:pos x="77" y="140"/>
                </a:cxn>
                <a:cxn ang="0">
                  <a:pos x="72" y="131"/>
                </a:cxn>
                <a:cxn ang="0">
                  <a:pos x="67" y="122"/>
                </a:cxn>
                <a:cxn ang="0">
                  <a:pos x="62" y="113"/>
                </a:cxn>
                <a:cxn ang="0">
                  <a:pos x="56" y="103"/>
                </a:cxn>
                <a:cxn ang="0">
                  <a:pos x="50" y="94"/>
                </a:cxn>
                <a:cxn ang="0">
                  <a:pos x="46" y="86"/>
                </a:cxn>
                <a:cxn ang="0">
                  <a:pos x="40" y="77"/>
                </a:cxn>
                <a:cxn ang="0">
                  <a:pos x="36" y="68"/>
                </a:cxn>
                <a:cxn ang="0">
                  <a:pos x="31" y="59"/>
                </a:cxn>
                <a:cxn ang="0">
                  <a:pos x="25" y="47"/>
                </a:cxn>
                <a:cxn ang="0">
                  <a:pos x="19" y="37"/>
                </a:cxn>
                <a:cxn ang="0">
                  <a:pos x="14" y="25"/>
                </a:cxn>
                <a:cxn ang="0">
                  <a:pos x="8" y="15"/>
                </a:cxn>
                <a:cxn ang="0">
                  <a:pos x="3" y="7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7" y="15"/>
                </a:cxn>
                <a:cxn ang="0">
                  <a:pos x="14" y="32"/>
                </a:cxn>
                <a:cxn ang="0">
                  <a:pos x="23" y="53"/>
                </a:cxn>
                <a:cxn ang="0">
                  <a:pos x="32" y="76"/>
                </a:cxn>
                <a:cxn ang="0">
                  <a:pos x="41" y="99"/>
                </a:cxn>
                <a:cxn ang="0">
                  <a:pos x="50" y="122"/>
                </a:cxn>
                <a:cxn ang="0">
                  <a:pos x="59" y="141"/>
                </a:cxn>
              </a:cxnLst>
              <a:rect l="0" t="0" r="r" b="b"/>
              <a:pathLst>
                <a:path w="152" h="619">
                  <a:moveTo>
                    <a:pt x="59" y="141"/>
                  </a:moveTo>
                  <a:lnTo>
                    <a:pt x="65" y="160"/>
                  </a:lnTo>
                  <a:lnTo>
                    <a:pt x="71" y="179"/>
                  </a:lnTo>
                  <a:lnTo>
                    <a:pt x="76" y="198"/>
                  </a:lnTo>
                  <a:lnTo>
                    <a:pt x="80" y="217"/>
                  </a:lnTo>
                  <a:lnTo>
                    <a:pt x="85" y="236"/>
                  </a:lnTo>
                  <a:lnTo>
                    <a:pt x="88" y="255"/>
                  </a:lnTo>
                  <a:lnTo>
                    <a:pt x="92" y="275"/>
                  </a:lnTo>
                  <a:lnTo>
                    <a:pt x="95" y="295"/>
                  </a:lnTo>
                  <a:lnTo>
                    <a:pt x="105" y="373"/>
                  </a:lnTo>
                  <a:lnTo>
                    <a:pt x="109" y="452"/>
                  </a:lnTo>
                  <a:lnTo>
                    <a:pt x="112" y="532"/>
                  </a:lnTo>
                  <a:lnTo>
                    <a:pt x="114" y="611"/>
                  </a:lnTo>
                  <a:lnTo>
                    <a:pt x="117" y="618"/>
                  </a:lnTo>
                  <a:lnTo>
                    <a:pt x="123" y="619"/>
                  </a:lnTo>
                  <a:lnTo>
                    <a:pt x="130" y="616"/>
                  </a:lnTo>
                  <a:lnTo>
                    <a:pt x="133" y="610"/>
                  </a:lnTo>
                  <a:lnTo>
                    <a:pt x="147" y="530"/>
                  </a:lnTo>
                  <a:lnTo>
                    <a:pt x="152" y="448"/>
                  </a:lnTo>
                  <a:lnTo>
                    <a:pt x="146" y="366"/>
                  </a:lnTo>
                  <a:lnTo>
                    <a:pt x="131" y="287"/>
                  </a:lnTo>
                  <a:lnTo>
                    <a:pt x="126" y="267"/>
                  </a:lnTo>
                  <a:lnTo>
                    <a:pt x="121" y="249"/>
                  </a:lnTo>
                  <a:lnTo>
                    <a:pt x="115" y="230"/>
                  </a:lnTo>
                  <a:lnTo>
                    <a:pt x="109" y="212"/>
                  </a:lnTo>
                  <a:lnTo>
                    <a:pt x="101" y="193"/>
                  </a:lnTo>
                  <a:lnTo>
                    <a:pt x="94" y="175"/>
                  </a:lnTo>
                  <a:lnTo>
                    <a:pt x="86" y="158"/>
                  </a:lnTo>
                  <a:lnTo>
                    <a:pt x="77" y="140"/>
                  </a:lnTo>
                  <a:lnTo>
                    <a:pt x="72" y="131"/>
                  </a:lnTo>
                  <a:lnTo>
                    <a:pt x="67" y="122"/>
                  </a:lnTo>
                  <a:lnTo>
                    <a:pt x="62" y="113"/>
                  </a:lnTo>
                  <a:lnTo>
                    <a:pt x="56" y="103"/>
                  </a:lnTo>
                  <a:lnTo>
                    <a:pt x="50" y="94"/>
                  </a:lnTo>
                  <a:lnTo>
                    <a:pt x="46" y="86"/>
                  </a:lnTo>
                  <a:lnTo>
                    <a:pt x="40" y="77"/>
                  </a:lnTo>
                  <a:lnTo>
                    <a:pt x="36" y="68"/>
                  </a:lnTo>
                  <a:lnTo>
                    <a:pt x="31" y="59"/>
                  </a:lnTo>
                  <a:lnTo>
                    <a:pt x="25" y="47"/>
                  </a:lnTo>
                  <a:lnTo>
                    <a:pt x="19" y="37"/>
                  </a:lnTo>
                  <a:lnTo>
                    <a:pt x="14" y="25"/>
                  </a:lnTo>
                  <a:lnTo>
                    <a:pt x="8" y="15"/>
                  </a:lnTo>
                  <a:lnTo>
                    <a:pt x="3" y="7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15"/>
                  </a:lnTo>
                  <a:lnTo>
                    <a:pt x="14" y="32"/>
                  </a:lnTo>
                  <a:lnTo>
                    <a:pt x="23" y="53"/>
                  </a:lnTo>
                  <a:lnTo>
                    <a:pt x="32" y="76"/>
                  </a:lnTo>
                  <a:lnTo>
                    <a:pt x="41" y="99"/>
                  </a:lnTo>
                  <a:lnTo>
                    <a:pt x="50" y="122"/>
                  </a:lnTo>
                  <a:lnTo>
                    <a:pt x="59" y="14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5" name="Freeform 83"/>
            <p:cNvSpPr>
              <a:spLocks/>
            </p:cNvSpPr>
            <p:nvPr/>
          </p:nvSpPr>
          <p:spPr bwMode="auto">
            <a:xfrm>
              <a:off x="2803" y="2726"/>
              <a:ext cx="78" cy="115"/>
            </a:xfrm>
            <a:custGeom>
              <a:avLst/>
              <a:gdLst/>
              <a:ahLst/>
              <a:cxnLst>
                <a:cxn ang="0">
                  <a:pos x="37" y="86"/>
                </a:cxn>
                <a:cxn ang="0">
                  <a:pos x="31" y="94"/>
                </a:cxn>
                <a:cxn ang="0">
                  <a:pos x="25" y="103"/>
                </a:cxn>
                <a:cxn ang="0">
                  <a:pos x="20" y="112"/>
                </a:cxn>
                <a:cxn ang="0">
                  <a:pos x="15" y="121"/>
                </a:cxn>
                <a:cxn ang="0">
                  <a:pos x="10" y="130"/>
                </a:cxn>
                <a:cxn ang="0">
                  <a:pos x="7" y="139"/>
                </a:cxn>
                <a:cxn ang="0">
                  <a:pos x="3" y="148"/>
                </a:cxn>
                <a:cxn ang="0">
                  <a:pos x="1" y="158"/>
                </a:cxn>
                <a:cxn ang="0">
                  <a:pos x="0" y="176"/>
                </a:cxn>
                <a:cxn ang="0">
                  <a:pos x="2" y="194"/>
                </a:cxn>
                <a:cxn ang="0">
                  <a:pos x="8" y="212"/>
                </a:cxn>
                <a:cxn ang="0">
                  <a:pos x="15" y="228"/>
                </a:cxn>
                <a:cxn ang="0">
                  <a:pos x="16" y="229"/>
                </a:cxn>
                <a:cxn ang="0">
                  <a:pos x="18" y="229"/>
                </a:cxn>
                <a:cxn ang="0">
                  <a:pos x="21" y="227"/>
                </a:cxn>
                <a:cxn ang="0">
                  <a:pos x="21" y="224"/>
                </a:cxn>
                <a:cxn ang="0">
                  <a:pos x="16" y="205"/>
                </a:cxn>
                <a:cxn ang="0">
                  <a:pos x="14" y="188"/>
                </a:cxn>
                <a:cxn ang="0">
                  <a:pos x="14" y="169"/>
                </a:cxn>
                <a:cxn ang="0">
                  <a:pos x="17" y="152"/>
                </a:cxn>
                <a:cxn ang="0">
                  <a:pos x="22" y="136"/>
                </a:cxn>
                <a:cxn ang="0">
                  <a:pos x="29" y="120"/>
                </a:cxn>
                <a:cxn ang="0">
                  <a:pos x="38" y="103"/>
                </a:cxn>
                <a:cxn ang="0">
                  <a:pos x="48" y="87"/>
                </a:cxn>
                <a:cxn ang="0">
                  <a:pos x="60" y="74"/>
                </a:cxn>
                <a:cxn ang="0">
                  <a:pos x="75" y="59"/>
                </a:cxn>
                <a:cxn ang="0">
                  <a:pos x="92" y="45"/>
                </a:cxn>
                <a:cxn ang="0">
                  <a:pos x="111" y="31"/>
                </a:cxn>
                <a:cxn ang="0">
                  <a:pos x="128" y="18"/>
                </a:cxn>
                <a:cxn ang="0">
                  <a:pos x="142" y="9"/>
                </a:cxn>
                <a:cxn ang="0">
                  <a:pos x="151" y="2"/>
                </a:cxn>
                <a:cxn ang="0">
                  <a:pos x="154" y="0"/>
                </a:cxn>
                <a:cxn ang="0">
                  <a:pos x="151" y="2"/>
                </a:cxn>
                <a:cxn ang="0">
                  <a:pos x="139" y="9"/>
                </a:cxn>
                <a:cxn ang="0">
                  <a:pos x="124" y="18"/>
                </a:cxn>
                <a:cxn ang="0">
                  <a:pos x="106" y="31"/>
                </a:cxn>
                <a:cxn ang="0">
                  <a:pos x="85" y="45"/>
                </a:cxn>
                <a:cxn ang="0">
                  <a:pos x="67" y="59"/>
                </a:cxn>
                <a:cxn ang="0">
                  <a:pos x="50" y="72"/>
                </a:cxn>
                <a:cxn ang="0">
                  <a:pos x="37" y="86"/>
                </a:cxn>
              </a:cxnLst>
              <a:rect l="0" t="0" r="r" b="b"/>
              <a:pathLst>
                <a:path w="154" h="229">
                  <a:moveTo>
                    <a:pt x="37" y="86"/>
                  </a:moveTo>
                  <a:lnTo>
                    <a:pt x="31" y="94"/>
                  </a:lnTo>
                  <a:lnTo>
                    <a:pt x="25" y="103"/>
                  </a:lnTo>
                  <a:lnTo>
                    <a:pt x="20" y="112"/>
                  </a:lnTo>
                  <a:lnTo>
                    <a:pt x="15" y="121"/>
                  </a:lnTo>
                  <a:lnTo>
                    <a:pt x="10" y="130"/>
                  </a:lnTo>
                  <a:lnTo>
                    <a:pt x="7" y="139"/>
                  </a:lnTo>
                  <a:lnTo>
                    <a:pt x="3" y="148"/>
                  </a:lnTo>
                  <a:lnTo>
                    <a:pt x="1" y="158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8" y="212"/>
                  </a:lnTo>
                  <a:lnTo>
                    <a:pt x="15" y="228"/>
                  </a:lnTo>
                  <a:lnTo>
                    <a:pt x="16" y="229"/>
                  </a:lnTo>
                  <a:lnTo>
                    <a:pt x="18" y="229"/>
                  </a:lnTo>
                  <a:lnTo>
                    <a:pt x="21" y="227"/>
                  </a:lnTo>
                  <a:lnTo>
                    <a:pt x="21" y="224"/>
                  </a:lnTo>
                  <a:lnTo>
                    <a:pt x="16" y="205"/>
                  </a:lnTo>
                  <a:lnTo>
                    <a:pt x="14" y="188"/>
                  </a:lnTo>
                  <a:lnTo>
                    <a:pt x="14" y="169"/>
                  </a:lnTo>
                  <a:lnTo>
                    <a:pt x="17" y="152"/>
                  </a:lnTo>
                  <a:lnTo>
                    <a:pt x="22" y="136"/>
                  </a:lnTo>
                  <a:lnTo>
                    <a:pt x="29" y="120"/>
                  </a:lnTo>
                  <a:lnTo>
                    <a:pt x="38" y="103"/>
                  </a:lnTo>
                  <a:lnTo>
                    <a:pt x="48" y="87"/>
                  </a:lnTo>
                  <a:lnTo>
                    <a:pt x="60" y="74"/>
                  </a:lnTo>
                  <a:lnTo>
                    <a:pt x="75" y="59"/>
                  </a:lnTo>
                  <a:lnTo>
                    <a:pt x="92" y="45"/>
                  </a:lnTo>
                  <a:lnTo>
                    <a:pt x="111" y="31"/>
                  </a:lnTo>
                  <a:lnTo>
                    <a:pt x="128" y="18"/>
                  </a:lnTo>
                  <a:lnTo>
                    <a:pt x="142" y="9"/>
                  </a:lnTo>
                  <a:lnTo>
                    <a:pt x="151" y="2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39" y="9"/>
                  </a:lnTo>
                  <a:lnTo>
                    <a:pt x="124" y="18"/>
                  </a:lnTo>
                  <a:lnTo>
                    <a:pt x="106" y="31"/>
                  </a:lnTo>
                  <a:lnTo>
                    <a:pt x="85" y="45"/>
                  </a:lnTo>
                  <a:lnTo>
                    <a:pt x="67" y="59"/>
                  </a:lnTo>
                  <a:lnTo>
                    <a:pt x="50" y="72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6" name="Freeform 84"/>
            <p:cNvSpPr>
              <a:spLocks/>
            </p:cNvSpPr>
            <p:nvPr/>
          </p:nvSpPr>
          <p:spPr bwMode="auto">
            <a:xfrm>
              <a:off x="2852" y="2729"/>
              <a:ext cx="62" cy="121"/>
            </a:xfrm>
            <a:custGeom>
              <a:avLst/>
              <a:gdLst/>
              <a:ahLst/>
              <a:cxnLst>
                <a:cxn ang="0">
                  <a:pos x="28" y="104"/>
                </a:cxn>
                <a:cxn ang="0">
                  <a:pos x="18" y="121"/>
                </a:cxn>
                <a:cxn ang="0">
                  <a:pos x="11" y="139"/>
                </a:cxn>
                <a:cxn ang="0">
                  <a:pos x="6" y="157"/>
                </a:cxn>
                <a:cxn ang="0">
                  <a:pos x="1" y="175"/>
                </a:cxn>
                <a:cxn ang="0">
                  <a:pos x="0" y="192"/>
                </a:cxn>
                <a:cxn ang="0">
                  <a:pos x="2" y="209"/>
                </a:cxn>
                <a:cxn ang="0">
                  <a:pos x="6" y="225"/>
                </a:cxn>
                <a:cxn ang="0">
                  <a:pos x="9" y="241"/>
                </a:cxn>
                <a:cxn ang="0">
                  <a:pos x="10" y="243"/>
                </a:cxn>
                <a:cxn ang="0">
                  <a:pos x="13" y="242"/>
                </a:cxn>
                <a:cxn ang="0">
                  <a:pos x="15" y="240"/>
                </a:cxn>
                <a:cxn ang="0">
                  <a:pos x="16" y="238"/>
                </a:cxn>
                <a:cxn ang="0">
                  <a:pos x="13" y="202"/>
                </a:cxn>
                <a:cxn ang="0">
                  <a:pos x="16" y="167"/>
                </a:cxn>
                <a:cxn ang="0">
                  <a:pos x="24" y="135"/>
                </a:cxn>
                <a:cxn ang="0">
                  <a:pos x="39" y="102"/>
                </a:cxn>
                <a:cxn ang="0">
                  <a:pos x="49" y="86"/>
                </a:cxn>
                <a:cxn ang="0">
                  <a:pos x="61" y="68"/>
                </a:cxn>
                <a:cxn ang="0">
                  <a:pos x="75" y="52"/>
                </a:cxn>
                <a:cxn ang="0">
                  <a:pos x="90" y="36"/>
                </a:cxn>
                <a:cxn ang="0">
                  <a:pos x="102" y="22"/>
                </a:cxn>
                <a:cxn ang="0">
                  <a:pos x="113" y="11"/>
                </a:cxn>
                <a:cxn ang="0">
                  <a:pos x="121" y="3"/>
                </a:cxn>
                <a:cxn ang="0">
                  <a:pos x="123" y="0"/>
                </a:cxn>
                <a:cxn ang="0">
                  <a:pos x="120" y="3"/>
                </a:cxn>
                <a:cxn ang="0">
                  <a:pos x="112" y="11"/>
                </a:cxn>
                <a:cxn ang="0">
                  <a:pos x="100" y="22"/>
                </a:cxn>
                <a:cxn ang="0">
                  <a:pos x="85" y="36"/>
                </a:cxn>
                <a:cxn ang="0">
                  <a:pos x="69" y="53"/>
                </a:cxn>
                <a:cxn ang="0">
                  <a:pos x="53" y="71"/>
                </a:cxn>
                <a:cxn ang="0">
                  <a:pos x="39" y="88"/>
                </a:cxn>
                <a:cxn ang="0">
                  <a:pos x="28" y="104"/>
                </a:cxn>
              </a:cxnLst>
              <a:rect l="0" t="0" r="r" b="b"/>
              <a:pathLst>
                <a:path w="123" h="243">
                  <a:moveTo>
                    <a:pt x="28" y="104"/>
                  </a:moveTo>
                  <a:lnTo>
                    <a:pt x="18" y="121"/>
                  </a:lnTo>
                  <a:lnTo>
                    <a:pt x="11" y="139"/>
                  </a:lnTo>
                  <a:lnTo>
                    <a:pt x="6" y="157"/>
                  </a:lnTo>
                  <a:lnTo>
                    <a:pt x="1" y="175"/>
                  </a:lnTo>
                  <a:lnTo>
                    <a:pt x="0" y="192"/>
                  </a:lnTo>
                  <a:lnTo>
                    <a:pt x="2" y="209"/>
                  </a:lnTo>
                  <a:lnTo>
                    <a:pt x="6" y="225"/>
                  </a:lnTo>
                  <a:lnTo>
                    <a:pt x="9" y="241"/>
                  </a:lnTo>
                  <a:lnTo>
                    <a:pt x="10" y="243"/>
                  </a:lnTo>
                  <a:lnTo>
                    <a:pt x="13" y="242"/>
                  </a:lnTo>
                  <a:lnTo>
                    <a:pt x="15" y="240"/>
                  </a:lnTo>
                  <a:lnTo>
                    <a:pt x="16" y="238"/>
                  </a:lnTo>
                  <a:lnTo>
                    <a:pt x="13" y="202"/>
                  </a:lnTo>
                  <a:lnTo>
                    <a:pt x="16" y="167"/>
                  </a:lnTo>
                  <a:lnTo>
                    <a:pt x="24" y="135"/>
                  </a:lnTo>
                  <a:lnTo>
                    <a:pt x="39" y="102"/>
                  </a:lnTo>
                  <a:lnTo>
                    <a:pt x="49" y="86"/>
                  </a:lnTo>
                  <a:lnTo>
                    <a:pt x="61" y="68"/>
                  </a:lnTo>
                  <a:lnTo>
                    <a:pt x="75" y="52"/>
                  </a:lnTo>
                  <a:lnTo>
                    <a:pt x="90" y="36"/>
                  </a:lnTo>
                  <a:lnTo>
                    <a:pt x="102" y="22"/>
                  </a:lnTo>
                  <a:lnTo>
                    <a:pt x="113" y="11"/>
                  </a:lnTo>
                  <a:lnTo>
                    <a:pt x="121" y="3"/>
                  </a:lnTo>
                  <a:lnTo>
                    <a:pt x="123" y="0"/>
                  </a:lnTo>
                  <a:lnTo>
                    <a:pt x="120" y="3"/>
                  </a:lnTo>
                  <a:lnTo>
                    <a:pt x="112" y="11"/>
                  </a:lnTo>
                  <a:lnTo>
                    <a:pt x="100" y="22"/>
                  </a:lnTo>
                  <a:lnTo>
                    <a:pt x="85" y="36"/>
                  </a:lnTo>
                  <a:lnTo>
                    <a:pt x="69" y="53"/>
                  </a:lnTo>
                  <a:lnTo>
                    <a:pt x="53" y="71"/>
                  </a:lnTo>
                  <a:lnTo>
                    <a:pt x="39" y="88"/>
                  </a:lnTo>
                  <a:lnTo>
                    <a:pt x="28" y="10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7" name="Freeform 85"/>
            <p:cNvSpPr>
              <a:spLocks/>
            </p:cNvSpPr>
            <p:nvPr/>
          </p:nvSpPr>
          <p:spPr bwMode="auto">
            <a:xfrm>
              <a:off x="2878" y="2771"/>
              <a:ext cx="121" cy="49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22" y="96"/>
                </a:cxn>
                <a:cxn ang="0">
                  <a:pos x="131" y="93"/>
                </a:cxn>
                <a:cxn ang="0">
                  <a:pos x="140" y="89"/>
                </a:cxn>
                <a:cxn ang="0">
                  <a:pos x="149" y="85"/>
                </a:cxn>
                <a:cxn ang="0">
                  <a:pos x="159" y="80"/>
                </a:cxn>
                <a:cxn ang="0">
                  <a:pos x="168" y="76"/>
                </a:cxn>
                <a:cxn ang="0">
                  <a:pos x="176" y="70"/>
                </a:cxn>
                <a:cxn ang="0">
                  <a:pos x="184" y="65"/>
                </a:cxn>
                <a:cxn ang="0">
                  <a:pos x="192" y="61"/>
                </a:cxn>
                <a:cxn ang="0">
                  <a:pos x="199" y="55"/>
                </a:cxn>
                <a:cxn ang="0">
                  <a:pos x="206" y="48"/>
                </a:cxn>
                <a:cxn ang="0">
                  <a:pos x="214" y="42"/>
                </a:cxn>
                <a:cxn ang="0">
                  <a:pos x="220" y="35"/>
                </a:cxn>
                <a:cxn ang="0">
                  <a:pos x="227" y="28"/>
                </a:cxn>
                <a:cxn ang="0">
                  <a:pos x="233" y="20"/>
                </a:cxn>
                <a:cxn ang="0">
                  <a:pos x="239" y="13"/>
                </a:cxn>
                <a:cxn ang="0">
                  <a:pos x="242" y="9"/>
                </a:cxn>
                <a:cxn ang="0">
                  <a:pos x="240" y="3"/>
                </a:cxn>
                <a:cxn ang="0">
                  <a:pos x="237" y="0"/>
                </a:cxn>
                <a:cxn ang="0">
                  <a:pos x="231" y="1"/>
                </a:cxn>
                <a:cxn ang="0">
                  <a:pos x="219" y="8"/>
                </a:cxn>
                <a:cxn ang="0">
                  <a:pos x="205" y="13"/>
                </a:cxn>
                <a:cxn ang="0">
                  <a:pos x="192" y="19"/>
                </a:cxn>
                <a:cxn ang="0">
                  <a:pos x="178" y="25"/>
                </a:cxn>
                <a:cxn ang="0">
                  <a:pos x="166" y="31"/>
                </a:cxn>
                <a:cxn ang="0">
                  <a:pos x="152" y="38"/>
                </a:cxn>
                <a:cxn ang="0">
                  <a:pos x="140" y="44"/>
                </a:cxn>
                <a:cxn ang="0">
                  <a:pos x="129" y="54"/>
                </a:cxn>
                <a:cxn ang="0">
                  <a:pos x="107" y="66"/>
                </a:cxn>
                <a:cxn ang="0">
                  <a:pos x="85" y="71"/>
                </a:cxn>
                <a:cxn ang="0">
                  <a:pos x="63" y="70"/>
                </a:cxn>
                <a:cxn ang="0">
                  <a:pos x="43" y="65"/>
                </a:cxn>
                <a:cxn ang="0">
                  <a:pos x="26" y="59"/>
                </a:cxn>
                <a:cxn ang="0">
                  <a:pos x="12" y="52"/>
                </a:cxn>
                <a:cxn ang="0">
                  <a:pos x="3" y="47"/>
                </a:cxn>
                <a:cxn ang="0">
                  <a:pos x="0" y="44"/>
                </a:cxn>
                <a:cxn ang="0">
                  <a:pos x="3" y="47"/>
                </a:cxn>
                <a:cxn ang="0">
                  <a:pos x="11" y="54"/>
                </a:cxn>
                <a:cxn ang="0">
                  <a:pos x="23" y="64"/>
                </a:cxn>
                <a:cxn ang="0">
                  <a:pos x="39" y="74"/>
                </a:cxn>
                <a:cxn ang="0">
                  <a:pos x="56" y="85"/>
                </a:cxn>
                <a:cxn ang="0">
                  <a:pos x="76" y="94"/>
                </a:cxn>
                <a:cxn ang="0">
                  <a:pos x="94" y="99"/>
                </a:cxn>
                <a:cxn ang="0">
                  <a:pos x="113" y="99"/>
                </a:cxn>
              </a:cxnLst>
              <a:rect l="0" t="0" r="r" b="b"/>
              <a:pathLst>
                <a:path w="242" h="99">
                  <a:moveTo>
                    <a:pt x="113" y="99"/>
                  </a:moveTo>
                  <a:lnTo>
                    <a:pt x="122" y="96"/>
                  </a:lnTo>
                  <a:lnTo>
                    <a:pt x="131" y="93"/>
                  </a:lnTo>
                  <a:lnTo>
                    <a:pt x="140" y="89"/>
                  </a:lnTo>
                  <a:lnTo>
                    <a:pt x="149" y="85"/>
                  </a:lnTo>
                  <a:lnTo>
                    <a:pt x="159" y="80"/>
                  </a:lnTo>
                  <a:lnTo>
                    <a:pt x="168" y="76"/>
                  </a:lnTo>
                  <a:lnTo>
                    <a:pt x="176" y="70"/>
                  </a:lnTo>
                  <a:lnTo>
                    <a:pt x="184" y="65"/>
                  </a:lnTo>
                  <a:lnTo>
                    <a:pt x="192" y="61"/>
                  </a:lnTo>
                  <a:lnTo>
                    <a:pt x="199" y="55"/>
                  </a:lnTo>
                  <a:lnTo>
                    <a:pt x="206" y="48"/>
                  </a:lnTo>
                  <a:lnTo>
                    <a:pt x="214" y="42"/>
                  </a:lnTo>
                  <a:lnTo>
                    <a:pt x="220" y="35"/>
                  </a:lnTo>
                  <a:lnTo>
                    <a:pt x="227" y="28"/>
                  </a:lnTo>
                  <a:lnTo>
                    <a:pt x="233" y="20"/>
                  </a:lnTo>
                  <a:lnTo>
                    <a:pt x="239" y="13"/>
                  </a:lnTo>
                  <a:lnTo>
                    <a:pt x="242" y="9"/>
                  </a:lnTo>
                  <a:lnTo>
                    <a:pt x="240" y="3"/>
                  </a:lnTo>
                  <a:lnTo>
                    <a:pt x="237" y="0"/>
                  </a:lnTo>
                  <a:lnTo>
                    <a:pt x="231" y="1"/>
                  </a:lnTo>
                  <a:lnTo>
                    <a:pt x="219" y="8"/>
                  </a:lnTo>
                  <a:lnTo>
                    <a:pt x="205" y="13"/>
                  </a:lnTo>
                  <a:lnTo>
                    <a:pt x="192" y="19"/>
                  </a:lnTo>
                  <a:lnTo>
                    <a:pt x="178" y="25"/>
                  </a:lnTo>
                  <a:lnTo>
                    <a:pt x="166" y="31"/>
                  </a:lnTo>
                  <a:lnTo>
                    <a:pt x="152" y="38"/>
                  </a:lnTo>
                  <a:lnTo>
                    <a:pt x="140" y="44"/>
                  </a:lnTo>
                  <a:lnTo>
                    <a:pt x="129" y="54"/>
                  </a:lnTo>
                  <a:lnTo>
                    <a:pt x="107" y="66"/>
                  </a:lnTo>
                  <a:lnTo>
                    <a:pt x="85" y="71"/>
                  </a:lnTo>
                  <a:lnTo>
                    <a:pt x="63" y="70"/>
                  </a:lnTo>
                  <a:lnTo>
                    <a:pt x="43" y="65"/>
                  </a:lnTo>
                  <a:lnTo>
                    <a:pt x="26" y="59"/>
                  </a:lnTo>
                  <a:lnTo>
                    <a:pt x="12" y="52"/>
                  </a:lnTo>
                  <a:lnTo>
                    <a:pt x="3" y="47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11" y="54"/>
                  </a:lnTo>
                  <a:lnTo>
                    <a:pt x="23" y="64"/>
                  </a:lnTo>
                  <a:lnTo>
                    <a:pt x="39" y="74"/>
                  </a:lnTo>
                  <a:lnTo>
                    <a:pt x="56" y="85"/>
                  </a:lnTo>
                  <a:lnTo>
                    <a:pt x="76" y="94"/>
                  </a:lnTo>
                  <a:lnTo>
                    <a:pt x="94" y="99"/>
                  </a:lnTo>
                  <a:lnTo>
                    <a:pt x="113" y="9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8" name="Freeform 86"/>
            <p:cNvSpPr>
              <a:spLocks/>
            </p:cNvSpPr>
            <p:nvPr/>
          </p:nvSpPr>
          <p:spPr bwMode="auto">
            <a:xfrm>
              <a:off x="2958" y="2802"/>
              <a:ext cx="49" cy="14"/>
            </a:xfrm>
            <a:custGeom>
              <a:avLst/>
              <a:gdLst/>
              <a:ahLst/>
              <a:cxnLst>
                <a:cxn ang="0">
                  <a:pos x="96" y="28"/>
                </a:cxn>
                <a:cxn ang="0">
                  <a:pos x="98" y="27"/>
                </a:cxn>
                <a:cxn ang="0">
                  <a:pos x="99" y="26"/>
                </a:cxn>
                <a:cxn ang="0">
                  <a:pos x="99" y="25"/>
                </a:cxn>
                <a:cxn ang="0">
                  <a:pos x="98" y="24"/>
                </a:cxn>
                <a:cxn ang="0">
                  <a:pos x="84" y="22"/>
                </a:cxn>
                <a:cxn ang="0">
                  <a:pos x="69" y="18"/>
                </a:cxn>
                <a:cxn ang="0">
                  <a:pos x="53" y="15"/>
                </a:cxn>
                <a:cxn ang="0">
                  <a:pos x="36" y="10"/>
                </a:cxn>
                <a:cxn ang="0">
                  <a:pos x="23" y="7"/>
                </a:cxn>
                <a:cxn ang="0">
                  <a:pos x="10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5" y="10"/>
                </a:cxn>
                <a:cxn ang="0">
                  <a:pos x="13" y="16"/>
                </a:cxn>
                <a:cxn ang="0">
                  <a:pos x="25" y="22"/>
                </a:cxn>
                <a:cxn ang="0">
                  <a:pos x="42" y="26"/>
                </a:cxn>
                <a:cxn ang="0">
                  <a:pos x="65" y="28"/>
                </a:cxn>
                <a:cxn ang="0">
                  <a:pos x="96" y="28"/>
                </a:cxn>
              </a:cxnLst>
              <a:rect l="0" t="0" r="r" b="b"/>
              <a:pathLst>
                <a:path w="99" h="28">
                  <a:moveTo>
                    <a:pt x="96" y="28"/>
                  </a:moveTo>
                  <a:lnTo>
                    <a:pt x="98" y="27"/>
                  </a:lnTo>
                  <a:lnTo>
                    <a:pt x="99" y="26"/>
                  </a:lnTo>
                  <a:lnTo>
                    <a:pt x="99" y="25"/>
                  </a:lnTo>
                  <a:lnTo>
                    <a:pt x="98" y="24"/>
                  </a:lnTo>
                  <a:lnTo>
                    <a:pt x="84" y="22"/>
                  </a:lnTo>
                  <a:lnTo>
                    <a:pt x="69" y="18"/>
                  </a:lnTo>
                  <a:lnTo>
                    <a:pt x="53" y="15"/>
                  </a:lnTo>
                  <a:lnTo>
                    <a:pt x="36" y="10"/>
                  </a:lnTo>
                  <a:lnTo>
                    <a:pt x="23" y="7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10"/>
                  </a:lnTo>
                  <a:lnTo>
                    <a:pt x="13" y="16"/>
                  </a:lnTo>
                  <a:lnTo>
                    <a:pt x="25" y="22"/>
                  </a:lnTo>
                  <a:lnTo>
                    <a:pt x="42" y="26"/>
                  </a:lnTo>
                  <a:lnTo>
                    <a:pt x="65" y="28"/>
                  </a:lnTo>
                  <a:lnTo>
                    <a:pt x="96" y="2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19" name="Freeform 87"/>
            <p:cNvSpPr>
              <a:spLocks/>
            </p:cNvSpPr>
            <p:nvPr/>
          </p:nvSpPr>
          <p:spPr bwMode="auto">
            <a:xfrm>
              <a:off x="2360" y="2088"/>
              <a:ext cx="293" cy="249"/>
            </a:xfrm>
            <a:custGeom>
              <a:avLst/>
              <a:gdLst/>
              <a:ahLst/>
              <a:cxnLst>
                <a:cxn ang="0">
                  <a:pos x="582" y="26"/>
                </a:cxn>
                <a:cxn ang="0">
                  <a:pos x="565" y="75"/>
                </a:cxn>
                <a:cxn ang="0">
                  <a:pos x="539" y="117"/>
                </a:cxn>
                <a:cxn ang="0">
                  <a:pos x="507" y="154"/>
                </a:cxn>
                <a:cxn ang="0">
                  <a:pos x="469" y="188"/>
                </a:cxn>
                <a:cxn ang="0">
                  <a:pos x="426" y="216"/>
                </a:cxn>
                <a:cxn ang="0">
                  <a:pos x="381" y="242"/>
                </a:cxn>
                <a:cxn ang="0">
                  <a:pos x="335" y="265"/>
                </a:cxn>
                <a:cxn ang="0">
                  <a:pos x="290" y="286"/>
                </a:cxn>
                <a:cxn ang="0">
                  <a:pos x="248" y="306"/>
                </a:cxn>
                <a:cxn ang="0">
                  <a:pos x="205" y="328"/>
                </a:cxn>
                <a:cxn ang="0">
                  <a:pos x="164" y="351"/>
                </a:cxn>
                <a:cxn ang="0">
                  <a:pos x="123" y="376"/>
                </a:cxn>
                <a:cxn ang="0">
                  <a:pos x="84" y="404"/>
                </a:cxn>
                <a:cxn ang="0">
                  <a:pos x="47" y="435"/>
                </a:cxn>
                <a:cxn ang="0">
                  <a:pos x="15" y="470"/>
                </a:cxn>
                <a:cxn ang="0">
                  <a:pos x="0" y="493"/>
                </a:cxn>
                <a:cxn ang="0">
                  <a:pos x="6" y="496"/>
                </a:cxn>
                <a:cxn ang="0">
                  <a:pos x="29" y="478"/>
                </a:cxn>
                <a:cxn ang="0">
                  <a:pos x="70" y="444"/>
                </a:cxn>
                <a:cxn ang="0">
                  <a:pos x="112" y="412"/>
                </a:cxn>
                <a:cxn ang="0">
                  <a:pos x="156" y="383"/>
                </a:cxn>
                <a:cxn ang="0">
                  <a:pos x="189" y="362"/>
                </a:cxn>
                <a:cxn ang="0">
                  <a:pos x="212" y="348"/>
                </a:cxn>
                <a:cxn ang="0">
                  <a:pos x="236" y="335"/>
                </a:cxn>
                <a:cxn ang="0">
                  <a:pos x="260" y="324"/>
                </a:cxn>
                <a:cxn ang="0">
                  <a:pos x="285" y="312"/>
                </a:cxn>
                <a:cxn ang="0">
                  <a:pos x="308" y="300"/>
                </a:cxn>
                <a:cxn ang="0">
                  <a:pos x="332" y="288"/>
                </a:cxn>
                <a:cxn ang="0">
                  <a:pos x="356" y="276"/>
                </a:cxn>
                <a:cxn ang="0">
                  <a:pos x="387" y="258"/>
                </a:cxn>
                <a:cxn ang="0">
                  <a:pos x="426" y="234"/>
                </a:cxn>
                <a:cxn ang="0">
                  <a:pos x="463" y="207"/>
                </a:cxn>
                <a:cxn ang="0">
                  <a:pos x="498" y="177"/>
                </a:cxn>
                <a:cxn ang="0">
                  <a:pos x="528" y="144"/>
                </a:cxn>
                <a:cxn ang="0">
                  <a:pos x="552" y="108"/>
                </a:cxn>
                <a:cxn ang="0">
                  <a:pos x="571" y="68"/>
                </a:cxn>
                <a:cxn ang="0">
                  <a:pos x="583" y="24"/>
                </a:cxn>
                <a:cxn ang="0">
                  <a:pos x="586" y="0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496">
                  <a:moveTo>
                    <a:pt x="586" y="0"/>
                  </a:moveTo>
                  <a:lnTo>
                    <a:pt x="582" y="26"/>
                  </a:lnTo>
                  <a:lnTo>
                    <a:pt x="575" y="51"/>
                  </a:lnTo>
                  <a:lnTo>
                    <a:pt x="565" y="75"/>
                  </a:lnTo>
                  <a:lnTo>
                    <a:pt x="553" y="97"/>
                  </a:lnTo>
                  <a:lnTo>
                    <a:pt x="539" y="117"/>
                  </a:lnTo>
                  <a:lnTo>
                    <a:pt x="524" y="136"/>
                  </a:lnTo>
                  <a:lnTo>
                    <a:pt x="507" y="154"/>
                  </a:lnTo>
                  <a:lnTo>
                    <a:pt x="489" y="172"/>
                  </a:lnTo>
                  <a:lnTo>
                    <a:pt x="469" y="188"/>
                  </a:lnTo>
                  <a:lnTo>
                    <a:pt x="448" y="203"/>
                  </a:lnTo>
                  <a:lnTo>
                    <a:pt x="426" y="216"/>
                  </a:lnTo>
                  <a:lnTo>
                    <a:pt x="404" y="229"/>
                  </a:lnTo>
                  <a:lnTo>
                    <a:pt x="381" y="242"/>
                  </a:lnTo>
                  <a:lnTo>
                    <a:pt x="358" y="253"/>
                  </a:lnTo>
                  <a:lnTo>
                    <a:pt x="335" y="265"/>
                  </a:lnTo>
                  <a:lnTo>
                    <a:pt x="312" y="275"/>
                  </a:lnTo>
                  <a:lnTo>
                    <a:pt x="290" y="286"/>
                  </a:lnTo>
                  <a:lnTo>
                    <a:pt x="269" y="296"/>
                  </a:lnTo>
                  <a:lnTo>
                    <a:pt x="248" y="306"/>
                  </a:lnTo>
                  <a:lnTo>
                    <a:pt x="226" y="317"/>
                  </a:lnTo>
                  <a:lnTo>
                    <a:pt x="205" y="328"/>
                  </a:lnTo>
                  <a:lnTo>
                    <a:pt x="184" y="340"/>
                  </a:lnTo>
                  <a:lnTo>
                    <a:pt x="164" y="351"/>
                  </a:lnTo>
                  <a:lnTo>
                    <a:pt x="143" y="364"/>
                  </a:lnTo>
                  <a:lnTo>
                    <a:pt x="123" y="376"/>
                  </a:lnTo>
                  <a:lnTo>
                    <a:pt x="104" y="390"/>
                  </a:lnTo>
                  <a:lnTo>
                    <a:pt x="84" y="404"/>
                  </a:lnTo>
                  <a:lnTo>
                    <a:pt x="66" y="419"/>
                  </a:lnTo>
                  <a:lnTo>
                    <a:pt x="47" y="435"/>
                  </a:lnTo>
                  <a:lnTo>
                    <a:pt x="31" y="451"/>
                  </a:lnTo>
                  <a:lnTo>
                    <a:pt x="15" y="470"/>
                  </a:lnTo>
                  <a:lnTo>
                    <a:pt x="1" y="488"/>
                  </a:lnTo>
                  <a:lnTo>
                    <a:pt x="0" y="493"/>
                  </a:lnTo>
                  <a:lnTo>
                    <a:pt x="3" y="495"/>
                  </a:lnTo>
                  <a:lnTo>
                    <a:pt x="6" y="496"/>
                  </a:lnTo>
                  <a:lnTo>
                    <a:pt x="9" y="495"/>
                  </a:lnTo>
                  <a:lnTo>
                    <a:pt x="29" y="478"/>
                  </a:lnTo>
                  <a:lnTo>
                    <a:pt x="50" y="461"/>
                  </a:lnTo>
                  <a:lnTo>
                    <a:pt x="70" y="444"/>
                  </a:lnTo>
                  <a:lnTo>
                    <a:pt x="91" y="428"/>
                  </a:lnTo>
                  <a:lnTo>
                    <a:pt x="112" y="412"/>
                  </a:lnTo>
                  <a:lnTo>
                    <a:pt x="134" y="397"/>
                  </a:lnTo>
                  <a:lnTo>
                    <a:pt x="156" y="383"/>
                  </a:lnTo>
                  <a:lnTo>
                    <a:pt x="178" y="368"/>
                  </a:lnTo>
                  <a:lnTo>
                    <a:pt x="189" y="362"/>
                  </a:lnTo>
                  <a:lnTo>
                    <a:pt x="201" y="355"/>
                  </a:lnTo>
                  <a:lnTo>
                    <a:pt x="212" y="348"/>
                  </a:lnTo>
                  <a:lnTo>
                    <a:pt x="225" y="342"/>
                  </a:lnTo>
                  <a:lnTo>
                    <a:pt x="236" y="335"/>
                  </a:lnTo>
                  <a:lnTo>
                    <a:pt x="248" y="329"/>
                  </a:lnTo>
                  <a:lnTo>
                    <a:pt x="260" y="324"/>
                  </a:lnTo>
                  <a:lnTo>
                    <a:pt x="272" y="318"/>
                  </a:lnTo>
                  <a:lnTo>
                    <a:pt x="285" y="312"/>
                  </a:lnTo>
                  <a:lnTo>
                    <a:pt x="296" y="306"/>
                  </a:lnTo>
                  <a:lnTo>
                    <a:pt x="308" y="300"/>
                  </a:lnTo>
                  <a:lnTo>
                    <a:pt x="320" y="294"/>
                  </a:lnTo>
                  <a:lnTo>
                    <a:pt x="332" y="288"/>
                  </a:lnTo>
                  <a:lnTo>
                    <a:pt x="345" y="282"/>
                  </a:lnTo>
                  <a:lnTo>
                    <a:pt x="356" y="276"/>
                  </a:lnTo>
                  <a:lnTo>
                    <a:pt x="368" y="269"/>
                  </a:lnTo>
                  <a:lnTo>
                    <a:pt x="387" y="258"/>
                  </a:lnTo>
                  <a:lnTo>
                    <a:pt x="407" y="246"/>
                  </a:lnTo>
                  <a:lnTo>
                    <a:pt x="426" y="234"/>
                  </a:lnTo>
                  <a:lnTo>
                    <a:pt x="445" y="221"/>
                  </a:lnTo>
                  <a:lnTo>
                    <a:pt x="463" y="207"/>
                  </a:lnTo>
                  <a:lnTo>
                    <a:pt x="480" y="192"/>
                  </a:lnTo>
                  <a:lnTo>
                    <a:pt x="498" y="177"/>
                  </a:lnTo>
                  <a:lnTo>
                    <a:pt x="513" y="161"/>
                  </a:lnTo>
                  <a:lnTo>
                    <a:pt x="528" y="144"/>
                  </a:lnTo>
                  <a:lnTo>
                    <a:pt x="540" y="127"/>
                  </a:lnTo>
                  <a:lnTo>
                    <a:pt x="552" y="108"/>
                  </a:lnTo>
                  <a:lnTo>
                    <a:pt x="562" y="89"/>
                  </a:lnTo>
                  <a:lnTo>
                    <a:pt x="571" y="68"/>
                  </a:lnTo>
                  <a:lnTo>
                    <a:pt x="578" y="46"/>
                  </a:lnTo>
                  <a:lnTo>
                    <a:pt x="583" y="24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0" name="Freeform 88"/>
            <p:cNvSpPr>
              <a:spLocks/>
            </p:cNvSpPr>
            <p:nvPr/>
          </p:nvSpPr>
          <p:spPr bwMode="auto">
            <a:xfrm>
              <a:off x="2643" y="1886"/>
              <a:ext cx="87" cy="198"/>
            </a:xfrm>
            <a:custGeom>
              <a:avLst/>
              <a:gdLst/>
              <a:ahLst/>
              <a:cxnLst>
                <a:cxn ang="0">
                  <a:pos x="11" y="397"/>
                </a:cxn>
                <a:cxn ang="0">
                  <a:pos x="15" y="369"/>
                </a:cxn>
                <a:cxn ang="0">
                  <a:pos x="17" y="342"/>
                </a:cxn>
                <a:cxn ang="0">
                  <a:pos x="19" y="315"/>
                </a:cxn>
                <a:cxn ang="0">
                  <a:pos x="19" y="287"/>
                </a:cxn>
                <a:cxn ang="0">
                  <a:pos x="17" y="253"/>
                </a:cxn>
                <a:cxn ang="0">
                  <a:pos x="16" y="218"/>
                </a:cxn>
                <a:cxn ang="0">
                  <a:pos x="15" y="185"/>
                </a:cxn>
                <a:cxn ang="0">
                  <a:pos x="17" y="150"/>
                </a:cxn>
                <a:cxn ang="0">
                  <a:pos x="23" y="124"/>
                </a:cxn>
                <a:cxn ang="0">
                  <a:pos x="34" y="99"/>
                </a:cxn>
                <a:cxn ang="0">
                  <a:pos x="49" y="76"/>
                </a:cxn>
                <a:cxn ang="0">
                  <a:pos x="69" y="55"/>
                </a:cxn>
                <a:cxn ang="0">
                  <a:pos x="92" y="36"/>
                </a:cxn>
                <a:cxn ang="0">
                  <a:pos x="116" y="23"/>
                </a:cxn>
                <a:cxn ang="0">
                  <a:pos x="143" y="12"/>
                </a:cxn>
                <a:cxn ang="0">
                  <a:pos x="169" y="8"/>
                </a:cxn>
                <a:cxn ang="0">
                  <a:pos x="171" y="6"/>
                </a:cxn>
                <a:cxn ang="0">
                  <a:pos x="174" y="3"/>
                </a:cxn>
                <a:cxn ang="0">
                  <a:pos x="174" y="1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18" y="4"/>
                </a:cxn>
                <a:cxn ang="0">
                  <a:pos x="93" y="15"/>
                </a:cxn>
                <a:cxn ang="0">
                  <a:pos x="70" y="30"/>
                </a:cxn>
                <a:cxn ang="0">
                  <a:pos x="50" y="47"/>
                </a:cxn>
                <a:cxn ang="0">
                  <a:pos x="32" y="68"/>
                </a:cxn>
                <a:cxn ang="0">
                  <a:pos x="18" y="91"/>
                </a:cxn>
                <a:cxn ang="0">
                  <a:pos x="7" y="115"/>
                </a:cxn>
                <a:cxn ang="0">
                  <a:pos x="0" y="147"/>
                </a:cxn>
                <a:cxn ang="0">
                  <a:pos x="1" y="180"/>
                </a:cxn>
                <a:cxn ang="0">
                  <a:pos x="6" y="214"/>
                </a:cxn>
                <a:cxn ang="0">
                  <a:pos x="10" y="247"/>
                </a:cxn>
                <a:cxn ang="0">
                  <a:pos x="12" y="263"/>
                </a:cxn>
                <a:cxn ang="0">
                  <a:pos x="14" y="281"/>
                </a:cxn>
                <a:cxn ang="0">
                  <a:pos x="16" y="298"/>
                </a:cxn>
                <a:cxn ang="0">
                  <a:pos x="17" y="314"/>
                </a:cxn>
                <a:cxn ang="0">
                  <a:pos x="17" y="335"/>
                </a:cxn>
                <a:cxn ang="0">
                  <a:pos x="16" y="355"/>
                </a:cxn>
                <a:cxn ang="0">
                  <a:pos x="14" y="376"/>
                </a:cxn>
                <a:cxn ang="0">
                  <a:pos x="11" y="397"/>
                </a:cxn>
                <a:cxn ang="0">
                  <a:pos x="11" y="397"/>
                </a:cxn>
                <a:cxn ang="0">
                  <a:pos x="11" y="397"/>
                </a:cxn>
                <a:cxn ang="0">
                  <a:pos x="11" y="397"/>
                </a:cxn>
                <a:cxn ang="0">
                  <a:pos x="11" y="397"/>
                </a:cxn>
                <a:cxn ang="0">
                  <a:pos x="11" y="397"/>
                </a:cxn>
              </a:cxnLst>
              <a:rect l="0" t="0" r="r" b="b"/>
              <a:pathLst>
                <a:path w="174" h="397">
                  <a:moveTo>
                    <a:pt x="11" y="397"/>
                  </a:moveTo>
                  <a:lnTo>
                    <a:pt x="15" y="369"/>
                  </a:lnTo>
                  <a:lnTo>
                    <a:pt x="17" y="342"/>
                  </a:lnTo>
                  <a:lnTo>
                    <a:pt x="19" y="315"/>
                  </a:lnTo>
                  <a:lnTo>
                    <a:pt x="19" y="287"/>
                  </a:lnTo>
                  <a:lnTo>
                    <a:pt x="17" y="253"/>
                  </a:lnTo>
                  <a:lnTo>
                    <a:pt x="16" y="218"/>
                  </a:lnTo>
                  <a:lnTo>
                    <a:pt x="15" y="185"/>
                  </a:lnTo>
                  <a:lnTo>
                    <a:pt x="17" y="150"/>
                  </a:lnTo>
                  <a:lnTo>
                    <a:pt x="23" y="124"/>
                  </a:lnTo>
                  <a:lnTo>
                    <a:pt x="34" y="99"/>
                  </a:lnTo>
                  <a:lnTo>
                    <a:pt x="49" y="76"/>
                  </a:lnTo>
                  <a:lnTo>
                    <a:pt x="69" y="55"/>
                  </a:lnTo>
                  <a:lnTo>
                    <a:pt x="92" y="36"/>
                  </a:lnTo>
                  <a:lnTo>
                    <a:pt x="116" y="23"/>
                  </a:lnTo>
                  <a:lnTo>
                    <a:pt x="143" y="12"/>
                  </a:lnTo>
                  <a:lnTo>
                    <a:pt x="169" y="8"/>
                  </a:lnTo>
                  <a:lnTo>
                    <a:pt x="171" y="6"/>
                  </a:lnTo>
                  <a:lnTo>
                    <a:pt x="174" y="3"/>
                  </a:lnTo>
                  <a:lnTo>
                    <a:pt x="174" y="1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18" y="4"/>
                  </a:lnTo>
                  <a:lnTo>
                    <a:pt x="93" y="15"/>
                  </a:lnTo>
                  <a:lnTo>
                    <a:pt x="70" y="30"/>
                  </a:lnTo>
                  <a:lnTo>
                    <a:pt x="50" y="47"/>
                  </a:lnTo>
                  <a:lnTo>
                    <a:pt x="32" y="68"/>
                  </a:lnTo>
                  <a:lnTo>
                    <a:pt x="18" y="91"/>
                  </a:lnTo>
                  <a:lnTo>
                    <a:pt x="7" y="115"/>
                  </a:lnTo>
                  <a:lnTo>
                    <a:pt x="0" y="147"/>
                  </a:lnTo>
                  <a:lnTo>
                    <a:pt x="1" y="180"/>
                  </a:lnTo>
                  <a:lnTo>
                    <a:pt x="6" y="214"/>
                  </a:lnTo>
                  <a:lnTo>
                    <a:pt x="10" y="247"/>
                  </a:lnTo>
                  <a:lnTo>
                    <a:pt x="12" y="263"/>
                  </a:lnTo>
                  <a:lnTo>
                    <a:pt x="14" y="281"/>
                  </a:lnTo>
                  <a:lnTo>
                    <a:pt x="16" y="298"/>
                  </a:lnTo>
                  <a:lnTo>
                    <a:pt x="17" y="314"/>
                  </a:lnTo>
                  <a:lnTo>
                    <a:pt x="17" y="335"/>
                  </a:lnTo>
                  <a:lnTo>
                    <a:pt x="16" y="355"/>
                  </a:lnTo>
                  <a:lnTo>
                    <a:pt x="14" y="376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1" name="Freeform 89"/>
            <p:cNvSpPr>
              <a:spLocks/>
            </p:cNvSpPr>
            <p:nvPr/>
          </p:nvSpPr>
          <p:spPr bwMode="auto">
            <a:xfrm>
              <a:off x="2724" y="1884"/>
              <a:ext cx="162" cy="11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43" y="7"/>
                </a:cxn>
                <a:cxn ang="0">
                  <a:pos x="73" y="6"/>
                </a:cxn>
                <a:cxn ang="0">
                  <a:pos x="104" y="8"/>
                </a:cxn>
                <a:cxn ang="0">
                  <a:pos x="134" y="14"/>
                </a:cxn>
                <a:cxn ang="0">
                  <a:pos x="162" y="22"/>
                </a:cxn>
                <a:cxn ang="0">
                  <a:pos x="190" y="34"/>
                </a:cxn>
                <a:cxn ang="0">
                  <a:pos x="217" y="48"/>
                </a:cxn>
                <a:cxn ang="0">
                  <a:pos x="238" y="65"/>
                </a:cxn>
                <a:cxn ang="0">
                  <a:pos x="258" y="82"/>
                </a:cxn>
                <a:cxn ang="0">
                  <a:pos x="275" y="101"/>
                </a:cxn>
                <a:cxn ang="0">
                  <a:pos x="290" y="122"/>
                </a:cxn>
                <a:cxn ang="0">
                  <a:pos x="306" y="157"/>
                </a:cxn>
                <a:cxn ang="0">
                  <a:pos x="317" y="204"/>
                </a:cxn>
                <a:cxn ang="0">
                  <a:pos x="321" y="229"/>
                </a:cxn>
                <a:cxn ang="0">
                  <a:pos x="325" y="228"/>
                </a:cxn>
                <a:cxn ang="0">
                  <a:pos x="323" y="202"/>
                </a:cxn>
                <a:cxn ang="0">
                  <a:pos x="313" y="152"/>
                </a:cxn>
                <a:cxn ang="0">
                  <a:pos x="298" y="115"/>
                </a:cxn>
                <a:cxn ang="0">
                  <a:pos x="282" y="91"/>
                </a:cxn>
                <a:cxn ang="0">
                  <a:pos x="263" y="70"/>
                </a:cxn>
                <a:cxn ang="0">
                  <a:pos x="241" y="52"/>
                </a:cxn>
                <a:cxn ang="0">
                  <a:pos x="217" y="36"/>
                </a:cxn>
                <a:cxn ang="0">
                  <a:pos x="191" y="22"/>
                </a:cxn>
                <a:cxn ang="0">
                  <a:pos x="162" y="12"/>
                </a:cxn>
                <a:cxn ang="0">
                  <a:pos x="132" y="4"/>
                </a:cxn>
                <a:cxn ang="0">
                  <a:pos x="103" y="0"/>
                </a:cxn>
                <a:cxn ang="0">
                  <a:pos x="73" y="0"/>
                </a:cxn>
                <a:cxn ang="0">
                  <a:pos x="43" y="4"/>
                </a:cxn>
                <a:cxn ang="0">
                  <a:pos x="14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25" h="229">
                  <a:moveTo>
                    <a:pt x="0" y="15"/>
                  </a:moveTo>
                  <a:lnTo>
                    <a:pt x="14" y="12"/>
                  </a:lnTo>
                  <a:lnTo>
                    <a:pt x="29" y="8"/>
                  </a:lnTo>
                  <a:lnTo>
                    <a:pt x="43" y="7"/>
                  </a:lnTo>
                  <a:lnTo>
                    <a:pt x="58" y="6"/>
                  </a:lnTo>
                  <a:lnTo>
                    <a:pt x="73" y="6"/>
                  </a:lnTo>
                  <a:lnTo>
                    <a:pt x="89" y="6"/>
                  </a:lnTo>
                  <a:lnTo>
                    <a:pt x="104" y="8"/>
                  </a:lnTo>
                  <a:lnTo>
                    <a:pt x="119" y="10"/>
                  </a:lnTo>
                  <a:lnTo>
                    <a:pt x="134" y="14"/>
                  </a:lnTo>
                  <a:lnTo>
                    <a:pt x="147" y="17"/>
                  </a:lnTo>
                  <a:lnTo>
                    <a:pt x="162" y="22"/>
                  </a:lnTo>
                  <a:lnTo>
                    <a:pt x="176" y="28"/>
                  </a:lnTo>
                  <a:lnTo>
                    <a:pt x="190" y="34"/>
                  </a:lnTo>
                  <a:lnTo>
                    <a:pt x="204" y="40"/>
                  </a:lnTo>
                  <a:lnTo>
                    <a:pt x="217" y="48"/>
                  </a:lnTo>
                  <a:lnTo>
                    <a:pt x="228" y="57"/>
                  </a:lnTo>
                  <a:lnTo>
                    <a:pt x="238" y="65"/>
                  </a:lnTo>
                  <a:lnTo>
                    <a:pt x="249" y="73"/>
                  </a:lnTo>
                  <a:lnTo>
                    <a:pt x="258" y="82"/>
                  </a:lnTo>
                  <a:lnTo>
                    <a:pt x="267" y="91"/>
                  </a:lnTo>
                  <a:lnTo>
                    <a:pt x="275" y="101"/>
                  </a:lnTo>
                  <a:lnTo>
                    <a:pt x="283" y="112"/>
                  </a:lnTo>
                  <a:lnTo>
                    <a:pt x="290" y="122"/>
                  </a:lnTo>
                  <a:lnTo>
                    <a:pt x="297" y="134"/>
                  </a:lnTo>
                  <a:lnTo>
                    <a:pt x="306" y="157"/>
                  </a:lnTo>
                  <a:lnTo>
                    <a:pt x="313" y="180"/>
                  </a:lnTo>
                  <a:lnTo>
                    <a:pt x="317" y="204"/>
                  </a:lnTo>
                  <a:lnTo>
                    <a:pt x="320" y="228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8"/>
                  </a:lnTo>
                  <a:lnTo>
                    <a:pt x="325" y="227"/>
                  </a:lnTo>
                  <a:lnTo>
                    <a:pt x="323" y="202"/>
                  </a:lnTo>
                  <a:lnTo>
                    <a:pt x="319" y="176"/>
                  </a:lnTo>
                  <a:lnTo>
                    <a:pt x="313" y="152"/>
                  </a:lnTo>
                  <a:lnTo>
                    <a:pt x="305" y="128"/>
                  </a:lnTo>
                  <a:lnTo>
                    <a:pt x="298" y="115"/>
                  </a:lnTo>
                  <a:lnTo>
                    <a:pt x="291" y="103"/>
                  </a:lnTo>
                  <a:lnTo>
                    <a:pt x="282" y="91"/>
                  </a:lnTo>
                  <a:lnTo>
                    <a:pt x="273" y="81"/>
                  </a:lnTo>
                  <a:lnTo>
                    <a:pt x="263" y="70"/>
                  </a:lnTo>
                  <a:lnTo>
                    <a:pt x="251" y="61"/>
                  </a:lnTo>
                  <a:lnTo>
                    <a:pt x="241" y="52"/>
                  </a:lnTo>
                  <a:lnTo>
                    <a:pt x="229" y="44"/>
                  </a:lnTo>
                  <a:lnTo>
                    <a:pt x="217" y="36"/>
                  </a:lnTo>
                  <a:lnTo>
                    <a:pt x="204" y="28"/>
                  </a:lnTo>
                  <a:lnTo>
                    <a:pt x="191" y="22"/>
                  </a:lnTo>
                  <a:lnTo>
                    <a:pt x="176" y="16"/>
                  </a:lnTo>
                  <a:lnTo>
                    <a:pt x="162" y="12"/>
                  </a:lnTo>
                  <a:lnTo>
                    <a:pt x="147" y="7"/>
                  </a:lnTo>
                  <a:lnTo>
                    <a:pt x="132" y="4"/>
                  </a:lnTo>
                  <a:lnTo>
                    <a:pt x="118" y="1"/>
                  </a:lnTo>
                  <a:lnTo>
                    <a:pt x="103" y="0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58" y="1"/>
                  </a:lnTo>
                  <a:lnTo>
                    <a:pt x="43" y="4"/>
                  </a:lnTo>
                  <a:lnTo>
                    <a:pt x="28" y="7"/>
                  </a:lnTo>
                  <a:lnTo>
                    <a:pt x="14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2" name="Freeform 90"/>
            <p:cNvSpPr>
              <a:spLocks/>
            </p:cNvSpPr>
            <p:nvPr/>
          </p:nvSpPr>
          <p:spPr bwMode="auto">
            <a:xfrm>
              <a:off x="2786" y="1953"/>
              <a:ext cx="53" cy="53"/>
            </a:xfrm>
            <a:custGeom>
              <a:avLst/>
              <a:gdLst/>
              <a:ahLst/>
              <a:cxnLst>
                <a:cxn ang="0">
                  <a:pos x="74" y="30"/>
                </a:cxn>
                <a:cxn ang="0">
                  <a:pos x="86" y="46"/>
                </a:cxn>
                <a:cxn ang="0">
                  <a:pos x="92" y="64"/>
                </a:cxn>
                <a:cxn ang="0">
                  <a:pos x="97" y="84"/>
                </a:cxn>
                <a:cxn ang="0">
                  <a:pos x="99" y="104"/>
                </a:cxn>
                <a:cxn ang="0">
                  <a:pos x="100" y="105"/>
                </a:cxn>
                <a:cxn ang="0">
                  <a:pos x="103" y="105"/>
                </a:cxn>
                <a:cxn ang="0">
                  <a:pos x="104" y="104"/>
                </a:cxn>
                <a:cxn ang="0">
                  <a:pos x="105" y="103"/>
                </a:cxn>
                <a:cxn ang="0">
                  <a:pos x="106" y="80"/>
                </a:cxn>
                <a:cxn ang="0">
                  <a:pos x="104" y="58"/>
                </a:cxn>
                <a:cxn ang="0">
                  <a:pos x="96" y="37"/>
                </a:cxn>
                <a:cxn ang="0">
                  <a:pos x="81" y="21"/>
                </a:cxn>
                <a:cxn ang="0">
                  <a:pos x="67" y="12"/>
                </a:cxn>
                <a:cxn ang="0">
                  <a:pos x="52" y="6"/>
                </a:cxn>
                <a:cxn ang="0">
                  <a:pos x="38" y="3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9" y="4"/>
                </a:cxn>
                <a:cxn ang="0">
                  <a:pos x="19" y="6"/>
                </a:cxn>
                <a:cxn ang="0">
                  <a:pos x="30" y="8"/>
                </a:cxn>
                <a:cxn ang="0">
                  <a:pos x="43" y="13"/>
                </a:cxn>
                <a:cxn ang="0">
                  <a:pos x="54" y="18"/>
                </a:cxn>
                <a:cxn ang="0">
                  <a:pos x="66" y="23"/>
                </a:cxn>
                <a:cxn ang="0">
                  <a:pos x="74" y="30"/>
                </a:cxn>
              </a:cxnLst>
              <a:rect l="0" t="0" r="r" b="b"/>
              <a:pathLst>
                <a:path w="106" h="105">
                  <a:moveTo>
                    <a:pt x="74" y="30"/>
                  </a:moveTo>
                  <a:lnTo>
                    <a:pt x="86" y="46"/>
                  </a:lnTo>
                  <a:lnTo>
                    <a:pt x="92" y="64"/>
                  </a:lnTo>
                  <a:lnTo>
                    <a:pt x="97" y="84"/>
                  </a:lnTo>
                  <a:lnTo>
                    <a:pt x="99" y="104"/>
                  </a:lnTo>
                  <a:lnTo>
                    <a:pt x="100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5" y="103"/>
                  </a:lnTo>
                  <a:lnTo>
                    <a:pt x="106" y="80"/>
                  </a:lnTo>
                  <a:lnTo>
                    <a:pt x="104" y="58"/>
                  </a:lnTo>
                  <a:lnTo>
                    <a:pt x="96" y="37"/>
                  </a:lnTo>
                  <a:lnTo>
                    <a:pt x="81" y="21"/>
                  </a:lnTo>
                  <a:lnTo>
                    <a:pt x="67" y="12"/>
                  </a:lnTo>
                  <a:lnTo>
                    <a:pt x="52" y="6"/>
                  </a:lnTo>
                  <a:lnTo>
                    <a:pt x="38" y="3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9" y="4"/>
                  </a:lnTo>
                  <a:lnTo>
                    <a:pt x="19" y="6"/>
                  </a:lnTo>
                  <a:lnTo>
                    <a:pt x="30" y="8"/>
                  </a:lnTo>
                  <a:lnTo>
                    <a:pt x="43" y="13"/>
                  </a:lnTo>
                  <a:lnTo>
                    <a:pt x="54" y="18"/>
                  </a:lnTo>
                  <a:lnTo>
                    <a:pt x="66" y="23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3" name="Freeform 91"/>
            <p:cNvSpPr>
              <a:spLocks/>
            </p:cNvSpPr>
            <p:nvPr/>
          </p:nvSpPr>
          <p:spPr bwMode="auto">
            <a:xfrm>
              <a:off x="2673" y="1945"/>
              <a:ext cx="60" cy="161"/>
            </a:xfrm>
            <a:custGeom>
              <a:avLst/>
              <a:gdLst/>
              <a:ahLst/>
              <a:cxnLst>
                <a:cxn ang="0">
                  <a:pos x="32" y="26"/>
                </a:cxn>
                <a:cxn ang="0">
                  <a:pos x="19" y="42"/>
                </a:cxn>
                <a:cxn ang="0">
                  <a:pos x="13" y="59"/>
                </a:cxn>
                <a:cxn ang="0">
                  <a:pos x="16" y="77"/>
                </a:cxn>
                <a:cxn ang="0">
                  <a:pos x="27" y="92"/>
                </a:cxn>
                <a:cxn ang="0">
                  <a:pos x="38" y="104"/>
                </a:cxn>
                <a:cxn ang="0">
                  <a:pos x="46" y="121"/>
                </a:cxn>
                <a:cxn ang="0">
                  <a:pos x="40" y="142"/>
                </a:cxn>
                <a:cxn ang="0">
                  <a:pos x="27" y="164"/>
                </a:cxn>
                <a:cxn ang="0">
                  <a:pos x="15" y="191"/>
                </a:cxn>
                <a:cxn ang="0">
                  <a:pos x="3" y="234"/>
                </a:cxn>
                <a:cxn ang="0">
                  <a:pos x="0" y="293"/>
                </a:cxn>
                <a:cxn ang="0">
                  <a:pos x="3" y="311"/>
                </a:cxn>
                <a:cxn ang="0">
                  <a:pos x="11" y="245"/>
                </a:cxn>
                <a:cxn ang="0">
                  <a:pos x="23" y="203"/>
                </a:cxn>
                <a:cxn ang="0">
                  <a:pos x="33" y="182"/>
                </a:cxn>
                <a:cxn ang="0">
                  <a:pos x="44" y="161"/>
                </a:cxn>
                <a:cxn ang="0">
                  <a:pos x="56" y="141"/>
                </a:cxn>
                <a:cxn ang="0">
                  <a:pos x="62" y="114"/>
                </a:cxn>
                <a:cxn ang="0">
                  <a:pos x="46" y="85"/>
                </a:cxn>
                <a:cxn ang="0">
                  <a:pos x="29" y="65"/>
                </a:cxn>
                <a:cxn ang="0">
                  <a:pos x="27" y="47"/>
                </a:cxn>
                <a:cxn ang="0">
                  <a:pos x="35" y="32"/>
                </a:cxn>
                <a:cxn ang="0">
                  <a:pos x="50" y="19"/>
                </a:cxn>
                <a:cxn ang="0">
                  <a:pos x="65" y="9"/>
                </a:cxn>
                <a:cxn ang="0">
                  <a:pos x="85" y="6"/>
                </a:cxn>
                <a:cxn ang="0">
                  <a:pos x="104" y="5"/>
                </a:cxn>
                <a:cxn ang="0">
                  <a:pos x="117" y="5"/>
                </a:cxn>
                <a:cxn ang="0">
                  <a:pos x="117" y="4"/>
                </a:cxn>
                <a:cxn ang="0">
                  <a:pos x="102" y="1"/>
                </a:cxn>
                <a:cxn ang="0">
                  <a:pos x="78" y="1"/>
                </a:cxn>
                <a:cxn ang="0">
                  <a:pos x="51" y="9"/>
                </a:cxn>
              </a:cxnLst>
              <a:rect l="0" t="0" r="r" b="b"/>
              <a:pathLst>
                <a:path w="119" h="323">
                  <a:moveTo>
                    <a:pt x="39" y="19"/>
                  </a:moveTo>
                  <a:lnTo>
                    <a:pt x="32" y="26"/>
                  </a:lnTo>
                  <a:lnTo>
                    <a:pt x="25" y="34"/>
                  </a:lnTo>
                  <a:lnTo>
                    <a:pt x="19" y="42"/>
                  </a:lnTo>
                  <a:lnTo>
                    <a:pt x="16" y="51"/>
                  </a:lnTo>
                  <a:lnTo>
                    <a:pt x="13" y="59"/>
                  </a:lnTo>
                  <a:lnTo>
                    <a:pt x="13" y="68"/>
                  </a:lnTo>
                  <a:lnTo>
                    <a:pt x="16" y="77"/>
                  </a:lnTo>
                  <a:lnTo>
                    <a:pt x="21" y="87"/>
                  </a:lnTo>
                  <a:lnTo>
                    <a:pt x="27" y="92"/>
                  </a:lnTo>
                  <a:lnTo>
                    <a:pt x="33" y="98"/>
                  </a:lnTo>
                  <a:lnTo>
                    <a:pt x="38" y="104"/>
                  </a:lnTo>
                  <a:lnTo>
                    <a:pt x="42" y="111"/>
                  </a:lnTo>
                  <a:lnTo>
                    <a:pt x="46" y="121"/>
                  </a:lnTo>
                  <a:lnTo>
                    <a:pt x="44" y="131"/>
                  </a:lnTo>
                  <a:lnTo>
                    <a:pt x="40" y="142"/>
                  </a:lnTo>
                  <a:lnTo>
                    <a:pt x="34" y="151"/>
                  </a:lnTo>
                  <a:lnTo>
                    <a:pt x="27" y="164"/>
                  </a:lnTo>
                  <a:lnTo>
                    <a:pt x="20" y="178"/>
                  </a:lnTo>
                  <a:lnTo>
                    <a:pt x="15" y="191"/>
                  </a:lnTo>
                  <a:lnTo>
                    <a:pt x="10" y="205"/>
                  </a:lnTo>
                  <a:lnTo>
                    <a:pt x="3" y="234"/>
                  </a:lnTo>
                  <a:lnTo>
                    <a:pt x="1" y="263"/>
                  </a:lnTo>
                  <a:lnTo>
                    <a:pt x="0" y="293"/>
                  </a:lnTo>
                  <a:lnTo>
                    <a:pt x="2" y="323"/>
                  </a:lnTo>
                  <a:lnTo>
                    <a:pt x="3" y="311"/>
                  </a:lnTo>
                  <a:lnTo>
                    <a:pt x="6" y="282"/>
                  </a:lnTo>
                  <a:lnTo>
                    <a:pt x="11" y="245"/>
                  </a:lnTo>
                  <a:lnTo>
                    <a:pt x="19" y="213"/>
                  </a:lnTo>
                  <a:lnTo>
                    <a:pt x="23" y="203"/>
                  </a:lnTo>
                  <a:lnTo>
                    <a:pt x="28" y="191"/>
                  </a:lnTo>
                  <a:lnTo>
                    <a:pt x="33" y="182"/>
                  </a:lnTo>
                  <a:lnTo>
                    <a:pt x="39" y="172"/>
                  </a:lnTo>
                  <a:lnTo>
                    <a:pt x="44" y="161"/>
                  </a:lnTo>
                  <a:lnTo>
                    <a:pt x="50" y="152"/>
                  </a:lnTo>
                  <a:lnTo>
                    <a:pt x="56" y="141"/>
                  </a:lnTo>
                  <a:lnTo>
                    <a:pt x="61" y="130"/>
                  </a:lnTo>
                  <a:lnTo>
                    <a:pt x="62" y="114"/>
                  </a:lnTo>
                  <a:lnTo>
                    <a:pt x="56" y="99"/>
                  </a:lnTo>
                  <a:lnTo>
                    <a:pt x="46" y="85"/>
                  </a:lnTo>
                  <a:lnTo>
                    <a:pt x="35" y="74"/>
                  </a:lnTo>
                  <a:lnTo>
                    <a:pt x="29" y="65"/>
                  </a:lnTo>
                  <a:lnTo>
                    <a:pt x="26" y="57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5" y="32"/>
                  </a:lnTo>
                  <a:lnTo>
                    <a:pt x="42" y="24"/>
                  </a:lnTo>
                  <a:lnTo>
                    <a:pt x="50" y="19"/>
                  </a:lnTo>
                  <a:lnTo>
                    <a:pt x="58" y="13"/>
                  </a:lnTo>
                  <a:lnTo>
                    <a:pt x="65" y="9"/>
                  </a:lnTo>
                  <a:lnTo>
                    <a:pt x="74" y="7"/>
                  </a:lnTo>
                  <a:lnTo>
                    <a:pt x="85" y="6"/>
                  </a:lnTo>
                  <a:lnTo>
                    <a:pt x="95" y="5"/>
                  </a:lnTo>
                  <a:lnTo>
                    <a:pt x="104" y="5"/>
                  </a:lnTo>
                  <a:lnTo>
                    <a:pt x="112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17" y="4"/>
                  </a:lnTo>
                  <a:lnTo>
                    <a:pt x="111" y="2"/>
                  </a:lnTo>
                  <a:lnTo>
                    <a:pt x="102" y="1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4" y="4"/>
                  </a:lnTo>
                  <a:lnTo>
                    <a:pt x="51" y="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4" name="Freeform 92"/>
            <p:cNvSpPr>
              <a:spLocks/>
            </p:cNvSpPr>
            <p:nvPr/>
          </p:nvSpPr>
          <p:spPr bwMode="auto">
            <a:xfrm>
              <a:off x="2635" y="1997"/>
              <a:ext cx="45" cy="99"/>
            </a:xfrm>
            <a:custGeom>
              <a:avLst/>
              <a:gdLst/>
              <a:ahLst/>
              <a:cxnLst>
                <a:cxn ang="0">
                  <a:pos x="73" y="10"/>
                </a:cxn>
                <a:cxn ang="0">
                  <a:pos x="68" y="4"/>
                </a:cxn>
                <a:cxn ang="0">
                  <a:pos x="62" y="1"/>
                </a:cxn>
                <a:cxn ang="0">
                  <a:pos x="55" y="0"/>
                </a:cxn>
                <a:cxn ang="0">
                  <a:pos x="48" y="1"/>
                </a:cxn>
                <a:cxn ang="0">
                  <a:pos x="42" y="3"/>
                </a:cxn>
                <a:cxn ang="0">
                  <a:pos x="37" y="7"/>
                </a:cxn>
                <a:cxn ang="0">
                  <a:pos x="31" y="11"/>
                </a:cxn>
                <a:cxn ang="0">
                  <a:pos x="26" y="17"/>
                </a:cxn>
                <a:cxn ang="0">
                  <a:pos x="14" y="39"/>
                </a:cxn>
                <a:cxn ang="0">
                  <a:pos x="5" y="63"/>
                </a:cxn>
                <a:cxn ang="0">
                  <a:pos x="1" y="88"/>
                </a:cxn>
                <a:cxn ang="0">
                  <a:pos x="0" y="114"/>
                </a:cxn>
                <a:cxn ang="0">
                  <a:pos x="2" y="128"/>
                </a:cxn>
                <a:cxn ang="0">
                  <a:pos x="7" y="143"/>
                </a:cxn>
                <a:cxn ang="0">
                  <a:pos x="14" y="158"/>
                </a:cxn>
                <a:cxn ang="0">
                  <a:pos x="22" y="171"/>
                </a:cxn>
                <a:cxn ang="0">
                  <a:pos x="30" y="183"/>
                </a:cxn>
                <a:cxn ang="0">
                  <a:pos x="37" y="191"/>
                </a:cxn>
                <a:cxn ang="0">
                  <a:pos x="42" y="197"/>
                </a:cxn>
                <a:cxn ang="0">
                  <a:pos x="43" y="198"/>
                </a:cxn>
                <a:cxn ang="0">
                  <a:pos x="37" y="185"/>
                </a:cxn>
                <a:cxn ang="0">
                  <a:pos x="30" y="171"/>
                </a:cxn>
                <a:cxn ang="0">
                  <a:pos x="24" y="159"/>
                </a:cxn>
                <a:cxn ang="0">
                  <a:pos x="19" y="145"/>
                </a:cxn>
                <a:cxn ang="0">
                  <a:pos x="17" y="126"/>
                </a:cxn>
                <a:cxn ang="0">
                  <a:pos x="17" y="107"/>
                </a:cxn>
                <a:cxn ang="0">
                  <a:pos x="18" y="87"/>
                </a:cxn>
                <a:cxn ang="0">
                  <a:pos x="20" y="69"/>
                </a:cxn>
                <a:cxn ang="0">
                  <a:pos x="23" y="59"/>
                </a:cxn>
                <a:cxn ang="0">
                  <a:pos x="27" y="47"/>
                </a:cxn>
                <a:cxn ang="0">
                  <a:pos x="32" y="34"/>
                </a:cxn>
                <a:cxn ang="0">
                  <a:pos x="39" y="24"/>
                </a:cxn>
                <a:cxn ang="0">
                  <a:pos x="46" y="16"/>
                </a:cxn>
                <a:cxn ang="0">
                  <a:pos x="55" y="12"/>
                </a:cxn>
                <a:cxn ang="0">
                  <a:pos x="64" y="15"/>
                </a:cxn>
                <a:cxn ang="0">
                  <a:pos x="75" y="25"/>
                </a:cxn>
                <a:cxn ang="0">
                  <a:pos x="84" y="36"/>
                </a:cxn>
                <a:cxn ang="0">
                  <a:pos x="90" y="38"/>
                </a:cxn>
                <a:cxn ang="0">
                  <a:pos x="87" y="31"/>
                </a:cxn>
                <a:cxn ang="0">
                  <a:pos x="73" y="10"/>
                </a:cxn>
              </a:cxnLst>
              <a:rect l="0" t="0" r="r" b="b"/>
              <a:pathLst>
                <a:path w="90" h="198">
                  <a:moveTo>
                    <a:pt x="73" y="10"/>
                  </a:moveTo>
                  <a:lnTo>
                    <a:pt x="68" y="4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7" y="7"/>
                  </a:lnTo>
                  <a:lnTo>
                    <a:pt x="31" y="11"/>
                  </a:lnTo>
                  <a:lnTo>
                    <a:pt x="26" y="17"/>
                  </a:lnTo>
                  <a:lnTo>
                    <a:pt x="14" y="39"/>
                  </a:lnTo>
                  <a:lnTo>
                    <a:pt x="5" y="63"/>
                  </a:lnTo>
                  <a:lnTo>
                    <a:pt x="1" y="88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7" y="143"/>
                  </a:lnTo>
                  <a:lnTo>
                    <a:pt x="14" y="158"/>
                  </a:lnTo>
                  <a:lnTo>
                    <a:pt x="22" y="171"/>
                  </a:lnTo>
                  <a:lnTo>
                    <a:pt x="30" y="183"/>
                  </a:lnTo>
                  <a:lnTo>
                    <a:pt x="37" y="191"/>
                  </a:lnTo>
                  <a:lnTo>
                    <a:pt x="42" y="197"/>
                  </a:lnTo>
                  <a:lnTo>
                    <a:pt x="43" y="198"/>
                  </a:lnTo>
                  <a:lnTo>
                    <a:pt x="37" y="185"/>
                  </a:lnTo>
                  <a:lnTo>
                    <a:pt x="30" y="171"/>
                  </a:lnTo>
                  <a:lnTo>
                    <a:pt x="24" y="159"/>
                  </a:lnTo>
                  <a:lnTo>
                    <a:pt x="19" y="145"/>
                  </a:lnTo>
                  <a:lnTo>
                    <a:pt x="17" y="126"/>
                  </a:lnTo>
                  <a:lnTo>
                    <a:pt x="17" y="107"/>
                  </a:lnTo>
                  <a:lnTo>
                    <a:pt x="18" y="87"/>
                  </a:lnTo>
                  <a:lnTo>
                    <a:pt x="20" y="69"/>
                  </a:lnTo>
                  <a:lnTo>
                    <a:pt x="23" y="59"/>
                  </a:lnTo>
                  <a:lnTo>
                    <a:pt x="27" y="47"/>
                  </a:lnTo>
                  <a:lnTo>
                    <a:pt x="32" y="34"/>
                  </a:lnTo>
                  <a:lnTo>
                    <a:pt x="39" y="24"/>
                  </a:lnTo>
                  <a:lnTo>
                    <a:pt x="46" y="16"/>
                  </a:lnTo>
                  <a:lnTo>
                    <a:pt x="55" y="12"/>
                  </a:lnTo>
                  <a:lnTo>
                    <a:pt x="64" y="15"/>
                  </a:lnTo>
                  <a:lnTo>
                    <a:pt x="75" y="25"/>
                  </a:lnTo>
                  <a:lnTo>
                    <a:pt x="84" y="36"/>
                  </a:lnTo>
                  <a:lnTo>
                    <a:pt x="90" y="38"/>
                  </a:lnTo>
                  <a:lnTo>
                    <a:pt x="87" y="31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5" name="Freeform 93"/>
            <p:cNvSpPr>
              <a:spLocks/>
            </p:cNvSpPr>
            <p:nvPr/>
          </p:nvSpPr>
          <p:spPr bwMode="auto">
            <a:xfrm>
              <a:off x="2919" y="2338"/>
              <a:ext cx="142" cy="193"/>
            </a:xfrm>
            <a:custGeom>
              <a:avLst/>
              <a:gdLst/>
              <a:ahLst/>
              <a:cxnLst>
                <a:cxn ang="0">
                  <a:pos x="42" y="95"/>
                </a:cxn>
                <a:cxn ang="0">
                  <a:pos x="50" y="109"/>
                </a:cxn>
                <a:cxn ang="0">
                  <a:pos x="58" y="123"/>
                </a:cxn>
                <a:cxn ang="0">
                  <a:pos x="66" y="137"/>
                </a:cxn>
                <a:cxn ang="0">
                  <a:pos x="75" y="149"/>
                </a:cxn>
                <a:cxn ang="0">
                  <a:pos x="84" y="163"/>
                </a:cxn>
                <a:cxn ang="0">
                  <a:pos x="94" y="176"/>
                </a:cxn>
                <a:cxn ang="0">
                  <a:pos x="103" y="189"/>
                </a:cxn>
                <a:cxn ang="0">
                  <a:pos x="112" y="201"/>
                </a:cxn>
                <a:cxn ang="0">
                  <a:pos x="132" y="225"/>
                </a:cxn>
                <a:cxn ang="0">
                  <a:pos x="151" y="250"/>
                </a:cxn>
                <a:cxn ang="0">
                  <a:pos x="172" y="274"/>
                </a:cxn>
                <a:cxn ang="0">
                  <a:pos x="193" y="297"/>
                </a:cxn>
                <a:cxn ang="0">
                  <a:pos x="213" y="320"/>
                </a:cxn>
                <a:cxn ang="0">
                  <a:pos x="235" y="342"/>
                </a:cxn>
                <a:cxn ang="0">
                  <a:pos x="257" y="364"/>
                </a:cxn>
                <a:cxn ang="0">
                  <a:pos x="279" y="385"/>
                </a:cxn>
                <a:cxn ang="0">
                  <a:pos x="281" y="385"/>
                </a:cxn>
                <a:cxn ang="0">
                  <a:pos x="284" y="384"/>
                </a:cxn>
                <a:cxn ang="0">
                  <a:pos x="285" y="383"/>
                </a:cxn>
                <a:cxn ang="0">
                  <a:pos x="284" y="381"/>
                </a:cxn>
                <a:cxn ang="0">
                  <a:pos x="263" y="359"/>
                </a:cxn>
                <a:cxn ang="0">
                  <a:pos x="243" y="337"/>
                </a:cxn>
                <a:cxn ang="0">
                  <a:pos x="223" y="314"/>
                </a:cxn>
                <a:cxn ang="0">
                  <a:pos x="203" y="292"/>
                </a:cxn>
                <a:cxn ang="0">
                  <a:pos x="183" y="269"/>
                </a:cxn>
                <a:cxn ang="0">
                  <a:pos x="165" y="246"/>
                </a:cxn>
                <a:cxn ang="0">
                  <a:pos x="145" y="223"/>
                </a:cxn>
                <a:cxn ang="0">
                  <a:pos x="127" y="200"/>
                </a:cxn>
                <a:cxn ang="0">
                  <a:pos x="118" y="189"/>
                </a:cxn>
                <a:cxn ang="0">
                  <a:pos x="109" y="177"/>
                </a:cxn>
                <a:cxn ang="0">
                  <a:pos x="99" y="164"/>
                </a:cxn>
                <a:cxn ang="0">
                  <a:pos x="90" y="153"/>
                </a:cxn>
                <a:cxn ang="0">
                  <a:pos x="82" y="140"/>
                </a:cxn>
                <a:cxn ang="0">
                  <a:pos x="73" y="128"/>
                </a:cxn>
                <a:cxn ang="0">
                  <a:pos x="65" y="115"/>
                </a:cxn>
                <a:cxn ang="0">
                  <a:pos x="57" y="102"/>
                </a:cxn>
                <a:cxn ang="0">
                  <a:pos x="49" y="90"/>
                </a:cxn>
                <a:cxn ang="0">
                  <a:pos x="39" y="73"/>
                </a:cxn>
                <a:cxn ang="0">
                  <a:pos x="30" y="56"/>
                </a:cxn>
                <a:cxn ang="0">
                  <a:pos x="21" y="40"/>
                </a:cxn>
                <a:cxn ang="0">
                  <a:pos x="13" y="24"/>
                </a:cxn>
                <a:cxn ang="0">
                  <a:pos x="6" y="1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10"/>
                </a:cxn>
                <a:cxn ang="0">
                  <a:pos x="10" y="23"/>
                </a:cxn>
                <a:cxn ang="0">
                  <a:pos x="15" y="37"/>
                </a:cxn>
                <a:cxn ang="0">
                  <a:pos x="21" y="53"/>
                </a:cxn>
                <a:cxn ang="0">
                  <a:pos x="28" y="68"/>
                </a:cxn>
                <a:cxn ang="0">
                  <a:pos x="35" y="83"/>
                </a:cxn>
                <a:cxn ang="0">
                  <a:pos x="42" y="95"/>
                </a:cxn>
              </a:cxnLst>
              <a:rect l="0" t="0" r="r" b="b"/>
              <a:pathLst>
                <a:path w="285" h="385">
                  <a:moveTo>
                    <a:pt x="42" y="95"/>
                  </a:moveTo>
                  <a:lnTo>
                    <a:pt x="50" y="109"/>
                  </a:lnTo>
                  <a:lnTo>
                    <a:pt x="58" y="123"/>
                  </a:lnTo>
                  <a:lnTo>
                    <a:pt x="66" y="137"/>
                  </a:lnTo>
                  <a:lnTo>
                    <a:pt x="75" y="149"/>
                  </a:lnTo>
                  <a:lnTo>
                    <a:pt x="84" y="163"/>
                  </a:lnTo>
                  <a:lnTo>
                    <a:pt x="94" y="176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32" y="225"/>
                  </a:lnTo>
                  <a:lnTo>
                    <a:pt x="151" y="250"/>
                  </a:lnTo>
                  <a:lnTo>
                    <a:pt x="172" y="274"/>
                  </a:lnTo>
                  <a:lnTo>
                    <a:pt x="193" y="297"/>
                  </a:lnTo>
                  <a:lnTo>
                    <a:pt x="213" y="320"/>
                  </a:lnTo>
                  <a:lnTo>
                    <a:pt x="235" y="342"/>
                  </a:lnTo>
                  <a:lnTo>
                    <a:pt x="257" y="364"/>
                  </a:lnTo>
                  <a:lnTo>
                    <a:pt x="279" y="385"/>
                  </a:lnTo>
                  <a:lnTo>
                    <a:pt x="281" y="385"/>
                  </a:lnTo>
                  <a:lnTo>
                    <a:pt x="284" y="384"/>
                  </a:lnTo>
                  <a:lnTo>
                    <a:pt x="285" y="383"/>
                  </a:lnTo>
                  <a:lnTo>
                    <a:pt x="284" y="381"/>
                  </a:lnTo>
                  <a:lnTo>
                    <a:pt x="263" y="359"/>
                  </a:lnTo>
                  <a:lnTo>
                    <a:pt x="243" y="337"/>
                  </a:lnTo>
                  <a:lnTo>
                    <a:pt x="223" y="314"/>
                  </a:lnTo>
                  <a:lnTo>
                    <a:pt x="203" y="292"/>
                  </a:lnTo>
                  <a:lnTo>
                    <a:pt x="183" y="269"/>
                  </a:lnTo>
                  <a:lnTo>
                    <a:pt x="165" y="246"/>
                  </a:lnTo>
                  <a:lnTo>
                    <a:pt x="145" y="223"/>
                  </a:lnTo>
                  <a:lnTo>
                    <a:pt x="127" y="200"/>
                  </a:lnTo>
                  <a:lnTo>
                    <a:pt x="118" y="189"/>
                  </a:lnTo>
                  <a:lnTo>
                    <a:pt x="109" y="177"/>
                  </a:lnTo>
                  <a:lnTo>
                    <a:pt x="99" y="164"/>
                  </a:lnTo>
                  <a:lnTo>
                    <a:pt x="90" y="153"/>
                  </a:lnTo>
                  <a:lnTo>
                    <a:pt x="82" y="140"/>
                  </a:lnTo>
                  <a:lnTo>
                    <a:pt x="73" y="128"/>
                  </a:lnTo>
                  <a:lnTo>
                    <a:pt x="65" y="115"/>
                  </a:lnTo>
                  <a:lnTo>
                    <a:pt x="57" y="102"/>
                  </a:lnTo>
                  <a:lnTo>
                    <a:pt x="49" y="90"/>
                  </a:lnTo>
                  <a:lnTo>
                    <a:pt x="39" y="73"/>
                  </a:lnTo>
                  <a:lnTo>
                    <a:pt x="30" y="56"/>
                  </a:lnTo>
                  <a:lnTo>
                    <a:pt x="21" y="40"/>
                  </a:lnTo>
                  <a:lnTo>
                    <a:pt x="13" y="24"/>
                  </a:lnTo>
                  <a:lnTo>
                    <a:pt x="6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10"/>
                  </a:lnTo>
                  <a:lnTo>
                    <a:pt x="10" y="23"/>
                  </a:lnTo>
                  <a:lnTo>
                    <a:pt x="15" y="37"/>
                  </a:lnTo>
                  <a:lnTo>
                    <a:pt x="21" y="53"/>
                  </a:lnTo>
                  <a:lnTo>
                    <a:pt x="28" y="68"/>
                  </a:lnTo>
                  <a:lnTo>
                    <a:pt x="35" y="83"/>
                  </a:lnTo>
                  <a:lnTo>
                    <a:pt x="42" y="9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6" name="Freeform 94"/>
            <p:cNvSpPr>
              <a:spLocks/>
            </p:cNvSpPr>
            <p:nvPr/>
          </p:nvSpPr>
          <p:spPr bwMode="auto">
            <a:xfrm>
              <a:off x="2856" y="2411"/>
              <a:ext cx="70" cy="61"/>
            </a:xfrm>
            <a:custGeom>
              <a:avLst/>
              <a:gdLst/>
              <a:ahLst/>
              <a:cxnLst>
                <a:cxn ang="0">
                  <a:pos x="60" y="60"/>
                </a:cxn>
                <a:cxn ang="0">
                  <a:pos x="69" y="67"/>
                </a:cxn>
                <a:cxn ang="0">
                  <a:pos x="78" y="75"/>
                </a:cxn>
                <a:cxn ang="0">
                  <a:pos x="87" y="82"/>
                </a:cxn>
                <a:cxn ang="0">
                  <a:pos x="98" y="90"/>
                </a:cxn>
                <a:cxn ang="0">
                  <a:pos x="108" y="98"/>
                </a:cxn>
                <a:cxn ang="0">
                  <a:pos x="117" y="106"/>
                </a:cxn>
                <a:cxn ang="0">
                  <a:pos x="128" y="113"/>
                </a:cxn>
                <a:cxn ang="0">
                  <a:pos x="137" y="121"/>
                </a:cxn>
                <a:cxn ang="0">
                  <a:pos x="138" y="119"/>
                </a:cxn>
                <a:cxn ang="0">
                  <a:pos x="138" y="114"/>
                </a:cxn>
                <a:cxn ang="0">
                  <a:pos x="138" y="110"/>
                </a:cxn>
                <a:cxn ang="0">
                  <a:pos x="138" y="108"/>
                </a:cxn>
                <a:cxn ang="0">
                  <a:pos x="120" y="93"/>
                </a:cxn>
                <a:cxn ang="0">
                  <a:pos x="98" y="76"/>
                </a:cxn>
                <a:cxn ang="0">
                  <a:pos x="75" y="58"/>
                </a:cxn>
                <a:cxn ang="0">
                  <a:pos x="53" y="40"/>
                </a:cxn>
                <a:cxn ang="0">
                  <a:pos x="32" y="24"/>
                </a:cxn>
                <a:cxn ang="0">
                  <a:pos x="15" y="1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6" y="7"/>
                </a:cxn>
                <a:cxn ang="0">
                  <a:pos x="13" y="14"/>
                </a:cxn>
                <a:cxn ang="0">
                  <a:pos x="22" y="23"/>
                </a:cxn>
                <a:cxn ang="0">
                  <a:pos x="31" y="33"/>
                </a:cxn>
                <a:cxn ang="0">
                  <a:pos x="41" y="43"/>
                </a:cxn>
                <a:cxn ang="0">
                  <a:pos x="51" y="52"/>
                </a:cxn>
                <a:cxn ang="0">
                  <a:pos x="60" y="60"/>
                </a:cxn>
              </a:cxnLst>
              <a:rect l="0" t="0" r="r" b="b"/>
              <a:pathLst>
                <a:path w="138" h="121">
                  <a:moveTo>
                    <a:pt x="60" y="60"/>
                  </a:moveTo>
                  <a:lnTo>
                    <a:pt x="69" y="67"/>
                  </a:lnTo>
                  <a:lnTo>
                    <a:pt x="78" y="75"/>
                  </a:lnTo>
                  <a:lnTo>
                    <a:pt x="87" y="82"/>
                  </a:lnTo>
                  <a:lnTo>
                    <a:pt x="98" y="90"/>
                  </a:lnTo>
                  <a:lnTo>
                    <a:pt x="108" y="98"/>
                  </a:lnTo>
                  <a:lnTo>
                    <a:pt x="117" y="106"/>
                  </a:lnTo>
                  <a:lnTo>
                    <a:pt x="128" y="113"/>
                  </a:lnTo>
                  <a:lnTo>
                    <a:pt x="137" y="121"/>
                  </a:lnTo>
                  <a:lnTo>
                    <a:pt x="138" y="119"/>
                  </a:lnTo>
                  <a:lnTo>
                    <a:pt x="138" y="114"/>
                  </a:lnTo>
                  <a:lnTo>
                    <a:pt x="138" y="110"/>
                  </a:lnTo>
                  <a:lnTo>
                    <a:pt x="138" y="108"/>
                  </a:lnTo>
                  <a:lnTo>
                    <a:pt x="120" y="93"/>
                  </a:lnTo>
                  <a:lnTo>
                    <a:pt x="98" y="76"/>
                  </a:lnTo>
                  <a:lnTo>
                    <a:pt x="75" y="58"/>
                  </a:lnTo>
                  <a:lnTo>
                    <a:pt x="53" y="40"/>
                  </a:lnTo>
                  <a:lnTo>
                    <a:pt x="32" y="24"/>
                  </a:lnTo>
                  <a:lnTo>
                    <a:pt x="15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7"/>
                  </a:lnTo>
                  <a:lnTo>
                    <a:pt x="13" y="14"/>
                  </a:lnTo>
                  <a:lnTo>
                    <a:pt x="22" y="23"/>
                  </a:lnTo>
                  <a:lnTo>
                    <a:pt x="31" y="33"/>
                  </a:lnTo>
                  <a:lnTo>
                    <a:pt x="41" y="43"/>
                  </a:lnTo>
                  <a:lnTo>
                    <a:pt x="51" y="5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7" name="Freeform 95"/>
            <p:cNvSpPr>
              <a:spLocks/>
            </p:cNvSpPr>
            <p:nvPr/>
          </p:nvSpPr>
          <p:spPr bwMode="auto">
            <a:xfrm>
              <a:off x="2809" y="2458"/>
              <a:ext cx="107" cy="237"/>
            </a:xfrm>
            <a:custGeom>
              <a:avLst/>
              <a:gdLst/>
              <a:ahLst/>
              <a:cxnLst>
                <a:cxn ang="0">
                  <a:pos x="149" y="263"/>
                </a:cxn>
                <a:cxn ang="0">
                  <a:pos x="134" y="291"/>
                </a:cxn>
                <a:cxn ang="0">
                  <a:pos x="118" y="319"/>
                </a:cxn>
                <a:cxn ang="0">
                  <a:pos x="101" y="346"/>
                </a:cxn>
                <a:cxn ang="0">
                  <a:pos x="82" y="372"/>
                </a:cxn>
                <a:cxn ang="0">
                  <a:pos x="64" y="397"/>
                </a:cxn>
                <a:cxn ang="0">
                  <a:pos x="43" y="423"/>
                </a:cxn>
                <a:cxn ang="0">
                  <a:pos x="23" y="447"/>
                </a:cxn>
                <a:cxn ang="0">
                  <a:pos x="1" y="470"/>
                </a:cxn>
                <a:cxn ang="0">
                  <a:pos x="0" y="472"/>
                </a:cxn>
                <a:cxn ang="0">
                  <a:pos x="1" y="474"/>
                </a:cxn>
                <a:cxn ang="0">
                  <a:pos x="3" y="476"/>
                </a:cxn>
                <a:cxn ang="0">
                  <a:pos x="5" y="474"/>
                </a:cxn>
                <a:cxn ang="0">
                  <a:pos x="28" y="451"/>
                </a:cxn>
                <a:cxn ang="0">
                  <a:pos x="50" y="427"/>
                </a:cxn>
                <a:cxn ang="0">
                  <a:pos x="71" y="402"/>
                </a:cxn>
                <a:cxn ang="0">
                  <a:pos x="91" y="377"/>
                </a:cxn>
                <a:cxn ang="0">
                  <a:pos x="110" y="351"/>
                </a:cxn>
                <a:cxn ang="0">
                  <a:pos x="128" y="324"/>
                </a:cxn>
                <a:cxn ang="0">
                  <a:pos x="144" y="296"/>
                </a:cxn>
                <a:cxn ang="0">
                  <a:pos x="159" y="267"/>
                </a:cxn>
                <a:cxn ang="0">
                  <a:pos x="173" y="232"/>
                </a:cxn>
                <a:cxn ang="0">
                  <a:pos x="186" y="190"/>
                </a:cxn>
                <a:cxn ang="0">
                  <a:pos x="195" y="146"/>
                </a:cxn>
                <a:cxn ang="0">
                  <a:pos x="203" y="103"/>
                </a:cxn>
                <a:cxn ang="0">
                  <a:pos x="209" y="62"/>
                </a:cxn>
                <a:cxn ang="0">
                  <a:pos x="212" y="30"/>
                </a:cxn>
                <a:cxn ang="0">
                  <a:pos x="215" y="8"/>
                </a:cxn>
                <a:cxn ang="0">
                  <a:pos x="216" y="0"/>
                </a:cxn>
                <a:cxn ang="0">
                  <a:pos x="215" y="8"/>
                </a:cxn>
                <a:cxn ang="0">
                  <a:pos x="211" y="30"/>
                </a:cxn>
                <a:cxn ang="0">
                  <a:pos x="205" y="61"/>
                </a:cxn>
                <a:cxn ang="0">
                  <a:pos x="197" y="100"/>
                </a:cxn>
                <a:cxn ang="0">
                  <a:pos x="188" y="144"/>
                </a:cxn>
                <a:cxn ang="0">
                  <a:pos x="177" y="187"/>
                </a:cxn>
                <a:cxn ang="0">
                  <a:pos x="164" y="228"/>
                </a:cxn>
                <a:cxn ang="0">
                  <a:pos x="149" y="263"/>
                </a:cxn>
              </a:cxnLst>
              <a:rect l="0" t="0" r="r" b="b"/>
              <a:pathLst>
                <a:path w="216" h="476">
                  <a:moveTo>
                    <a:pt x="149" y="263"/>
                  </a:moveTo>
                  <a:lnTo>
                    <a:pt x="134" y="291"/>
                  </a:lnTo>
                  <a:lnTo>
                    <a:pt x="118" y="319"/>
                  </a:lnTo>
                  <a:lnTo>
                    <a:pt x="101" y="346"/>
                  </a:lnTo>
                  <a:lnTo>
                    <a:pt x="82" y="372"/>
                  </a:lnTo>
                  <a:lnTo>
                    <a:pt x="64" y="397"/>
                  </a:lnTo>
                  <a:lnTo>
                    <a:pt x="43" y="423"/>
                  </a:lnTo>
                  <a:lnTo>
                    <a:pt x="23" y="447"/>
                  </a:lnTo>
                  <a:lnTo>
                    <a:pt x="1" y="470"/>
                  </a:lnTo>
                  <a:lnTo>
                    <a:pt x="0" y="472"/>
                  </a:lnTo>
                  <a:lnTo>
                    <a:pt x="1" y="474"/>
                  </a:lnTo>
                  <a:lnTo>
                    <a:pt x="3" y="476"/>
                  </a:lnTo>
                  <a:lnTo>
                    <a:pt x="5" y="474"/>
                  </a:lnTo>
                  <a:lnTo>
                    <a:pt x="28" y="451"/>
                  </a:lnTo>
                  <a:lnTo>
                    <a:pt x="50" y="427"/>
                  </a:lnTo>
                  <a:lnTo>
                    <a:pt x="71" y="402"/>
                  </a:lnTo>
                  <a:lnTo>
                    <a:pt x="91" y="377"/>
                  </a:lnTo>
                  <a:lnTo>
                    <a:pt x="110" y="351"/>
                  </a:lnTo>
                  <a:lnTo>
                    <a:pt x="128" y="324"/>
                  </a:lnTo>
                  <a:lnTo>
                    <a:pt x="144" y="296"/>
                  </a:lnTo>
                  <a:lnTo>
                    <a:pt x="159" y="267"/>
                  </a:lnTo>
                  <a:lnTo>
                    <a:pt x="173" y="232"/>
                  </a:lnTo>
                  <a:lnTo>
                    <a:pt x="186" y="190"/>
                  </a:lnTo>
                  <a:lnTo>
                    <a:pt x="195" y="146"/>
                  </a:lnTo>
                  <a:lnTo>
                    <a:pt x="203" y="103"/>
                  </a:lnTo>
                  <a:lnTo>
                    <a:pt x="209" y="62"/>
                  </a:lnTo>
                  <a:lnTo>
                    <a:pt x="212" y="30"/>
                  </a:lnTo>
                  <a:lnTo>
                    <a:pt x="215" y="8"/>
                  </a:lnTo>
                  <a:lnTo>
                    <a:pt x="216" y="0"/>
                  </a:lnTo>
                  <a:lnTo>
                    <a:pt x="215" y="8"/>
                  </a:lnTo>
                  <a:lnTo>
                    <a:pt x="211" y="30"/>
                  </a:lnTo>
                  <a:lnTo>
                    <a:pt x="205" y="61"/>
                  </a:lnTo>
                  <a:lnTo>
                    <a:pt x="197" y="100"/>
                  </a:lnTo>
                  <a:lnTo>
                    <a:pt x="188" y="144"/>
                  </a:lnTo>
                  <a:lnTo>
                    <a:pt x="177" y="187"/>
                  </a:lnTo>
                  <a:lnTo>
                    <a:pt x="164" y="228"/>
                  </a:lnTo>
                  <a:lnTo>
                    <a:pt x="149" y="26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8" name="Freeform 96"/>
            <p:cNvSpPr>
              <a:spLocks/>
            </p:cNvSpPr>
            <p:nvPr/>
          </p:nvSpPr>
          <p:spPr bwMode="auto">
            <a:xfrm>
              <a:off x="2887" y="2358"/>
              <a:ext cx="60" cy="36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5" y="21"/>
                </a:cxn>
                <a:cxn ang="0">
                  <a:pos x="51" y="41"/>
                </a:cxn>
                <a:cxn ang="0">
                  <a:pos x="56" y="61"/>
                </a:cxn>
                <a:cxn ang="0">
                  <a:pos x="63" y="80"/>
                </a:cxn>
                <a:cxn ang="0">
                  <a:pos x="70" y="101"/>
                </a:cxn>
                <a:cxn ang="0">
                  <a:pos x="76" y="121"/>
                </a:cxn>
                <a:cxn ang="0">
                  <a:pos x="82" y="141"/>
                </a:cxn>
                <a:cxn ang="0">
                  <a:pos x="86" y="162"/>
                </a:cxn>
                <a:cxn ang="0">
                  <a:pos x="94" y="211"/>
                </a:cxn>
                <a:cxn ang="0">
                  <a:pos x="100" y="260"/>
                </a:cxn>
                <a:cxn ang="0">
                  <a:pos x="104" y="311"/>
                </a:cxn>
                <a:cxn ang="0">
                  <a:pos x="104" y="361"/>
                </a:cxn>
                <a:cxn ang="0">
                  <a:pos x="100" y="409"/>
                </a:cxn>
                <a:cxn ang="0">
                  <a:pos x="94" y="455"/>
                </a:cxn>
                <a:cxn ang="0">
                  <a:pos x="85" y="501"/>
                </a:cxn>
                <a:cxn ang="0">
                  <a:pos x="74" y="546"/>
                </a:cxn>
                <a:cxn ang="0">
                  <a:pos x="59" y="589"/>
                </a:cxn>
                <a:cxn ang="0">
                  <a:pos x="41" y="633"/>
                </a:cxn>
                <a:cxn ang="0">
                  <a:pos x="22" y="676"/>
                </a:cxn>
                <a:cxn ang="0">
                  <a:pos x="1" y="718"/>
                </a:cxn>
                <a:cxn ang="0">
                  <a:pos x="0" y="723"/>
                </a:cxn>
                <a:cxn ang="0">
                  <a:pos x="2" y="725"/>
                </a:cxn>
                <a:cxn ang="0">
                  <a:pos x="7" y="724"/>
                </a:cxn>
                <a:cxn ang="0">
                  <a:pos x="10" y="722"/>
                </a:cxn>
                <a:cxn ang="0">
                  <a:pos x="22" y="701"/>
                </a:cxn>
                <a:cxn ang="0">
                  <a:pos x="33" y="682"/>
                </a:cxn>
                <a:cxn ang="0">
                  <a:pos x="45" y="661"/>
                </a:cxn>
                <a:cxn ang="0">
                  <a:pos x="55" y="639"/>
                </a:cxn>
                <a:cxn ang="0">
                  <a:pos x="66" y="618"/>
                </a:cxn>
                <a:cxn ang="0">
                  <a:pos x="75" y="596"/>
                </a:cxn>
                <a:cxn ang="0">
                  <a:pos x="84" y="574"/>
                </a:cxn>
                <a:cxn ang="0">
                  <a:pos x="92" y="553"/>
                </a:cxn>
                <a:cxn ang="0">
                  <a:pos x="106" y="507"/>
                </a:cxn>
                <a:cxn ang="0">
                  <a:pos x="114" y="460"/>
                </a:cxn>
                <a:cxn ang="0">
                  <a:pos x="120" y="413"/>
                </a:cxn>
                <a:cxn ang="0">
                  <a:pos x="121" y="365"/>
                </a:cxn>
                <a:cxn ang="0">
                  <a:pos x="120" y="317"/>
                </a:cxn>
                <a:cxn ang="0">
                  <a:pos x="115" y="268"/>
                </a:cxn>
                <a:cxn ang="0">
                  <a:pos x="108" y="221"/>
                </a:cxn>
                <a:cxn ang="0">
                  <a:pos x="99" y="174"/>
                </a:cxn>
                <a:cxn ang="0">
                  <a:pos x="93" y="152"/>
                </a:cxn>
                <a:cxn ang="0">
                  <a:pos x="86" y="130"/>
                </a:cxn>
                <a:cxn ang="0">
                  <a:pos x="78" y="108"/>
                </a:cxn>
                <a:cxn ang="0">
                  <a:pos x="70" y="86"/>
                </a:cxn>
                <a:cxn ang="0">
                  <a:pos x="62" y="65"/>
                </a:cxn>
                <a:cxn ang="0">
                  <a:pos x="55" y="44"/>
                </a:cxn>
                <a:cxn ang="0">
                  <a:pos x="47" y="22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121" h="725">
                  <a:moveTo>
                    <a:pt x="40" y="0"/>
                  </a:moveTo>
                  <a:lnTo>
                    <a:pt x="45" y="21"/>
                  </a:lnTo>
                  <a:lnTo>
                    <a:pt x="51" y="41"/>
                  </a:lnTo>
                  <a:lnTo>
                    <a:pt x="56" y="61"/>
                  </a:lnTo>
                  <a:lnTo>
                    <a:pt x="63" y="80"/>
                  </a:lnTo>
                  <a:lnTo>
                    <a:pt x="70" y="101"/>
                  </a:lnTo>
                  <a:lnTo>
                    <a:pt x="76" y="121"/>
                  </a:lnTo>
                  <a:lnTo>
                    <a:pt x="82" y="141"/>
                  </a:lnTo>
                  <a:lnTo>
                    <a:pt x="86" y="162"/>
                  </a:lnTo>
                  <a:lnTo>
                    <a:pt x="94" y="211"/>
                  </a:lnTo>
                  <a:lnTo>
                    <a:pt x="100" y="260"/>
                  </a:lnTo>
                  <a:lnTo>
                    <a:pt x="104" y="311"/>
                  </a:lnTo>
                  <a:lnTo>
                    <a:pt x="104" y="361"/>
                  </a:lnTo>
                  <a:lnTo>
                    <a:pt x="100" y="409"/>
                  </a:lnTo>
                  <a:lnTo>
                    <a:pt x="94" y="455"/>
                  </a:lnTo>
                  <a:lnTo>
                    <a:pt x="85" y="501"/>
                  </a:lnTo>
                  <a:lnTo>
                    <a:pt x="74" y="546"/>
                  </a:lnTo>
                  <a:lnTo>
                    <a:pt x="59" y="589"/>
                  </a:lnTo>
                  <a:lnTo>
                    <a:pt x="41" y="633"/>
                  </a:lnTo>
                  <a:lnTo>
                    <a:pt x="22" y="676"/>
                  </a:lnTo>
                  <a:lnTo>
                    <a:pt x="1" y="718"/>
                  </a:lnTo>
                  <a:lnTo>
                    <a:pt x="0" y="723"/>
                  </a:lnTo>
                  <a:lnTo>
                    <a:pt x="2" y="725"/>
                  </a:lnTo>
                  <a:lnTo>
                    <a:pt x="7" y="724"/>
                  </a:lnTo>
                  <a:lnTo>
                    <a:pt x="10" y="722"/>
                  </a:lnTo>
                  <a:lnTo>
                    <a:pt x="22" y="701"/>
                  </a:lnTo>
                  <a:lnTo>
                    <a:pt x="33" y="682"/>
                  </a:lnTo>
                  <a:lnTo>
                    <a:pt x="45" y="661"/>
                  </a:lnTo>
                  <a:lnTo>
                    <a:pt x="55" y="639"/>
                  </a:lnTo>
                  <a:lnTo>
                    <a:pt x="66" y="618"/>
                  </a:lnTo>
                  <a:lnTo>
                    <a:pt x="75" y="596"/>
                  </a:lnTo>
                  <a:lnTo>
                    <a:pt x="84" y="574"/>
                  </a:lnTo>
                  <a:lnTo>
                    <a:pt x="92" y="553"/>
                  </a:lnTo>
                  <a:lnTo>
                    <a:pt x="106" y="507"/>
                  </a:lnTo>
                  <a:lnTo>
                    <a:pt x="114" y="460"/>
                  </a:lnTo>
                  <a:lnTo>
                    <a:pt x="120" y="413"/>
                  </a:lnTo>
                  <a:lnTo>
                    <a:pt x="121" y="365"/>
                  </a:lnTo>
                  <a:lnTo>
                    <a:pt x="120" y="317"/>
                  </a:lnTo>
                  <a:lnTo>
                    <a:pt x="115" y="268"/>
                  </a:lnTo>
                  <a:lnTo>
                    <a:pt x="108" y="221"/>
                  </a:lnTo>
                  <a:lnTo>
                    <a:pt x="99" y="174"/>
                  </a:lnTo>
                  <a:lnTo>
                    <a:pt x="93" y="152"/>
                  </a:lnTo>
                  <a:lnTo>
                    <a:pt x="86" y="130"/>
                  </a:lnTo>
                  <a:lnTo>
                    <a:pt x="78" y="108"/>
                  </a:lnTo>
                  <a:lnTo>
                    <a:pt x="70" y="86"/>
                  </a:lnTo>
                  <a:lnTo>
                    <a:pt x="62" y="65"/>
                  </a:lnTo>
                  <a:lnTo>
                    <a:pt x="55" y="44"/>
                  </a:lnTo>
                  <a:lnTo>
                    <a:pt x="47" y="2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29" name="Freeform 97"/>
            <p:cNvSpPr>
              <a:spLocks/>
            </p:cNvSpPr>
            <p:nvPr/>
          </p:nvSpPr>
          <p:spPr bwMode="auto">
            <a:xfrm>
              <a:off x="3019" y="2702"/>
              <a:ext cx="40" cy="11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7"/>
                </a:cxn>
                <a:cxn ang="0">
                  <a:pos x="15" y="23"/>
                </a:cxn>
                <a:cxn ang="0">
                  <a:pos x="21" y="48"/>
                </a:cxn>
                <a:cxn ang="0">
                  <a:pos x="37" y="74"/>
                </a:cxn>
                <a:cxn ang="0">
                  <a:pos x="47" y="87"/>
                </a:cxn>
                <a:cxn ang="0">
                  <a:pos x="56" y="99"/>
                </a:cxn>
                <a:cxn ang="0">
                  <a:pos x="64" y="112"/>
                </a:cxn>
                <a:cxn ang="0">
                  <a:pos x="69" y="125"/>
                </a:cxn>
                <a:cxn ang="0">
                  <a:pos x="71" y="136"/>
                </a:cxn>
                <a:cxn ang="0">
                  <a:pos x="71" y="148"/>
                </a:cxn>
                <a:cxn ang="0">
                  <a:pos x="68" y="158"/>
                </a:cxn>
                <a:cxn ang="0">
                  <a:pos x="61" y="167"/>
                </a:cxn>
                <a:cxn ang="0">
                  <a:pos x="53" y="177"/>
                </a:cxn>
                <a:cxn ang="0">
                  <a:pos x="44" y="186"/>
                </a:cxn>
                <a:cxn ang="0">
                  <a:pos x="34" y="194"/>
                </a:cxn>
                <a:cxn ang="0">
                  <a:pos x="26" y="202"/>
                </a:cxn>
                <a:cxn ang="0">
                  <a:pos x="18" y="210"/>
                </a:cxn>
                <a:cxn ang="0">
                  <a:pos x="10" y="218"/>
                </a:cxn>
                <a:cxn ang="0">
                  <a:pos x="4" y="225"/>
                </a:cxn>
                <a:cxn ang="0">
                  <a:pos x="0" y="231"/>
                </a:cxn>
                <a:cxn ang="0">
                  <a:pos x="2" y="229"/>
                </a:cxn>
                <a:cxn ang="0">
                  <a:pos x="8" y="224"/>
                </a:cxn>
                <a:cxn ang="0">
                  <a:pos x="16" y="218"/>
                </a:cxn>
                <a:cxn ang="0">
                  <a:pos x="26" y="209"/>
                </a:cxn>
                <a:cxn ang="0">
                  <a:pos x="37" y="201"/>
                </a:cxn>
                <a:cxn ang="0">
                  <a:pos x="47" y="191"/>
                </a:cxn>
                <a:cxn ang="0">
                  <a:pos x="56" y="183"/>
                </a:cxn>
                <a:cxn ang="0">
                  <a:pos x="63" y="178"/>
                </a:cxn>
                <a:cxn ang="0">
                  <a:pos x="72" y="163"/>
                </a:cxn>
                <a:cxn ang="0">
                  <a:pos x="78" y="141"/>
                </a:cxn>
                <a:cxn ang="0">
                  <a:pos x="79" y="118"/>
                </a:cxn>
                <a:cxn ang="0">
                  <a:pos x="71" y="96"/>
                </a:cxn>
                <a:cxn ang="0">
                  <a:pos x="64" y="87"/>
                </a:cxn>
                <a:cxn ang="0">
                  <a:pos x="56" y="76"/>
                </a:cxn>
                <a:cxn ang="0">
                  <a:pos x="48" y="67"/>
                </a:cxn>
                <a:cxn ang="0">
                  <a:pos x="40" y="57"/>
                </a:cxn>
                <a:cxn ang="0">
                  <a:pos x="32" y="45"/>
                </a:cxn>
                <a:cxn ang="0">
                  <a:pos x="25" y="31"/>
                </a:cxn>
                <a:cxn ang="0">
                  <a:pos x="19" y="18"/>
                </a:cxn>
                <a:cxn ang="0">
                  <a:pos x="15" y="0"/>
                </a:cxn>
              </a:cxnLst>
              <a:rect l="0" t="0" r="r" b="b"/>
              <a:pathLst>
                <a:path w="79" h="231">
                  <a:moveTo>
                    <a:pt x="15" y="0"/>
                  </a:moveTo>
                  <a:lnTo>
                    <a:pt x="14" y="7"/>
                  </a:lnTo>
                  <a:lnTo>
                    <a:pt x="15" y="23"/>
                  </a:lnTo>
                  <a:lnTo>
                    <a:pt x="21" y="48"/>
                  </a:lnTo>
                  <a:lnTo>
                    <a:pt x="37" y="74"/>
                  </a:lnTo>
                  <a:lnTo>
                    <a:pt x="47" y="87"/>
                  </a:lnTo>
                  <a:lnTo>
                    <a:pt x="56" y="99"/>
                  </a:lnTo>
                  <a:lnTo>
                    <a:pt x="64" y="112"/>
                  </a:lnTo>
                  <a:lnTo>
                    <a:pt x="69" y="125"/>
                  </a:lnTo>
                  <a:lnTo>
                    <a:pt x="71" y="136"/>
                  </a:lnTo>
                  <a:lnTo>
                    <a:pt x="71" y="148"/>
                  </a:lnTo>
                  <a:lnTo>
                    <a:pt x="68" y="158"/>
                  </a:lnTo>
                  <a:lnTo>
                    <a:pt x="61" y="167"/>
                  </a:lnTo>
                  <a:lnTo>
                    <a:pt x="53" y="177"/>
                  </a:lnTo>
                  <a:lnTo>
                    <a:pt x="44" y="186"/>
                  </a:lnTo>
                  <a:lnTo>
                    <a:pt x="34" y="194"/>
                  </a:lnTo>
                  <a:lnTo>
                    <a:pt x="26" y="202"/>
                  </a:lnTo>
                  <a:lnTo>
                    <a:pt x="18" y="210"/>
                  </a:lnTo>
                  <a:lnTo>
                    <a:pt x="10" y="218"/>
                  </a:lnTo>
                  <a:lnTo>
                    <a:pt x="4" y="225"/>
                  </a:lnTo>
                  <a:lnTo>
                    <a:pt x="0" y="231"/>
                  </a:lnTo>
                  <a:lnTo>
                    <a:pt x="2" y="229"/>
                  </a:lnTo>
                  <a:lnTo>
                    <a:pt x="8" y="224"/>
                  </a:lnTo>
                  <a:lnTo>
                    <a:pt x="16" y="218"/>
                  </a:lnTo>
                  <a:lnTo>
                    <a:pt x="26" y="209"/>
                  </a:lnTo>
                  <a:lnTo>
                    <a:pt x="37" y="201"/>
                  </a:lnTo>
                  <a:lnTo>
                    <a:pt x="47" y="191"/>
                  </a:lnTo>
                  <a:lnTo>
                    <a:pt x="56" y="183"/>
                  </a:lnTo>
                  <a:lnTo>
                    <a:pt x="63" y="178"/>
                  </a:lnTo>
                  <a:lnTo>
                    <a:pt x="72" y="163"/>
                  </a:lnTo>
                  <a:lnTo>
                    <a:pt x="78" y="141"/>
                  </a:lnTo>
                  <a:lnTo>
                    <a:pt x="79" y="118"/>
                  </a:lnTo>
                  <a:lnTo>
                    <a:pt x="71" y="96"/>
                  </a:lnTo>
                  <a:lnTo>
                    <a:pt x="64" y="87"/>
                  </a:lnTo>
                  <a:lnTo>
                    <a:pt x="56" y="76"/>
                  </a:lnTo>
                  <a:lnTo>
                    <a:pt x="48" y="67"/>
                  </a:lnTo>
                  <a:lnTo>
                    <a:pt x="40" y="57"/>
                  </a:lnTo>
                  <a:lnTo>
                    <a:pt x="32" y="45"/>
                  </a:lnTo>
                  <a:lnTo>
                    <a:pt x="25" y="31"/>
                  </a:lnTo>
                  <a:lnTo>
                    <a:pt x="19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30" name="Freeform 98"/>
            <p:cNvSpPr>
              <a:spLocks/>
            </p:cNvSpPr>
            <p:nvPr/>
          </p:nvSpPr>
          <p:spPr bwMode="auto">
            <a:xfrm>
              <a:off x="2562" y="2844"/>
              <a:ext cx="281" cy="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16" y="4"/>
                </a:cxn>
                <a:cxn ang="0">
                  <a:pos x="35" y="7"/>
                </a:cxn>
                <a:cxn ang="0">
                  <a:pos x="59" y="9"/>
                </a:cxn>
                <a:cxn ang="0">
                  <a:pos x="89" y="12"/>
                </a:cxn>
                <a:cxn ang="0">
                  <a:pos x="124" y="16"/>
                </a:cxn>
                <a:cxn ang="0">
                  <a:pos x="162" y="18"/>
                </a:cxn>
                <a:cxn ang="0">
                  <a:pos x="202" y="20"/>
                </a:cxn>
                <a:cxn ang="0">
                  <a:pos x="244" y="23"/>
                </a:cxn>
                <a:cxn ang="0">
                  <a:pos x="288" y="24"/>
                </a:cxn>
                <a:cxn ang="0">
                  <a:pos x="333" y="24"/>
                </a:cxn>
                <a:cxn ang="0">
                  <a:pos x="377" y="23"/>
                </a:cxn>
                <a:cxn ang="0">
                  <a:pos x="419" y="20"/>
                </a:cxn>
                <a:cxn ang="0">
                  <a:pos x="460" y="16"/>
                </a:cxn>
                <a:cxn ang="0">
                  <a:pos x="498" y="9"/>
                </a:cxn>
                <a:cxn ang="0">
                  <a:pos x="532" y="1"/>
                </a:cxn>
                <a:cxn ang="0">
                  <a:pos x="535" y="1"/>
                </a:cxn>
                <a:cxn ang="0">
                  <a:pos x="540" y="0"/>
                </a:cxn>
                <a:cxn ang="0">
                  <a:pos x="548" y="0"/>
                </a:cxn>
                <a:cxn ang="0">
                  <a:pos x="555" y="0"/>
                </a:cxn>
                <a:cxn ang="0">
                  <a:pos x="561" y="1"/>
                </a:cxn>
                <a:cxn ang="0">
                  <a:pos x="563" y="4"/>
                </a:cxn>
                <a:cxn ang="0">
                  <a:pos x="560" y="10"/>
                </a:cxn>
                <a:cxn ang="0">
                  <a:pos x="550" y="19"/>
                </a:cxn>
                <a:cxn ang="0">
                  <a:pos x="540" y="24"/>
                </a:cxn>
                <a:cxn ang="0">
                  <a:pos x="529" y="30"/>
                </a:cxn>
                <a:cxn ang="0">
                  <a:pos x="513" y="34"/>
                </a:cxn>
                <a:cxn ang="0">
                  <a:pos x="494" y="38"/>
                </a:cxn>
                <a:cxn ang="0">
                  <a:pos x="472" y="41"/>
                </a:cxn>
                <a:cxn ang="0">
                  <a:pos x="446" y="45"/>
                </a:cxn>
                <a:cxn ang="0">
                  <a:pos x="417" y="47"/>
                </a:cxn>
                <a:cxn ang="0">
                  <a:pos x="385" y="48"/>
                </a:cxn>
                <a:cxn ang="0">
                  <a:pos x="349" y="48"/>
                </a:cxn>
                <a:cxn ang="0">
                  <a:pos x="310" y="46"/>
                </a:cxn>
                <a:cxn ang="0">
                  <a:pos x="267" y="44"/>
                </a:cxn>
                <a:cxn ang="0">
                  <a:pos x="221" y="39"/>
                </a:cxn>
                <a:cxn ang="0">
                  <a:pos x="171" y="33"/>
                </a:cxn>
                <a:cxn ang="0">
                  <a:pos x="118" y="25"/>
                </a:cxn>
                <a:cxn ang="0">
                  <a:pos x="61" y="15"/>
                </a:cxn>
                <a:cxn ang="0">
                  <a:pos x="0" y="2"/>
                </a:cxn>
              </a:cxnLst>
              <a:rect l="0" t="0" r="r" b="b"/>
              <a:pathLst>
                <a:path w="563" h="48">
                  <a:moveTo>
                    <a:pt x="0" y="2"/>
                  </a:moveTo>
                  <a:lnTo>
                    <a:pt x="5" y="2"/>
                  </a:lnTo>
                  <a:lnTo>
                    <a:pt x="16" y="4"/>
                  </a:lnTo>
                  <a:lnTo>
                    <a:pt x="35" y="7"/>
                  </a:lnTo>
                  <a:lnTo>
                    <a:pt x="59" y="9"/>
                  </a:lnTo>
                  <a:lnTo>
                    <a:pt x="89" y="12"/>
                  </a:lnTo>
                  <a:lnTo>
                    <a:pt x="124" y="16"/>
                  </a:lnTo>
                  <a:lnTo>
                    <a:pt x="162" y="18"/>
                  </a:lnTo>
                  <a:lnTo>
                    <a:pt x="202" y="20"/>
                  </a:lnTo>
                  <a:lnTo>
                    <a:pt x="244" y="23"/>
                  </a:lnTo>
                  <a:lnTo>
                    <a:pt x="288" y="24"/>
                  </a:lnTo>
                  <a:lnTo>
                    <a:pt x="333" y="24"/>
                  </a:lnTo>
                  <a:lnTo>
                    <a:pt x="377" y="23"/>
                  </a:lnTo>
                  <a:lnTo>
                    <a:pt x="419" y="20"/>
                  </a:lnTo>
                  <a:lnTo>
                    <a:pt x="460" y="16"/>
                  </a:lnTo>
                  <a:lnTo>
                    <a:pt x="498" y="9"/>
                  </a:lnTo>
                  <a:lnTo>
                    <a:pt x="532" y="1"/>
                  </a:lnTo>
                  <a:lnTo>
                    <a:pt x="535" y="1"/>
                  </a:lnTo>
                  <a:lnTo>
                    <a:pt x="540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1" y="1"/>
                  </a:lnTo>
                  <a:lnTo>
                    <a:pt x="563" y="4"/>
                  </a:lnTo>
                  <a:lnTo>
                    <a:pt x="560" y="10"/>
                  </a:lnTo>
                  <a:lnTo>
                    <a:pt x="550" y="19"/>
                  </a:lnTo>
                  <a:lnTo>
                    <a:pt x="540" y="24"/>
                  </a:lnTo>
                  <a:lnTo>
                    <a:pt x="529" y="30"/>
                  </a:lnTo>
                  <a:lnTo>
                    <a:pt x="513" y="34"/>
                  </a:lnTo>
                  <a:lnTo>
                    <a:pt x="494" y="38"/>
                  </a:lnTo>
                  <a:lnTo>
                    <a:pt x="472" y="41"/>
                  </a:lnTo>
                  <a:lnTo>
                    <a:pt x="446" y="45"/>
                  </a:lnTo>
                  <a:lnTo>
                    <a:pt x="417" y="47"/>
                  </a:lnTo>
                  <a:lnTo>
                    <a:pt x="385" y="48"/>
                  </a:lnTo>
                  <a:lnTo>
                    <a:pt x="349" y="48"/>
                  </a:lnTo>
                  <a:lnTo>
                    <a:pt x="310" y="46"/>
                  </a:lnTo>
                  <a:lnTo>
                    <a:pt x="267" y="44"/>
                  </a:lnTo>
                  <a:lnTo>
                    <a:pt x="221" y="39"/>
                  </a:lnTo>
                  <a:lnTo>
                    <a:pt x="171" y="33"/>
                  </a:lnTo>
                  <a:lnTo>
                    <a:pt x="118" y="25"/>
                  </a:lnTo>
                  <a:lnTo>
                    <a:pt x="61" y="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31" name="Freeform 99"/>
            <p:cNvSpPr>
              <a:spLocks/>
            </p:cNvSpPr>
            <p:nvPr/>
          </p:nvSpPr>
          <p:spPr bwMode="auto">
            <a:xfrm>
              <a:off x="2783" y="2248"/>
              <a:ext cx="136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9" y="11"/>
                </a:cxn>
                <a:cxn ang="0">
                  <a:pos x="16" y="18"/>
                </a:cxn>
                <a:cxn ang="0">
                  <a:pos x="25" y="29"/>
                </a:cxn>
                <a:cxn ang="0">
                  <a:pos x="35" y="39"/>
                </a:cxn>
                <a:cxn ang="0">
                  <a:pos x="49" y="52"/>
                </a:cxn>
                <a:cxn ang="0">
                  <a:pos x="64" y="64"/>
                </a:cxn>
                <a:cxn ang="0">
                  <a:pos x="81" y="78"/>
                </a:cxn>
                <a:cxn ang="0">
                  <a:pos x="101" y="92"/>
                </a:cxn>
                <a:cxn ang="0">
                  <a:pos x="122" y="106"/>
                </a:cxn>
                <a:cxn ang="0">
                  <a:pos x="146" y="119"/>
                </a:cxn>
                <a:cxn ang="0">
                  <a:pos x="171" y="132"/>
                </a:cxn>
                <a:cxn ang="0">
                  <a:pos x="199" y="144"/>
                </a:cxn>
                <a:cxn ang="0">
                  <a:pos x="228" y="155"/>
                </a:cxn>
                <a:cxn ang="0">
                  <a:pos x="260" y="166"/>
                </a:cxn>
                <a:cxn ang="0">
                  <a:pos x="261" y="166"/>
                </a:cxn>
                <a:cxn ang="0">
                  <a:pos x="264" y="165"/>
                </a:cxn>
                <a:cxn ang="0">
                  <a:pos x="268" y="162"/>
                </a:cxn>
                <a:cxn ang="0">
                  <a:pos x="271" y="159"/>
                </a:cxn>
                <a:cxn ang="0">
                  <a:pos x="272" y="157"/>
                </a:cxn>
                <a:cxn ang="0">
                  <a:pos x="270" y="152"/>
                </a:cxn>
                <a:cxn ang="0">
                  <a:pos x="263" y="147"/>
                </a:cxn>
                <a:cxn ang="0">
                  <a:pos x="252" y="143"/>
                </a:cxn>
                <a:cxn ang="0">
                  <a:pos x="244" y="140"/>
                </a:cxn>
                <a:cxn ang="0">
                  <a:pos x="236" y="138"/>
                </a:cxn>
                <a:cxn ang="0">
                  <a:pos x="225" y="135"/>
                </a:cxn>
                <a:cxn ang="0">
                  <a:pos x="215" y="131"/>
                </a:cxn>
                <a:cxn ang="0">
                  <a:pos x="203" y="128"/>
                </a:cxn>
                <a:cxn ang="0">
                  <a:pos x="191" y="123"/>
                </a:cxn>
                <a:cxn ang="0">
                  <a:pos x="177" y="117"/>
                </a:cxn>
                <a:cxn ang="0">
                  <a:pos x="163" y="110"/>
                </a:cxn>
                <a:cxn ang="0">
                  <a:pos x="147" y="102"/>
                </a:cxn>
                <a:cxn ang="0">
                  <a:pos x="130" y="93"/>
                </a:cxn>
                <a:cxn ang="0">
                  <a:pos x="111" y="82"/>
                </a:cxn>
                <a:cxn ang="0">
                  <a:pos x="92" y="69"/>
                </a:cxn>
                <a:cxn ang="0">
                  <a:pos x="71" y="55"/>
                </a:cxn>
                <a:cxn ang="0">
                  <a:pos x="49" y="39"/>
                </a:cxn>
                <a:cxn ang="0">
                  <a:pos x="25" y="21"/>
                </a:cxn>
                <a:cxn ang="0">
                  <a:pos x="0" y="0"/>
                </a:cxn>
              </a:cxnLst>
              <a:rect l="0" t="0" r="r" b="b"/>
              <a:pathLst>
                <a:path w="272" h="166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9" y="11"/>
                  </a:lnTo>
                  <a:lnTo>
                    <a:pt x="16" y="18"/>
                  </a:lnTo>
                  <a:lnTo>
                    <a:pt x="25" y="29"/>
                  </a:lnTo>
                  <a:lnTo>
                    <a:pt x="35" y="39"/>
                  </a:lnTo>
                  <a:lnTo>
                    <a:pt x="49" y="52"/>
                  </a:lnTo>
                  <a:lnTo>
                    <a:pt x="64" y="64"/>
                  </a:lnTo>
                  <a:lnTo>
                    <a:pt x="81" y="78"/>
                  </a:lnTo>
                  <a:lnTo>
                    <a:pt x="101" y="92"/>
                  </a:lnTo>
                  <a:lnTo>
                    <a:pt x="122" y="106"/>
                  </a:lnTo>
                  <a:lnTo>
                    <a:pt x="146" y="119"/>
                  </a:lnTo>
                  <a:lnTo>
                    <a:pt x="171" y="132"/>
                  </a:lnTo>
                  <a:lnTo>
                    <a:pt x="199" y="144"/>
                  </a:lnTo>
                  <a:lnTo>
                    <a:pt x="228" y="155"/>
                  </a:lnTo>
                  <a:lnTo>
                    <a:pt x="260" y="166"/>
                  </a:lnTo>
                  <a:lnTo>
                    <a:pt x="261" y="166"/>
                  </a:lnTo>
                  <a:lnTo>
                    <a:pt x="264" y="165"/>
                  </a:lnTo>
                  <a:lnTo>
                    <a:pt x="268" y="162"/>
                  </a:lnTo>
                  <a:lnTo>
                    <a:pt x="271" y="159"/>
                  </a:lnTo>
                  <a:lnTo>
                    <a:pt x="272" y="157"/>
                  </a:lnTo>
                  <a:lnTo>
                    <a:pt x="270" y="152"/>
                  </a:lnTo>
                  <a:lnTo>
                    <a:pt x="263" y="147"/>
                  </a:lnTo>
                  <a:lnTo>
                    <a:pt x="252" y="143"/>
                  </a:lnTo>
                  <a:lnTo>
                    <a:pt x="244" y="140"/>
                  </a:lnTo>
                  <a:lnTo>
                    <a:pt x="236" y="138"/>
                  </a:lnTo>
                  <a:lnTo>
                    <a:pt x="225" y="135"/>
                  </a:lnTo>
                  <a:lnTo>
                    <a:pt x="215" y="131"/>
                  </a:lnTo>
                  <a:lnTo>
                    <a:pt x="203" y="128"/>
                  </a:lnTo>
                  <a:lnTo>
                    <a:pt x="191" y="123"/>
                  </a:lnTo>
                  <a:lnTo>
                    <a:pt x="177" y="117"/>
                  </a:lnTo>
                  <a:lnTo>
                    <a:pt x="163" y="110"/>
                  </a:lnTo>
                  <a:lnTo>
                    <a:pt x="147" y="102"/>
                  </a:lnTo>
                  <a:lnTo>
                    <a:pt x="130" y="93"/>
                  </a:lnTo>
                  <a:lnTo>
                    <a:pt x="111" y="82"/>
                  </a:lnTo>
                  <a:lnTo>
                    <a:pt x="92" y="69"/>
                  </a:lnTo>
                  <a:lnTo>
                    <a:pt x="71" y="55"/>
                  </a:lnTo>
                  <a:lnTo>
                    <a:pt x="49" y="39"/>
                  </a:lnTo>
                  <a:lnTo>
                    <a:pt x="2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32" name="Freeform 100"/>
            <p:cNvSpPr>
              <a:spLocks/>
            </p:cNvSpPr>
            <p:nvPr/>
          </p:nvSpPr>
          <p:spPr bwMode="auto">
            <a:xfrm>
              <a:off x="2790" y="2276"/>
              <a:ext cx="53" cy="42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7" y="12"/>
                </a:cxn>
                <a:cxn ang="0">
                  <a:pos x="13" y="27"/>
                </a:cxn>
                <a:cxn ang="0">
                  <a:pos x="21" y="51"/>
                </a:cxn>
                <a:cxn ang="0">
                  <a:pos x="31" y="84"/>
                </a:cxn>
                <a:cxn ang="0">
                  <a:pos x="43" y="125"/>
                </a:cxn>
                <a:cxn ang="0">
                  <a:pos x="54" y="172"/>
                </a:cxn>
                <a:cxn ang="0">
                  <a:pos x="66" y="226"/>
                </a:cxn>
                <a:cxn ang="0">
                  <a:pos x="75" y="285"/>
                </a:cxn>
                <a:cxn ang="0">
                  <a:pos x="82" y="348"/>
                </a:cxn>
                <a:cxn ang="0">
                  <a:pos x="87" y="416"/>
                </a:cxn>
                <a:cxn ang="0">
                  <a:pos x="87" y="486"/>
                </a:cxn>
                <a:cxn ang="0">
                  <a:pos x="83" y="558"/>
                </a:cxn>
                <a:cxn ang="0">
                  <a:pos x="73" y="631"/>
                </a:cxn>
                <a:cxn ang="0">
                  <a:pos x="56" y="706"/>
                </a:cxn>
                <a:cxn ang="0">
                  <a:pos x="33" y="780"/>
                </a:cxn>
                <a:cxn ang="0">
                  <a:pos x="0" y="852"/>
                </a:cxn>
                <a:cxn ang="0">
                  <a:pos x="3" y="849"/>
                </a:cxn>
                <a:cxn ang="0">
                  <a:pos x="10" y="837"/>
                </a:cxn>
                <a:cxn ang="0">
                  <a:pos x="20" y="819"/>
                </a:cxn>
                <a:cxn ang="0">
                  <a:pos x="31" y="795"/>
                </a:cxn>
                <a:cxn ang="0">
                  <a:pos x="45" y="763"/>
                </a:cxn>
                <a:cxn ang="0">
                  <a:pos x="60" y="725"/>
                </a:cxn>
                <a:cxn ang="0">
                  <a:pos x="74" y="680"/>
                </a:cxn>
                <a:cxn ang="0">
                  <a:pos x="87" y="630"/>
                </a:cxn>
                <a:cxn ang="0">
                  <a:pos x="97" y="574"/>
                </a:cxn>
                <a:cxn ang="0">
                  <a:pos x="104" y="512"/>
                </a:cxn>
                <a:cxn ang="0">
                  <a:pos x="106" y="445"/>
                </a:cxn>
                <a:cxn ang="0">
                  <a:pos x="105" y="373"/>
                </a:cxn>
                <a:cxn ang="0">
                  <a:pos x="97" y="296"/>
                </a:cxn>
                <a:cxn ang="0">
                  <a:pos x="82" y="215"/>
                </a:cxn>
                <a:cxn ang="0">
                  <a:pos x="59" y="128"/>
                </a:cxn>
                <a:cxn ang="0">
                  <a:pos x="28" y="38"/>
                </a:cxn>
                <a:cxn ang="0">
                  <a:pos x="27" y="29"/>
                </a:cxn>
                <a:cxn ang="0">
                  <a:pos x="22" y="12"/>
                </a:cxn>
                <a:cxn ang="0">
                  <a:pos x="14" y="0"/>
                </a:cxn>
                <a:cxn ang="0">
                  <a:pos x="5" y="6"/>
                </a:cxn>
              </a:cxnLst>
              <a:rect l="0" t="0" r="r" b="b"/>
              <a:pathLst>
                <a:path w="106" h="852">
                  <a:moveTo>
                    <a:pt x="5" y="6"/>
                  </a:moveTo>
                  <a:lnTo>
                    <a:pt x="7" y="12"/>
                  </a:lnTo>
                  <a:lnTo>
                    <a:pt x="13" y="27"/>
                  </a:lnTo>
                  <a:lnTo>
                    <a:pt x="21" y="51"/>
                  </a:lnTo>
                  <a:lnTo>
                    <a:pt x="31" y="84"/>
                  </a:lnTo>
                  <a:lnTo>
                    <a:pt x="43" y="125"/>
                  </a:lnTo>
                  <a:lnTo>
                    <a:pt x="54" y="172"/>
                  </a:lnTo>
                  <a:lnTo>
                    <a:pt x="66" y="226"/>
                  </a:lnTo>
                  <a:lnTo>
                    <a:pt x="75" y="285"/>
                  </a:lnTo>
                  <a:lnTo>
                    <a:pt x="82" y="348"/>
                  </a:lnTo>
                  <a:lnTo>
                    <a:pt x="87" y="416"/>
                  </a:lnTo>
                  <a:lnTo>
                    <a:pt x="87" y="486"/>
                  </a:lnTo>
                  <a:lnTo>
                    <a:pt x="83" y="558"/>
                  </a:lnTo>
                  <a:lnTo>
                    <a:pt x="73" y="631"/>
                  </a:lnTo>
                  <a:lnTo>
                    <a:pt x="56" y="706"/>
                  </a:lnTo>
                  <a:lnTo>
                    <a:pt x="33" y="780"/>
                  </a:lnTo>
                  <a:lnTo>
                    <a:pt x="0" y="852"/>
                  </a:lnTo>
                  <a:lnTo>
                    <a:pt x="3" y="849"/>
                  </a:lnTo>
                  <a:lnTo>
                    <a:pt x="10" y="837"/>
                  </a:lnTo>
                  <a:lnTo>
                    <a:pt x="20" y="819"/>
                  </a:lnTo>
                  <a:lnTo>
                    <a:pt x="31" y="795"/>
                  </a:lnTo>
                  <a:lnTo>
                    <a:pt x="45" y="763"/>
                  </a:lnTo>
                  <a:lnTo>
                    <a:pt x="60" y="725"/>
                  </a:lnTo>
                  <a:lnTo>
                    <a:pt x="74" y="680"/>
                  </a:lnTo>
                  <a:lnTo>
                    <a:pt x="87" y="630"/>
                  </a:lnTo>
                  <a:lnTo>
                    <a:pt x="97" y="574"/>
                  </a:lnTo>
                  <a:lnTo>
                    <a:pt x="104" y="512"/>
                  </a:lnTo>
                  <a:lnTo>
                    <a:pt x="106" y="445"/>
                  </a:lnTo>
                  <a:lnTo>
                    <a:pt x="105" y="373"/>
                  </a:lnTo>
                  <a:lnTo>
                    <a:pt x="97" y="296"/>
                  </a:lnTo>
                  <a:lnTo>
                    <a:pt x="82" y="215"/>
                  </a:lnTo>
                  <a:lnTo>
                    <a:pt x="59" y="128"/>
                  </a:lnTo>
                  <a:lnTo>
                    <a:pt x="28" y="38"/>
                  </a:lnTo>
                  <a:lnTo>
                    <a:pt x="27" y="29"/>
                  </a:lnTo>
                  <a:lnTo>
                    <a:pt x="22" y="12"/>
                  </a:lnTo>
                  <a:lnTo>
                    <a:pt x="1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4533" name="Freeform 101"/>
            <p:cNvSpPr>
              <a:spLocks/>
            </p:cNvSpPr>
            <p:nvPr/>
          </p:nvSpPr>
          <p:spPr bwMode="auto">
            <a:xfrm>
              <a:off x="2742" y="1938"/>
              <a:ext cx="8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6" y="7"/>
                </a:cxn>
                <a:cxn ang="0">
                  <a:pos x="14" y="14"/>
                </a:cxn>
                <a:cxn ang="0">
                  <a:pos x="23" y="22"/>
                </a:cxn>
                <a:cxn ang="0">
                  <a:pos x="34" y="32"/>
                </a:cxn>
                <a:cxn ang="0">
                  <a:pos x="47" y="41"/>
                </a:cxn>
                <a:cxn ang="0">
                  <a:pos x="62" y="49"/>
                </a:cxn>
                <a:cxn ang="0">
                  <a:pos x="77" y="55"/>
                </a:cxn>
                <a:cxn ang="0">
                  <a:pos x="93" y="60"/>
                </a:cxn>
                <a:cxn ang="0">
                  <a:pos x="108" y="65"/>
                </a:cxn>
                <a:cxn ang="0">
                  <a:pos x="122" y="68"/>
                </a:cxn>
                <a:cxn ang="0">
                  <a:pos x="134" y="73"/>
                </a:cxn>
                <a:cxn ang="0">
                  <a:pos x="146" y="79"/>
                </a:cxn>
                <a:cxn ang="0">
                  <a:pos x="156" y="87"/>
                </a:cxn>
                <a:cxn ang="0">
                  <a:pos x="164" y="98"/>
                </a:cxn>
                <a:cxn ang="0">
                  <a:pos x="170" y="112"/>
                </a:cxn>
                <a:cxn ang="0">
                  <a:pos x="170" y="111"/>
                </a:cxn>
                <a:cxn ang="0">
                  <a:pos x="170" y="106"/>
                </a:cxn>
                <a:cxn ang="0">
                  <a:pos x="169" y="99"/>
                </a:cxn>
                <a:cxn ang="0">
                  <a:pos x="164" y="90"/>
                </a:cxn>
                <a:cxn ang="0">
                  <a:pos x="154" y="81"/>
                </a:cxn>
                <a:cxn ang="0">
                  <a:pos x="139" y="70"/>
                </a:cxn>
                <a:cxn ang="0">
                  <a:pos x="116" y="60"/>
                </a:cxn>
                <a:cxn ang="0">
                  <a:pos x="85" y="51"/>
                </a:cxn>
                <a:cxn ang="0">
                  <a:pos x="84" y="51"/>
                </a:cxn>
                <a:cxn ang="0">
                  <a:pos x="78" y="49"/>
                </a:cxn>
                <a:cxn ang="0">
                  <a:pos x="71" y="46"/>
                </a:cxn>
                <a:cxn ang="0">
                  <a:pos x="61" y="42"/>
                </a:cxn>
                <a:cxn ang="0">
                  <a:pos x="48" y="36"/>
                </a:cxn>
                <a:cxn ang="0">
                  <a:pos x="34" y="27"/>
                </a:cxn>
                <a:cxn ang="0">
                  <a:pos x="18" y="15"/>
                </a:cxn>
                <a:cxn ang="0">
                  <a:pos x="0" y="0"/>
                </a:cxn>
              </a:cxnLst>
              <a:rect l="0" t="0" r="r" b="b"/>
              <a:pathLst>
                <a:path w="170" h="112">
                  <a:moveTo>
                    <a:pt x="0" y="0"/>
                  </a:moveTo>
                  <a:lnTo>
                    <a:pt x="1" y="3"/>
                  </a:lnTo>
                  <a:lnTo>
                    <a:pt x="6" y="7"/>
                  </a:lnTo>
                  <a:lnTo>
                    <a:pt x="14" y="14"/>
                  </a:lnTo>
                  <a:lnTo>
                    <a:pt x="23" y="22"/>
                  </a:lnTo>
                  <a:lnTo>
                    <a:pt x="34" y="32"/>
                  </a:lnTo>
                  <a:lnTo>
                    <a:pt x="47" y="41"/>
                  </a:lnTo>
                  <a:lnTo>
                    <a:pt x="62" y="49"/>
                  </a:lnTo>
                  <a:lnTo>
                    <a:pt x="77" y="55"/>
                  </a:lnTo>
                  <a:lnTo>
                    <a:pt x="93" y="60"/>
                  </a:lnTo>
                  <a:lnTo>
                    <a:pt x="108" y="65"/>
                  </a:lnTo>
                  <a:lnTo>
                    <a:pt x="122" y="68"/>
                  </a:lnTo>
                  <a:lnTo>
                    <a:pt x="134" y="73"/>
                  </a:lnTo>
                  <a:lnTo>
                    <a:pt x="146" y="79"/>
                  </a:lnTo>
                  <a:lnTo>
                    <a:pt x="156" y="87"/>
                  </a:lnTo>
                  <a:lnTo>
                    <a:pt x="164" y="98"/>
                  </a:lnTo>
                  <a:lnTo>
                    <a:pt x="170" y="112"/>
                  </a:lnTo>
                  <a:lnTo>
                    <a:pt x="170" y="111"/>
                  </a:lnTo>
                  <a:lnTo>
                    <a:pt x="170" y="106"/>
                  </a:lnTo>
                  <a:lnTo>
                    <a:pt x="169" y="99"/>
                  </a:lnTo>
                  <a:lnTo>
                    <a:pt x="164" y="90"/>
                  </a:lnTo>
                  <a:lnTo>
                    <a:pt x="154" y="81"/>
                  </a:lnTo>
                  <a:lnTo>
                    <a:pt x="139" y="70"/>
                  </a:lnTo>
                  <a:lnTo>
                    <a:pt x="116" y="60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78" y="49"/>
                  </a:lnTo>
                  <a:lnTo>
                    <a:pt x="71" y="46"/>
                  </a:lnTo>
                  <a:lnTo>
                    <a:pt x="61" y="42"/>
                  </a:lnTo>
                  <a:lnTo>
                    <a:pt x="48" y="36"/>
                  </a:lnTo>
                  <a:lnTo>
                    <a:pt x="34" y="27"/>
                  </a:lnTo>
                  <a:lnTo>
                    <a:pt x="1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74535" name="AutoShape 103"/>
          <p:cNvSpPr>
            <a:spLocks noChangeArrowheads="1"/>
          </p:cNvSpPr>
          <p:nvPr/>
        </p:nvSpPr>
        <p:spPr bwMode="auto">
          <a:xfrm>
            <a:off x="6019800" y="4084638"/>
            <a:ext cx="533400" cy="228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536" name="AutoShape 104"/>
          <p:cNvSpPr>
            <a:spLocks noChangeArrowheads="1"/>
          </p:cNvSpPr>
          <p:nvPr/>
        </p:nvSpPr>
        <p:spPr bwMode="auto">
          <a:xfrm>
            <a:off x="2743200" y="4313238"/>
            <a:ext cx="533400" cy="2286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439" name="Freeform 7"/>
          <p:cNvSpPr>
            <a:spLocks/>
          </p:cNvSpPr>
          <p:nvPr/>
        </p:nvSpPr>
        <p:spPr bwMode="auto">
          <a:xfrm>
            <a:off x="3030538" y="3586163"/>
            <a:ext cx="3065462" cy="803275"/>
          </a:xfrm>
          <a:custGeom>
            <a:avLst/>
            <a:gdLst/>
            <a:ahLst/>
            <a:cxnLst>
              <a:cxn ang="0">
                <a:pos x="91" y="291"/>
              </a:cxn>
              <a:cxn ang="0">
                <a:pos x="29" y="325"/>
              </a:cxn>
              <a:cxn ang="0">
                <a:pos x="3" y="357"/>
              </a:cxn>
              <a:cxn ang="0">
                <a:pos x="4" y="400"/>
              </a:cxn>
              <a:cxn ang="0">
                <a:pos x="47" y="445"/>
              </a:cxn>
              <a:cxn ang="0">
                <a:pos x="114" y="473"/>
              </a:cxn>
              <a:cxn ang="0">
                <a:pos x="72" y="504"/>
              </a:cxn>
              <a:cxn ang="0">
                <a:pos x="51" y="539"/>
              </a:cxn>
              <a:cxn ang="0">
                <a:pos x="59" y="576"/>
              </a:cxn>
              <a:cxn ang="0">
                <a:pos x="91" y="611"/>
              </a:cxn>
              <a:cxn ang="0">
                <a:pos x="155" y="640"/>
              </a:cxn>
              <a:cxn ang="0">
                <a:pos x="302" y="660"/>
              </a:cxn>
              <a:cxn ang="0">
                <a:pos x="381" y="701"/>
              </a:cxn>
              <a:cxn ang="0">
                <a:pos x="543" y="748"/>
              </a:cxn>
              <a:cxn ang="0">
                <a:pos x="735" y="756"/>
              </a:cxn>
              <a:cxn ang="0">
                <a:pos x="893" y="730"/>
              </a:cxn>
              <a:cxn ang="0">
                <a:pos x="1006" y="781"/>
              </a:cxn>
              <a:cxn ang="0">
                <a:pos x="1153" y="806"/>
              </a:cxn>
              <a:cxn ang="0">
                <a:pos x="1342" y="793"/>
              </a:cxn>
              <a:cxn ang="0">
                <a:pos x="1470" y="751"/>
              </a:cxn>
              <a:cxn ang="0">
                <a:pos x="1527" y="711"/>
              </a:cxn>
              <a:cxn ang="0">
                <a:pos x="1589" y="695"/>
              </a:cxn>
              <a:cxn ang="0">
                <a:pos x="1733" y="708"/>
              </a:cxn>
              <a:cxn ang="0">
                <a:pos x="1879" y="687"/>
              </a:cxn>
              <a:cxn ang="0">
                <a:pos x="1959" y="655"/>
              </a:cxn>
              <a:cxn ang="0">
                <a:pos x="2012" y="613"/>
              </a:cxn>
              <a:cxn ang="0">
                <a:pos x="2031" y="563"/>
              </a:cxn>
              <a:cxn ang="0">
                <a:pos x="2157" y="542"/>
              </a:cxn>
              <a:cxn ang="0">
                <a:pos x="2246" y="510"/>
              </a:cxn>
              <a:cxn ang="0">
                <a:pos x="2309" y="466"/>
              </a:cxn>
              <a:cxn ang="0">
                <a:pos x="2343" y="414"/>
              </a:cxn>
              <a:cxn ang="0">
                <a:pos x="2342" y="363"/>
              </a:cxn>
              <a:cxn ang="0">
                <a:pos x="2309" y="316"/>
              </a:cxn>
              <a:cxn ang="0">
                <a:pos x="2276" y="279"/>
              </a:cxn>
              <a:cxn ang="0">
                <a:pos x="2293" y="232"/>
              </a:cxn>
              <a:cxn ang="0">
                <a:pos x="2281" y="194"/>
              </a:cxn>
              <a:cxn ang="0">
                <a:pos x="2246" y="159"/>
              </a:cxn>
              <a:cxn ang="0">
                <a:pos x="2166" y="121"/>
              </a:cxn>
              <a:cxn ang="0">
                <a:pos x="2075" y="90"/>
              </a:cxn>
              <a:cxn ang="0">
                <a:pos x="2042" y="56"/>
              </a:cxn>
              <a:cxn ang="0">
                <a:pos x="1953" y="17"/>
              </a:cxn>
              <a:cxn ang="0">
                <a:pos x="1806" y="0"/>
              </a:cxn>
              <a:cxn ang="0">
                <a:pos x="1673" y="21"/>
              </a:cxn>
              <a:cxn ang="0">
                <a:pos x="1611" y="39"/>
              </a:cxn>
              <a:cxn ang="0">
                <a:pos x="1536" y="11"/>
              </a:cxn>
              <a:cxn ang="0">
                <a:pos x="1398" y="0"/>
              </a:cxn>
              <a:cxn ang="0">
                <a:pos x="1293" y="21"/>
              </a:cxn>
              <a:cxn ang="0">
                <a:pos x="1219" y="62"/>
              </a:cxn>
              <a:cxn ang="0">
                <a:pos x="1127" y="34"/>
              </a:cxn>
              <a:cxn ang="0">
                <a:pos x="958" y="27"/>
              </a:cxn>
              <a:cxn ang="0">
                <a:pos x="835" y="53"/>
              </a:cxn>
              <a:cxn ang="0">
                <a:pos x="760" y="97"/>
              </a:cxn>
              <a:cxn ang="0">
                <a:pos x="599" y="74"/>
              </a:cxn>
              <a:cxn ang="0">
                <a:pos x="465" y="81"/>
              </a:cxn>
              <a:cxn ang="0">
                <a:pos x="355" y="108"/>
              </a:cxn>
              <a:cxn ang="0">
                <a:pos x="270" y="149"/>
              </a:cxn>
              <a:cxn ang="0">
                <a:pos x="219" y="203"/>
              </a:cxn>
              <a:cxn ang="0">
                <a:pos x="208" y="257"/>
              </a:cxn>
            </a:cxnLst>
            <a:rect l="0" t="0" r="r" b="b"/>
            <a:pathLst>
              <a:path w="2346" h="808">
                <a:moveTo>
                  <a:pt x="211" y="268"/>
                </a:moveTo>
                <a:lnTo>
                  <a:pt x="189" y="269"/>
                </a:lnTo>
                <a:lnTo>
                  <a:pt x="167" y="272"/>
                </a:lnTo>
                <a:lnTo>
                  <a:pt x="147" y="276"/>
                </a:lnTo>
                <a:lnTo>
                  <a:pt x="128" y="279"/>
                </a:lnTo>
                <a:lnTo>
                  <a:pt x="109" y="285"/>
                </a:lnTo>
                <a:lnTo>
                  <a:pt x="91" y="291"/>
                </a:lnTo>
                <a:lnTo>
                  <a:pt x="75" y="297"/>
                </a:lnTo>
                <a:lnTo>
                  <a:pt x="60" y="304"/>
                </a:lnTo>
                <a:lnTo>
                  <a:pt x="53" y="309"/>
                </a:lnTo>
                <a:lnTo>
                  <a:pt x="47" y="312"/>
                </a:lnTo>
                <a:lnTo>
                  <a:pt x="41" y="316"/>
                </a:lnTo>
                <a:lnTo>
                  <a:pt x="35" y="320"/>
                </a:lnTo>
                <a:lnTo>
                  <a:pt x="29" y="325"/>
                </a:lnTo>
                <a:lnTo>
                  <a:pt x="23" y="329"/>
                </a:lnTo>
                <a:lnTo>
                  <a:pt x="19" y="334"/>
                </a:lnTo>
                <a:lnTo>
                  <a:pt x="16" y="338"/>
                </a:lnTo>
                <a:lnTo>
                  <a:pt x="12" y="342"/>
                </a:lnTo>
                <a:lnTo>
                  <a:pt x="9" y="348"/>
                </a:lnTo>
                <a:lnTo>
                  <a:pt x="6" y="353"/>
                </a:lnTo>
                <a:lnTo>
                  <a:pt x="3" y="357"/>
                </a:lnTo>
                <a:lnTo>
                  <a:pt x="1" y="363"/>
                </a:lnTo>
                <a:lnTo>
                  <a:pt x="0" y="367"/>
                </a:lnTo>
                <a:lnTo>
                  <a:pt x="0" y="373"/>
                </a:lnTo>
                <a:lnTo>
                  <a:pt x="0" y="379"/>
                </a:lnTo>
                <a:lnTo>
                  <a:pt x="0" y="387"/>
                </a:lnTo>
                <a:lnTo>
                  <a:pt x="1" y="394"/>
                </a:lnTo>
                <a:lnTo>
                  <a:pt x="4" y="400"/>
                </a:lnTo>
                <a:lnTo>
                  <a:pt x="7" y="407"/>
                </a:lnTo>
                <a:lnTo>
                  <a:pt x="12" y="414"/>
                </a:lnTo>
                <a:lnTo>
                  <a:pt x="18" y="422"/>
                </a:lnTo>
                <a:lnTo>
                  <a:pt x="23" y="428"/>
                </a:lnTo>
                <a:lnTo>
                  <a:pt x="31" y="433"/>
                </a:lnTo>
                <a:lnTo>
                  <a:pt x="38" y="439"/>
                </a:lnTo>
                <a:lnTo>
                  <a:pt x="47" y="445"/>
                </a:lnTo>
                <a:lnTo>
                  <a:pt x="57" y="451"/>
                </a:lnTo>
                <a:lnTo>
                  <a:pt x="67" y="457"/>
                </a:lnTo>
                <a:lnTo>
                  <a:pt x="79" y="461"/>
                </a:lnTo>
                <a:lnTo>
                  <a:pt x="91" y="466"/>
                </a:lnTo>
                <a:lnTo>
                  <a:pt x="103" y="470"/>
                </a:lnTo>
                <a:lnTo>
                  <a:pt x="116" y="475"/>
                </a:lnTo>
                <a:lnTo>
                  <a:pt x="114" y="473"/>
                </a:lnTo>
                <a:lnTo>
                  <a:pt x="107" y="478"/>
                </a:lnTo>
                <a:lnTo>
                  <a:pt x="100" y="482"/>
                </a:lnTo>
                <a:lnTo>
                  <a:pt x="94" y="485"/>
                </a:lnTo>
                <a:lnTo>
                  <a:pt x="88" y="489"/>
                </a:lnTo>
                <a:lnTo>
                  <a:pt x="82" y="494"/>
                </a:lnTo>
                <a:lnTo>
                  <a:pt x="76" y="500"/>
                </a:lnTo>
                <a:lnTo>
                  <a:pt x="72" y="504"/>
                </a:lnTo>
                <a:lnTo>
                  <a:pt x="67" y="508"/>
                </a:lnTo>
                <a:lnTo>
                  <a:pt x="63" y="513"/>
                </a:lnTo>
                <a:lnTo>
                  <a:pt x="60" y="519"/>
                </a:lnTo>
                <a:lnTo>
                  <a:pt x="57" y="523"/>
                </a:lnTo>
                <a:lnTo>
                  <a:pt x="56" y="527"/>
                </a:lnTo>
                <a:lnTo>
                  <a:pt x="53" y="533"/>
                </a:lnTo>
                <a:lnTo>
                  <a:pt x="51" y="539"/>
                </a:lnTo>
                <a:lnTo>
                  <a:pt x="51" y="544"/>
                </a:lnTo>
                <a:lnTo>
                  <a:pt x="51" y="549"/>
                </a:lnTo>
                <a:lnTo>
                  <a:pt x="51" y="555"/>
                </a:lnTo>
                <a:lnTo>
                  <a:pt x="53" y="560"/>
                </a:lnTo>
                <a:lnTo>
                  <a:pt x="54" y="566"/>
                </a:lnTo>
                <a:lnTo>
                  <a:pt x="56" y="571"/>
                </a:lnTo>
                <a:lnTo>
                  <a:pt x="59" y="576"/>
                </a:lnTo>
                <a:lnTo>
                  <a:pt x="62" y="582"/>
                </a:lnTo>
                <a:lnTo>
                  <a:pt x="66" y="588"/>
                </a:lnTo>
                <a:lnTo>
                  <a:pt x="69" y="592"/>
                </a:lnTo>
                <a:lnTo>
                  <a:pt x="75" y="596"/>
                </a:lnTo>
                <a:lnTo>
                  <a:pt x="79" y="602"/>
                </a:lnTo>
                <a:lnTo>
                  <a:pt x="85" y="607"/>
                </a:lnTo>
                <a:lnTo>
                  <a:pt x="91" y="611"/>
                </a:lnTo>
                <a:lnTo>
                  <a:pt x="98" y="616"/>
                </a:lnTo>
                <a:lnTo>
                  <a:pt x="106" y="620"/>
                </a:lnTo>
                <a:lnTo>
                  <a:pt x="113" y="623"/>
                </a:lnTo>
                <a:lnTo>
                  <a:pt x="120" y="627"/>
                </a:lnTo>
                <a:lnTo>
                  <a:pt x="129" y="630"/>
                </a:lnTo>
                <a:lnTo>
                  <a:pt x="138" y="635"/>
                </a:lnTo>
                <a:lnTo>
                  <a:pt x="155" y="640"/>
                </a:lnTo>
                <a:lnTo>
                  <a:pt x="175" y="646"/>
                </a:lnTo>
                <a:lnTo>
                  <a:pt x="195" y="651"/>
                </a:lnTo>
                <a:lnTo>
                  <a:pt x="217" y="655"/>
                </a:lnTo>
                <a:lnTo>
                  <a:pt x="241" y="657"/>
                </a:lnTo>
                <a:lnTo>
                  <a:pt x="264" y="660"/>
                </a:lnTo>
                <a:lnTo>
                  <a:pt x="288" y="660"/>
                </a:lnTo>
                <a:lnTo>
                  <a:pt x="302" y="660"/>
                </a:lnTo>
                <a:lnTo>
                  <a:pt x="315" y="660"/>
                </a:lnTo>
                <a:lnTo>
                  <a:pt x="314" y="660"/>
                </a:lnTo>
                <a:lnTo>
                  <a:pt x="321" y="665"/>
                </a:lnTo>
                <a:lnTo>
                  <a:pt x="329" y="671"/>
                </a:lnTo>
                <a:lnTo>
                  <a:pt x="345" y="682"/>
                </a:lnTo>
                <a:lnTo>
                  <a:pt x="362" y="692"/>
                </a:lnTo>
                <a:lnTo>
                  <a:pt x="381" y="701"/>
                </a:lnTo>
                <a:lnTo>
                  <a:pt x="402" y="709"/>
                </a:lnTo>
                <a:lnTo>
                  <a:pt x="422" y="718"/>
                </a:lnTo>
                <a:lnTo>
                  <a:pt x="445" y="726"/>
                </a:lnTo>
                <a:lnTo>
                  <a:pt x="468" y="731"/>
                </a:lnTo>
                <a:lnTo>
                  <a:pt x="491" y="737"/>
                </a:lnTo>
                <a:lnTo>
                  <a:pt x="516" y="743"/>
                </a:lnTo>
                <a:lnTo>
                  <a:pt x="543" y="748"/>
                </a:lnTo>
                <a:lnTo>
                  <a:pt x="568" y="752"/>
                </a:lnTo>
                <a:lnTo>
                  <a:pt x="596" y="755"/>
                </a:lnTo>
                <a:lnTo>
                  <a:pt x="622" y="756"/>
                </a:lnTo>
                <a:lnTo>
                  <a:pt x="650" y="758"/>
                </a:lnTo>
                <a:lnTo>
                  <a:pt x="678" y="758"/>
                </a:lnTo>
                <a:lnTo>
                  <a:pt x="707" y="758"/>
                </a:lnTo>
                <a:lnTo>
                  <a:pt x="735" y="756"/>
                </a:lnTo>
                <a:lnTo>
                  <a:pt x="763" y="755"/>
                </a:lnTo>
                <a:lnTo>
                  <a:pt x="791" y="752"/>
                </a:lnTo>
                <a:lnTo>
                  <a:pt x="817" y="748"/>
                </a:lnTo>
                <a:lnTo>
                  <a:pt x="844" y="743"/>
                </a:lnTo>
                <a:lnTo>
                  <a:pt x="870" y="737"/>
                </a:lnTo>
                <a:lnTo>
                  <a:pt x="895" y="730"/>
                </a:lnTo>
                <a:lnTo>
                  <a:pt x="893" y="730"/>
                </a:lnTo>
                <a:lnTo>
                  <a:pt x="907" y="739"/>
                </a:lnTo>
                <a:lnTo>
                  <a:pt x="921" y="748"/>
                </a:lnTo>
                <a:lnTo>
                  <a:pt x="936" y="755"/>
                </a:lnTo>
                <a:lnTo>
                  <a:pt x="952" y="762"/>
                </a:lnTo>
                <a:lnTo>
                  <a:pt x="970" y="770"/>
                </a:lnTo>
                <a:lnTo>
                  <a:pt x="987" y="775"/>
                </a:lnTo>
                <a:lnTo>
                  <a:pt x="1006" y="781"/>
                </a:lnTo>
                <a:lnTo>
                  <a:pt x="1026" y="787"/>
                </a:lnTo>
                <a:lnTo>
                  <a:pt x="1046" y="792"/>
                </a:lnTo>
                <a:lnTo>
                  <a:pt x="1067" y="796"/>
                </a:lnTo>
                <a:lnTo>
                  <a:pt x="1087" y="799"/>
                </a:lnTo>
                <a:lnTo>
                  <a:pt x="1109" y="802"/>
                </a:lnTo>
                <a:lnTo>
                  <a:pt x="1131" y="803"/>
                </a:lnTo>
                <a:lnTo>
                  <a:pt x="1153" y="806"/>
                </a:lnTo>
                <a:lnTo>
                  <a:pt x="1175" y="806"/>
                </a:lnTo>
                <a:lnTo>
                  <a:pt x="1199" y="808"/>
                </a:lnTo>
                <a:lnTo>
                  <a:pt x="1229" y="806"/>
                </a:lnTo>
                <a:lnTo>
                  <a:pt x="1259" y="805"/>
                </a:lnTo>
                <a:lnTo>
                  <a:pt x="1287" y="802"/>
                </a:lnTo>
                <a:lnTo>
                  <a:pt x="1315" y="798"/>
                </a:lnTo>
                <a:lnTo>
                  <a:pt x="1342" y="793"/>
                </a:lnTo>
                <a:lnTo>
                  <a:pt x="1369" y="787"/>
                </a:lnTo>
                <a:lnTo>
                  <a:pt x="1394" y="781"/>
                </a:lnTo>
                <a:lnTo>
                  <a:pt x="1417" y="773"/>
                </a:lnTo>
                <a:lnTo>
                  <a:pt x="1439" y="765"/>
                </a:lnTo>
                <a:lnTo>
                  <a:pt x="1451" y="761"/>
                </a:lnTo>
                <a:lnTo>
                  <a:pt x="1461" y="755"/>
                </a:lnTo>
                <a:lnTo>
                  <a:pt x="1470" y="751"/>
                </a:lnTo>
                <a:lnTo>
                  <a:pt x="1480" y="745"/>
                </a:lnTo>
                <a:lnTo>
                  <a:pt x="1489" y="740"/>
                </a:lnTo>
                <a:lnTo>
                  <a:pt x="1498" y="734"/>
                </a:lnTo>
                <a:lnTo>
                  <a:pt x="1507" y="729"/>
                </a:lnTo>
                <a:lnTo>
                  <a:pt x="1514" y="723"/>
                </a:lnTo>
                <a:lnTo>
                  <a:pt x="1521" y="717"/>
                </a:lnTo>
                <a:lnTo>
                  <a:pt x="1527" y="711"/>
                </a:lnTo>
                <a:lnTo>
                  <a:pt x="1535" y="705"/>
                </a:lnTo>
                <a:lnTo>
                  <a:pt x="1541" y="698"/>
                </a:lnTo>
                <a:lnTo>
                  <a:pt x="1545" y="692"/>
                </a:lnTo>
                <a:lnTo>
                  <a:pt x="1549" y="684"/>
                </a:lnTo>
                <a:lnTo>
                  <a:pt x="1551" y="686"/>
                </a:lnTo>
                <a:lnTo>
                  <a:pt x="1570" y="690"/>
                </a:lnTo>
                <a:lnTo>
                  <a:pt x="1589" y="695"/>
                </a:lnTo>
                <a:lnTo>
                  <a:pt x="1609" y="699"/>
                </a:lnTo>
                <a:lnTo>
                  <a:pt x="1630" y="702"/>
                </a:lnTo>
                <a:lnTo>
                  <a:pt x="1652" y="705"/>
                </a:lnTo>
                <a:lnTo>
                  <a:pt x="1673" y="707"/>
                </a:lnTo>
                <a:lnTo>
                  <a:pt x="1695" y="708"/>
                </a:lnTo>
                <a:lnTo>
                  <a:pt x="1717" y="708"/>
                </a:lnTo>
                <a:lnTo>
                  <a:pt x="1733" y="708"/>
                </a:lnTo>
                <a:lnTo>
                  <a:pt x="1749" y="708"/>
                </a:lnTo>
                <a:lnTo>
                  <a:pt x="1780" y="705"/>
                </a:lnTo>
                <a:lnTo>
                  <a:pt x="1810" y="702"/>
                </a:lnTo>
                <a:lnTo>
                  <a:pt x="1838" y="696"/>
                </a:lnTo>
                <a:lnTo>
                  <a:pt x="1853" y="693"/>
                </a:lnTo>
                <a:lnTo>
                  <a:pt x="1866" y="690"/>
                </a:lnTo>
                <a:lnTo>
                  <a:pt x="1879" y="687"/>
                </a:lnTo>
                <a:lnTo>
                  <a:pt x="1891" y="683"/>
                </a:lnTo>
                <a:lnTo>
                  <a:pt x="1904" y="679"/>
                </a:lnTo>
                <a:lnTo>
                  <a:pt x="1916" y="674"/>
                </a:lnTo>
                <a:lnTo>
                  <a:pt x="1928" y="670"/>
                </a:lnTo>
                <a:lnTo>
                  <a:pt x="1938" y="665"/>
                </a:lnTo>
                <a:lnTo>
                  <a:pt x="1948" y="661"/>
                </a:lnTo>
                <a:lnTo>
                  <a:pt x="1959" y="655"/>
                </a:lnTo>
                <a:lnTo>
                  <a:pt x="1967" y="649"/>
                </a:lnTo>
                <a:lnTo>
                  <a:pt x="1976" y="643"/>
                </a:lnTo>
                <a:lnTo>
                  <a:pt x="1985" y="638"/>
                </a:lnTo>
                <a:lnTo>
                  <a:pt x="1992" y="632"/>
                </a:lnTo>
                <a:lnTo>
                  <a:pt x="2000" y="626"/>
                </a:lnTo>
                <a:lnTo>
                  <a:pt x="2006" y="618"/>
                </a:lnTo>
                <a:lnTo>
                  <a:pt x="2012" y="613"/>
                </a:lnTo>
                <a:lnTo>
                  <a:pt x="2016" y="605"/>
                </a:lnTo>
                <a:lnTo>
                  <a:pt x="2020" y="599"/>
                </a:lnTo>
                <a:lnTo>
                  <a:pt x="2025" y="592"/>
                </a:lnTo>
                <a:lnTo>
                  <a:pt x="2028" y="585"/>
                </a:lnTo>
                <a:lnTo>
                  <a:pt x="2029" y="577"/>
                </a:lnTo>
                <a:lnTo>
                  <a:pt x="2031" y="570"/>
                </a:lnTo>
                <a:lnTo>
                  <a:pt x="2031" y="563"/>
                </a:lnTo>
                <a:lnTo>
                  <a:pt x="2031" y="561"/>
                </a:lnTo>
                <a:lnTo>
                  <a:pt x="2064" y="558"/>
                </a:lnTo>
                <a:lnTo>
                  <a:pt x="2097" y="554"/>
                </a:lnTo>
                <a:lnTo>
                  <a:pt x="2111" y="552"/>
                </a:lnTo>
                <a:lnTo>
                  <a:pt x="2127" y="549"/>
                </a:lnTo>
                <a:lnTo>
                  <a:pt x="2142" y="545"/>
                </a:lnTo>
                <a:lnTo>
                  <a:pt x="2157" y="542"/>
                </a:lnTo>
                <a:lnTo>
                  <a:pt x="2170" y="538"/>
                </a:lnTo>
                <a:lnTo>
                  <a:pt x="2185" y="535"/>
                </a:lnTo>
                <a:lnTo>
                  <a:pt x="2198" y="530"/>
                </a:lnTo>
                <a:lnTo>
                  <a:pt x="2210" y="524"/>
                </a:lnTo>
                <a:lnTo>
                  <a:pt x="2223" y="520"/>
                </a:lnTo>
                <a:lnTo>
                  <a:pt x="2235" y="516"/>
                </a:lnTo>
                <a:lnTo>
                  <a:pt x="2246" y="510"/>
                </a:lnTo>
                <a:lnTo>
                  <a:pt x="2257" y="504"/>
                </a:lnTo>
                <a:lnTo>
                  <a:pt x="2267" y="498"/>
                </a:lnTo>
                <a:lnTo>
                  <a:pt x="2277" y="492"/>
                </a:lnTo>
                <a:lnTo>
                  <a:pt x="2286" y="486"/>
                </a:lnTo>
                <a:lnTo>
                  <a:pt x="2295" y="479"/>
                </a:lnTo>
                <a:lnTo>
                  <a:pt x="2302" y="473"/>
                </a:lnTo>
                <a:lnTo>
                  <a:pt x="2309" y="466"/>
                </a:lnTo>
                <a:lnTo>
                  <a:pt x="2317" y="460"/>
                </a:lnTo>
                <a:lnTo>
                  <a:pt x="2323" y="453"/>
                </a:lnTo>
                <a:lnTo>
                  <a:pt x="2328" y="445"/>
                </a:lnTo>
                <a:lnTo>
                  <a:pt x="2333" y="438"/>
                </a:lnTo>
                <a:lnTo>
                  <a:pt x="2337" y="431"/>
                </a:lnTo>
                <a:lnTo>
                  <a:pt x="2340" y="423"/>
                </a:lnTo>
                <a:lnTo>
                  <a:pt x="2343" y="414"/>
                </a:lnTo>
                <a:lnTo>
                  <a:pt x="2345" y="407"/>
                </a:lnTo>
                <a:lnTo>
                  <a:pt x="2346" y="400"/>
                </a:lnTo>
                <a:lnTo>
                  <a:pt x="2346" y="391"/>
                </a:lnTo>
                <a:lnTo>
                  <a:pt x="2346" y="384"/>
                </a:lnTo>
                <a:lnTo>
                  <a:pt x="2346" y="378"/>
                </a:lnTo>
                <a:lnTo>
                  <a:pt x="2343" y="370"/>
                </a:lnTo>
                <a:lnTo>
                  <a:pt x="2342" y="363"/>
                </a:lnTo>
                <a:lnTo>
                  <a:pt x="2339" y="356"/>
                </a:lnTo>
                <a:lnTo>
                  <a:pt x="2336" y="350"/>
                </a:lnTo>
                <a:lnTo>
                  <a:pt x="2331" y="342"/>
                </a:lnTo>
                <a:lnTo>
                  <a:pt x="2327" y="335"/>
                </a:lnTo>
                <a:lnTo>
                  <a:pt x="2323" y="329"/>
                </a:lnTo>
                <a:lnTo>
                  <a:pt x="2317" y="323"/>
                </a:lnTo>
                <a:lnTo>
                  <a:pt x="2309" y="316"/>
                </a:lnTo>
                <a:lnTo>
                  <a:pt x="2303" y="310"/>
                </a:lnTo>
                <a:lnTo>
                  <a:pt x="2296" y="304"/>
                </a:lnTo>
                <a:lnTo>
                  <a:pt x="2287" y="298"/>
                </a:lnTo>
                <a:lnTo>
                  <a:pt x="2280" y="293"/>
                </a:lnTo>
                <a:lnTo>
                  <a:pt x="2270" y="287"/>
                </a:lnTo>
                <a:lnTo>
                  <a:pt x="2270" y="287"/>
                </a:lnTo>
                <a:lnTo>
                  <a:pt x="2276" y="279"/>
                </a:lnTo>
                <a:lnTo>
                  <a:pt x="2280" y="273"/>
                </a:lnTo>
                <a:lnTo>
                  <a:pt x="2284" y="266"/>
                </a:lnTo>
                <a:lnTo>
                  <a:pt x="2287" y="260"/>
                </a:lnTo>
                <a:lnTo>
                  <a:pt x="2290" y="253"/>
                </a:lnTo>
                <a:lnTo>
                  <a:pt x="2292" y="247"/>
                </a:lnTo>
                <a:lnTo>
                  <a:pt x="2293" y="240"/>
                </a:lnTo>
                <a:lnTo>
                  <a:pt x="2293" y="232"/>
                </a:lnTo>
                <a:lnTo>
                  <a:pt x="2293" y="227"/>
                </a:lnTo>
                <a:lnTo>
                  <a:pt x="2292" y="221"/>
                </a:lnTo>
                <a:lnTo>
                  <a:pt x="2290" y="216"/>
                </a:lnTo>
                <a:lnTo>
                  <a:pt x="2289" y="210"/>
                </a:lnTo>
                <a:lnTo>
                  <a:pt x="2287" y="205"/>
                </a:lnTo>
                <a:lnTo>
                  <a:pt x="2284" y="199"/>
                </a:lnTo>
                <a:lnTo>
                  <a:pt x="2281" y="194"/>
                </a:lnTo>
                <a:lnTo>
                  <a:pt x="2277" y="188"/>
                </a:lnTo>
                <a:lnTo>
                  <a:pt x="2273" y="184"/>
                </a:lnTo>
                <a:lnTo>
                  <a:pt x="2268" y="178"/>
                </a:lnTo>
                <a:lnTo>
                  <a:pt x="2264" y="174"/>
                </a:lnTo>
                <a:lnTo>
                  <a:pt x="2258" y="168"/>
                </a:lnTo>
                <a:lnTo>
                  <a:pt x="2254" y="163"/>
                </a:lnTo>
                <a:lnTo>
                  <a:pt x="2246" y="159"/>
                </a:lnTo>
                <a:lnTo>
                  <a:pt x="2240" y="155"/>
                </a:lnTo>
                <a:lnTo>
                  <a:pt x="2233" y="150"/>
                </a:lnTo>
                <a:lnTo>
                  <a:pt x="2226" y="146"/>
                </a:lnTo>
                <a:lnTo>
                  <a:pt x="2218" y="141"/>
                </a:lnTo>
                <a:lnTo>
                  <a:pt x="2202" y="134"/>
                </a:lnTo>
                <a:lnTo>
                  <a:pt x="2185" y="127"/>
                </a:lnTo>
                <a:lnTo>
                  <a:pt x="2166" y="121"/>
                </a:lnTo>
                <a:lnTo>
                  <a:pt x="2146" y="115"/>
                </a:lnTo>
                <a:lnTo>
                  <a:pt x="2124" y="109"/>
                </a:lnTo>
                <a:lnTo>
                  <a:pt x="2102" y="105"/>
                </a:lnTo>
                <a:lnTo>
                  <a:pt x="2079" y="102"/>
                </a:lnTo>
                <a:lnTo>
                  <a:pt x="2080" y="102"/>
                </a:lnTo>
                <a:lnTo>
                  <a:pt x="2078" y="96"/>
                </a:lnTo>
                <a:lnTo>
                  <a:pt x="2075" y="90"/>
                </a:lnTo>
                <a:lnTo>
                  <a:pt x="2072" y="86"/>
                </a:lnTo>
                <a:lnTo>
                  <a:pt x="2067" y="80"/>
                </a:lnTo>
                <a:lnTo>
                  <a:pt x="2064" y="75"/>
                </a:lnTo>
                <a:lnTo>
                  <a:pt x="2058" y="69"/>
                </a:lnTo>
                <a:lnTo>
                  <a:pt x="2054" y="65"/>
                </a:lnTo>
                <a:lnTo>
                  <a:pt x="2048" y="61"/>
                </a:lnTo>
                <a:lnTo>
                  <a:pt x="2042" y="56"/>
                </a:lnTo>
                <a:lnTo>
                  <a:pt x="2036" y="52"/>
                </a:lnTo>
                <a:lnTo>
                  <a:pt x="2029" y="47"/>
                </a:lnTo>
                <a:lnTo>
                  <a:pt x="2022" y="43"/>
                </a:lnTo>
                <a:lnTo>
                  <a:pt x="2007" y="36"/>
                </a:lnTo>
                <a:lnTo>
                  <a:pt x="1989" y="28"/>
                </a:lnTo>
                <a:lnTo>
                  <a:pt x="1972" y="22"/>
                </a:lnTo>
                <a:lnTo>
                  <a:pt x="1953" y="17"/>
                </a:lnTo>
                <a:lnTo>
                  <a:pt x="1932" y="11"/>
                </a:lnTo>
                <a:lnTo>
                  <a:pt x="1912" y="8"/>
                </a:lnTo>
                <a:lnTo>
                  <a:pt x="1890" y="3"/>
                </a:lnTo>
                <a:lnTo>
                  <a:pt x="1868" y="2"/>
                </a:lnTo>
                <a:lnTo>
                  <a:pt x="1844" y="0"/>
                </a:lnTo>
                <a:lnTo>
                  <a:pt x="1821" y="0"/>
                </a:lnTo>
                <a:lnTo>
                  <a:pt x="1806" y="0"/>
                </a:lnTo>
                <a:lnTo>
                  <a:pt x="1791" y="0"/>
                </a:lnTo>
                <a:lnTo>
                  <a:pt x="1764" y="3"/>
                </a:lnTo>
                <a:lnTo>
                  <a:pt x="1736" y="6"/>
                </a:lnTo>
                <a:lnTo>
                  <a:pt x="1709" y="11"/>
                </a:lnTo>
                <a:lnTo>
                  <a:pt x="1698" y="14"/>
                </a:lnTo>
                <a:lnTo>
                  <a:pt x="1684" y="18"/>
                </a:lnTo>
                <a:lnTo>
                  <a:pt x="1673" y="21"/>
                </a:lnTo>
                <a:lnTo>
                  <a:pt x="1661" y="25"/>
                </a:lnTo>
                <a:lnTo>
                  <a:pt x="1649" y="30"/>
                </a:lnTo>
                <a:lnTo>
                  <a:pt x="1639" y="34"/>
                </a:lnTo>
                <a:lnTo>
                  <a:pt x="1629" y="39"/>
                </a:lnTo>
                <a:lnTo>
                  <a:pt x="1620" y="43"/>
                </a:lnTo>
                <a:lnTo>
                  <a:pt x="1620" y="43"/>
                </a:lnTo>
                <a:lnTo>
                  <a:pt x="1611" y="39"/>
                </a:lnTo>
                <a:lnTo>
                  <a:pt x="1602" y="34"/>
                </a:lnTo>
                <a:lnTo>
                  <a:pt x="1592" y="30"/>
                </a:lnTo>
                <a:lnTo>
                  <a:pt x="1582" y="25"/>
                </a:lnTo>
                <a:lnTo>
                  <a:pt x="1571" y="21"/>
                </a:lnTo>
                <a:lnTo>
                  <a:pt x="1560" y="18"/>
                </a:lnTo>
                <a:lnTo>
                  <a:pt x="1548" y="14"/>
                </a:lnTo>
                <a:lnTo>
                  <a:pt x="1536" y="11"/>
                </a:lnTo>
                <a:lnTo>
                  <a:pt x="1511" y="6"/>
                </a:lnTo>
                <a:lnTo>
                  <a:pt x="1485" y="3"/>
                </a:lnTo>
                <a:lnTo>
                  <a:pt x="1458" y="0"/>
                </a:lnTo>
                <a:lnTo>
                  <a:pt x="1445" y="0"/>
                </a:lnTo>
                <a:lnTo>
                  <a:pt x="1430" y="0"/>
                </a:lnTo>
                <a:lnTo>
                  <a:pt x="1414" y="0"/>
                </a:lnTo>
                <a:lnTo>
                  <a:pt x="1398" y="0"/>
                </a:lnTo>
                <a:lnTo>
                  <a:pt x="1382" y="2"/>
                </a:lnTo>
                <a:lnTo>
                  <a:pt x="1366" y="3"/>
                </a:lnTo>
                <a:lnTo>
                  <a:pt x="1350" y="6"/>
                </a:lnTo>
                <a:lnTo>
                  <a:pt x="1335" y="9"/>
                </a:lnTo>
                <a:lnTo>
                  <a:pt x="1320" y="12"/>
                </a:lnTo>
                <a:lnTo>
                  <a:pt x="1306" y="17"/>
                </a:lnTo>
                <a:lnTo>
                  <a:pt x="1293" y="21"/>
                </a:lnTo>
                <a:lnTo>
                  <a:pt x="1279" y="25"/>
                </a:lnTo>
                <a:lnTo>
                  <a:pt x="1268" y="30"/>
                </a:lnTo>
                <a:lnTo>
                  <a:pt x="1256" y="36"/>
                </a:lnTo>
                <a:lnTo>
                  <a:pt x="1246" y="42"/>
                </a:lnTo>
                <a:lnTo>
                  <a:pt x="1235" y="47"/>
                </a:lnTo>
                <a:lnTo>
                  <a:pt x="1227" y="55"/>
                </a:lnTo>
                <a:lnTo>
                  <a:pt x="1219" y="62"/>
                </a:lnTo>
                <a:lnTo>
                  <a:pt x="1219" y="64"/>
                </a:lnTo>
                <a:lnTo>
                  <a:pt x="1209" y="59"/>
                </a:lnTo>
                <a:lnTo>
                  <a:pt x="1199" y="55"/>
                </a:lnTo>
                <a:lnTo>
                  <a:pt x="1187" y="50"/>
                </a:lnTo>
                <a:lnTo>
                  <a:pt x="1175" y="46"/>
                </a:lnTo>
                <a:lnTo>
                  <a:pt x="1152" y="40"/>
                </a:lnTo>
                <a:lnTo>
                  <a:pt x="1127" y="34"/>
                </a:lnTo>
                <a:lnTo>
                  <a:pt x="1100" y="30"/>
                </a:lnTo>
                <a:lnTo>
                  <a:pt x="1072" y="27"/>
                </a:lnTo>
                <a:lnTo>
                  <a:pt x="1045" y="25"/>
                </a:lnTo>
                <a:lnTo>
                  <a:pt x="1017" y="24"/>
                </a:lnTo>
                <a:lnTo>
                  <a:pt x="996" y="24"/>
                </a:lnTo>
                <a:lnTo>
                  <a:pt x="977" y="25"/>
                </a:lnTo>
                <a:lnTo>
                  <a:pt x="958" y="27"/>
                </a:lnTo>
                <a:lnTo>
                  <a:pt x="939" y="30"/>
                </a:lnTo>
                <a:lnTo>
                  <a:pt x="920" y="31"/>
                </a:lnTo>
                <a:lnTo>
                  <a:pt x="902" y="36"/>
                </a:lnTo>
                <a:lnTo>
                  <a:pt x="885" y="39"/>
                </a:lnTo>
                <a:lnTo>
                  <a:pt x="867" y="43"/>
                </a:lnTo>
                <a:lnTo>
                  <a:pt x="851" y="49"/>
                </a:lnTo>
                <a:lnTo>
                  <a:pt x="835" y="53"/>
                </a:lnTo>
                <a:lnTo>
                  <a:pt x="820" y="59"/>
                </a:lnTo>
                <a:lnTo>
                  <a:pt x="807" y="67"/>
                </a:lnTo>
                <a:lnTo>
                  <a:pt x="794" y="74"/>
                </a:lnTo>
                <a:lnTo>
                  <a:pt x="782" y="80"/>
                </a:lnTo>
                <a:lnTo>
                  <a:pt x="770" y="89"/>
                </a:lnTo>
                <a:lnTo>
                  <a:pt x="760" y="96"/>
                </a:lnTo>
                <a:lnTo>
                  <a:pt x="760" y="97"/>
                </a:lnTo>
                <a:lnTo>
                  <a:pt x="738" y="91"/>
                </a:lnTo>
                <a:lnTo>
                  <a:pt x="716" y="87"/>
                </a:lnTo>
                <a:lnTo>
                  <a:pt x="694" y="83"/>
                </a:lnTo>
                <a:lnTo>
                  <a:pt x="670" y="80"/>
                </a:lnTo>
                <a:lnTo>
                  <a:pt x="647" y="77"/>
                </a:lnTo>
                <a:lnTo>
                  <a:pt x="622" y="75"/>
                </a:lnTo>
                <a:lnTo>
                  <a:pt x="599" y="74"/>
                </a:lnTo>
                <a:lnTo>
                  <a:pt x="574" y="74"/>
                </a:lnTo>
                <a:lnTo>
                  <a:pt x="555" y="74"/>
                </a:lnTo>
                <a:lnTo>
                  <a:pt x="537" y="74"/>
                </a:lnTo>
                <a:lnTo>
                  <a:pt x="518" y="75"/>
                </a:lnTo>
                <a:lnTo>
                  <a:pt x="500" y="77"/>
                </a:lnTo>
                <a:lnTo>
                  <a:pt x="483" y="78"/>
                </a:lnTo>
                <a:lnTo>
                  <a:pt x="465" y="81"/>
                </a:lnTo>
                <a:lnTo>
                  <a:pt x="447" y="84"/>
                </a:lnTo>
                <a:lnTo>
                  <a:pt x="431" y="87"/>
                </a:lnTo>
                <a:lnTo>
                  <a:pt x="415" y="90"/>
                </a:lnTo>
                <a:lnTo>
                  <a:pt x="399" y="94"/>
                </a:lnTo>
                <a:lnTo>
                  <a:pt x="384" y="99"/>
                </a:lnTo>
                <a:lnTo>
                  <a:pt x="368" y="103"/>
                </a:lnTo>
                <a:lnTo>
                  <a:pt x="355" y="108"/>
                </a:lnTo>
                <a:lnTo>
                  <a:pt x="340" y="112"/>
                </a:lnTo>
                <a:lnTo>
                  <a:pt x="327" y="118"/>
                </a:lnTo>
                <a:lnTo>
                  <a:pt x="314" y="124"/>
                </a:lnTo>
                <a:lnTo>
                  <a:pt x="302" y="130"/>
                </a:lnTo>
                <a:lnTo>
                  <a:pt x="290" y="136"/>
                </a:lnTo>
                <a:lnTo>
                  <a:pt x="280" y="143"/>
                </a:lnTo>
                <a:lnTo>
                  <a:pt x="270" y="149"/>
                </a:lnTo>
                <a:lnTo>
                  <a:pt x="260" y="156"/>
                </a:lnTo>
                <a:lnTo>
                  <a:pt x="251" y="163"/>
                </a:lnTo>
                <a:lnTo>
                  <a:pt x="243" y="171"/>
                </a:lnTo>
                <a:lnTo>
                  <a:pt x="236" y="178"/>
                </a:lnTo>
                <a:lnTo>
                  <a:pt x="229" y="187"/>
                </a:lnTo>
                <a:lnTo>
                  <a:pt x="223" y="194"/>
                </a:lnTo>
                <a:lnTo>
                  <a:pt x="219" y="203"/>
                </a:lnTo>
                <a:lnTo>
                  <a:pt x="214" y="210"/>
                </a:lnTo>
                <a:lnTo>
                  <a:pt x="211" y="219"/>
                </a:lnTo>
                <a:lnTo>
                  <a:pt x="210" y="228"/>
                </a:lnTo>
                <a:lnTo>
                  <a:pt x="208" y="237"/>
                </a:lnTo>
                <a:lnTo>
                  <a:pt x="207" y="246"/>
                </a:lnTo>
                <a:lnTo>
                  <a:pt x="207" y="251"/>
                </a:lnTo>
                <a:lnTo>
                  <a:pt x="208" y="257"/>
                </a:lnTo>
                <a:lnTo>
                  <a:pt x="208" y="263"/>
                </a:lnTo>
                <a:lnTo>
                  <a:pt x="210" y="269"/>
                </a:lnTo>
                <a:lnTo>
                  <a:pt x="211" y="268"/>
                </a:lnTo>
                <a:close/>
              </a:path>
            </a:pathLst>
          </a:custGeom>
          <a:solidFill>
            <a:srgbClr val="FFCC99"/>
          </a:solidFill>
          <a:ln w="9525">
            <a:noFill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3276600" y="3886200"/>
            <a:ext cx="2622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Software Application(s)</a:t>
            </a: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4538" name="AutoShape 106"/>
          <p:cNvSpPr>
            <a:spLocks noChangeArrowheads="1"/>
          </p:cNvSpPr>
          <p:nvPr/>
        </p:nvSpPr>
        <p:spPr bwMode="auto">
          <a:xfrm>
            <a:off x="3200400" y="4191000"/>
            <a:ext cx="381000" cy="228600"/>
          </a:xfrm>
          <a:prstGeom prst="irregularSeal2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539" name="AutoShape 107"/>
          <p:cNvSpPr>
            <a:spLocks noChangeArrowheads="1"/>
          </p:cNvSpPr>
          <p:nvPr/>
        </p:nvSpPr>
        <p:spPr bwMode="auto">
          <a:xfrm>
            <a:off x="4800600" y="4267200"/>
            <a:ext cx="381000" cy="228600"/>
          </a:xfrm>
          <a:prstGeom prst="irregularSeal2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540" name="Rectangle 108"/>
          <p:cNvSpPr>
            <a:spLocks noChangeArrowheads="1"/>
          </p:cNvSpPr>
          <p:nvPr/>
        </p:nvSpPr>
        <p:spPr bwMode="auto">
          <a:xfrm>
            <a:off x="6629400" y="4343400"/>
            <a:ext cx="215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Comic Sans MS" pitchFamily="66" charset="0"/>
              </a:rPr>
              <a:t>Server load changes</a:t>
            </a:r>
            <a:endParaRPr lang="en-US" b="0" i="1">
              <a:latin typeface="Comic Sans MS" pitchFamily="66" charset="0"/>
            </a:endParaRPr>
          </a:p>
        </p:txBody>
      </p:sp>
      <p:sp>
        <p:nvSpPr>
          <p:cNvPr id="274555" name="AutoShape 123"/>
          <p:cNvSpPr>
            <a:spLocks noChangeArrowheads="1"/>
          </p:cNvSpPr>
          <p:nvPr/>
        </p:nvSpPr>
        <p:spPr bwMode="auto">
          <a:xfrm>
            <a:off x="5410200" y="3627438"/>
            <a:ext cx="381000" cy="228600"/>
          </a:xfrm>
          <a:prstGeom prst="irregularSeal2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74556" name="Rectangle 12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33528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Resource variability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Changing environments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Shifting user needs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System faults</a:t>
            </a:r>
          </a:p>
        </p:txBody>
      </p:sp>
      <p:sp>
        <p:nvSpPr>
          <p:cNvPr id="274557" name="Rectangle 125"/>
          <p:cNvSpPr>
            <a:spLocks noChangeArrowheads="1"/>
          </p:cNvSpPr>
          <p:nvPr/>
        </p:nvSpPr>
        <p:spPr bwMode="auto">
          <a:xfrm>
            <a:off x="3810000" y="3276600"/>
            <a:ext cx="414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 i="1" dirty="0">
                <a:solidFill>
                  <a:srgbClr val="000000"/>
                </a:solidFill>
                <a:latin typeface="Comic Sans MS" pitchFamily="66" charset="0"/>
              </a:rPr>
              <a:t>Application or network connection fails</a:t>
            </a:r>
            <a:endParaRPr lang="en-US" b="0" i="1" dirty="0">
              <a:latin typeface="Comic Sans MS" pitchFamily="66" charset="0"/>
            </a:endParaRPr>
          </a:p>
        </p:txBody>
      </p:sp>
      <p:sp>
        <p:nvSpPr>
          <p:cNvPr id="274559" name="Text Box 127"/>
          <p:cNvSpPr txBox="1">
            <a:spLocks noChangeArrowheads="1"/>
          </p:cNvSpPr>
          <p:nvPr/>
        </p:nvSpPr>
        <p:spPr bwMode="auto">
          <a:xfrm>
            <a:off x="2376488" y="5622925"/>
            <a:ext cx="6573837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660066"/>
                </a:solidFill>
              </a:rPr>
              <a:t>The system should dynamically adapt to these problems.</a:t>
            </a:r>
          </a:p>
        </p:txBody>
      </p:sp>
      <p:sp>
        <p:nvSpPr>
          <p:cNvPr id="274534" name="Rectangle 102"/>
          <p:cNvSpPr>
            <a:spLocks noChangeArrowheads="1"/>
          </p:cNvSpPr>
          <p:nvPr/>
        </p:nvSpPr>
        <p:spPr bwMode="auto">
          <a:xfrm>
            <a:off x="74613" y="5075238"/>
            <a:ext cx="2562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b="0" i="1">
                <a:solidFill>
                  <a:srgbClr val="000000"/>
                </a:solidFill>
                <a:latin typeface="Comic Sans MS" pitchFamily="66" charset="0"/>
              </a:rPr>
              <a:t>User attempts foul-play</a:t>
            </a:r>
            <a:endParaRPr lang="en-US" b="0" i="1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545" grpId="0" animBg="1"/>
      <p:bldP spid="274542" grpId="0" animBg="1"/>
      <p:bldP spid="274535" grpId="0" animBg="1"/>
      <p:bldP spid="274536" grpId="0" animBg="1"/>
      <p:bldP spid="274538" grpId="0" animBg="1"/>
      <p:bldP spid="274539" grpId="0" animBg="1"/>
      <p:bldP spid="274555" grpId="0" animBg="1"/>
      <p:bldP spid="274556" grpId="0" build="p"/>
      <p:bldP spid="274557" grpId="0"/>
      <p:bldP spid="274559" grpId="0" animBg="1"/>
      <p:bldP spid="2745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3BC1-A78C-4585-B0A5-D7F5668F9630}" type="slidenum">
              <a:rPr lang="en-US" altLang="en-US"/>
              <a:pPr/>
              <a:t>36</a:t>
            </a:fld>
            <a:endParaRPr lang="en-US" altLang="en-US"/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025337" y="3294674"/>
            <a:ext cx="2042463" cy="1410406"/>
            <a:chOff x="3324" y="2706"/>
            <a:chExt cx="480" cy="318"/>
          </a:xfrm>
        </p:grpSpPr>
        <p:sp>
          <p:nvSpPr>
            <p:cNvPr id="297071" name="Rectangle 111"/>
            <p:cNvSpPr>
              <a:spLocks noChangeArrowheads="1"/>
            </p:cNvSpPr>
            <p:nvPr/>
          </p:nvSpPr>
          <p:spPr bwMode="auto">
            <a:xfrm>
              <a:off x="3324" y="2784"/>
              <a:ext cx="480" cy="2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072" name="Line 112"/>
            <p:cNvSpPr>
              <a:spLocks noChangeShapeType="1"/>
            </p:cNvSpPr>
            <p:nvPr/>
          </p:nvSpPr>
          <p:spPr bwMode="auto">
            <a:xfrm>
              <a:off x="3354" y="270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96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Adaptation</a:t>
            </a:r>
          </a:p>
        </p:txBody>
      </p:sp>
      <p:sp>
        <p:nvSpPr>
          <p:cNvPr id="297058" name="Rectangle 9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4343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Global system perspective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Important system-level behaviors and properties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Explicit system integrity </a:t>
            </a:r>
            <a:r>
              <a:rPr lang="en-US" sz="2100" dirty="0" smtClean="0"/>
              <a:t>constraints</a:t>
            </a:r>
            <a:endParaRPr lang="en-US" sz="2100" dirty="0"/>
          </a:p>
        </p:txBody>
      </p:sp>
      <p:sp>
        <p:nvSpPr>
          <p:cNvPr id="296967" name="AutoShape 7"/>
          <p:cNvSpPr>
            <a:spLocks noChangeArrowheads="1"/>
          </p:cNvSpPr>
          <p:nvPr/>
        </p:nvSpPr>
        <p:spPr bwMode="auto">
          <a:xfrm>
            <a:off x="4081463" y="1905000"/>
            <a:ext cx="609600" cy="2743200"/>
          </a:xfrm>
          <a:prstGeom prst="curvedRightArrow">
            <a:avLst>
              <a:gd name="adj1" fmla="val 37521"/>
              <a:gd name="adj2" fmla="val 67188"/>
              <a:gd name="adj3" fmla="val 513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000" b="0" dirty="0"/>
              <a:t>adapt</a:t>
            </a:r>
          </a:p>
        </p:txBody>
      </p:sp>
      <p:sp>
        <p:nvSpPr>
          <p:cNvPr id="296968" name="AutoShape 8"/>
          <p:cNvSpPr>
            <a:spLocks noChangeArrowheads="1"/>
          </p:cNvSpPr>
          <p:nvPr/>
        </p:nvSpPr>
        <p:spPr bwMode="auto">
          <a:xfrm rot="10800000">
            <a:off x="8501063" y="1828800"/>
            <a:ext cx="609600" cy="2743200"/>
          </a:xfrm>
          <a:prstGeom prst="curvedRightArrow">
            <a:avLst>
              <a:gd name="adj1" fmla="val 37750"/>
              <a:gd name="adj2" fmla="val 62250"/>
              <a:gd name="adj3" fmla="val 5130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r"/>
            <a:r>
              <a:rPr lang="en-US" sz="2000" b="0" dirty="0"/>
              <a:t>monitor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4767263" y="1066800"/>
            <a:ext cx="3657600" cy="1447800"/>
            <a:chOff x="4767263" y="1066800"/>
            <a:chExt cx="3657600" cy="1447800"/>
          </a:xfrm>
        </p:grpSpPr>
        <p:sp>
          <p:nvSpPr>
            <p:cNvPr id="296966" name="Oval 6"/>
            <p:cNvSpPr>
              <a:spLocks noChangeArrowheads="1"/>
            </p:cNvSpPr>
            <p:nvPr/>
          </p:nvSpPr>
          <p:spPr bwMode="auto">
            <a:xfrm>
              <a:off x="4767263" y="1066800"/>
              <a:ext cx="3657600" cy="1447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6969" name="Oval 9"/>
            <p:cNvSpPr>
              <a:spLocks noChangeArrowheads="1"/>
            </p:cNvSpPr>
            <p:nvPr/>
          </p:nvSpPr>
          <p:spPr bwMode="auto">
            <a:xfrm>
              <a:off x="4995863" y="1219200"/>
              <a:ext cx="3200400" cy="114300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200" dirty="0"/>
                <a:t>Architectural model</a:t>
              </a:r>
              <a:r>
                <a:rPr lang="en-US" sz="2000" b="0" dirty="0"/>
                <a:t> &amp;</a:t>
              </a:r>
            </a:p>
            <a:p>
              <a:r>
                <a:rPr lang="en-US" b="0" dirty="0"/>
                <a:t>Adaptation mechanism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3810000" y="4191000"/>
            <a:ext cx="5181600" cy="1641475"/>
            <a:chOff x="2286000" y="4454525"/>
            <a:chExt cx="5181600" cy="1641475"/>
          </a:xfrm>
        </p:grpSpPr>
        <p:sp>
          <p:nvSpPr>
            <p:cNvPr id="296963" name="Freeform 3"/>
            <p:cNvSpPr>
              <a:spLocks/>
            </p:cNvSpPr>
            <p:nvPr/>
          </p:nvSpPr>
          <p:spPr bwMode="auto">
            <a:xfrm>
              <a:off x="2286000" y="4724400"/>
              <a:ext cx="5181600" cy="1371600"/>
            </a:xfrm>
            <a:custGeom>
              <a:avLst/>
              <a:gdLst/>
              <a:ahLst/>
              <a:cxnLst>
                <a:cxn ang="0">
                  <a:pos x="91" y="291"/>
                </a:cxn>
                <a:cxn ang="0">
                  <a:pos x="29" y="325"/>
                </a:cxn>
                <a:cxn ang="0">
                  <a:pos x="3" y="357"/>
                </a:cxn>
                <a:cxn ang="0">
                  <a:pos x="4" y="400"/>
                </a:cxn>
                <a:cxn ang="0">
                  <a:pos x="47" y="445"/>
                </a:cxn>
                <a:cxn ang="0">
                  <a:pos x="114" y="473"/>
                </a:cxn>
                <a:cxn ang="0">
                  <a:pos x="72" y="504"/>
                </a:cxn>
                <a:cxn ang="0">
                  <a:pos x="51" y="539"/>
                </a:cxn>
                <a:cxn ang="0">
                  <a:pos x="59" y="576"/>
                </a:cxn>
                <a:cxn ang="0">
                  <a:pos x="91" y="611"/>
                </a:cxn>
                <a:cxn ang="0">
                  <a:pos x="155" y="640"/>
                </a:cxn>
                <a:cxn ang="0">
                  <a:pos x="302" y="660"/>
                </a:cxn>
                <a:cxn ang="0">
                  <a:pos x="381" y="701"/>
                </a:cxn>
                <a:cxn ang="0">
                  <a:pos x="543" y="748"/>
                </a:cxn>
                <a:cxn ang="0">
                  <a:pos x="735" y="756"/>
                </a:cxn>
                <a:cxn ang="0">
                  <a:pos x="893" y="730"/>
                </a:cxn>
                <a:cxn ang="0">
                  <a:pos x="1006" y="781"/>
                </a:cxn>
                <a:cxn ang="0">
                  <a:pos x="1153" y="806"/>
                </a:cxn>
                <a:cxn ang="0">
                  <a:pos x="1342" y="793"/>
                </a:cxn>
                <a:cxn ang="0">
                  <a:pos x="1470" y="751"/>
                </a:cxn>
                <a:cxn ang="0">
                  <a:pos x="1527" y="711"/>
                </a:cxn>
                <a:cxn ang="0">
                  <a:pos x="1589" y="695"/>
                </a:cxn>
                <a:cxn ang="0">
                  <a:pos x="1733" y="708"/>
                </a:cxn>
                <a:cxn ang="0">
                  <a:pos x="1879" y="687"/>
                </a:cxn>
                <a:cxn ang="0">
                  <a:pos x="1959" y="655"/>
                </a:cxn>
                <a:cxn ang="0">
                  <a:pos x="2012" y="613"/>
                </a:cxn>
                <a:cxn ang="0">
                  <a:pos x="2031" y="563"/>
                </a:cxn>
                <a:cxn ang="0">
                  <a:pos x="2157" y="542"/>
                </a:cxn>
                <a:cxn ang="0">
                  <a:pos x="2246" y="510"/>
                </a:cxn>
                <a:cxn ang="0">
                  <a:pos x="2309" y="466"/>
                </a:cxn>
                <a:cxn ang="0">
                  <a:pos x="2343" y="414"/>
                </a:cxn>
                <a:cxn ang="0">
                  <a:pos x="2342" y="363"/>
                </a:cxn>
                <a:cxn ang="0">
                  <a:pos x="2309" y="316"/>
                </a:cxn>
                <a:cxn ang="0">
                  <a:pos x="2276" y="279"/>
                </a:cxn>
                <a:cxn ang="0">
                  <a:pos x="2293" y="232"/>
                </a:cxn>
                <a:cxn ang="0">
                  <a:pos x="2281" y="194"/>
                </a:cxn>
                <a:cxn ang="0">
                  <a:pos x="2246" y="159"/>
                </a:cxn>
                <a:cxn ang="0">
                  <a:pos x="2166" y="121"/>
                </a:cxn>
                <a:cxn ang="0">
                  <a:pos x="2075" y="90"/>
                </a:cxn>
                <a:cxn ang="0">
                  <a:pos x="2042" y="56"/>
                </a:cxn>
                <a:cxn ang="0">
                  <a:pos x="1953" y="17"/>
                </a:cxn>
                <a:cxn ang="0">
                  <a:pos x="1806" y="0"/>
                </a:cxn>
                <a:cxn ang="0">
                  <a:pos x="1673" y="21"/>
                </a:cxn>
                <a:cxn ang="0">
                  <a:pos x="1611" y="39"/>
                </a:cxn>
                <a:cxn ang="0">
                  <a:pos x="1536" y="11"/>
                </a:cxn>
                <a:cxn ang="0">
                  <a:pos x="1398" y="0"/>
                </a:cxn>
                <a:cxn ang="0">
                  <a:pos x="1293" y="21"/>
                </a:cxn>
                <a:cxn ang="0">
                  <a:pos x="1219" y="62"/>
                </a:cxn>
                <a:cxn ang="0">
                  <a:pos x="1127" y="34"/>
                </a:cxn>
                <a:cxn ang="0">
                  <a:pos x="958" y="27"/>
                </a:cxn>
                <a:cxn ang="0">
                  <a:pos x="835" y="53"/>
                </a:cxn>
                <a:cxn ang="0">
                  <a:pos x="760" y="97"/>
                </a:cxn>
                <a:cxn ang="0">
                  <a:pos x="599" y="74"/>
                </a:cxn>
                <a:cxn ang="0">
                  <a:pos x="465" y="81"/>
                </a:cxn>
                <a:cxn ang="0">
                  <a:pos x="355" y="108"/>
                </a:cxn>
                <a:cxn ang="0">
                  <a:pos x="270" y="149"/>
                </a:cxn>
                <a:cxn ang="0">
                  <a:pos x="219" y="203"/>
                </a:cxn>
                <a:cxn ang="0">
                  <a:pos x="208" y="257"/>
                </a:cxn>
              </a:cxnLst>
              <a:rect l="0" t="0" r="r" b="b"/>
              <a:pathLst>
                <a:path w="2346" h="808">
                  <a:moveTo>
                    <a:pt x="211" y="268"/>
                  </a:moveTo>
                  <a:lnTo>
                    <a:pt x="189" y="269"/>
                  </a:lnTo>
                  <a:lnTo>
                    <a:pt x="167" y="272"/>
                  </a:lnTo>
                  <a:lnTo>
                    <a:pt x="147" y="276"/>
                  </a:lnTo>
                  <a:lnTo>
                    <a:pt x="128" y="279"/>
                  </a:lnTo>
                  <a:lnTo>
                    <a:pt x="109" y="285"/>
                  </a:lnTo>
                  <a:lnTo>
                    <a:pt x="91" y="291"/>
                  </a:lnTo>
                  <a:lnTo>
                    <a:pt x="75" y="297"/>
                  </a:lnTo>
                  <a:lnTo>
                    <a:pt x="60" y="304"/>
                  </a:lnTo>
                  <a:lnTo>
                    <a:pt x="53" y="309"/>
                  </a:lnTo>
                  <a:lnTo>
                    <a:pt x="47" y="312"/>
                  </a:lnTo>
                  <a:lnTo>
                    <a:pt x="41" y="316"/>
                  </a:lnTo>
                  <a:lnTo>
                    <a:pt x="35" y="320"/>
                  </a:lnTo>
                  <a:lnTo>
                    <a:pt x="29" y="325"/>
                  </a:lnTo>
                  <a:lnTo>
                    <a:pt x="23" y="329"/>
                  </a:lnTo>
                  <a:lnTo>
                    <a:pt x="19" y="334"/>
                  </a:lnTo>
                  <a:lnTo>
                    <a:pt x="16" y="338"/>
                  </a:lnTo>
                  <a:lnTo>
                    <a:pt x="12" y="342"/>
                  </a:lnTo>
                  <a:lnTo>
                    <a:pt x="9" y="348"/>
                  </a:lnTo>
                  <a:lnTo>
                    <a:pt x="6" y="353"/>
                  </a:lnTo>
                  <a:lnTo>
                    <a:pt x="3" y="357"/>
                  </a:lnTo>
                  <a:lnTo>
                    <a:pt x="1" y="363"/>
                  </a:lnTo>
                  <a:lnTo>
                    <a:pt x="0" y="367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0" y="387"/>
                  </a:lnTo>
                  <a:lnTo>
                    <a:pt x="1" y="394"/>
                  </a:lnTo>
                  <a:lnTo>
                    <a:pt x="4" y="400"/>
                  </a:lnTo>
                  <a:lnTo>
                    <a:pt x="7" y="407"/>
                  </a:lnTo>
                  <a:lnTo>
                    <a:pt x="12" y="414"/>
                  </a:lnTo>
                  <a:lnTo>
                    <a:pt x="18" y="422"/>
                  </a:lnTo>
                  <a:lnTo>
                    <a:pt x="23" y="428"/>
                  </a:lnTo>
                  <a:lnTo>
                    <a:pt x="31" y="433"/>
                  </a:lnTo>
                  <a:lnTo>
                    <a:pt x="38" y="439"/>
                  </a:lnTo>
                  <a:lnTo>
                    <a:pt x="47" y="445"/>
                  </a:lnTo>
                  <a:lnTo>
                    <a:pt x="57" y="451"/>
                  </a:lnTo>
                  <a:lnTo>
                    <a:pt x="67" y="457"/>
                  </a:lnTo>
                  <a:lnTo>
                    <a:pt x="79" y="461"/>
                  </a:lnTo>
                  <a:lnTo>
                    <a:pt x="91" y="466"/>
                  </a:lnTo>
                  <a:lnTo>
                    <a:pt x="103" y="470"/>
                  </a:lnTo>
                  <a:lnTo>
                    <a:pt x="116" y="475"/>
                  </a:lnTo>
                  <a:lnTo>
                    <a:pt x="114" y="473"/>
                  </a:lnTo>
                  <a:lnTo>
                    <a:pt x="107" y="478"/>
                  </a:lnTo>
                  <a:lnTo>
                    <a:pt x="100" y="482"/>
                  </a:lnTo>
                  <a:lnTo>
                    <a:pt x="94" y="485"/>
                  </a:lnTo>
                  <a:lnTo>
                    <a:pt x="88" y="489"/>
                  </a:lnTo>
                  <a:lnTo>
                    <a:pt x="82" y="494"/>
                  </a:lnTo>
                  <a:lnTo>
                    <a:pt x="76" y="500"/>
                  </a:lnTo>
                  <a:lnTo>
                    <a:pt x="72" y="504"/>
                  </a:lnTo>
                  <a:lnTo>
                    <a:pt x="67" y="508"/>
                  </a:lnTo>
                  <a:lnTo>
                    <a:pt x="63" y="513"/>
                  </a:lnTo>
                  <a:lnTo>
                    <a:pt x="60" y="519"/>
                  </a:lnTo>
                  <a:lnTo>
                    <a:pt x="57" y="523"/>
                  </a:lnTo>
                  <a:lnTo>
                    <a:pt x="56" y="527"/>
                  </a:lnTo>
                  <a:lnTo>
                    <a:pt x="53" y="533"/>
                  </a:lnTo>
                  <a:lnTo>
                    <a:pt x="51" y="539"/>
                  </a:lnTo>
                  <a:lnTo>
                    <a:pt x="51" y="544"/>
                  </a:lnTo>
                  <a:lnTo>
                    <a:pt x="51" y="549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4" y="566"/>
                  </a:lnTo>
                  <a:lnTo>
                    <a:pt x="56" y="571"/>
                  </a:lnTo>
                  <a:lnTo>
                    <a:pt x="59" y="576"/>
                  </a:lnTo>
                  <a:lnTo>
                    <a:pt x="62" y="582"/>
                  </a:lnTo>
                  <a:lnTo>
                    <a:pt x="66" y="588"/>
                  </a:lnTo>
                  <a:lnTo>
                    <a:pt x="69" y="592"/>
                  </a:lnTo>
                  <a:lnTo>
                    <a:pt x="75" y="596"/>
                  </a:lnTo>
                  <a:lnTo>
                    <a:pt x="79" y="602"/>
                  </a:lnTo>
                  <a:lnTo>
                    <a:pt x="85" y="607"/>
                  </a:lnTo>
                  <a:lnTo>
                    <a:pt x="91" y="611"/>
                  </a:lnTo>
                  <a:lnTo>
                    <a:pt x="98" y="616"/>
                  </a:lnTo>
                  <a:lnTo>
                    <a:pt x="106" y="620"/>
                  </a:lnTo>
                  <a:lnTo>
                    <a:pt x="113" y="623"/>
                  </a:lnTo>
                  <a:lnTo>
                    <a:pt x="120" y="627"/>
                  </a:lnTo>
                  <a:lnTo>
                    <a:pt x="129" y="630"/>
                  </a:lnTo>
                  <a:lnTo>
                    <a:pt x="138" y="635"/>
                  </a:lnTo>
                  <a:lnTo>
                    <a:pt x="155" y="640"/>
                  </a:lnTo>
                  <a:lnTo>
                    <a:pt x="175" y="646"/>
                  </a:lnTo>
                  <a:lnTo>
                    <a:pt x="195" y="651"/>
                  </a:lnTo>
                  <a:lnTo>
                    <a:pt x="217" y="655"/>
                  </a:lnTo>
                  <a:lnTo>
                    <a:pt x="241" y="657"/>
                  </a:lnTo>
                  <a:lnTo>
                    <a:pt x="264" y="660"/>
                  </a:lnTo>
                  <a:lnTo>
                    <a:pt x="288" y="660"/>
                  </a:lnTo>
                  <a:lnTo>
                    <a:pt x="302" y="660"/>
                  </a:lnTo>
                  <a:lnTo>
                    <a:pt x="315" y="660"/>
                  </a:lnTo>
                  <a:lnTo>
                    <a:pt x="314" y="660"/>
                  </a:lnTo>
                  <a:lnTo>
                    <a:pt x="321" y="665"/>
                  </a:lnTo>
                  <a:lnTo>
                    <a:pt x="329" y="671"/>
                  </a:lnTo>
                  <a:lnTo>
                    <a:pt x="345" y="682"/>
                  </a:lnTo>
                  <a:lnTo>
                    <a:pt x="362" y="692"/>
                  </a:lnTo>
                  <a:lnTo>
                    <a:pt x="381" y="701"/>
                  </a:lnTo>
                  <a:lnTo>
                    <a:pt x="402" y="709"/>
                  </a:lnTo>
                  <a:lnTo>
                    <a:pt x="422" y="718"/>
                  </a:lnTo>
                  <a:lnTo>
                    <a:pt x="445" y="726"/>
                  </a:lnTo>
                  <a:lnTo>
                    <a:pt x="468" y="731"/>
                  </a:lnTo>
                  <a:lnTo>
                    <a:pt x="491" y="737"/>
                  </a:lnTo>
                  <a:lnTo>
                    <a:pt x="516" y="743"/>
                  </a:lnTo>
                  <a:lnTo>
                    <a:pt x="543" y="748"/>
                  </a:lnTo>
                  <a:lnTo>
                    <a:pt x="568" y="752"/>
                  </a:lnTo>
                  <a:lnTo>
                    <a:pt x="596" y="755"/>
                  </a:lnTo>
                  <a:lnTo>
                    <a:pt x="622" y="756"/>
                  </a:lnTo>
                  <a:lnTo>
                    <a:pt x="650" y="758"/>
                  </a:lnTo>
                  <a:lnTo>
                    <a:pt x="678" y="758"/>
                  </a:lnTo>
                  <a:lnTo>
                    <a:pt x="707" y="758"/>
                  </a:lnTo>
                  <a:lnTo>
                    <a:pt x="735" y="756"/>
                  </a:lnTo>
                  <a:lnTo>
                    <a:pt x="763" y="755"/>
                  </a:lnTo>
                  <a:lnTo>
                    <a:pt x="791" y="752"/>
                  </a:lnTo>
                  <a:lnTo>
                    <a:pt x="817" y="748"/>
                  </a:lnTo>
                  <a:lnTo>
                    <a:pt x="844" y="743"/>
                  </a:lnTo>
                  <a:lnTo>
                    <a:pt x="870" y="737"/>
                  </a:lnTo>
                  <a:lnTo>
                    <a:pt x="895" y="730"/>
                  </a:lnTo>
                  <a:lnTo>
                    <a:pt x="893" y="730"/>
                  </a:lnTo>
                  <a:lnTo>
                    <a:pt x="907" y="739"/>
                  </a:lnTo>
                  <a:lnTo>
                    <a:pt x="921" y="748"/>
                  </a:lnTo>
                  <a:lnTo>
                    <a:pt x="936" y="755"/>
                  </a:lnTo>
                  <a:lnTo>
                    <a:pt x="952" y="762"/>
                  </a:lnTo>
                  <a:lnTo>
                    <a:pt x="970" y="770"/>
                  </a:lnTo>
                  <a:lnTo>
                    <a:pt x="987" y="775"/>
                  </a:lnTo>
                  <a:lnTo>
                    <a:pt x="1006" y="781"/>
                  </a:lnTo>
                  <a:lnTo>
                    <a:pt x="1026" y="787"/>
                  </a:lnTo>
                  <a:lnTo>
                    <a:pt x="1046" y="792"/>
                  </a:lnTo>
                  <a:lnTo>
                    <a:pt x="1067" y="796"/>
                  </a:lnTo>
                  <a:lnTo>
                    <a:pt x="1087" y="799"/>
                  </a:lnTo>
                  <a:lnTo>
                    <a:pt x="1109" y="802"/>
                  </a:lnTo>
                  <a:lnTo>
                    <a:pt x="1131" y="803"/>
                  </a:lnTo>
                  <a:lnTo>
                    <a:pt x="1153" y="806"/>
                  </a:lnTo>
                  <a:lnTo>
                    <a:pt x="1175" y="806"/>
                  </a:lnTo>
                  <a:lnTo>
                    <a:pt x="1199" y="808"/>
                  </a:lnTo>
                  <a:lnTo>
                    <a:pt x="1229" y="806"/>
                  </a:lnTo>
                  <a:lnTo>
                    <a:pt x="1259" y="805"/>
                  </a:lnTo>
                  <a:lnTo>
                    <a:pt x="1287" y="802"/>
                  </a:lnTo>
                  <a:lnTo>
                    <a:pt x="1315" y="798"/>
                  </a:lnTo>
                  <a:lnTo>
                    <a:pt x="1342" y="793"/>
                  </a:lnTo>
                  <a:lnTo>
                    <a:pt x="1369" y="787"/>
                  </a:lnTo>
                  <a:lnTo>
                    <a:pt x="1394" y="781"/>
                  </a:lnTo>
                  <a:lnTo>
                    <a:pt x="1417" y="773"/>
                  </a:lnTo>
                  <a:lnTo>
                    <a:pt x="1439" y="765"/>
                  </a:lnTo>
                  <a:lnTo>
                    <a:pt x="1451" y="761"/>
                  </a:lnTo>
                  <a:lnTo>
                    <a:pt x="1461" y="755"/>
                  </a:lnTo>
                  <a:lnTo>
                    <a:pt x="1470" y="751"/>
                  </a:lnTo>
                  <a:lnTo>
                    <a:pt x="1480" y="745"/>
                  </a:lnTo>
                  <a:lnTo>
                    <a:pt x="1489" y="740"/>
                  </a:lnTo>
                  <a:lnTo>
                    <a:pt x="1498" y="734"/>
                  </a:lnTo>
                  <a:lnTo>
                    <a:pt x="1507" y="729"/>
                  </a:lnTo>
                  <a:lnTo>
                    <a:pt x="1514" y="723"/>
                  </a:lnTo>
                  <a:lnTo>
                    <a:pt x="1521" y="717"/>
                  </a:lnTo>
                  <a:lnTo>
                    <a:pt x="1527" y="711"/>
                  </a:lnTo>
                  <a:lnTo>
                    <a:pt x="1535" y="705"/>
                  </a:lnTo>
                  <a:lnTo>
                    <a:pt x="1541" y="698"/>
                  </a:lnTo>
                  <a:lnTo>
                    <a:pt x="1545" y="692"/>
                  </a:lnTo>
                  <a:lnTo>
                    <a:pt x="1549" y="684"/>
                  </a:lnTo>
                  <a:lnTo>
                    <a:pt x="1551" y="686"/>
                  </a:lnTo>
                  <a:lnTo>
                    <a:pt x="1570" y="690"/>
                  </a:lnTo>
                  <a:lnTo>
                    <a:pt x="1589" y="695"/>
                  </a:lnTo>
                  <a:lnTo>
                    <a:pt x="1609" y="699"/>
                  </a:lnTo>
                  <a:lnTo>
                    <a:pt x="1630" y="702"/>
                  </a:lnTo>
                  <a:lnTo>
                    <a:pt x="1652" y="705"/>
                  </a:lnTo>
                  <a:lnTo>
                    <a:pt x="1673" y="707"/>
                  </a:lnTo>
                  <a:lnTo>
                    <a:pt x="1695" y="708"/>
                  </a:lnTo>
                  <a:lnTo>
                    <a:pt x="1717" y="708"/>
                  </a:lnTo>
                  <a:lnTo>
                    <a:pt x="1733" y="708"/>
                  </a:lnTo>
                  <a:lnTo>
                    <a:pt x="1749" y="708"/>
                  </a:lnTo>
                  <a:lnTo>
                    <a:pt x="1780" y="705"/>
                  </a:lnTo>
                  <a:lnTo>
                    <a:pt x="1810" y="702"/>
                  </a:lnTo>
                  <a:lnTo>
                    <a:pt x="1838" y="696"/>
                  </a:lnTo>
                  <a:lnTo>
                    <a:pt x="1853" y="693"/>
                  </a:lnTo>
                  <a:lnTo>
                    <a:pt x="1866" y="690"/>
                  </a:lnTo>
                  <a:lnTo>
                    <a:pt x="1879" y="687"/>
                  </a:lnTo>
                  <a:lnTo>
                    <a:pt x="1891" y="683"/>
                  </a:lnTo>
                  <a:lnTo>
                    <a:pt x="1904" y="679"/>
                  </a:lnTo>
                  <a:lnTo>
                    <a:pt x="1916" y="674"/>
                  </a:lnTo>
                  <a:lnTo>
                    <a:pt x="1928" y="670"/>
                  </a:lnTo>
                  <a:lnTo>
                    <a:pt x="1938" y="665"/>
                  </a:lnTo>
                  <a:lnTo>
                    <a:pt x="1948" y="661"/>
                  </a:lnTo>
                  <a:lnTo>
                    <a:pt x="1959" y="655"/>
                  </a:lnTo>
                  <a:lnTo>
                    <a:pt x="1967" y="649"/>
                  </a:lnTo>
                  <a:lnTo>
                    <a:pt x="1976" y="643"/>
                  </a:lnTo>
                  <a:lnTo>
                    <a:pt x="1985" y="638"/>
                  </a:lnTo>
                  <a:lnTo>
                    <a:pt x="1992" y="632"/>
                  </a:lnTo>
                  <a:lnTo>
                    <a:pt x="2000" y="626"/>
                  </a:lnTo>
                  <a:lnTo>
                    <a:pt x="2006" y="618"/>
                  </a:lnTo>
                  <a:lnTo>
                    <a:pt x="2012" y="613"/>
                  </a:lnTo>
                  <a:lnTo>
                    <a:pt x="2016" y="605"/>
                  </a:lnTo>
                  <a:lnTo>
                    <a:pt x="2020" y="599"/>
                  </a:lnTo>
                  <a:lnTo>
                    <a:pt x="2025" y="592"/>
                  </a:lnTo>
                  <a:lnTo>
                    <a:pt x="2028" y="585"/>
                  </a:lnTo>
                  <a:lnTo>
                    <a:pt x="2029" y="577"/>
                  </a:lnTo>
                  <a:lnTo>
                    <a:pt x="2031" y="570"/>
                  </a:lnTo>
                  <a:lnTo>
                    <a:pt x="2031" y="563"/>
                  </a:lnTo>
                  <a:lnTo>
                    <a:pt x="2031" y="561"/>
                  </a:lnTo>
                  <a:lnTo>
                    <a:pt x="2064" y="558"/>
                  </a:lnTo>
                  <a:lnTo>
                    <a:pt x="2097" y="554"/>
                  </a:lnTo>
                  <a:lnTo>
                    <a:pt x="2111" y="552"/>
                  </a:lnTo>
                  <a:lnTo>
                    <a:pt x="2127" y="549"/>
                  </a:lnTo>
                  <a:lnTo>
                    <a:pt x="2142" y="545"/>
                  </a:lnTo>
                  <a:lnTo>
                    <a:pt x="2157" y="542"/>
                  </a:lnTo>
                  <a:lnTo>
                    <a:pt x="2170" y="538"/>
                  </a:lnTo>
                  <a:lnTo>
                    <a:pt x="2185" y="535"/>
                  </a:lnTo>
                  <a:lnTo>
                    <a:pt x="2198" y="530"/>
                  </a:lnTo>
                  <a:lnTo>
                    <a:pt x="2210" y="524"/>
                  </a:lnTo>
                  <a:lnTo>
                    <a:pt x="2223" y="520"/>
                  </a:lnTo>
                  <a:lnTo>
                    <a:pt x="2235" y="516"/>
                  </a:lnTo>
                  <a:lnTo>
                    <a:pt x="2246" y="510"/>
                  </a:lnTo>
                  <a:lnTo>
                    <a:pt x="2257" y="504"/>
                  </a:lnTo>
                  <a:lnTo>
                    <a:pt x="2267" y="498"/>
                  </a:lnTo>
                  <a:lnTo>
                    <a:pt x="2277" y="492"/>
                  </a:lnTo>
                  <a:lnTo>
                    <a:pt x="2286" y="486"/>
                  </a:lnTo>
                  <a:lnTo>
                    <a:pt x="2295" y="479"/>
                  </a:lnTo>
                  <a:lnTo>
                    <a:pt x="2302" y="473"/>
                  </a:lnTo>
                  <a:lnTo>
                    <a:pt x="2309" y="466"/>
                  </a:lnTo>
                  <a:lnTo>
                    <a:pt x="2317" y="460"/>
                  </a:lnTo>
                  <a:lnTo>
                    <a:pt x="2323" y="453"/>
                  </a:lnTo>
                  <a:lnTo>
                    <a:pt x="2328" y="445"/>
                  </a:lnTo>
                  <a:lnTo>
                    <a:pt x="2333" y="438"/>
                  </a:lnTo>
                  <a:lnTo>
                    <a:pt x="2337" y="431"/>
                  </a:lnTo>
                  <a:lnTo>
                    <a:pt x="2340" y="423"/>
                  </a:lnTo>
                  <a:lnTo>
                    <a:pt x="2343" y="414"/>
                  </a:lnTo>
                  <a:lnTo>
                    <a:pt x="2345" y="407"/>
                  </a:lnTo>
                  <a:lnTo>
                    <a:pt x="2346" y="400"/>
                  </a:lnTo>
                  <a:lnTo>
                    <a:pt x="2346" y="391"/>
                  </a:lnTo>
                  <a:lnTo>
                    <a:pt x="2346" y="384"/>
                  </a:lnTo>
                  <a:lnTo>
                    <a:pt x="2346" y="378"/>
                  </a:lnTo>
                  <a:lnTo>
                    <a:pt x="2343" y="370"/>
                  </a:lnTo>
                  <a:lnTo>
                    <a:pt x="2342" y="363"/>
                  </a:lnTo>
                  <a:lnTo>
                    <a:pt x="2339" y="356"/>
                  </a:lnTo>
                  <a:lnTo>
                    <a:pt x="2336" y="350"/>
                  </a:lnTo>
                  <a:lnTo>
                    <a:pt x="2331" y="342"/>
                  </a:lnTo>
                  <a:lnTo>
                    <a:pt x="2327" y="335"/>
                  </a:lnTo>
                  <a:lnTo>
                    <a:pt x="2323" y="329"/>
                  </a:lnTo>
                  <a:lnTo>
                    <a:pt x="2317" y="323"/>
                  </a:lnTo>
                  <a:lnTo>
                    <a:pt x="2309" y="316"/>
                  </a:lnTo>
                  <a:lnTo>
                    <a:pt x="2303" y="310"/>
                  </a:lnTo>
                  <a:lnTo>
                    <a:pt x="2296" y="304"/>
                  </a:lnTo>
                  <a:lnTo>
                    <a:pt x="2287" y="298"/>
                  </a:lnTo>
                  <a:lnTo>
                    <a:pt x="2280" y="293"/>
                  </a:lnTo>
                  <a:lnTo>
                    <a:pt x="2270" y="287"/>
                  </a:lnTo>
                  <a:lnTo>
                    <a:pt x="2270" y="287"/>
                  </a:lnTo>
                  <a:lnTo>
                    <a:pt x="2276" y="279"/>
                  </a:lnTo>
                  <a:lnTo>
                    <a:pt x="2280" y="273"/>
                  </a:lnTo>
                  <a:lnTo>
                    <a:pt x="2284" y="266"/>
                  </a:lnTo>
                  <a:lnTo>
                    <a:pt x="2287" y="260"/>
                  </a:lnTo>
                  <a:lnTo>
                    <a:pt x="2290" y="253"/>
                  </a:lnTo>
                  <a:lnTo>
                    <a:pt x="2292" y="247"/>
                  </a:lnTo>
                  <a:lnTo>
                    <a:pt x="2293" y="240"/>
                  </a:lnTo>
                  <a:lnTo>
                    <a:pt x="2293" y="232"/>
                  </a:lnTo>
                  <a:lnTo>
                    <a:pt x="2293" y="227"/>
                  </a:lnTo>
                  <a:lnTo>
                    <a:pt x="2292" y="221"/>
                  </a:lnTo>
                  <a:lnTo>
                    <a:pt x="2290" y="216"/>
                  </a:lnTo>
                  <a:lnTo>
                    <a:pt x="2289" y="210"/>
                  </a:lnTo>
                  <a:lnTo>
                    <a:pt x="2287" y="205"/>
                  </a:lnTo>
                  <a:lnTo>
                    <a:pt x="2284" y="199"/>
                  </a:lnTo>
                  <a:lnTo>
                    <a:pt x="2281" y="194"/>
                  </a:lnTo>
                  <a:lnTo>
                    <a:pt x="2277" y="188"/>
                  </a:lnTo>
                  <a:lnTo>
                    <a:pt x="2273" y="184"/>
                  </a:lnTo>
                  <a:lnTo>
                    <a:pt x="2268" y="178"/>
                  </a:lnTo>
                  <a:lnTo>
                    <a:pt x="2264" y="174"/>
                  </a:lnTo>
                  <a:lnTo>
                    <a:pt x="2258" y="168"/>
                  </a:lnTo>
                  <a:lnTo>
                    <a:pt x="2254" y="163"/>
                  </a:lnTo>
                  <a:lnTo>
                    <a:pt x="2246" y="159"/>
                  </a:lnTo>
                  <a:lnTo>
                    <a:pt x="2240" y="155"/>
                  </a:lnTo>
                  <a:lnTo>
                    <a:pt x="2233" y="150"/>
                  </a:lnTo>
                  <a:lnTo>
                    <a:pt x="2226" y="146"/>
                  </a:lnTo>
                  <a:lnTo>
                    <a:pt x="2218" y="141"/>
                  </a:lnTo>
                  <a:lnTo>
                    <a:pt x="2202" y="134"/>
                  </a:lnTo>
                  <a:lnTo>
                    <a:pt x="2185" y="127"/>
                  </a:lnTo>
                  <a:lnTo>
                    <a:pt x="2166" y="121"/>
                  </a:lnTo>
                  <a:lnTo>
                    <a:pt x="2146" y="115"/>
                  </a:lnTo>
                  <a:lnTo>
                    <a:pt x="2124" y="109"/>
                  </a:lnTo>
                  <a:lnTo>
                    <a:pt x="2102" y="105"/>
                  </a:lnTo>
                  <a:lnTo>
                    <a:pt x="2079" y="102"/>
                  </a:lnTo>
                  <a:lnTo>
                    <a:pt x="2080" y="102"/>
                  </a:lnTo>
                  <a:lnTo>
                    <a:pt x="2078" y="96"/>
                  </a:lnTo>
                  <a:lnTo>
                    <a:pt x="2075" y="90"/>
                  </a:lnTo>
                  <a:lnTo>
                    <a:pt x="2072" y="86"/>
                  </a:lnTo>
                  <a:lnTo>
                    <a:pt x="2067" y="80"/>
                  </a:lnTo>
                  <a:lnTo>
                    <a:pt x="2064" y="75"/>
                  </a:lnTo>
                  <a:lnTo>
                    <a:pt x="2058" y="69"/>
                  </a:lnTo>
                  <a:lnTo>
                    <a:pt x="2054" y="65"/>
                  </a:lnTo>
                  <a:lnTo>
                    <a:pt x="2048" y="61"/>
                  </a:lnTo>
                  <a:lnTo>
                    <a:pt x="2042" y="56"/>
                  </a:lnTo>
                  <a:lnTo>
                    <a:pt x="2036" y="52"/>
                  </a:lnTo>
                  <a:lnTo>
                    <a:pt x="2029" y="47"/>
                  </a:lnTo>
                  <a:lnTo>
                    <a:pt x="2022" y="43"/>
                  </a:lnTo>
                  <a:lnTo>
                    <a:pt x="2007" y="36"/>
                  </a:lnTo>
                  <a:lnTo>
                    <a:pt x="1989" y="28"/>
                  </a:lnTo>
                  <a:lnTo>
                    <a:pt x="1972" y="22"/>
                  </a:lnTo>
                  <a:lnTo>
                    <a:pt x="1953" y="17"/>
                  </a:lnTo>
                  <a:lnTo>
                    <a:pt x="1932" y="11"/>
                  </a:lnTo>
                  <a:lnTo>
                    <a:pt x="1912" y="8"/>
                  </a:lnTo>
                  <a:lnTo>
                    <a:pt x="1890" y="3"/>
                  </a:lnTo>
                  <a:lnTo>
                    <a:pt x="1868" y="2"/>
                  </a:lnTo>
                  <a:lnTo>
                    <a:pt x="1844" y="0"/>
                  </a:lnTo>
                  <a:lnTo>
                    <a:pt x="1821" y="0"/>
                  </a:lnTo>
                  <a:lnTo>
                    <a:pt x="1806" y="0"/>
                  </a:lnTo>
                  <a:lnTo>
                    <a:pt x="1791" y="0"/>
                  </a:lnTo>
                  <a:lnTo>
                    <a:pt x="1764" y="3"/>
                  </a:lnTo>
                  <a:lnTo>
                    <a:pt x="1736" y="6"/>
                  </a:lnTo>
                  <a:lnTo>
                    <a:pt x="1709" y="11"/>
                  </a:lnTo>
                  <a:lnTo>
                    <a:pt x="1698" y="14"/>
                  </a:lnTo>
                  <a:lnTo>
                    <a:pt x="1684" y="18"/>
                  </a:lnTo>
                  <a:lnTo>
                    <a:pt x="1673" y="21"/>
                  </a:lnTo>
                  <a:lnTo>
                    <a:pt x="1661" y="25"/>
                  </a:lnTo>
                  <a:lnTo>
                    <a:pt x="1649" y="30"/>
                  </a:lnTo>
                  <a:lnTo>
                    <a:pt x="1639" y="34"/>
                  </a:lnTo>
                  <a:lnTo>
                    <a:pt x="1629" y="39"/>
                  </a:lnTo>
                  <a:lnTo>
                    <a:pt x="1620" y="43"/>
                  </a:lnTo>
                  <a:lnTo>
                    <a:pt x="1620" y="43"/>
                  </a:lnTo>
                  <a:lnTo>
                    <a:pt x="1611" y="39"/>
                  </a:lnTo>
                  <a:lnTo>
                    <a:pt x="1602" y="34"/>
                  </a:lnTo>
                  <a:lnTo>
                    <a:pt x="1592" y="30"/>
                  </a:lnTo>
                  <a:lnTo>
                    <a:pt x="1582" y="25"/>
                  </a:lnTo>
                  <a:lnTo>
                    <a:pt x="1571" y="21"/>
                  </a:lnTo>
                  <a:lnTo>
                    <a:pt x="1560" y="18"/>
                  </a:lnTo>
                  <a:lnTo>
                    <a:pt x="1548" y="14"/>
                  </a:lnTo>
                  <a:lnTo>
                    <a:pt x="1536" y="11"/>
                  </a:lnTo>
                  <a:lnTo>
                    <a:pt x="1511" y="6"/>
                  </a:lnTo>
                  <a:lnTo>
                    <a:pt x="1485" y="3"/>
                  </a:lnTo>
                  <a:lnTo>
                    <a:pt x="1458" y="0"/>
                  </a:lnTo>
                  <a:lnTo>
                    <a:pt x="1445" y="0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98" y="0"/>
                  </a:lnTo>
                  <a:lnTo>
                    <a:pt x="1382" y="2"/>
                  </a:lnTo>
                  <a:lnTo>
                    <a:pt x="1366" y="3"/>
                  </a:lnTo>
                  <a:lnTo>
                    <a:pt x="1350" y="6"/>
                  </a:lnTo>
                  <a:lnTo>
                    <a:pt x="1335" y="9"/>
                  </a:lnTo>
                  <a:lnTo>
                    <a:pt x="1320" y="12"/>
                  </a:lnTo>
                  <a:lnTo>
                    <a:pt x="1306" y="17"/>
                  </a:lnTo>
                  <a:lnTo>
                    <a:pt x="1293" y="21"/>
                  </a:lnTo>
                  <a:lnTo>
                    <a:pt x="1279" y="25"/>
                  </a:lnTo>
                  <a:lnTo>
                    <a:pt x="1268" y="30"/>
                  </a:lnTo>
                  <a:lnTo>
                    <a:pt x="1256" y="36"/>
                  </a:lnTo>
                  <a:lnTo>
                    <a:pt x="1246" y="42"/>
                  </a:lnTo>
                  <a:lnTo>
                    <a:pt x="1235" y="47"/>
                  </a:lnTo>
                  <a:lnTo>
                    <a:pt x="1227" y="55"/>
                  </a:lnTo>
                  <a:lnTo>
                    <a:pt x="1219" y="62"/>
                  </a:lnTo>
                  <a:lnTo>
                    <a:pt x="1219" y="64"/>
                  </a:lnTo>
                  <a:lnTo>
                    <a:pt x="1209" y="59"/>
                  </a:lnTo>
                  <a:lnTo>
                    <a:pt x="1199" y="55"/>
                  </a:lnTo>
                  <a:lnTo>
                    <a:pt x="1187" y="50"/>
                  </a:lnTo>
                  <a:lnTo>
                    <a:pt x="1175" y="46"/>
                  </a:lnTo>
                  <a:lnTo>
                    <a:pt x="1152" y="40"/>
                  </a:lnTo>
                  <a:lnTo>
                    <a:pt x="1127" y="34"/>
                  </a:lnTo>
                  <a:lnTo>
                    <a:pt x="1100" y="30"/>
                  </a:lnTo>
                  <a:lnTo>
                    <a:pt x="1072" y="27"/>
                  </a:lnTo>
                  <a:lnTo>
                    <a:pt x="1045" y="25"/>
                  </a:lnTo>
                  <a:lnTo>
                    <a:pt x="1017" y="24"/>
                  </a:lnTo>
                  <a:lnTo>
                    <a:pt x="996" y="24"/>
                  </a:lnTo>
                  <a:lnTo>
                    <a:pt x="977" y="25"/>
                  </a:lnTo>
                  <a:lnTo>
                    <a:pt x="958" y="27"/>
                  </a:lnTo>
                  <a:lnTo>
                    <a:pt x="939" y="30"/>
                  </a:lnTo>
                  <a:lnTo>
                    <a:pt x="920" y="31"/>
                  </a:lnTo>
                  <a:lnTo>
                    <a:pt x="902" y="36"/>
                  </a:lnTo>
                  <a:lnTo>
                    <a:pt x="885" y="39"/>
                  </a:lnTo>
                  <a:lnTo>
                    <a:pt x="867" y="43"/>
                  </a:lnTo>
                  <a:lnTo>
                    <a:pt x="851" y="49"/>
                  </a:lnTo>
                  <a:lnTo>
                    <a:pt x="835" y="53"/>
                  </a:lnTo>
                  <a:lnTo>
                    <a:pt x="820" y="59"/>
                  </a:lnTo>
                  <a:lnTo>
                    <a:pt x="807" y="67"/>
                  </a:lnTo>
                  <a:lnTo>
                    <a:pt x="794" y="74"/>
                  </a:lnTo>
                  <a:lnTo>
                    <a:pt x="782" y="80"/>
                  </a:lnTo>
                  <a:lnTo>
                    <a:pt x="770" y="89"/>
                  </a:lnTo>
                  <a:lnTo>
                    <a:pt x="760" y="96"/>
                  </a:lnTo>
                  <a:lnTo>
                    <a:pt x="760" y="97"/>
                  </a:lnTo>
                  <a:lnTo>
                    <a:pt x="738" y="91"/>
                  </a:lnTo>
                  <a:lnTo>
                    <a:pt x="716" y="87"/>
                  </a:lnTo>
                  <a:lnTo>
                    <a:pt x="694" y="83"/>
                  </a:lnTo>
                  <a:lnTo>
                    <a:pt x="670" y="80"/>
                  </a:lnTo>
                  <a:lnTo>
                    <a:pt x="647" y="77"/>
                  </a:lnTo>
                  <a:lnTo>
                    <a:pt x="622" y="75"/>
                  </a:lnTo>
                  <a:lnTo>
                    <a:pt x="599" y="74"/>
                  </a:lnTo>
                  <a:lnTo>
                    <a:pt x="574" y="74"/>
                  </a:lnTo>
                  <a:lnTo>
                    <a:pt x="555" y="74"/>
                  </a:lnTo>
                  <a:lnTo>
                    <a:pt x="537" y="74"/>
                  </a:lnTo>
                  <a:lnTo>
                    <a:pt x="518" y="75"/>
                  </a:lnTo>
                  <a:lnTo>
                    <a:pt x="500" y="77"/>
                  </a:lnTo>
                  <a:lnTo>
                    <a:pt x="483" y="78"/>
                  </a:lnTo>
                  <a:lnTo>
                    <a:pt x="465" y="81"/>
                  </a:lnTo>
                  <a:lnTo>
                    <a:pt x="447" y="84"/>
                  </a:lnTo>
                  <a:lnTo>
                    <a:pt x="431" y="87"/>
                  </a:lnTo>
                  <a:lnTo>
                    <a:pt x="415" y="90"/>
                  </a:lnTo>
                  <a:lnTo>
                    <a:pt x="399" y="94"/>
                  </a:lnTo>
                  <a:lnTo>
                    <a:pt x="384" y="99"/>
                  </a:lnTo>
                  <a:lnTo>
                    <a:pt x="368" y="103"/>
                  </a:lnTo>
                  <a:lnTo>
                    <a:pt x="355" y="108"/>
                  </a:lnTo>
                  <a:lnTo>
                    <a:pt x="340" y="112"/>
                  </a:lnTo>
                  <a:lnTo>
                    <a:pt x="327" y="118"/>
                  </a:lnTo>
                  <a:lnTo>
                    <a:pt x="314" y="124"/>
                  </a:lnTo>
                  <a:lnTo>
                    <a:pt x="302" y="130"/>
                  </a:lnTo>
                  <a:lnTo>
                    <a:pt x="290" y="136"/>
                  </a:lnTo>
                  <a:lnTo>
                    <a:pt x="280" y="143"/>
                  </a:lnTo>
                  <a:lnTo>
                    <a:pt x="270" y="149"/>
                  </a:lnTo>
                  <a:lnTo>
                    <a:pt x="260" y="156"/>
                  </a:lnTo>
                  <a:lnTo>
                    <a:pt x="251" y="163"/>
                  </a:lnTo>
                  <a:lnTo>
                    <a:pt x="243" y="171"/>
                  </a:lnTo>
                  <a:lnTo>
                    <a:pt x="236" y="178"/>
                  </a:lnTo>
                  <a:lnTo>
                    <a:pt x="229" y="187"/>
                  </a:lnTo>
                  <a:lnTo>
                    <a:pt x="223" y="194"/>
                  </a:lnTo>
                  <a:lnTo>
                    <a:pt x="219" y="203"/>
                  </a:lnTo>
                  <a:lnTo>
                    <a:pt x="214" y="210"/>
                  </a:lnTo>
                  <a:lnTo>
                    <a:pt x="211" y="219"/>
                  </a:lnTo>
                  <a:lnTo>
                    <a:pt x="210" y="228"/>
                  </a:lnTo>
                  <a:lnTo>
                    <a:pt x="208" y="237"/>
                  </a:lnTo>
                  <a:lnTo>
                    <a:pt x="207" y="246"/>
                  </a:lnTo>
                  <a:lnTo>
                    <a:pt x="207" y="251"/>
                  </a:lnTo>
                  <a:lnTo>
                    <a:pt x="208" y="257"/>
                  </a:lnTo>
                  <a:lnTo>
                    <a:pt x="208" y="263"/>
                  </a:lnTo>
                  <a:lnTo>
                    <a:pt x="210" y="269"/>
                  </a:lnTo>
                  <a:lnTo>
                    <a:pt x="211" y="268"/>
                  </a:lnTo>
                  <a:close/>
                </a:path>
              </a:pathLst>
            </a:custGeom>
            <a:solidFill>
              <a:srgbClr val="99FF99"/>
            </a:solidFill>
            <a:ln w="9525" cap="flat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97041" name="Freeform 81"/>
            <p:cNvSpPr>
              <a:spLocks/>
            </p:cNvSpPr>
            <p:nvPr/>
          </p:nvSpPr>
          <p:spPr bwMode="auto">
            <a:xfrm>
              <a:off x="3487738" y="4454525"/>
              <a:ext cx="3065462" cy="803275"/>
            </a:xfrm>
            <a:custGeom>
              <a:avLst/>
              <a:gdLst/>
              <a:ahLst/>
              <a:cxnLst>
                <a:cxn ang="0">
                  <a:pos x="91" y="291"/>
                </a:cxn>
                <a:cxn ang="0">
                  <a:pos x="29" y="325"/>
                </a:cxn>
                <a:cxn ang="0">
                  <a:pos x="3" y="357"/>
                </a:cxn>
                <a:cxn ang="0">
                  <a:pos x="4" y="400"/>
                </a:cxn>
                <a:cxn ang="0">
                  <a:pos x="47" y="445"/>
                </a:cxn>
                <a:cxn ang="0">
                  <a:pos x="114" y="473"/>
                </a:cxn>
                <a:cxn ang="0">
                  <a:pos x="72" y="504"/>
                </a:cxn>
                <a:cxn ang="0">
                  <a:pos x="51" y="539"/>
                </a:cxn>
                <a:cxn ang="0">
                  <a:pos x="59" y="576"/>
                </a:cxn>
                <a:cxn ang="0">
                  <a:pos x="91" y="611"/>
                </a:cxn>
                <a:cxn ang="0">
                  <a:pos x="155" y="640"/>
                </a:cxn>
                <a:cxn ang="0">
                  <a:pos x="302" y="660"/>
                </a:cxn>
                <a:cxn ang="0">
                  <a:pos x="381" y="701"/>
                </a:cxn>
                <a:cxn ang="0">
                  <a:pos x="543" y="748"/>
                </a:cxn>
                <a:cxn ang="0">
                  <a:pos x="735" y="756"/>
                </a:cxn>
                <a:cxn ang="0">
                  <a:pos x="893" y="730"/>
                </a:cxn>
                <a:cxn ang="0">
                  <a:pos x="1006" y="781"/>
                </a:cxn>
                <a:cxn ang="0">
                  <a:pos x="1153" y="806"/>
                </a:cxn>
                <a:cxn ang="0">
                  <a:pos x="1342" y="793"/>
                </a:cxn>
                <a:cxn ang="0">
                  <a:pos x="1470" y="751"/>
                </a:cxn>
                <a:cxn ang="0">
                  <a:pos x="1527" y="711"/>
                </a:cxn>
                <a:cxn ang="0">
                  <a:pos x="1589" y="695"/>
                </a:cxn>
                <a:cxn ang="0">
                  <a:pos x="1733" y="708"/>
                </a:cxn>
                <a:cxn ang="0">
                  <a:pos x="1879" y="687"/>
                </a:cxn>
                <a:cxn ang="0">
                  <a:pos x="1959" y="655"/>
                </a:cxn>
                <a:cxn ang="0">
                  <a:pos x="2012" y="613"/>
                </a:cxn>
                <a:cxn ang="0">
                  <a:pos x="2031" y="563"/>
                </a:cxn>
                <a:cxn ang="0">
                  <a:pos x="2157" y="542"/>
                </a:cxn>
                <a:cxn ang="0">
                  <a:pos x="2246" y="510"/>
                </a:cxn>
                <a:cxn ang="0">
                  <a:pos x="2309" y="466"/>
                </a:cxn>
                <a:cxn ang="0">
                  <a:pos x="2343" y="414"/>
                </a:cxn>
                <a:cxn ang="0">
                  <a:pos x="2342" y="363"/>
                </a:cxn>
                <a:cxn ang="0">
                  <a:pos x="2309" y="316"/>
                </a:cxn>
                <a:cxn ang="0">
                  <a:pos x="2276" y="279"/>
                </a:cxn>
                <a:cxn ang="0">
                  <a:pos x="2293" y="232"/>
                </a:cxn>
                <a:cxn ang="0">
                  <a:pos x="2281" y="194"/>
                </a:cxn>
                <a:cxn ang="0">
                  <a:pos x="2246" y="159"/>
                </a:cxn>
                <a:cxn ang="0">
                  <a:pos x="2166" y="121"/>
                </a:cxn>
                <a:cxn ang="0">
                  <a:pos x="2075" y="90"/>
                </a:cxn>
                <a:cxn ang="0">
                  <a:pos x="2042" y="56"/>
                </a:cxn>
                <a:cxn ang="0">
                  <a:pos x="1953" y="17"/>
                </a:cxn>
                <a:cxn ang="0">
                  <a:pos x="1806" y="0"/>
                </a:cxn>
                <a:cxn ang="0">
                  <a:pos x="1673" y="21"/>
                </a:cxn>
                <a:cxn ang="0">
                  <a:pos x="1611" y="39"/>
                </a:cxn>
                <a:cxn ang="0">
                  <a:pos x="1536" y="11"/>
                </a:cxn>
                <a:cxn ang="0">
                  <a:pos x="1398" y="0"/>
                </a:cxn>
                <a:cxn ang="0">
                  <a:pos x="1293" y="21"/>
                </a:cxn>
                <a:cxn ang="0">
                  <a:pos x="1219" y="62"/>
                </a:cxn>
                <a:cxn ang="0">
                  <a:pos x="1127" y="34"/>
                </a:cxn>
                <a:cxn ang="0">
                  <a:pos x="958" y="27"/>
                </a:cxn>
                <a:cxn ang="0">
                  <a:pos x="835" y="53"/>
                </a:cxn>
                <a:cxn ang="0">
                  <a:pos x="760" y="97"/>
                </a:cxn>
                <a:cxn ang="0">
                  <a:pos x="599" y="74"/>
                </a:cxn>
                <a:cxn ang="0">
                  <a:pos x="465" y="81"/>
                </a:cxn>
                <a:cxn ang="0">
                  <a:pos x="355" y="108"/>
                </a:cxn>
                <a:cxn ang="0">
                  <a:pos x="270" y="149"/>
                </a:cxn>
                <a:cxn ang="0">
                  <a:pos x="219" y="203"/>
                </a:cxn>
                <a:cxn ang="0">
                  <a:pos x="208" y="257"/>
                </a:cxn>
              </a:cxnLst>
              <a:rect l="0" t="0" r="r" b="b"/>
              <a:pathLst>
                <a:path w="2346" h="808">
                  <a:moveTo>
                    <a:pt x="211" y="268"/>
                  </a:moveTo>
                  <a:lnTo>
                    <a:pt x="189" y="269"/>
                  </a:lnTo>
                  <a:lnTo>
                    <a:pt x="167" y="272"/>
                  </a:lnTo>
                  <a:lnTo>
                    <a:pt x="147" y="276"/>
                  </a:lnTo>
                  <a:lnTo>
                    <a:pt x="128" y="279"/>
                  </a:lnTo>
                  <a:lnTo>
                    <a:pt x="109" y="285"/>
                  </a:lnTo>
                  <a:lnTo>
                    <a:pt x="91" y="291"/>
                  </a:lnTo>
                  <a:lnTo>
                    <a:pt x="75" y="297"/>
                  </a:lnTo>
                  <a:lnTo>
                    <a:pt x="60" y="304"/>
                  </a:lnTo>
                  <a:lnTo>
                    <a:pt x="53" y="309"/>
                  </a:lnTo>
                  <a:lnTo>
                    <a:pt x="47" y="312"/>
                  </a:lnTo>
                  <a:lnTo>
                    <a:pt x="41" y="316"/>
                  </a:lnTo>
                  <a:lnTo>
                    <a:pt x="35" y="320"/>
                  </a:lnTo>
                  <a:lnTo>
                    <a:pt x="29" y="325"/>
                  </a:lnTo>
                  <a:lnTo>
                    <a:pt x="23" y="329"/>
                  </a:lnTo>
                  <a:lnTo>
                    <a:pt x="19" y="334"/>
                  </a:lnTo>
                  <a:lnTo>
                    <a:pt x="16" y="338"/>
                  </a:lnTo>
                  <a:lnTo>
                    <a:pt x="12" y="342"/>
                  </a:lnTo>
                  <a:lnTo>
                    <a:pt x="9" y="348"/>
                  </a:lnTo>
                  <a:lnTo>
                    <a:pt x="6" y="353"/>
                  </a:lnTo>
                  <a:lnTo>
                    <a:pt x="3" y="357"/>
                  </a:lnTo>
                  <a:lnTo>
                    <a:pt x="1" y="363"/>
                  </a:lnTo>
                  <a:lnTo>
                    <a:pt x="0" y="367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0" y="387"/>
                  </a:lnTo>
                  <a:lnTo>
                    <a:pt x="1" y="394"/>
                  </a:lnTo>
                  <a:lnTo>
                    <a:pt x="4" y="400"/>
                  </a:lnTo>
                  <a:lnTo>
                    <a:pt x="7" y="407"/>
                  </a:lnTo>
                  <a:lnTo>
                    <a:pt x="12" y="414"/>
                  </a:lnTo>
                  <a:lnTo>
                    <a:pt x="18" y="422"/>
                  </a:lnTo>
                  <a:lnTo>
                    <a:pt x="23" y="428"/>
                  </a:lnTo>
                  <a:lnTo>
                    <a:pt x="31" y="433"/>
                  </a:lnTo>
                  <a:lnTo>
                    <a:pt x="38" y="439"/>
                  </a:lnTo>
                  <a:lnTo>
                    <a:pt x="47" y="445"/>
                  </a:lnTo>
                  <a:lnTo>
                    <a:pt x="57" y="451"/>
                  </a:lnTo>
                  <a:lnTo>
                    <a:pt x="67" y="457"/>
                  </a:lnTo>
                  <a:lnTo>
                    <a:pt x="79" y="461"/>
                  </a:lnTo>
                  <a:lnTo>
                    <a:pt x="91" y="466"/>
                  </a:lnTo>
                  <a:lnTo>
                    <a:pt x="103" y="470"/>
                  </a:lnTo>
                  <a:lnTo>
                    <a:pt x="116" y="475"/>
                  </a:lnTo>
                  <a:lnTo>
                    <a:pt x="114" y="473"/>
                  </a:lnTo>
                  <a:lnTo>
                    <a:pt x="107" y="478"/>
                  </a:lnTo>
                  <a:lnTo>
                    <a:pt x="100" y="482"/>
                  </a:lnTo>
                  <a:lnTo>
                    <a:pt x="94" y="485"/>
                  </a:lnTo>
                  <a:lnTo>
                    <a:pt x="88" y="489"/>
                  </a:lnTo>
                  <a:lnTo>
                    <a:pt x="82" y="494"/>
                  </a:lnTo>
                  <a:lnTo>
                    <a:pt x="76" y="500"/>
                  </a:lnTo>
                  <a:lnTo>
                    <a:pt x="72" y="504"/>
                  </a:lnTo>
                  <a:lnTo>
                    <a:pt x="67" y="508"/>
                  </a:lnTo>
                  <a:lnTo>
                    <a:pt x="63" y="513"/>
                  </a:lnTo>
                  <a:lnTo>
                    <a:pt x="60" y="519"/>
                  </a:lnTo>
                  <a:lnTo>
                    <a:pt x="57" y="523"/>
                  </a:lnTo>
                  <a:lnTo>
                    <a:pt x="56" y="527"/>
                  </a:lnTo>
                  <a:lnTo>
                    <a:pt x="53" y="533"/>
                  </a:lnTo>
                  <a:lnTo>
                    <a:pt x="51" y="539"/>
                  </a:lnTo>
                  <a:lnTo>
                    <a:pt x="51" y="544"/>
                  </a:lnTo>
                  <a:lnTo>
                    <a:pt x="51" y="549"/>
                  </a:lnTo>
                  <a:lnTo>
                    <a:pt x="51" y="555"/>
                  </a:lnTo>
                  <a:lnTo>
                    <a:pt x="53" y="560"/>
                  </a:lnTo>
                  <a:lnTo>
                    <a:pt x="54" y="566"/>
                  </a:lnTo>
                  <a:lnTo>
                    <a:pt x="56" y="571"/>
                  </a:lnTo>
                  <a:lnTo>
                    <a:pt x="59" y="576"/>
                  </a:lnTo>
                  <a:lnTo>
                    <a:pt x="62" y="582"/>
                  </a:lnTo>
                  <a:lnTo>
                    <a:pt x="66" y="588"/>
                  </a:lnTo>
                  <a:lnTo>
                    <a:pt x="69" y="592"/>
                  </a:lnTo>
                  <a:lnTo>
                    <a:pt x="75" y="596"/>
                  </a:lnTo>
                  <a:lnTo>
                    <a:pt x="79" y="602"/>
                  </a:lnTo>
                  <a:lnTo>
                    <a:pt x="85" y="607"/>
                  </a:lnTo>
                  <a:lnTo>
                    <a:pt x="91" y="611"/>
                  </a:lnTo>
                  <a:lnTo>
                    <a:pt x="98" y="616"/>
                  </a:lnTo>
                  <a:lnTo>
                    <a:pt x="106" y="620"/>
                  </a:lnTo>
                  <a:lnTo>
                    <a:pt x="113" y="623"/>
                  </a:lnTo>
                  <a:lnTo>
                    <a:pt x="120" y="627"/>
                  </a:lnTo>
                  <a:lnTo>
                    <a:pt x="129" y="630"/>
                  </a:lnTo>
                  <a:lnTo>
                    <a:pt x="138" y="635"/>
                  </a:lnTo>
                  <a:lnTo>
                    <a:pt x="155" y="640"/>
                  </a:lnTo>
                  <a:lnTo>
                    <a:pt x="175" y="646"/>
                  </a:lnTo>
                  <a:lnTo>
                    <a:pt x="195" y="651"/>
                  </a:lnTo>
                  <a:lnTo>
                    <a:pt x="217" y="655"/>
                  </a:lnTo>
                  <a:lnTo>
                    <a:pt x="241" y="657"/>
                  </a:lnTo>
                  <a:lnTo>
                    <a:pt x="264" y="660"/>
                  </a:lnTo>
                  <a:lnTo>
                    <a:pt x="288" y="660"/>
                  </a:lnTo>
                  <a:lnTo>
                    <a:pt x="302" y="660"/>
                  </a:lnTo>
                  <a:lnTo>
                    <a:pt x="315" y="660"/>
                  </a:lnTo>
                  <a:lnTo>
                    <a:pt x="314" y="660"/>
                  </a:lnTo>
                  <a:lnTo>
                    <a:pt x="321" y="665"/>
                  </a:lnTo>
                  <a:lnTo>
                    <a:pt x="329" y="671"/>
                  </a:lnTo>
                  <a:lnTo>
                    <a:pt x="345" y="682"/>
                  </a:lnTo>
                  <a:lnTo>
                    <a:pt x="362" y="692"/>
                  </a:lnTo>
                  <a:lnTo>
                    <a:pt x="381" y="701"/>
                  </a:lnTo>
                  <a:lnTo>
                    <a:pt x="402" y="709"/>
                  </a:lnTo>
                  <a:lnTo>
                    <a:pt x="422" y="718"/>
                  </a:lnTo>
                  <a:lnTo>
                    <a:pt x="445" y="726"/>
                  </a:lnTo>
                  <a:lnTo>
                    <a:pt x="468" y="731"/>
                  </a:lnTo>
                  <a:lnTo>
                    <a:pt x="491" y="737"/>
                  </a:lnTo>
                  <a:lnTo>
                    <a:pt x="516" y="743"/>
                  </a:lnTo>
                  <a:lnTo>
                    <a:pt x="543" y="748"/>
                  </a:lnTo>
                  <a:lnTo>
                    <a:pt x="568" y="752"/>
                  </a:lnTo>
                  <a:lnTo>
                    <a:pt x="596" y="755"/>
                  </a:lnTo>
                  <a:lnTo>
                    <a:pt x="622" y="756"/>
                  </a:lnTo>
                  <a:lnTo>
                    <a:pt x="650" y="758"/>
                  </a:lnTo>
                  <a:lnTo>
                    <a:pt x="678" y="758"/>
                  </a:lnTo>
                  <a:lnTo>
                    <a:pt x="707" y="758"/>
                  </a:lnTo>
                  <a:lnTo>
                    <a:pt x="735" y="756"/>
                  </a:lnTo>
                  <a:lnTo>
                    <a:pt x="763" y="755"/>
                  </a:lnTo>
                  <a:lnTo>
                    <a:pt x="791" y="752"/>
                  </a:lnTo>
                  <a:lnTo>
                    <a:pt x="817" y="748"/>
                  </a:lnTo>
                  <a:lnTo>
                    <a:pt x="844" y="743"/>
                  </a:lnTo>
                  <a:lnTo>
                    <a:pt x="870" y="737"/>
                  </a:lnTo>
                  <a:lnTo>
                    <a:pt x="895" y="730"/>
                  </a:lnTo>
                  <a:lnTo>
                    <a:pt x="893" y="730"/>
                  </a:lnTo>
                  <a:lnTo>
                    <a:pt x="907" y="739"/>
                  </a:lnTo>
                  <a:lnTo>
                    <a:pt x="921" y="748"/>
                  </a:lnTo>
                  <a:lnTo>
                    <a:pt x="936" y="755"/>
                  </a:lnTo>
                  <a:lnTo>
                    <a:pt x="952" y="762"/>
                  </a:lnTo>
                  <a:lnTo>
                    <a:pt x="970" y="770"/>
                  </a:lnTo>
                  <a:lnTo>
                    <a:pt x="987" y="775"/>
                  </a:lnTo>
                  <a:lnTo>
                    <a:pt x="1006" y="781"/>
                  </a:lnTo>
                  <a:lnTo>
                    <a:pt x="1026" y="787"/>
                  </a:lnTo>
                  <a:lnTo>
                    <a:pt x="1046" y="792"/>
                  </a:lnTo>
                  <a:lnTo>
                    <a:pt x="1067" y="796"/>
                  </a:lnTo>
                  <a:lnTo>
                    <a:pt x="1087" y="799"/>
                  </a:lnTo>
                  <a:lnTo>
                    <a:pt x="1109" y="802"/>
                  </a:lnTo>
                  <a:lnTo>
                    <a:pt x="1131" y="803"/>
                  </a:lnTo>
                  <a:lnTo>
                    <a:pt x="1153" y="806"/>
                  </a:lnTo>
                  <a:lnTo>
                    <a:pt x="1175" y="806"/>
                  </a:lnTo>
                  <a:lnTo>
                    <a:pt x="1199" y="808"/>
                  </a:lnTo>
                  <a:lnTo>
                    <a:pt x="1229" y="806"/>
                  </a:lnTo>
                  <a:lnTo>
                    <a:pt x="1259" y="805"/>
                  </a:lnTo>
                  <a:lnTo>
                    <a:pt x="1287" y="802"/>
                  </a:lnTo>
                  <a:lnTo>
                    <a:pt x="1315" y="798"/>
                  </a:lnTo>
                  <a:lnTo>
                    <a:pt x="1342" y="793"/>
                  </a:lnTo>
                  <a:lnTo>
                    <a:pt x="1369" y="787"/>
                  </a:lnTo>
                  <a:lnTo>
                    <a:pt x="1394" y="781"/>
                  </a:lnTo>
                  <a:lnTo>
                    <a:pt x="1417" y="773"/>
                  </a:lnTo>
                  <a:lnTo>
                    <a:pt x="1439" y="765"/>
                  </a:lnTo>
                  <a:lnTo>
                    <a:pt x="1451" y="761"/>
                  </a:lnTo>
                  <a:lnTo>
                    <a:pt x="1461" y="755"/>
                  </a:lnTo>
                  <a:lnTo>
                    <a:pt x="1470" y="751"/>
                  </a:lnTo>
                  <a:lnTo>
                    <a:pt x="1480" y="745"/>
                  </a:lnTo>
                  <a:lnTo>
                    <a:pt x="1489" y="740"/>
                  </a:lnTo>
                  <a:lnTo>
                    <a:pt x="1498" y="734"/>
                  </a:lnTo>
                  <a:lnTo>
                    <a:pt x="1507" y="729"/>
                  </a:lnTo>
                  <a:lnTo>
                    <a:pt x="1514" y="723"/>
                  </a:lnTo>
                  <a:lnTo>
                    <a:pt x="1521" y="717"/>
                  </a:lnTo>
                  <a:lnTo>
                    <a:pt x="1527" y="711"/>
                  </a:lnTo>
                  <a:lnTo>
                    <a:pt x="1535" y="705"/>
                  </a:lnTo>
                  <a:lnTo>
                    <a:pt x="1541" y="698"/>
                  </a:lnTo>
                  <a:lnTo>
                    <a:pt x="1545" y="692"/>
                  </a:lnTo>
                  <a:lnTo>
                    <a:pt x="1549" y="684"/>
                  </a:lnTo>
                  <a:lnTo>
                    <a:pt x="1551" y="686"/>
                  </a:lnTo>
                  <a:lnTo>
                    <a:pt x="1570" y="690"/>
                  </a:lnTo>
                  <a:lnTo>
                    <a:pt x="1589" y="695"/>
                  </a:lnTo>
                  <a:lnTo>
                    <a:pt x="1609" y="699"/>
                  </a:lnTo>
                  <a:lnTo>
                    <a:pt x="1630" y="702"/>
                  </a:lnTo>
                  <a:lnTo>
                    <a:pt x="1652" y="705"/>
                  </a:lnTo>
                  <a:lnTo>
                    <a:pt x="1673" y="707"/>
                  </a:lnTo>
                  <a:lnTo>
                    <a:pt x="1695" y="708"/>
                  </a:lnTo>
                  <a:lnTo>
                    <a:pt x="1717" y="708"/>
                  </a:lnTo>
                  <a:lnTo>
                    <a:pt x="1733" y="708"/>
                  </a:lnTo>
                  <a:lnTo>
                    <a:pt x="1749" y="708"/>
                  </a:lnTo>
                  <a:lnTo>
                    <a:pt x="1780" y="705"/>
                  </a:lnTo>
                  <a:lnTo>
                    <a:pt x="1810" y="702"/>
                  </a:lnTo>
                  <a:lnTo>
                    <a:pt x="1838" y="696"/>
                  </a:lnTo>
                  <a:lnTo>
                    <a:pt x="1853" y="693"/>
                  </a:lnTo>
                  <a:lnTo>
                    <a:pt x="1866" y="690"/>
                  </a:lnTo>
                  <a:lnTo>
                    <a:pt x="1879" y="687"/>
                  </a:lnTo>
                  <a:lnTo>
                    <a:pt x="1891" y="683"/>
                  </a:lnTo>
                  <a:lnTo>
                    <a:pt x="1904" y="679"/>
                  </a:lnTo>
                  <a:lnTo>
                    <a:pt x="1916" y="674"/>
                  </a:lnTo>
                  <a:lnTo>
                    <a:pt x="1928" y="670"/>
                  </a:lnTo>
                  <a:lnTo>
                    <a:pt x="1938" y="665"/>
                  </a:lnTo>
                  <a:lnTo>
                    <a:pt x="1948" y="661"/>
                  </a:lnTo>
                  <a:lnTo>
                    <a:pt x="1959" y="655"/>
                  </a:lnTo>
                  <a:lnTo>
                    <a:pt x="1967" y="649"/>
                  </a:lnTo>
                  <a:lnTo>
                    <a:pt x="1976" y="643"/>
                  </a:lnTo>
                  <a:lnTo>
                    <a:pt x="1985" y="638"/>
                  </a:lnTo>
                  <a:lnTo>
                    <a:pt x="1992" y="632"/>
                  </a:lnTo>
                  <a:lnTo>
                    <a:pt x="2000" y="626"/>
                  </a:lnTo>
                  <a:lnTo>
                    <a:pt x="2006" y="618"/>
                  </a:lnTo>
                  <a:lnTo>
                    <a:pt x="2012" y="613"/>
                  </a:lnTo>
                  <a:lnTo>
                    <a:pt x="2016" y="605"/>
                  </a:lnTo>
                  <a:lnTo>
                    <a:pt x="2020" y="599"/>
                  </a:lnTo>
                  <a:lnTo>
                    <a:pt x="2025" y="592"/>
                  </a:lnTo>
                  <a:lnTo>
                    <a:pt x="2028" y="585"/>
                  </a:lnTo>
                  <a:lnTo>
                    <a:pt x="2029" y="577"/>
                  </a:lnTo>
                  <a:lnTo>
                    <a:pt x="2031" y="570"/>
                  </a:lnTo>
                  <a:lnTo>
                    <a:pt x="2031" y="563"/>
                  </a:lnTo>
                  <a:lnTo>
                    <a:pt x="2031" y="561"/>
                  </a:lnTo>
                  <a:lnTo>
                    <a:pt x="2064" y="558"/>
                  </a:lnTo>
                  <a:lnTo>
                    <a:pt x="2097" y="554"/>
                  </a:lnTo>
                  <a:lnTo>
                    <a:pt x="2111" y="552"/>
                  </a:lnTo>
                  <a:lnTo>
                    <a:pt x="2127" y="549"/>
                  </a:lnTo>
                  <a:lnTo>
                    <a:pt x="2142" y="545"/>
                  </a:lnTo>
                  <a:lnTo>
                    <a:pt x="2157" y="542"/>
                  </a:lnTo>
                  <a:lnTo>
                    <a:pt x="2170" y="538"/>
                  </a:lnTo>
                  <a:lnTo>
                    <a:pt x="2185" y="535"/>
                  </a:lnTo>
                  <a:lnTo>
                    <a:pt x="2198" y="530"/>
                  </a:lnTo>
                  <a:lnTo>
                    <a:pt x="2210" y="524"/>
                  </a:lnTo>
                  <a:lnTo>
                    <a:pt x="2223" y="520"/>
                  </a:lnTo>
                  <a:lnTo>
                    <a:pt x="2235" y="516"/>
                  </a:lnTo>
                  <a:lnTo>
                    <a:pt x="2246" y="510"/>
                  </a:lnTo>
                  <a:lnTo>
                    <a:pt x="2257" y="504"/>
                  </a:lnTo>
                  <a:lnTo>
                    <a:pt x="2267" y="498"/>
                  </a:lnTo>
                  <a:lnTo>
                    <a:pt x="2277" y="492"/>
                  </a:lnTo>
                  <a:lnTo>
                    <a:pt x="2286" y="486"/>
                  </a:lnTo>
                  <a:lnTo>
                    <a:pt x="2295" y="479"/>
                  </a:lnTo>
                  <a:lnTo>
                    <a:pt x="2302" y="473"/>
                  </a:lnTo>
                  <a:lnTo>
                    <a:pt x="2309" y="466"/>
                  </a:lnTo>
                  <a:lnTo>
                    <a:pt x="2317" y="460"/>
                  </a:lnTo>
                  <a:lnTo>
                    <a:pt x="2323" y="453"/>
                  </a:lnTo>
                  <a:lnTo>
                    <a:pt x="2328" y="445"/>
                  </a:lnTo>
                  <a:lnTo>
                    <a:pt x="2333" y="438"/>
                  </a:lnTo>
                  <a:lnTo>
                    <a:pt x="2337" y="431"/>
                  </a:lnTo>
                  <a:lnTo>
                    <a:pt x="2340" y="423"/>
                  </a:lnTo>
                  <a:lnTo>
                    <a:pt x="2343" y="414"/>
                  </a:lnTo>
                  <a:lnTo>
                    <a:pt x="2345" y="407"/>
                  </a:lnTo>
                  <a:lnTo>
                    <a:pt x="2346" y="400"/>
                  </a:lnTo>
                  <a:lnTo>
                    <a:pt x="2346" y="391"/>
                  </a:lnTo>
                  <a:lnTo>
                    <a:pt x="2346" y="384"/>
                  </a:lnTo>
                  <a:lnTo>
                    <a:pt x="2346" y="378"/>
                  </a:lnTo>
                  <a:lnTo>
                    <a:pt x="2343" y="370"/>
                  </a:lnTo>
                  <a:lnTo>
                    <a:pt x="2342" y="363"/>
                  </a:lnTo>
                  <a:lnTo>
                    <a:pt x="2339" y="356"/>
                  </a:lnTo>
                  <a:lnTo>
                    <a:pt x="2336" y="350"/>
                  </a:lnTo>
                  <a:lnTo>
                    <a:pt x="2331" y="342"/>
                  </a:lnTo>
                  <a:lnTo>
                    <a:pt x="2327" y="335"/>
                  </a:lnTo>
                  <a:lnTo>
                    <a:pt x="2323" y="329"/>
                  </a:lnTo>
                  <a:lnTo>
                    <a:pt x="2317" y="323"/>
                  </a:lnTo>
                  <a:lnTo>
                    <a:pt x="2309" y="316"/>
                  </a:lnTo>
                  <a:lnTo>
                    <a:pt x="2303" y="310"/>
                  </a:lnTo>
                  <a:lnTo>
                    <a:pt x="2296" y="304"/>
                  </a:lnTo>
                  <a:lnTo>
                    <a:pt x="2287" y="298"/>
                  </a:lnTo>
                  <a:lnTo>
                    <a:pt x="2280" y="293"/>
                  </a:lnTo>
                  <a:lnTo>
                    <a:pt x="2270" y="287"/>
                  </a:lnTo>
                  <a:lnTo>
                    <a:pt x="2270" y="287"/>
                  </a:lnTo>
                  <a:lnTo>
                    <a:pt x="2276" y="279"/>
                  </a:lnTo>
                  <a:lnTo>
                    <a:pt x="2280" y="273"/>
                  </a:lnTo>
                  <a:lnTo>
                    <a:pt x="2284" y="266"/>
                  </a:lnTo>
                  <a:lnTo>
                    <a:pt x="2287" y="260"/>
                  </a:lnTo>
                  <a:lnTo>
                    <a:pt x="2290" y="253"/>
                  </a:lnTo>
                  <a:lnTo>
                    <a:pt x="2292" y="247"/>
                  </a:lnTo>
                  <a:lnTo>
                    <a:pt x="2293" y="240"/>
                  </a:lnTo>
                  <a:lnTo>
                    <a:pt x="2293" y="232"/>
                  </a:lnTo>
                  <a:lnTo>
                    <a:pt x="2293" y="227"/>
                  </a:lnTo>
                  <a:lnTo>
                    <a:pt x="2292" y="221"/>
                  </a:lnTo>
                  <a:lnTo>
                    <a:pt x="2290" y="216"/>
                  </a:lnTo>
                  <a:lnTo>
                    <a:pt x="2289" y="210"/>
                  </a:lnTo>
                  <a:lnTo>
                    <a:pt x="2287" y="205"/>
                  </a:lnTo>
                  <a:lnTo>
                    <a:pt x="2284" y="199"/>
                  </a:lnTo>
                  <a:lnTo>
                    <a:pt x="2281" y="194"/>
                  </a:lnTo>
                  <a:lnTo>
                    <a:pt x="2277" y="188"/>
                  </a:lnTo>
                  <a:lnTo>
                    <a:pt x="2273" y="184"/>
                  </a:lnTo>
                  <a:lnTo>
                    <a:pt x="2268" y="178"/>
                  </a:lnTo>
                  <a:lnTo>
                    <a:pt x="2264" y="174"/>
                  </a:lnTo>
                  <a:lnTo>
                    <a:pt x="2258" y="168"/>
                  </a:lnTo>
                  <a:lnTo>
                    <a:pt x="2254" y="163"/>
                  </a:lnTo>
                  <a:lnTo>
                    <a:pt x="2246" y="159"/>
                  </a:lnTo>
                  <a:lnTo>
                    <a:pt x="2240" y="155"/>
                  </a:lnTo>
                  <a:lnTo>
                    <a:pt x="2233" y="150"/>
                  </a:lnTo>
                  <a:lnTo>
                    <a:pt x="2226" y="146"/>
                  </a:lnTo>
                  <a:lnTo>
                    <a:pt x="2218" y="141"/>
                  </a:lnTo>
                  <a:lnTo>
                    <a:pt x="2202" y="134"/>
                  </a:lnTo>
                  <a:lnTo>
                    <a:pt x="2185" y="127"/>
                  </a:lnTo>
                  <a:lnTo>
                    <a:pt x="2166" y="121"/>
                  </a:lnTo>
                  <a:lnTo>
                    <a:pt x="2146" y="115"/>
                  </a:lnTo>
                  <a:lnTo>
                    <a:pt x="2124" y="109"/>
                  </a:lnTo>
                  <a:lnTo>
                    <a:pt x="2102" y="105"/>
                  </a:lnTo>
                  <a:lnTo>
                    <a:pt x="2079" y="102"/>
                  </a:lnTo>
                  <a:lnTo>
                    <a:pt x="2080" y="102"/>
                  </a:lnTo>
                  <a:lnTo>
                    <a:pt x="2078" y="96"/>
                  </a:lnTo>
                  <a:lnTo>
                    <a:pt x="2075" y="90"/>
                  </a:lnTo>
                  <a:lnTo>
                    <a:pt x="2072" y="86"/>
                  </a:lnTo>
                  <a:lnTo>
                    <a:pt x="2067" y="80"/>
                  </a:lnTo>
                  <a:lnTo>
                    <a:pt x="2064" y="75"/>
                  </a:lnTo>
                  <a:lnTo>
                    <a:pt x="2058" y="69"/>
                  </a:lnTo>
                  <a:lnTo>
                    <a:pt x="2054" y="65"/>
                  </a:lnTo>
                  <a:lnTo>
                    <a:pt x="2048" y="61"/>
                  </a:lnTo>
                  <a:lnTo>
                    <a:pt x="2042" y="56"/>
                  </a:lnTo>
                  <a:lnTo>
                    <a:pt x="2036" y="52"/>
                  </a:lnTo>
                  <a:lnTo>
                    <a:pt x="2029" y="47"/>
                  </a:lnTo>
                  <a:lnTo>
                    <a:pt x="2022" y="43"/>
                  </a:lnTo>
                  <a:lnTo>
                    <a:pt x="2007" y="36"/>
                  </a:lnTo>
                  <a:lnTo>
                    <a:pt x="1989" y="28"/>
                  </a:lnTo>
                  <a:lnTo>
                    <a:pt x="1972" y="22"/>
                  </a:lnTo>
                  <a:lnTo>
                    <a:pt x="1953" y="17"/>
                  </a:lnTo>
                  <a:lnTo>
                    <a:pt x="1932" y="11"/>
                  </a:lnTo>
                  <a:lnTo>
                    <a:pt x="1912" y="8"/>
                  </a:lnTo>
                  <a:lnTo>
                    <a:pt x="1890" y="3"/>
                  </a:lnTo>
                  <a:lnTo>
                    <a:pt x="1868" y="2"/>
                  </a:lnTo>
                  <a:lnTo>
                    <a:pt x="1844" y="0"/>
                  </a:lnTo>
                  <a:lnTo>
                    <a:pt x="1821" y="0"/>
                  </a:lnTo>
                  <a:lnTo>
                    <a:pt x="1806" y="0"/>
                  </a:lnTo>
                  <a:lnTo>
                    <a:pt x="1791" y="0"/>
                  </a:lnTo>
                  <a:lnTo>
                    <a:pt x="1764" y="3"/>
                  </a:lnTo>
                  <a:lnTo>
                    <a:pt x="1736" y="6"/>
                  </a:lnTo>
                  <a:lnTo>
                    <a:pt x="1709" y="11"/>
                  </a:lnTo>
                  <a:lnTo>
                    <a:pt x="1698" y="14"/>
                  </a:lnTo>
                  <a:lnTo>
                    <a:pt x="1684" y="18"/>
                  </a:lnTo>
                  <a:lnTo>
                    <a:pt x="1673" y="21"/>
                  </a:lnTo>
                  <a:lnTo>
                    <a:pt x="1661" y="25"/>
                  </a:lnTo>
                  <a:lnTo>
                    <a:pt x="1649" y="30"/>
                  </a:lnTo>
                  <a:lnTo>
                    <a:pt x="1639" y="34"/>
                  </a:lnTo>
                  <a:lnTo>
                    <a:pt x="1629" y="39"/>
                  </a:lnTo>
                  <a:lnTo>
                    <a:pt x="1620" y="43"/>
                  </a:lnTo>
                  <a:lnTo>
                    <a:pt x="1620" y="43"/>
                  </a:lnTo>
                  <a:lnTo>
                    <a:pt x="1611" y="39"/>
                  </a:lnTo>
                  <a:lnTo>
                    <a:pt x="1602" y="34"/>
                  </a:lnTo>
                  <a:lnTo>
                    <a:pt x="1592" y="30"/>
                  </a:lnTo>
                  <a:lnTo>
                    <a:pt x="1582" y="25"/>
                  </a:lnTo>
                  <a:lnTo>
                    <a:pt x="1571" y="21"/>
                  </a:lnTo>
                  <a:lnTo>
                    <a:pt x="1560" y="18"/>
                  </a:lnTo>
                  <a:lnTo>
                    <a:pt x="1548" y="14"/>
                  </a:lnTo>
                  <a:lnTo>
                    <a:pt x="1536" y="11"/>
                  </a:lnTo>
                  <a:lnTo>
                    <a:pt x="1511" y="6"/>
                  </a:lnTo>
                  <a:lnTo>
                    <a:pt x="1485" y="3"/>
                  </a:lnTo>
                  <a:lnTo>
                    <a:pt x="1458" y="0"/>
                  </a:lnTo>
                  <a:lnTo>
                    <a:pt x="1445" y="0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98" y="0"/>
                  </a:lnTo>
                  <a:lnTo>
                    <a:pt x="1382" y="2"/>
                  </a:lnTo>
                  <a:lnTo>
                    <a:pt x="1366" y="3"/>
                  </a:lnTo>
                  <a:lnTo>
                    <a:pt x="1350" y="6"/>
                  </a:lnTo>
                  <a:lnTo>
                    <a:pt x="1335" y="9"/>
                  </a:lnTo>
                  <a:lnTo>
                    <a:pt x="1320" y="12"/>
                  </a:lnTo>
                  <a:lnTo>
                    <a:pt x="1306" y="17"/>
                  </a:lnTo>
                  <a:lnTo>
                    <a:pt x="1293" y="21"/>
                  </a:lnTo>
                  <a:lnTo>
                    <a:pt x="1279" y="25"/>
                  </a:lnTo>
                  <a:lnTo>
                    <a:pt x="1268" y="30"/>
                  </a:lnTo>
                  <a:lnTo>
                    <a:pt x="1256" y="36"/>
                  </a:lnTo>
                  <a:lnTo>
                    <a:pt x="1246" y="42"/>
                  </a:lnTo>
                  <a:lnTo>
                    <a:pt x="1235" y="47"/>
                  </a:lnTo>
                  <a:lnTo>
                    <a:pt x="1227" y="55"/>
                  </a:lnTo>
                  <a:lnTo>
                    <a:pt x="1219" y="62"/>
                  </a:lnTo>
                  <a:lnTo>
                    <a:pt x="1219" y="64"/>
                  </a:lnTo>
                  <a:lnTo>
                    <a:pt x="1209" y="59"/>
                  </a:lnTo>
                  <a:lnTo>
                    <a:pt x="1199" y="55"/>
                  </a:lnTo>
                  <a:lnTo>
                    <a:pt x="1187" y="50"/>
                  </a:lnTo>
                  <a:lnTo>
                    <a:pt x="1175" y="46"/>
                  </a:lnTo>
                  <a:lnTo>
                    <a:pt x="1152" y="40"/>
                  </a:lnTo>
                  <a:lnTo>
                    <a:pt x="1127" y="34"/>
                  </a:lnTo>
                  <a:lnTo>
                    <a:pt x="1100" y="30"/>
                  </a:lnTo>
                  <a:lnTo>
                    <a:pt x="1072" y="27"/>
                  </a:lnTo>
                  <a:lnTo>
                    <a:pt x="1045" y="25"/>
                  </a:lnTo>
                  <a:lnTo>
                    <a:pt x="1017" y="24"/>
                  </a:lnTo>
                  <a:lnTo>
                    <a:pt x="996" y="24"/>
                  </a:lnTo>
                  <a:lnTo>
                    <a:pt x="977" y="25"/>
                  </a:lnTo>
                  <a:lnTo>
                    <a:pt x="958" y="27"/>
                  </a:lnTo>
                  <a:lnTo>
                    <a:pt x="939" y="30"/>
                  </a:lnTo>
                  <a:lnTo>
                    <a:pt x="920" y="31"/>
                  </a:lnTo>
                  <a:lnTo>
                    <a:pt x="902" y="36"/>
                  </a:lnTo>
                  <a:lnTo>
                    <a:pt x="885" y="39"/>
                  </a:lnTo>
                  <a:lnTo>
                    <a:pt x="867" y="43"/>
                  </a:lnTo>
                  <a:lnTo>
                    <a:pt x="851" y="49"/>
                  </a:lnTo>
                  <a:lnTo>
                    <a:pt x="835" y="53"/>
                  </a:lnTo>
                  <a:lnTo>
                    <a:pt x="820" y="59"/>
                  </a:lnTo>
                  <a:lnTo>
                    <a:pt x="807" y="67"/>
                  </a:lnTo>
                  <a:lnTo>
                    <a:pt x="794" y="74"/>
                  </a:lnTo>
                  <a:lnTo>
                    <a:pt x="782" y="80"/>
                  </a:lnTo>
                  <a:lnTo>
                    <a:pt x="770" y="89"/>
                  </a:lnTo>
                  <a:lnTo>
                    <a:pt x="760" y="96"/>
                  </a:lnTo>
                  <a:lnTo>
                    <a:pt x="760" y="97"/>
                  </a:lnTo>
                  <a:lnTo>
                    <a:pt x="738" y="91"/>
                  </a:lnTo>
                  <a:lnTo>
                    <a:pt x="716" y="87"/>
                  </a:lnTo>
                  <a:lnTo>
                    <a:pt x="694" y="83"/>
                  </a:lnTo>
                  <a:lnTo>
                    <a:pt x="670" y="80"/>
                  </a:lnTo>
                  <a:lnTo>
                    <a:pt x="647" y="77"/>
                  </a:lnTo>
                  <a:lnTo>
                    <a:pt x="622" y="75"/>
                  </a:lnTo>
                  <a:lnTo>
                    <a:pt x="599" y="74"/>
                  </a:lnTo>
                  <a:lnTo>
                    <a:pt x="574" y="74"/>
                  </a:lnTo>
                  <a:lnTo>
                    <a:pt x="555" y="74"/>
                  </a:lnTo>
                  <a:lnTo>
                    <a:pt x="537" y="74"/>
                  </a:lnTo>
                  <a:lnTo>
                    <a:pt x="518" y="75"/>
                  </a:lnTo>
                  <a:lnTo>
                    <a:pt x="500" y="77"/>
                  </a:lnTo>
                  <a:lnTo>
                    <a:pt x="483" y="78"/>
                  </a:lnTo>
                  <a:lnTo>
                    <a:pt x="465" y="81"/>
                  </a:lnTo>
                  <a:lnTo>
                    <a:pt x="447" y="84"/>
                  </a:lnTo>
                  <a:lnTo>
                    <a:pt x="431" y="87"/>
                  </a:lnTo>
                  <a:lnTo>
                    <a:pt x="415" y="90"/>
                  </a:lnTo>
                  <a:lnTo>
                    <a:pt x="399" y="94"/>
                  </a:lnTo>
                  <a:lnTo>
                    <a:pt x="384" y="99"/>
                  </a:lnTo>
                  <a:lnTo>
                    <a:pt x="368" y="103"/>
                  </a:lnTo>
                  <a:lnTo>
                    <a:pt x="355" y="108"/>
                  </a:lnTo>
                  <a:lnTo>
                    <a:pt x="340" y="112"/>
                  </a:lnTo>
                  <a:lnTo>
                    <a:pt x="327" y="118"/>
                  </a:lnTo>
                  <a:lnTo>
                    <a:pt x="314" y="124"/>
                  </a:lnTo>
                  <a:lnTo>
                    <a:pt x="302" y="130"/>
                  </a:lnTo>
                  <a:lnTo>
                    <a:pt x="290" y="136"/>
                  </a:lnTo>
                  <a:lnTo>
                    <a:pt x="280" y="143"/>
                  </a:lnTo>
                  <a:lnTo>
                    <a:pt x="270" y="149"/>
                  </a:lnTo>
                  <a:lnTo>
                    <a:pt x="260" y="156"/>
                  </a:lnTo>
                  <a:lnTo>
                    <a:pt x="251" y="163"/>
                  </a:lnTo>
                  <a:lnTo>
                    <a:pt x="243" y="171"/>
                  </a:lnTo>
                  <a:lnTo>
                    <a:pt x="236" y="178"/>
                  </a:lnTo>
                  <a:lnTo>
                    <a:pt x="229" y="187"/>
                  </a:lnTo>
                  <a:lnTo>
                    <a:pt x="223" y="194"/>
                  </a:lnTo>
                  <a:lnTo>
                    <a:pt x="219" y="203"/>
                  </a:lnTo>
                  <a:lnTo>
                    <a:pt x="214" y="210"/>
                  </a:lnTo>
                  <a:lnTo>
                    <a:pt x="211" y="219"/>
                  </a:lnTo>
                  <a:lnTo>
                    <a:pt x="210" y="228"/>
                  </a:lnTo>
                  <a:lnTo>
                    <a:pt x="208" y="237"/>
                  </a:lnTo>
                  <a:lnTo>
                    <a:pt x="207" y="246"/>
                  </a:lnTo>
                  <a:lnTo>
                    <a:pt x="207" y="251"/>
                  </a:lnTo>
                  <a:lnTo>
                    <a:pt x="208" y="257"/>
                  </a:lnTo>
                  <a:lnTo>
                    <a:pt x="208" y="263"/>
                  </a:lnTo>
                  <a:lnTo>
                    <a:pt x="210" y="269"/>
                  </a:lnTo>
                  <a:lnTo>
                    <a:pt x="211" y="268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  <a:scene3d>
              <a:camera prst="legacyObliqueBottom">
                <a:rot lat="21299999" lon="0" rev="0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nb-NO"/>
            </a:p>
          </p:txBody>
        </p:sp>
        <p:sp>
          <p:nvSpPr>
            <p:cNvPr id="297042" name="Rectangle 82"/>
            <p:cNvSpPr>
              <a:spLocks noChangeArrowheads="1"/>
            </p:cNvSpPr>
            <p:nvPr/>
          </p:nvSpPr>
          <p:spPr bwMode="auto">
            <a:xfrm>
              <a:off x="3948509" y="4724400"/>
              <a:ext cx="24366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Software Application(s)</a:t>
              </a:r>
              <a:endParaRPr lang="en-US" b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7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8" grpId="0" build="p"/>
      <p:bldP spid="296967" grpId="0" animBg="1"/>
      <p:bldP spid="2969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7328-9C40-47A7-A72E-F86A87B6AFB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Solution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Ideally, we’d like a solution that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enables software engineers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use architectural models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adapt existing systems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Challenge: One size does not fit 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should be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022350" marR="0" lvl="2" indent="-3508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General</a:t>
            </a:r>
          </a:p>
          <a:p>
            <a:pPr marL="1022350" marR="0" lvl="2" indent="-3508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cost-effective</a:t>
            </a:r>
          </a:p>
          <a:p>
            <a:pPr marL="1022350" marR="0" lvl="2" indent="-3508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composable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036BEEED-34AB-4725-A748-A4E73457AA6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Rainbow</a:t>
            </a:r>
            <a:r>
              <a:rPr lang="en-US" dirty="0" smtClean="0"/>
              <a:t> </a:t>
            </a:r>
            <a:r>
              <a:rPr lang="en-US" dirty="0"/>
              <a:t>Approach</a:t>
            </a:r>
          </a:p>
        </p:txBody>
      </p:sp>
      <p:sp>
        <p:nvSpPr>
          <p:cNvPr id="511037" name="Rectangle 61"/>
          <p:cNvSpPr>
            <a:spLocks noChangeArrowheads="1"/>
          </p:cNvSpPr>
          <p:nvPr/>
        </p:nvSpPr>
        <p:spPr bwMode="auto">
          <a:xfrm>
            <a:off x="1865313" y="3990975"/>
            <a:ext cx="5334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b="0" dirty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Translation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0" dirty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Infrastructure</a:t>
            </a:r>
            <a:endParaRPr lang="en-US" b="0" dirty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511038" name="AutoShape 62"/>
          <p:cNvCxnSpPr>
            <a:cxnSpLocks noChangeShapeType="1"/>
            <a:stCxn id="511065" idx="0"/>
            <a:endCxn id="511039" idx="3"/>
          </p:cNvCxnSpPr>
          <p:nvPr/>
        </p:nvCxnSpPr>
        <p:spPr bwMode="auto">
          <a:xfrm flipH="1" flipV="1">
            <a:off x="3482975" y="2792413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511046" name="Rectangle 70"/>
          <p:cNvSpPr>
            <a:spLocks noChangeArrowheads="1"/>
          </p:cNvSpPr>
          <p:nvPr/>
        </p:nvSpPr>
        <p:spPr bwMode="auto">
          <a:xfrm>
            <a:off x="2154238" y="4800600"/>
            <a:ext cx="5029200" cy="685800"/>
          </a:xfrm>
          <a:prstGeom prst="rect">
            <a:avLst/>
          </a:prstGeom>
          <a:solidFill>
            <a:srgbClr val="FFFFFF">
              <a:alpha val="34000"/>
            </a:srgbClr>
          </a:solidFill>
          <a:ln w="9525">
            <a:solidFill>
              <a:srgbClr val="333333"/>
            </a:solidFill>
            <a:prstDash val="dash"/>
            <a:miter lim="800000"/>
            <a:headEnd/>
            <a:tailEnd/>
          </a:ln>
        </p:spPr>
        <p:txBody>
          <a:bodyPr wrap="none" lIns="18288" rIns="18288"/>
          <a:lstStyle/>
          <a:p>
            <a:pPr algn="ctr" eaLnBrk="0" hangingPunct="0"/>
            <a:r>
              <a:rPr lang="en-US" b="0" dirty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System API	</a:t>
            </a:r>
            <a:endParaRPr lang="en-US" sz="4800" b="0" dirty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228"/>
          <p:cNvGrpSpPr>
            <a:grpSpLocks/>
          </p:cNvGrpSpPr>
          <p:nvPr/>
        </p:nvGrpSpPr>
        <p:grpSpPr bwMode="auto">
          <a:xfrm>
            <a:off x="1066800" y="4648200"/>
            <a:ext cx="6954838" cy="1600200"/>
            <a:chOff x="672" y="2928"/>
            <a:chExt cx="4381" cy="1008"/>
          </a:xfrm>
        </p:grpSpPr>
        <p:sp>
          <p:nvSpPr>
            <p:cNvPr id="511045" name="AutoShape 69"/>
            <p:cNvSpPr>
              <a:spLocks noChangeArrowheads="1"/>
            </p:cNvSpPr>
            <p:nvPr/>
          </p:nvSpPr>
          <p:spPr bwMode="gray">
            <a:xfrm>
              <a:off x="2077" y="3504"/>
              <a:ext cx="1680" cy="384"/>
            </a:xfrm>
            <a:prstGeom prst="cloudCallout">
              <a:avLst>
                <a:gd name="adj1" fmla="val 713"/>
                <a:gd name="adj2" fmla="val 24218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rIns="0" anchor="ctr" anchorCtr="1"/>
            <a:lstStyle/>
            <a:p>
              <a:pPr eaLnBrk="0" hangingPunct="0">
                <a:lnSpc>
                  <a:spcPct val="56000"/>
                </a:lnSpc>
              </a:pPr>
              <a:r>
                <a:rPr lang="en-US" sz="1600" b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Running System</a:t>
              </a:r>
              <a:endParaRPr lang="en-US" sz="16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1049" name="AutoShape 73"/>
            <p:cNvSpPr>
              <a:spLocks noChangeArrowheads="1"/>
            </p:cNvSpPr>
            <p:nvPr/>
          </p:nvSpPr>
          <p:spPr bwMode="gray">
            <a:xfrm>
              <a:off x="672" y="2928"/>
              <a:ext cx="4381" cy="10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tIns="0" bIns="0" anchor="b"/>
            <a:lstStyle/>
            <a:p>
              <a:pPr algn="l" eaLnBrk="0" hangingPunct="0"/>
              <a:r>
                <a:rPr lang="en-US" b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System Layer</a:t>
              </a:r>
              <a:endParaRPr lang="en-US" sz="36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" name="Group 229"/>
          <p:cNvGrpSpPr>
            <a:grpSpLocks/>
          </p:cNvGrpSpPr>
          <p:nvPr/>
        </p:nvGrpSpPr>
        <p:grpSpPr bwMode="auto">
          <a:xfrm>
            <a:off x="5735638" y="4876800"/>
            <a:ext cx="1219200" cy="914400"/>
            <a:chOff x="3613" y="3072"/>
            <a:chExt cx="768" cy="576"/>
          </a:xfrm>
        </p:grpSpPr>
        <p:sp>
          <p:nvSpPr>
            <p:cNvPr id="511050" name="AutoShape 74"/>
            <p:cNvSpPr>
              <a:spLocks noChangeArrowheads="1"/>
            </p:cNvSpPr>
            <p:nvPr/>
          </p:nvSpPr>
          <p:spPr bwMode="auto">
            <a:xfrm>
              <a:off x="3901" y="3072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Probes</a:t>
              </a:r>
            </a:p>
          </p:txBody>
        </p:sp>
        <p:cxnSp>
          <p:nvCxnSpPr>
            <p:cNvPr id="511053" name="AutoShape 77"/>
            <p:cNvCxnSpPr>
              <a:cxnSpLocks noChangeShapeType="1"/>
              <a:stCxn id="511050" idx="2"/>
              <a:endCxn id="511057" idx="0"/>
            </p:cNvCxnSpPr>
            <p:nvPr/>
          </p:nvCxnSpPr>
          <p:spPr bwMode="auto">
            <a:xfrm flipH="1">
              <a:off x="3613" y="3408"/>
              <a:ext cx="528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 type="triangle" w="sm" len="med"/>
              <a:tailEnd type="triangle" w="sm" len="med"/>
            </a:ln>
            <a:effectLst/>
          </p:spPr>
        </p:cxnSp>
      </p:grpSp>
      <p:grpSp>
        <p:nvGrpSpPr>
          <p:cNvPr id="4" name="Group 230"/>
          <p:cNvGrpSpPr>
            <a:grpSpLocks/>
          </p:cNvGrpSpPr>
          <p:nvPr/>
        </p:nvGrpSpPr>
        <p:grpSpPr bwMode="auto">
          <a:xfrm>
            <a:off x="5126038" y="4876800"/>
            <a:ext cx="914400" cy="762000"/>
            <a:chOff x="3229" y="3072"/>
            <a:chExt cx="576" cy="480"/>
          </a:xfrm>
        </p:grpSpPr>
        <p:sp>
          <p:nvSpPr>
            <p:cNvPr id="511051" name="AutoShape 75"/>
            <p:cNvSpPr>
              <a:spLocks noChangeArrowheads="1"/>
            </p:cNvSpPr>
            <p:nvPr/>
          </p:nvSpPr>
          <p:spPr bwMode="auto">
            <a:xfrm>
              <a:off x="3229" y="3072"/>
              <a:ext cx="576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Resource</a:t>
              </a:r>
            </a:p>
            <a:p>
              <a:r>
                <a:rPr lang="en-US" sz="1600" b="0">
                  <a:latin typeface="Tahoma" pitchFamily="34" charset="0"/>
                </a:rPr>
                <a:t>Discovery</a:t>
              </a:r>
            </a:p>
          </p:txBody>
        </p:sp>
        <p:cxnSp>
          <p:nvCxnSpPr>
            <p:cNvPr id="511054" name="AutoShape 78"/>
            <p:cNvCxnSpPr>
              <a:cxnSpLocks noChangeShapeType="1"/>
              <a:stCxn id="511051" idx="2"/>
              <a:endCxn id="511060" idx="0"/>
            </p:cNvCxnSpPr>
            <p:nvPr/>
          </p:nvCxnSpPr>
          <p:spPr bwMode="auto">
            <a:xfrm flipH="1">
              <a:off x="3373" y="3408"/>
              <a:ext cx="14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 type="triangle" w="sm" len="med"/>
            </a:ln>
            <a:effectLst/>
          </p:spPr>
        </p:cxn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2382838" y="4876800"/>
            <a:ext cx="1295400" cy="838200"/>
            <a:chOff x="1501" y="3072"/>
            <a:chExt cx="816" cy="528"/>
          </a:xfrm>
        </p:grpSpPr>
        <p:sp>
          <p:nvSpPr>
            <p:cNvPr id="511052" name="AutoShape 76"/>
            <p:cNvSpPr>
              <a:spLocks noChangeArrowheads="1"/>
            </p:cNvSpPr>
            <p:nvPr/>
          </p:nvSpPr>
          <p:spPr bwMode="auto">
            <a:xfrm>
              <a:off x="1501" y="3072"/>
              <a:ext cx="528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Effectors</a:t>
              </a:r>
            </a:p>
          </p:txBody>
        </p:sp>
        <p:cxnSp>
          <p:nvCxnSpPr>
            <p:cNvPr id="511055" name="AutoShape 79"/>
            <p:cNvCxnSpPr>
              <a:cxnSpLocks noChangeShapeType="1"/>
              <a:stCxn id="511052" idx="2"/>
              <a:endCxn id="511056" idx="0"/>
            </p:cNvCxnSpPr>
            <p:nvPr/>
          </p:nvCxnSpPr>
          <p:spPr bwMode="auto">
            <a:xfrm>
              <a:off x="1765" y="3408"/>
              <a:ext cx="55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 type="triangle" w="sm" len="med"/>
            </a:ln>
            <a:effectLst/>
          </p:spPr>
        </p:cxnSp>
      </p:grpSp>
      <p:sp>
        <p:nvSpPr>
          <p:cNvPr id="511056" name="Rectangle 80"/>
          <p:cNvSpPr>
            <a:spLocks noChangeArrowheads="1"/>
          </p:cNvSpPr>
          <p:nvPr/>
        </p:nvSpPr>
        <p:spPr bwMode="auto">
          <a:xfrm>
            <a:off x="3602038" y="5715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1057" name="Rectangle 81"/>
          <p:cNvSpPr>
            <a:spLocks noChangeArrowheads="1"/>
          </p:cNvSpPr>
          <p:nvPr/>
        </p:nvSpPr>
        <p:spPr bwMode="auto">
          <a:xfrm>
            <a:off x="5659438" y="5791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1058" name="Rectangle 82"/>
          <p:cNvSpPr>
            <a:spLocks noChangeArrowheads="1"/>
          </p:cNvSpPr>
          <p:nvPr/>
        </p:nvSpPr>
        <p:spPr bwMode="auto">
          <a:xfrm>
            <a:off x="3602038" y="57150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1059" name="Rectangle 83"/>
          <p:cNvSpPr>
            <a:spLocks noChangeArrowheads="1"/>
          </p:cNvSpPr>
          <p:nvPr/>
        </p:nvSpPr>
        <p:spPr bwMode="auto">
          <a:xfrm>
            <a:off x="3830638" y="5105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1060" name="Rectangle 84"/>
          <p:cNvSpPr>
            <a:spLocks noChangeArrowheads="1"/>
          </p:cNvSpPr>
          <p:nvPr/>
        </p:nvSpPr>
        <p:spPr bwMode="auto">
          <a:xfrm>
            <a:off x="5278438" y="5638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1061" name="AutoShape 85"/>
          <p:cNvSpPr>
            <a:spLocks noChangeArrowheads="1"/>
          </p:cNvSpPr>
          <p:nvPr/>
        </p:nvSpPr>
        <p:spPr bwMode="auto">
          <a:xfrm>
            <a:off x="5622925" y="3581400"/>
            <a:ext cx="1143000" cy="1219200"/>
          </a:xfrm>
          <a:prstGeom prst="upArrow">
            <a:avLst>
              <a:gd name="adj1" fmla="val 55000"/>
              <a:gd name="adj2" fmla="val 50686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1062" name="AutoShape 86"/>
          <p:cNvSpPr>
            <a:spLocks noChangeArrowheads="1"/>
          </p:cNvSpPr>
          <p:nvPr/>
        </p:nvSpPr>
        <p:spPr bwMode="auto">
          <a:xfrm flipV="1">
            <a:off x="2270125" y="3592513"/>
            <a:ext cx="1143000" cy="1219200"/>
          </a:xfrm>
          <a:prstGeom prst="upArrow">
            <a:avLst>
              <a:gd name="adj1" fmla="val 55000"/>
              <a:gd name="adj2" fmla="val 50686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1065" name="Rectangle 89"/>
          <p:cNvSpPr>
            <a:spLocks noChangeArrowheads="1"/>
          </p:cNvSpPr>
          <p:nvPr/>
        </p:nvSpPr>
        <p:spPr bwMode="auto">
          <a:xfrm>
            <a:off x="4227513" y="3238500"/>
            <a:ext cx="117475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511066" name="AutoShape 90"/>
          <p:cNvSpPr>
            <a:spLocks noChangeArrowheads="1"/>
          </p:cNvSpPr>
          <p:nvPr/>
        </p:nvSpPr>
        <p:spPr bwMode="gray">
          <a:xfrm>
            <a:off x="1066800" y="1202432"/>
            <a:ext cx="6954838" cy="2514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tIns="0" bIns="0"/>
          <a:lstStyle/>
          <a:p>
            <a:pPr algn="l" eaLnBrk="0" hangingPunct="0"/>
            <a:r>
              <a:rPr lang="en-US" b="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Architecture Layer</a:t>
            </a:r>
            <a:endParaRPr lang="en-US" sz="3600" b="0" dirty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511067" name="AutoShape 91"/>
          <p:cNvCxnSpPr>
            <a:cxnSpLocks noChangeShapeType="1"/>
            <a:stCxn id="511071" idx="1"/>
            <a:endCxn id="511073" idx="3"/>
          </p:cNvCxnSpPr>
          <p:nvPr/>
        </p:nvCxnSpPr>
        <p:spPr bwMode="auto">
          <a:xfrm flipH="1">
            <a:off x="3590925" y="3244850"/>
            <a:ext cx="1766888" cy="79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arrow" w="med" len="sm"/>
          </a:ln>
        </p:spPr>
      </p:cxnSp>
      <p:cxnSp>
        <p:nvCxnSpPr>
          <p:cNvPr id="511068" name="AutoShape 92"/>
          <p:cNvCxnSpPr>
            <a:cxnSpLocks noChangeShapeType="1"/>
            <a:stCxn id="511074" idx="0"/>
            <a:endCxn id="511076" idx="2"/>
          </p:cNvCxnSpPr>
          <p:nvPr/>
        </p:nvCxnSpPr>
        <p:spPr bwMode="auto">
          <a:xfrm rot="16200000">
            <a:off x="2627312" y="2716213"/>
            <a:ext cx="25082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arrow" w="lg" len="sm"/>
          </a:ln>
        </p:spPr>
      </p:cxnSp>
      <p:cxnSp>
        <p:nvCxnSpPr>
          <p:cNvPr id="511069" name="AutoShape 93"/>
          <p:cNvCxnSpPr>
            <a:cxnSpLocks noChangeShapeType="1"/>
            <a:stCxn id="511075" idx="1"/>
            <a:endCxn id="511077" idx="3"/>
          </p:cNvCxnSpPr>
          <p:nvPr/>
        </p:nvCxnSpPr>
        <p:spPr bwMode="auto">
          <a:xfrm rot="10800000">
            <a:off x="3622675" y="2179638"/>
            <a:ext cx="17526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arrow" w="med" len="sm"/>
          </a:ln>
        </p:spPr>
      </p:cxnSp>
      <p:grpSp>
        <p:nvGrpSpPr>
          <p:cNvPr id="6" name="Group 231"/>
          <p:cNvGrpSpPr>
            <a:grpSpLocks/>
          </p:cNvGrpSpPr>
          <p:nvPr/>
        </p:nvGrpSpPr>
        <p:grpSpPr bwMode="auto">
          <a:xfrm>
            <a:off x="5357813" y="2827338"/>
            <a:ext cx="1479550" cy="754062"/>
            <a:chOff x="3375" y="1781"/>
            <a:chExt cx="932" cy="475"/>
          </a:xfrm>
        </p:grpSpPr>
        <p:sp>
          <p:nvSpPr>
            <p:cNvPr id="511042" name="Rectangle 66"/>
            <p:cNvSpPr>
              <a:spLocks noChangeArrowheads="1"/>
            </p:cNvSpPr>
            <p:nvPr/>
          </p:nvSpPr>
          <p:spPr bwMode="auto">
            <a:xfrm flipV="1">
              <a:off x="3411" y="1824"/>
              <a:ext cx="896" cy="432"/>
            </a:xfrm>
            <a:prstGeom prst="rect">
              <a:avLst/>
            </a:prstGeom>
            <a:solidFill>
              <a:srgbClr val="BCBCF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lIns="0" tIns="0" rIns="0" bIns="0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Model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Manager</a:t>
              </a:r>
            </a:p>
          </p:txBody>
        </p:sp>
        <p:sp>
          <p:nvSpPr>
            <p:cNvPr id="511064" name="Rectangle 88"/>
            <p:cNvSpPr>
              <a:spLocks noChangeArrowheads="1"/>
            </p:cNvSpPr>
            <p:nvPr/>
          </p:nvSpPr>
          <p:spPr bwMode="auto">
            <a:xfrm>
              <a:off x="3878" y="1781"/>
              <a:ext cx="91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1071" name="Rectangle 95"/>
            <p:cNvSpPr>
              <a:spLocks noChangeArrowheads="1"/>
            </p:cNvSpPr>
            <p:nvPr/>
          </p:nvSpPr>
          <p:spPr bwMode="auto">
            <a:xfrm>
              <a:off x="3375" y="2001"/>
              <a:ext cx="4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</p:grpSp>
      <p:cxnSp>
        <p:nvCxnSpPr>
          <p:cNvPr id="511072" name="AutoShape 96"/>
          <p:cNvCxnSpPr>
            <a:cxnSpLocks noChangeShapeType="1"/>
            <a:stCxn id="511064" idx="0"/>
            <a:endCxn id="511070" idx="2"/>
          </p:cNvCxnSpPr>
          <p:nvPr/>
        </p:nvCxnSpPr>
        <p:spPr bwMode="auto">
          <a:xfrm rot="5400000" flipH="1">
            <a:off x="6110288" y="2708275"/>
            <a:ext cx="236538" cy="1587"/>
          </a:xfrm>
          <a:prstGeom prst="bentConnector3">
            <a:avLst>
              <a:gd name="adj1" fmla="val 49667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 type="stealth" w="med" len="lg"/>
            <a:tailEnd type="arrow" w="med" len="sm"/>
          </a:ln>
        </p:spPr>
      </p:cxnSp>
      <p:grpSp>
        <p:nvGrpSpPr>
          <p:cNvPr id="7" name="Group 234"/>
          <p:cNvGrpSpPr>
            <a:grpSpLocks/>
          </p:cNvGrpSpPr>
          <p:nvPr/>
        </p:nvGrpSpPr>
        <p:grpSpPr bwMode="auto">
          <a:xfrm>
            <a:off x="2027238" y="2735263"/>
            <a:ext cx="1563687" cy="860425"/>
            <a:chOff x="1277" y="1723"/>
            <a:chExt cx="985" cy="542"/>
          </a:xfrm>
        </p:grpSpPr>
        <p:sp>
          <p:nvSpPr>
            <p:cNvPr id="511039" name="Rectangle 63"/>
            <p:cNvSpPr>
              <a:spLocks noChangeArrowheads="1"/>
            </p:cNvSpPr>
            <p:nvPr/>
          </p:nvSpPr>
          <p:spPr bwMode="auto">
            <a:xfrm>
              <a:off x="2120" y="1723"/>
              <a:ext cx="74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1043" name="Rectangle 67"/>
            <p:cNvSpPr>
              <a:spLocks noChangeArrowheads="1"/>
            </p:cNvSpPr>
            <p:nvPr/>
          </p:nvSpPr>
          <p:spPr bwMode="auto">
            <a:xfrm>
              <a:off x="1277" y="1833"/>
              <a:ext cx="944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18288" rIns="18288" anchor="ctr"/>
            <a:lstStyle/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Adaptation</a:t>
              </a:r>
            </a:p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Executor</a:t>
              </a:r>
            </a:p>
          </p:txBody>
        </p:sp>
        <p:sp>
          <p:nvSpPr>
            <p:cNvPr id="511073" name="Rectangle 97"/>
            <p:cNvSpPr>
              <a:spLocks noChangeArrowheads="1"/>
            </p:cNvSpPr>
            <p:nvPr/>
          </p:nvSpPr>
          <p:spPr bwMode="auto">
            <a:xfrm>
              <a:off x="2216" y="2006"/>
              <a:ext cx="4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1074" name="Rectangle 98"/>
            <p:cNvSpPr>
              <a:spLocks noChangeArrowheads="1"/>
            </p:cNvSpPr>
            <p:nvPr/>
          </p:nvSpPr>
          <p:spPr bwMode="auto">
            <a:xfrm>
              <a:off x="1689" y="1790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</p:grpSp>
      <p:grpSp>
        <p:nvGrpSpPr>
          <p:cNvPr id="8" name="Group 232"/>
          <p:cNvGrpSpPr>
            <a:grpSpLocks/>
          </p:cNvGrpSpPr>
          <p:nvPr/>
        </p:nvGrpSpPr>
        <p:grpSpPr bwMode="auto">
          <a:xfrm>
            <a:off x="5375275" y="1836738"/>
            <a:ext cx="1506538" cy="754062"/>
            <a:chOff x="3386" y="1157"/>
            <a:chExt cx="949" cy="475"/>
          </a:xfrm>
        </p:grpSpPr>
        <p:sp>
          <p:nvSpPr>
            <p:cNvPr id="511040" name="Rectangle 64"/>
            <p:cNvSpPr>
              <a:spLocks noChangeArrowheads="1"/>
            </p:cNvSpPr>
            <p:nvPr/>
          </p:nvSpPr>
          <p:spPr bwMode="auto">
            <a:xfrm>
              <a:off x="3411" y="1157"/>
              <a:ext cx="924" cy="430"/>
            </a:xfrm>
            <a:prstGeom prst="rect">
              <a:avLst/>
            </a:prstGeom>
            <a:solidFill>
              <a:srgbClr val="FF91FF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lIns="18282" tIns="45703" rIns="18282" bIns="45703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Arch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Evaluator</a:t>
              </a:r>
            </a:p>
          </p:txBody>
        </p:sp>
        <p:sp>
          <p:nvSpPr>
            <p:cNvPr id="511070" name="Rectangle 94"/>
            <p:cNvSpPr>
              <a:spLocks noChangeArrowheads="1"/>
            </p:cNvSpPr>
            <p:nvPr/>
          </p:nvSpPr>
          <p:spPr bwMode="auto">
            <a:xfrm>
              <a:off x="3878" y="1589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1075" name="Rectangle 99"/>
            <p:cNvSpPr>
              <a:spLocks noChangeArrowheads="1"/>
            </p:cNvSpPr>
            <p:nvPr/>
          </p:nvSpPr>
          <p:spPr bwMode="auto">
            <a:xfrm>
              <a:off x="3386" y="1329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>
            <a:off x="2019300" y="1828800"/>
            <a:ext cx="1603375" cy="762000"/>
            <a:chOff x="1272" y="1152"/>
            <a:chExt cx="1010" cy="480"/>
          </a:xfrm>
        </p:grpSpPr>
        <p:sp>
          <p:nvSpPr>
            <p:cNvPr id="511041" name="Rectangle 65"/>
            <p:cNvSpPr>
              <a:spLocks noChangeArrowheads="1"/>
            </p:cNvSpPr>
            <p:nvPr/>
          </p:nvSpPr>
          <p:spPr bwMode="auto">
            <a:xfrm>
              <a:off x="1272" y="1152"/>
              <a:ext cx="969" cy="430"/>
            </a:xfrm>
            <a:prstGeom prst="rect">
              <a:avLst/>
            </a:prstGeom>
            <a:solidFill>
              <a:srgbClr val="FF6767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lIns="18282" tIns="45703" rIns="18282" bIns="45703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Adaptation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Engine</a:t>
              </a:r>
            </a:p>
          </p:txBody>
        </p:sp>
        <p:sp>
          <p:nvSpPr>
            <p:cNvPr id="511076" name="Rectangle 100"/>
            <p:cNvSpPr>
              <a:spLocks noChangeArrowheads="1"/>
            </p:cNvSpPr>
            <p:nvPr/>
          </p:nvSpPr>
          <p:spPr bwMode="auto">
            <a:xfrm>
              <a:off x="1689" y="1589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1077" name="Rectangle 101"/>
            <p:cNvSpPr>
              <a:spLocks noChangeArrowheads="1"/>
            </p:cNvSpPr>
            <p:nvPr/>
          </p:nvSpPr>
          <p:spPr bwMode="auto">
            <a:xfrm>
              <a:off x="2238" y="1329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511078" name="AutoShape 102"/>
          <p:cNvSpPr>
            <a:spLocks noChangeArrowheads="1"/>
          </p:cNvSpPr>
          <p:nvPr/>
        </p:nvSpPr>
        <p:spPr bwMode="auto">
          <a:xfrm>
            <a:off x="5735638" y="3587750"/>
            <a:ext cx="838200" cy="24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i="1"/>
              <a:t>Gauges</a:t>
            </a:r>
          </a:p>
        </p:txBody>
      </p:sp>
      <p:sp>
        <p:nvSpPr>
          <p:cNvPr id="511212" name="Text Box 236"/>
          <p:cNvSpPr txBox="1">
            <a:spLocks noChangeArrowheads="1"/>
          </p:cNvSpPr>
          <p:nvPr/>
        </p:nvSpPr>
        <p:spPr bwMode="auto">
          <a:xfrm>
            <a:off x="6172200" y="4267200"/>
            <a:ext cx="2865438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660066"/>
                </a:solidFill>
              </a:rPr>
              <a:t>Monitoring mechanisms</a:t>
            </a:r>
          </a:p>
        </p:txBody>
      </p:sp>
      <p:sp>
        <p:nvSpPr>
          <p:cNvPr id="511213" name="Text Box 237"/>
          <p:cNvSpPr txBox="1">
            <a:spLocks noChangeArrowheads="1"/>
          </p:cNvSpPr>
          <p:nvPr/>
        </p:nvSpPr>
        <p:spPr bwMode="auto">
          <a:xfrm>
            <a:off x="228600" y="3733800"/>
            <a:ext cx="2552700" cy="3968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660066"/>
                </a:solidFill>
              </a:rPr>
              <a:t>Effector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1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1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1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37" grpId="0" animBg="1"/>
      <p:bldP spid="511046" grpId="0" animBg="1"/>
      <p:bldP spid="511062" grpId="0" animBg="1"/>
      <p:bldP spid="511066" grpId="0" animBg="1"/>
      <p:bldP spid="511078" grpId="0" animBg="1"/>
      <p:bldP spid="511212" grpId="0" animBg="1"/>
      <p:bldP spid="511212" grpId="1" animBg="1"/>
      <p:bldP spid="511213" grpId="0" animBg="1"/>
      <p:bldP spid="5112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10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A2759ECF-E214-4EEB-B3A8-BB107025290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</a:t>
            </a:r>
            <a:r>
              <a:rPr lang="en-US" i="1"/>
              <a:t>Rainbow</a:t>
            </a:r>
            <a:r>
              <a:rPr lang="en-US"/>
              <a:t> Approach (2)</a:t>
            </a: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1865313" y="3990975"/>
            <a:ext cx="5334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eaLnBrk="0" hangingPunct="0">
              <a:lnSpc>
                <a:spcPct val="90000"/>
              </a:lnSpc>
            </a:pPr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Translation</a:t>
            </a:r>
          </a:p>
          <a:p>
            <a:pPr eaLnBrk="0" hangingPunct="0">
              <a:lnSpc>
                <a:spcPct val="90000"/>
              </a:lnSpc>
            </a:pPr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Infrastructure</a:t>
            </a:r>
            <a:endParaRPr lang="en-US" b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518148" name="AutoShape 4"/>
          <p:cNvCxnSpPr>
            <a:cxnSpLocks noChangeShapeType="1"/>
            <a:stCxn id="518173" idx="0"/>
            <a:endCxn id="518149" idx="3"/>
          </p:cNvCxnSpPr>
          <p:nvPr/>
        </p:nvCxnSpPr>
        <p:spPr bwMode="auto">
          <a:xfrm flipH="1" flipV="1">
            <a:off x="3482975" y="2792413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3365500" y="2735263"/>
            <a:ext cx="1174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518150" name="Rectangle 6"/>
          <p:cNvSpPr>
            <a:spLocks noChangeArrowheads="1"/>
          </p:cNvSpPr>
          <p:nvPr/>
        </p:nvSpPr>
        <p:spPr bwMode="auto">
          <a:xfrm>
            <a:off x="5414963" y="1836738"/>
            <a:ext cx="1466850" cy="682625"/>
          </a:xfrm>
          <a:prstGeom prst="rect">
            <a:avLst/>
          </a:prstGeom>
          <a:solidFill>
            <a:srgbClr val="FF91FF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lIns="18282" tIns="45703" rIns="18282" bIns="45703" anchor="ctr"/>
          <a:lstStyle/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Arch</a:t>
            </a:r>
          </a:p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Evaluator</a:t>
            </a:r>
          </a:p>
        </p:txBody>
      </p:sp>
      <p:sp>
        <p:nvSpPr>
          <p:cNvPr id="518151" name="Rectangle 7"/>
          <p:cNvSpPr>
            <a:spLocks noChangeArrowheads="1"/>
          </p:cNvSpPr>
          <p:nvPr/>
        </p:nvSpPr>
        <p:spPr bwMode="auto">
          <a:xfrm>
            <a:off x="2019300" y="1828800"/>
            <a:ext cx="1538288" cy="682625"/>
          </a:xfrm>
          <a:prstGeom prst="rect">
            <a:avLst/>
          </a:prstGeom>
          <a:solidFill>
            <a:srgbClr val="FF6767"/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lIns="18282" tIns="45703" rIns="18282" bIns="45703" anchor="ctr"/>
          <a:lstStyle/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Adaptation</a:t>
            </a:r>
          </a:p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Engine</a:t>
            </a:r>
          </a:p>
        </p:txBody>
      </p:sp>
      <p:sp>
        <p:nvSpPr>
          <p:cNvPr id="518152" name="Rectangle 8"/>
          <p:cNvSpPr>
            <a:spLocks noChangeArrowheads="1"/>
          </p:cNvSpPr>
          <p:nvPr/>
        </p:nvSpPr>
        <p:spPr bwMode="auto">
          <a:xfrm flipV="1">
            <a:off x="5414963" y="2895600"/>
            <a:ext cx="1422400" cy="685800"/>
          </a:xfrm>
          <a:prstGeom prst="rect">
            <a:avLst/>
          </a:prstGeom>
          <a:solidFill>
            <a:srgbClr val="BCBCF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Model</a:t>
            </a:r>
          </a:p>
          <a:p>
            <a:pPr eaLnBrk="0" hangingPunct="0"/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Manager</a:t>
            </a:r>
          </a:p>
        </p:txBody>
      </p:sp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2027238" y="2909888"/>
            <a:ext cx="1498600" cy="685800"/>
          </a:xfrm>
          <a:prstGeom prst="rect">
            <a:avLst/>
          </a:prstGeom>
          <a:solidFill>
            <a:srgbClr val="99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r>
              <a:rPr lang="en-US" b="0">
                <a:solidFill>
                  <a:srgbClr val="333333"/>
                </a:solidFill>
                <a:latin typeface="Tahoma" pitchFamily="34" charset="0"/>
              </a:rPr>
              <a:t>Adaptation</a:t>
            </a:r>
          </a:p>
          <a:p>
            <a:r>
              <a:rPr lang="en-US" b="0">
                <a:solidFill>
                  <a:srgbClr val="333333"/>
                </a:solidFill>
                <a:latin typeface="Tahoma" pitchFamily="34" charset="0"/>
              </a:rPr>
              <a:t>Executor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4648200"/>
            <a:ext cx="6954838" cy="1600200"/>
            <a:chOff x="672" y="2928"/>
            <a:chExt cx="4381" cy="1008"/>
          </a:xfrm>
        </p:grpSpPr>
        <p:sp>
          <p:nvSpPr>
            <p:cNvPr id="518155" name="AutoShape 11"/>
            <p:cNvSpPr>
              <a:spLocks noChangeArrowheads="1"/>
            </p:cNvSpPr>
            <p:nvPr/>
          </p:nvSpPr>
          <p:spPr bwMode="gray">
            <a:xfrm>
              <a:off x="2077" y="3504"/>
              <a:ext cx="1680" cy="384"/>
            </a:xfrm>
            <a:prstGeom prst="cloudCallout">
              <a:avLst>
                <a:gd name="adj1" fmla="val 713"/>
                <a:gd name="adj2" fmla="val 24218"/>
              </a:avLst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rIns="0" anchor="ctr" anchorCtr="1"/>
            <a:lstStyle/>
            <a:p>
              <a:pPr eaLnBrk="0" hangingPunct="0">
                <a:lnSpc>
                  <a:spcPct val="56000"/>
                </a:lnSpc>
              </a:pPr>
              <a:r>
                <a:rPr lang="en-US" sz="1600" b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Running System</a:t>
              </a:r>
              <a:endParaRPr lang="en-US" sz="16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8156" name="Rectangle 12"/>
            <p:cNvSpPr>
              <a:spLocks noChangeArrowheads="1"/>
            </p:cNvSpPr>
            <p:nvPr/>
          </p:nvSpPr>
          <p:spPr bwMode="auto">
            <a:xfrm>
              <a:off x="1357" y="3024"/>
              <a:ext cx="3168" cy="432"/>
            </a:xfrm>
            <a:prstGeom prst="rect">
              <a:avLst/>
            </a:prstGeom>
            <a:solidFill>
              <a:srgbClr val="FFFFFF">
                <a:alpha val="34000"/>
              </a:srgbClr>
            </a:solidFill>
            <a:ln w="9525">
              <a:solidFill>
                <a:srgbClr val="333333"/>
              </a:solidFill>
              <a:prstDash val="dash"/>
              <a:miter lim="800000"/>
              <a:headEnd/>
              <a:tailEnd/>
            </a:ln>
          </p:spPr>
          <p:txBody>
            <a:bodyPr wrap="none" lIns="18288" rIns="18288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System API	</a:t>
              </a:r>
              <a:endParaRPr lang="en-US" sz="48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8157" name="AutoShape 13"/>
            <p:cNvSpPr>
              <a:spLocks noChangeArrowheads="1"/>
            </p:cNvSpPr>
            <p:nvPr/>
          </p:nvSpPr>
          <p:spPr bwMode="gray">
            <a:xfrm>
              <a:off x="672" y="2928"/>
              <a:ext cx="4381" cy="10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tIns="0" bIns="0" anchor="b"/>
            <a:lstStyle/>
            <a:p>
              <a:pPr algn="l" eaLnBrk="0" hangingPunct="0"/>
              <a:r>
                <a:rPr lang="en-US" b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System Layer</a:t>
              </a:r>
              <a:endParaRPr lang="en-US" sz="36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8158" name="AutoShape 14"/>
            <p:cNvSpPr>
              <a:spLocks noChangeArrowheads="1"/>
            </p:cNvSpPr>
            <p:nvPr/>
          </p:nvSpPr>
          <p:spPr bwMode="auto">
            <a:xfrm>
              <a:off x="3901" y="3072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Probes</a:t>
              </a:r>
            </a:p>
          </p:txBody>
        </p:sp>
        <p:sp>
          <p:nvSpPr>
            <p:cNvPr id="518159" name="AutoShape 15"/>
            <p:cNvSpPr>
              <a:spLocks noChangeArrowheads="1"/>
            </p:cNvSpPr>
            <p:nvPr/>
          </p:nvSpPr>
          <p:spPr bwMode="auto">
            <a:xfrm>
              <a:off x="3229" y="3072"/>
              <a:ext cx="576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Resource</a:t>
              </a:r>
            </a:p>
            <a:p>
              <a:r>
                <a:rPr lang="en-US" sz="1600" b="0">
                  <a:latin typeface="Tahoma" pitchFamily="34" charset="0"/>
                </a:rPr>
                <a:t>Discovery</a:t>
              </a:r>
            </a:p>
          </p:txBody>
        </p:sp>
        <p:sp>
          <p:nvSpPr>
            <p:cNvPr id="518160" name="AutoShape 16"/>
            <p:cNvSpPr>
              <a:spLocks noChangeArrowheads="1"/>
            </p:cNvSpPr>
            <p:nvPr/>
          </p:nvSpPr>
          <p:spPr bwMode="auto">
            <a:xfrm>
              <a:off x="1501" y="3072"/>
              <a:ext cx="528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>
                  <a:latin typeface="Tahoma" pitchFamily="34" charset="0"/>
                </a:rPr>
                <a:t>Effectors</a:t>
              </a:r>
            </a:p>
          </p:txBody>
        </p:sp>
        <p:cxnSp>
          <p:nvCxnSpPr>
            <p:cNvPr id="518161" name="AutoShape 17"/>
            <p:cNvCxnSpPr>
              <a:cxnSpLocks noChangeShapeType="1"/>
              <a:stCxn id="518158" idx="2"/>
              <a:endCxn id="518165" idx="0"/>
            </p:cNvCxnSpPr>
            <p:nvPr/>
          </p:nvCxnSpPr>
          <p:spPr bwMode="auto">
            <a:xfrm flipH="1">
              <a:off x="3613" y="3408"/>
              <a:ext cx="528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 type="triangle" w="sm" len="med"/>
              <a:tailEnd type="triangle" w="sm" len="med"/>
            </a:ln>
            <a:effectLst/>
          </p:spPr>
        </p:cxnSp>
        <p:cxnSp>
          <p:nvCxnSpPr>
            <p:cNvPr id="518162" name="AutoShape 18"/>
            <p:cNvCxnSpPr>
              <a:cxnSpLocks noChangeShapeType="1"/>
              <a:stCxn id="518159" idx="2"/>
              <a:endCxn id="518168" idx="0"/>
            </p:cNvCxnSpPr>
            <p:nvPr/>
          </p:nvCxnSpPr>
          <p:spPr bwMode="auto">
            <a:xfrm flipH="1">
              <a:off x="3373" y="3408"/>
              <a:ext cx="14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 type="triangle" w="sm" len="med"/>
            </a:ln>
            <a:effectLst/>
          </p:spPr>
        </p:cxnSp>
        <p:cxnSp>
          <p:nvCxnSpPr>
            <p:cNvPr id="518163" name="AutoShape 19"/>
            <p:cNvCxnSpPr>
              <a:cxnSpLocks noChangeShapeType="1"/>
              <a:stCxn id="518160" idx="2"/>
              <a:endCxn id="518164" idx="0"/>
            </p:cNvCxnSpPr>
            <p:nvPr/>
          </p:nvCxnSpPr>
          <p:spPr bwMode="auto">
            <a:xfrm>
              <a:off x="1765" y="3408"/>
              <a:ext cx="55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 type="triangle" w="sm" len="med"/>
            </a:ln>
            <a:effectLst/>
          </p:spPr>
        </p:cxnSp>
        <p:sp>
          <p:nvSpPr>
            <p:cNvPr id="518164" name="Rectangle 20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8165" name="Rectangle 21"/>
            <p:cNvSpPr>
              <a:spLocks noChangeArrowheads="1"/>
            </p:cNvSpPr>
            <p:nvPr/>
          </p:nvSpPr>
          <p:spPr bwMode="auto">
            <a:xfrm>
              <a:off x="3565" y="3648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8166" name="Rectangle 22"/>
            <p:cNvSpPr>
              <a:spLocks noChangeArrowheads="1"/>
            </p:cNvSpPr>
            <p:nvPr/>
          </p:nvSpPr>
          <p:spPr bwMode="auto">
            <a:xfrm>
              <a:off x="2269" y="360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8167" name="Rectangle 23"/>
            <p:cNvSpPr>
              <a:spLocks noChangeArrowheads="1"/>
            </p:cNvSpPr>
            <p:nvPr/>
          </p:nvSpPr>
          <p:spPr bwMode="auto">
            <a:xfrm>
              <a:off x="2413" y="321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18168" name="Rectangle 24"/>
            <p:cNvSpPr>
              <a:spLocks noChangeArrowheads="1"/>
            </p:cNvSpPr>
            <p:nvPr/>
          </p:nvSpPr>
          <p:spPr bwMode="auto">
            <a:xfrm>
              <a:off x="3325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518169" name="AutoShape 25"/>
          <p:cNvSpPr>
            <a:spLocks noChangeArrowheads="1"/>
          </p:cNvSpPr>
          <p:nvPr/>
        </p:nvSpPr>
        <p:spPr bwMode="auto">
          <a:xfrm>
            <a:off x="5622925" y="3581400"/>
            <a:ext cx="1143000" cy="1219200"/>
          </a:xfrm>
          <a:prstGeom prst="upArrow">
            <a:avLst>
              <a:gd name="adj1" fmla="val 55000"/>
              <a:gd name="adj2" fmla="val 50686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8170" name="AutoShape 26"/>
          <p:cNvSpPr>
            <a:spLocks noChangeArrowheads="1"/>
          </p:cNvSpPr>
          <p:nvPr/>
        </p:nvSpPr>
        <p:spPr bwMode="auto">
          <a:xfrm flipV="1">
            <a:off x="2270125" y="3592513"/>
            <a:ext cx="1143000" cy="1219200"/>
          </a:xfrm>
          <a:prstGeom prst="upArrow">
            <a:avLst>
              <a:gd name="adj1" fmla="val 55000"/>
              <a:gd name="adj2" fmla="val 50686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1066800" y="1371600"/>
            <a:ext cx="6954838" cy="2514600"/>
            <a:chOff x="672" y="864"/>
            <a:chExt cx="4381" cy="1584"/>
          </a:xfrm>
        </p:grpSpPr>
        <p:sp>
          <p:nvSpPr>
            <p:cNvPr id="518172" name="Rectangle 28"/>
            <p:cNvSpPr>
              <a:spLocks noChangeArrowheads="1"/>
            </p:cNvSpPr>
            <p:nvPr/>
          </p:nvSpPr>
          <p:spPr bwMode="auto">
            <a:xfrm>
              <a:off x="3878" y="1781"/>
              <a:ext cx="91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73" name="Rectangle 29"/>
            <p:cNvSpPr>
              <a:spLocks noChangeArrowheads="1"/>
            </p:cNvSpPr>
            <p:nvPr/>
          </p:nvSpPr>
          <p:spPr bwMode="auto">
            <a:xfrm>
              <a:off x="2663" y="2040"/>
              <a:ext cx="74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74" name="AutoShape 30"/>
            <p:cNvSpPr>
              <a:spLocks noChangeArrowheads="1"/>
            </p:cNvSpPr>
            <p:nvPr/>
          </p:nvSpPr>
          <p:spPr bwMode="gray">
            <a:xfrm>
              <a:off x="672" y="864"/>
              <a:ext cx="4381" cy="158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 algn="l" eaLnBrk="0" hangingPunct="0"/>
              <a:r>
                <a:rPr lang="en-US" b="0">
                  <a:solidFill>
                    <a:srgbClr val="000000"/>
                  </a:solidFill>
                  <a:latin typeface="Tahoma" pitchFamily="34" charset="0"/>
                  <a:cs typeface="Arial" charset="0"/>
                </a:rPr>
                <a:t>Architecture Layer</a:t>
              </a:r>
              <a:endParaRPr lang="en-US" sz="36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518175" name="AutoShape 31"/>
            <p:cNvCxnSpPr>
              <a:cxnSpLocks noChangeShapeType="1"/>
              <a:stCxn id="518179" idx="1"/>
              <a:endCxn id="518181" idx="3"/>
            </p:cNvCxnSpPr>
            <p:nvPr/>
          </p:nvCxnSpPr>
          <p:spPr bwMode="auto">
            <a:xfrm flipH="1">
              <a:off x="2262" y="2044"/>
              <a:ext cx="1113" cy="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arrow" w="med" len="sm"/>
            </a:ln>
          </p:spPr>
        </p:cxnSp>
        <p:cxnSp>
          <p:nvCxnSpPr>
            <p:cNvPr id="518176" name="AutoShape 32"/>
            <p:cNvCxnSpPr>
              <a:cxnSpLocks noChangeShapeType="1"/>
              <a:stCxn id="518182" idx="0"/>
              <a:endCxn id="518184" idx="2"/>
            </p:cNvCxnSpPr>
            <p:nvPr/>
          </p:nvCxnSpPr>
          <p:spPr bwMode="auto">
            <a:xfrm rot="16200000">
              <a:off x="1655" y="1711"/>
              <a:ext cx="15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lg" len="lg"/>
              <a:tailEnd type="arrow" w="lg" len="sm"/>
            </a:ln>
          </p:spPr>
        </p:cxnSp>
        <p:cxnSp>
          <p:nvCxnSpPr>
            <p:cNvPr id="518177" name="AutoShape 33"/>
            <p:cNvCxnSpPr>
              <a:cxnSpLocks noChangeShapeType="1"/>
              <a:stCxn id="518183" idx="1"/>
              <a:endCxn id="518185" idx="3"/>
            </p:cNvCxnSpPr>
            <p:nvPr/>
          </p:nvCxnSpPr>
          <p:spPr bwMode="auto">
            <a:xfrm rot="10800000">
              <a:off x="2282" y="1373"/>
              <a:ext cx="110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lg"/>
              <a:tailEnd type="arrow" w="med" len="sm"/>
            </a:ln>
          </p:spPr>
        </p:cxnSp>
        <p:sp>
          <p:nvSpPr>
            <p:cNvPr id="518178" name="Rectangle 34"/>
            <p:cNvSpPr>
              <a:spLocks noChangeArrowheads="1"/>
            </p:cNvSpPr>
            <p:nvPr/>
          </p:nvSpPr>
          <p:spPr bwMode="auto">
            <a:xfrm>
              <a:off x="3878" y="1589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79" name="Rectangle 35"/>
            <p:cNvSpPr>
              <a:spLocks noChangeArrowheads="1"/>
            </p:cNvSpPr>
            <p:nvPr/>
          </p:nvSpPr>
          <p:spPr bwMode="auto">
            <a:xfrm>
              <a:off x="3375" y="2001"/>
              <a:ext cx="4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cxnSp>
          <p:nvCxnSpPr>
            <p:cNvPr id="518180" name="AutoShape 36"/>
            <p:cNvCxnSpPr>
              <a:cxnSpLocks noChangeShapeType="1"/>
              <a:stCxn id="518172" idx="0"/>
              <a:endCxn id="518178" idx="2"/>
            </p:cNvCxnSpPr>
            <p:nvPr/>
          </p:nvCxnSpPr>
          <p:spPr bwMode="auto">
            <a:xfrm rot="5400000" flipH="1">
              <a:off x="3849" y="1706"/>
              <a:ext cx="149" cy="1"/>
            </a:xfrm>
            <a:prstGeom prst="bentConnector3">
              <a:avLst>
                <a:gd name="adj1" fmla="val 49667"/>
              </a:avLst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 type="stealth" w="med" len="lg"/>
              <a:tailEnd type="arrow" w="med" len="sm"/>
            </a:ln>
          </p:spPr>
        </p:cxnSp>
        <p:sp>
          <p:nvSpPr>
            <p:cNvPr id="518181" name="Rectangle 37"/>
            <p:cNvSpPr>
              <a:spLocks noChangeArrowheads="1"/>
            </p:cNvSpPr>
            <p:nvPr/>
          </p:nvSpPr>
          <p:spPr bwMode="auto">
            <a:xfrm>
              <a:off x="2216" y="2006"/>
              <a:ext cx="4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82" name="Rectangle 38"/>
            <p:cNvSpPr>
              <a:spLocks noChangeArrowheads="1"/>
            </p:cNvSpPr>
            <p:nvPr/>
          </p:nvSpPr>
          <p:spPr bwMode="auto">
            <a:xfrm>
              <a:off x="1689" y="1790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83" name="Rectangle 39"/>
            <p:cNvSpPr>
              <a:spLocks noChangeArrowheads="1"/>
            </p:cNvSpPr>
            <p:nvPr/>
          </p:nvSpPr>
          <p:spPr bwMode="auto">
            <a:xfrm>
              <a:off x="3386" y="1329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84" name="Rectangle 40"/>
            <p:cNvSpPr>
              <a:spLocks noChangeArrowheads="1"/>
            </p:cNvSpPr>
            <p:nvPr/>
          </p:nvSpPr>
          <p:spPr bwMode="auto">
            <a:xfrm>
              <a:off x="1689" y="1589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85" name="Rectangle 41"/>
            <p:cNvSpPr>
              <a:spLocks noChangeArrowheads="1"/>
            </p:cNvSpPr>
            <p:nvPr/>
          </p:nvSpPr>
          <p:spPr bwMode="auto">
            <a:xfrm>
              <a:off x="2238" y="1329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186" name="AutoShape 42"/>
            <p:cNvSpPr>
              <a:spLocks noChangeArrowheads="1"/>
            </p:cNvSpPr>
            <p:nvPr/>
          </p:nvSpPr>
          <p:spPr bwMode="auto">
            <a:xfrm>
              <a:off x="3613" y="2260"/>
              <a:ext cx="528" cy="1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i="1"/>
                <a:t>Gauges</a:t>
              </a:r>
            </a:p>
          </p:txBody>
        </p:sp>
      </p:grp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1066800" y="1371600"/>
            <a:ext cx="6954838" cy="4876801"/>
            <a:chOff x="672" y="864"/>
            <a:chExt cx="4381" cy="3072"/>
          </a:xfrm>
        </p:grpSpPr>
        <p:sp>
          <p:nvSpPr>
            <p:cNvPr id="518303" name="Rectangle 159"/>
            <p:cNvSpPr>
              <a:spLocks noChangeArrowheads="1"/>
            </p:cNvSpPr>
            <p:nvPr/>
          </p:nvSpPr>
          <p:spPr bwMode="auto">
            <a:xfrm>
              <a:off x="1175" y="2514"/>
              <a:ext cx="3360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18288" rIns="18288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b="0" dirty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Translation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b="0" dirty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Infrastructure</a:t>
              </a:r>
              <a:endParaRPr lang="en-US" b="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cxnSp>
          <p:nvCxnSpPr>
            <p:cNvPr id="518304" name="AutoShape 160"/>
            <p:cNvCxnSpPr>
              <a:cxnSpLocks noChangeShapeType="1"/>
              <a:stCxn id="518331" idx="0"/>
              <a:endCxn id="518305" idx="3"/>
            </p:cNvCxnSpPr>
            <p:nvPr/>
          </p:nvCxnSpPr>
          <p:spPr bwMode="auto">
            <a:xfrm flipH="1" flipV="1">
              <a:off x="2194" y="1759"/>
              <a:ext cx="506" cy="281"/>
            </a:xfrm>
            <a:prstGeom prst="straightConnector1">
              <a:avLst/>
            </a:prstGeom>
            <a:noFill/>
            <a:ln w="12700">
              <a:noFill/>
              <a:prstDash val="sysDot"/>
              <a:round/>
              <a:headEnd/>
              <a:tailEnd type="triangle" w="med" len="med"/>
            </a:ln>
          </p:spPr>
        </p:cxnSp>
        <p:sp>
          <p:nvSpPr>
            <p:cNvPr id="518305" name="Rectangle 161"/>
            <p:cNvSpPr>
              <a:spLocks noChangeArrowheads="1"/>
            </p:cNvSpPr>
            <p:nvPr/>
          </p:nvSpPr>
          <p:spPr bwMode="auto">
            <a:xfrm>
              <a:off x="2120" y="1723"/>
              <a:ext cx="74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518306" name="Rectangle 162"/>
            <p:cNvSpPr>
              <a:spLocks noChangeArrowheads="1"/>
            </p:cNvSpPr>
            <p:nvPr/>
          </p:nvSpPr>
          <p:spPr bwMode="auto">
            <a:xfrm>
              <a:off x="3411" y="1157"/>
              <a:ext cx="924" cy="430"/>
            </a:xfrm>
            <a:prstGeom prst="rect">
              <a:avLst/>
            </a:prstGeom>
            <a:solidFill>
              <a:srgbClr val="FF91FF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lIns="18282" tIns="45703" rIns="18282" bIns="45703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Arch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Evaluator</a:t>
              </a:r>
            </a:p>
          </p:txBody>
        </p:sp>
        <p:sp>
          <p:nvSpPr>
            <p:cNvPr id="518307" name="Rectangle 163"/>
            <p:cNvSpPr>
              <a:spLocks noChangeArrowheads="1"/>
            </p:cNvSpPr>
            <p:nvPr/>
          </p:nvSpPr>
          <p:spPr bwMode="auto">
            <a:xfrm>
              <a:off x="1272" y="1152"/>
              <a:ext cx="969" cy="430"/>
            </a:xfrm>
            <a:prstGeom prst="rect">
              <a:avLst/>
            </a:prstGeom>
            <a:solidFill>
              <a:srgbClr val="FF6767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lIns="18282" tIns="45703" rIns="18282" bIns="45703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Adaptation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Engine</a:t>
              </a:r>
            </a:p>
          </p:txBody>
        </p:sp>
        <p:sp>
          <p:nvSpPr>
            <p:cNvPr id="518308" name="Rectangle 164"/>
            <p:cNvSpPr>
              <a:spLocks noChangeArrowheads="1"/>
            </p:cNvSpPr>
            <p:nvPr/>
          </p:nvSpPr>
          <p:spPr bwMode="auto">
            <a:xfrm flipV="1">
              <a:off x="3411" y="1824"/>
              <a:ext cx="896" cy="432"/>
            </a:xfrm>
            <a:prstGeom prst="rect">
              <a:avLst/>
            </a:prstGeom>
            <a:solidFill>
              <a:srgbClr val="BCBCF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lIns="0" tIns="0" rIns="0" bIns="0" anchor="ctr"/>
            <a:lstStyle/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Model</a:t>
              </a:r>
            </a:p>
            <a:p>
              <a:pPr eaLnBrk="0" hangingPunct="0"/>
              <a:r>
                <a:rPr lang="en-US" b="0">
                  <a:solidFill>
                    <a:srgbClr val="333333"/>
                  </a:solidFill>
                  <a:latin typeface="Tahoma" pitchFamily="34" charset="0"/>
                  <a:cs typeface="Arial" charset="0"/>
                </a:rPr>
                <a:t>Manager</a:t>
              </a:r>
            </a:p>
          </p:txBody>
        </p:sp>
        <p:sp>
          <p:nvSpPr>
            <p:cNvPr id="518309" name="Rectangle 165"/>
            <p:cNvSpPr>
              <a:spLocks noChangeArrowheads="1"/>
            </p:cNvSpPr>
            <p:nvPr/>
          </p:nvSpPr>
          <p:spPr bwMode="auto">
            <a:xfrm>
              <a:off x="1277" y="1833"/>
              <a:ext cx="944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18288" rIns="18288" anchor="ctr"/>
            <a:lstStyle/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Adaptation</a:t>
              </a:r>
            </a:p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Executor</a:t>
              </a:r>
            </a:p>
          </p:txBody>
        </p: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672" y="2577"/>
              <a:ext cx="4381" cy="1359"/>
              <a:chOff x="672" y="2577"/>
              <a:chExt cx="4381" cy="1359"/>
            </a:xfrm>
          </p:grpSpPr>
          <p:sp>
            <p:nvSpPr>
              <p:cNvPr id="518311" name="AutoShape 167"/>
              <p:cNvSpPr>
                <a:spLocks noChangeArrowheads="1"/>
              </p:cNvSpPr>
              <p:nvPr/>
            </p:nvSpPr>
            <p:spPr bwMode="gray">
              <a:xfrm>
                <a:off x="2077" y="3504"/>
                <a:ext cx="1680" cy="384"/>
              </a:xfrm>
              <a:prstGeom prst="cloudCallout">
                <a:avLst>
                  <a:gd name="adj1" fmla="val 713"/>
                  <a:gd name="adj2" fmla="val 24218"/>
                </a:avLst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45720" rIns="0" anchor="ctr" anchorCtr="1"/>
              <a:lstStyle/>
              <a:p>
                <a:pPr eaLnBrk="0" hangingPunct="0">
                  <a:lnSpc>
                    <a:spcPct val="56000"/>
                  </a:lnSpc>
                </a:pPr>
                <a:r>
                  <a:rPr lang="en-US" sz="1600" b="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Running System</a:t>
                </a:r>
                <a:endParaRPr lang="en-US" sz="1600" b="0">
                  <a:solidFill>
                    <a:srgbClr val="00336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8312" name="Rectangle 168"/>
              <p:cNvSpPr>
                <a:spLocks noChangeArrowheads="1"/>
              </p:cNvSpPr>
              <p:nvPr/>
            </p:nvSpPr>
            <p:spPr bwMode="auto">
              <a:xfrm>
                <a:off x="1357" y="3024"/>
                <a:ext cx="3168" cy="432"/>
              </a:xfrm>
              <a:prstGeom prst="rect">
                <a:avLst/>
              </a:prstGeom>
              <a:solidFill>
                <a:srgbClr val="FFFFFF">
                  <a:alpha val="34000"/>
                </a:srgbClr>
              </a:solidFill>
              <a:ln w="9525">
                <a:solidFill>
                  <a:srgbClr val="333333"/>
                </a:solidFill>
                <a:prstDash val="dash"/>
                <a:miter lim="800000"/>
                <a:headEnd/>
                <a:tailEnd/>
              </a:ln>
            </p:spPr>
            <p:txBody>
              <a:bodyPr wrap="none" lIns="18288" rIns="18288"/>
              <a:lstStyle/>
              <a:p>
                <a:pPr eaLnBrk="0" hangingPunct="0"/>
                <a:r>
                  <a:rPr lang="en-US" b="0">
                    <a:solidFill>
                      <a:srgbClr val="333333"/>
                    </a:solidFill>
                    <a:latin typeface="Tahoma" pitchFamily="34" charset="0"/>
                    <a:cs typeface="Arial" charset="0"/>
                  </a:rPr>
                  <a:t>System API	</a:t>
                </a:r>
                <a:endParaRPr lang="en-US" sz="4800" b="0">
                  <a:solidFill>
                    <a:srgbClr val="00336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8313" name="AutoShape 169"/>
              <p:cNvSpPr>
                <a:spLocks noChangeArrowheads="1"/>
              </p:cNvSpPr>
              <p:nvPr/>
            </p:nvSpPr>
            <p:spPr bwMode="auto">
              <a:xfrm>
                <a:off x="1175" y="2577"/>
                <a:ext cx="240" cy="208"/>
              </a:xfrm>
              <a:prstGeom prst="homePlate">
                <a:avLst>
                  <a:gd name="adj" fmla="val 2884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14" name="AutoShape 170"/>
              <p:cNvSpPr>
                <a:spLocks noChangeArrowheads="1"/>
              </p:cNvSpPr>
              <p:nvPr/>
            </p:nvSpPr>
            <p:spPr bwMode="auto">
              <a:xfrm>
                <a:off x="829" y="2579"/>
                <a:ext cx="240" cy="208"/>
              </a:xfrm>
              <a:prstGeom prst="homePlate">
                <a:avLst>
                  <a:gd name="adj" fmla="val 28846"/>
                </a:avLst>
              </a:prstGeom>
              <a:solidFill>
                <a:srgbClr val="FF9900"/>
              </a:solidFill>
              <a:ln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 sz="1400" b="0"/>
              </a:p>
            </p:txBody>
          </p:sp>
          <p:sp>
            <p:nvSpPr>
              <p:cNvPr id="518315" name="AutoShape 171"/>
              <p:cNvSpPr>
                <a:spLocks noChangeArrowheads="1"/>
              </p:cNvSpPr>
              <p:nvPr/>
            </p:nvSpPr>
            <p:spPr bwMode="gray">
              <a:xfrm>
                <a:off x="672" y="2928"/>
                <a:ext cx="4381" cy="1008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tIns="0" bIns="0" anchor="b"/>
              <a:lstStyle/>
              <a:p>
                <a:pPr algn="l" eaLnBrk="0" hangingPunct="0"/>
                <a:r>
                  <a:rPr lang="en-US" b="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System Layer</a:t>
                </a:r>
                <a:endParaRPr lang="en-US" sz="3600" b="0">
                  <a:solidFill>
                    <a:srgbClr val="00336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8316" name="AutoShape 172"/>
              <p:cNvSpPr>
                <a:spLocks noChangeArrowheads="1"/>
              </p:cNvSpPr>
              <p:nvPr/>
            </p:nvSpPr>
            <p:spPr bwMode="auto">
              <a:xfrm>
                <a:off x="3901" y="3072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600" b="0">
                    <a:latin typeface="Tahoma" pitchFamily="34" charset="0"/>
                  </a:rPr>
                  <a:t>Probes</a:t>
                </a:r>
              </a:p>
            </p:txBody>
          </p:sp>
          <p:sp>
            <p:nvSpPr>
              <p:cNvPr id="518317" name="AutoShape 173"/>
              <p:cNvSpPr>
                <a:spLocks noChangeArrowheads="1"/>
              </p:cNvSpPr>
              <p:nvPr/>
            </p:nvSpPr>
            <p:spPr bwMode="auto">
              <a:xfrm>
                <a:off x="3229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600" b="0">
                    <a:latin typeface="Tahoma" pitchFamily="34" charset="0"/>
                  </a:rPr>
                  <a:t>Resource</a:t>
                </a:r>
              </a:p>
              <a:p>
                <a:r>
                  <a:rPr lang="en-US" sz="1600" b="0">
                    <a:latin typeface="Tahoma" pitchFamily="34" charset="0"/>
                  </a:rPr>
                  <a:t>Discovery</a:t>
                </a:r>
              </a:p>
            </p:txBody>
          </p:sp>
          <p:sp>
            <p:nvSpPr>
              <p:cNvPr id="518318" name="AutoShape 174"/>
              <p:cNvSpPr>
                <a:spLocks noChangeArrowheads="1"/>
              </p:cNvSpPr>
              <p:nvPr/>
            </p:nvSpPr>
            <p:spPr bwMode="auto">
              <a:xfrm>
                <a:off x="1501" y="3072"/>
                <a:ext cx="528" cy="3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600" b="0">
                    <a:latin typeface="Tahoma" pitchFamily="34" charset="0"/>
                  </a:rPr>
                  <a:t>Effectors</a:t>
                </a:r>
              </a:p>
            </p:txBody>
          </p:sp>
          <p:cxnSp>
            <p:nvCxnSpPr>
              <p:cNvPr id="518319" name="AutoShape 175"/>
              <p:cNvCxnSpPr>
                <a:cxnSpLocks noChangeShapeType="1"/>
                <a:stCxn id="518316" idx="2"/>
                <a:endCxn id="518323" idx="0"/>
              </p:cNvCxnSpPr>
              <p:nvPr/>
            </p:nvCxnSpPr>
            <p:spPr bwMode="auto">
              <a:xfrm flipH="1">
                <a:off x="3613" y="3408"/>
                <a:ext cx="528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 type="triangle" w="sm" len="med"/>
                <a:tailEnd type="triangle" w="sm" len="med"/>
              </a:ln>
              <a:effectLst/>
            </p:spPr>
          </p:cxnSp>
          <p:cxnSp>
            <p:nvCxnSpPr>
              <p:cNvPr id="518320" name="AutoShape 176"/>
              <p:cNvCxnSpPr>
                <a:cxnSpLocks noChangeShapeType="1"/>
                <a:stCxn id="518317" idx="2"/>
                <a:endCxn id="518326" idx="0"/>
              </p:cNvCxnSpPr>
              <p:nvPr/>
            </p:nvCxnSpPr>
            <p:spPr bwMode="auto">
              <a:xfrm flipH="1">
                <a:off x="3373" y="3408"/>
                <a:ext cx="14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 type="triangle" w="sm" len="med"/>
              </a:ln>
              <a:effectLst/>
            </p:spPr>
          </p:cxnSp>
          <p:cxnSp>
            <p:nvCxnSpPr>
              <p:cNvPr id="518321" name="AutoShape 177"/>
              <p:cNvCxnSpPr>
                <a:cxnSpLocks noChangeShapeType="1"/>
                <a:stCxn id="518318" idx="2"/>
                <a:endCxn id="518322" idx="0"/>
              </p:cNvCxnSpPr>
              <p:nvPr/>
            </p:nvCxnSpPr>
            <p:spPr bwMode="auto">
              <a:xfrm>
                <a:off x="1765" y="3408"/>
                <a:ext cx="552" cy="19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 type="triangle" w="sm" len="med"/>
              </a:ln>
              <a:effectLst/>
            </p:spPr>
          </p:cxnSp>
          <p:sp>
            <p:nvSpPr>
              <p:cNvPr id="518322" name="Rectangle 178"/>
              <p:cNvSpPr>
                <a:spLocks noChangeArrowheads="1"/>
              </p:cNvSpPr>
              <p:nvPr/>
            </p:nvSpPr>
            <p:spPr bwMode="auto">
              <a:xfrm>
                <a:off x="2269" y="3600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23" name="Rectangle 179"/>
              <p:cNvSpPr>
                <a:spLocks noChangeArrowheads="1"/>
              </p:cNvSpPr>
              <p:nvPr/>
            </p:nvSpPr>
            <p:spPr bwMode="auto">
              <a:xfrm>
                <a:off x="3565" y="3648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24" name="Rectangle 180"/>
              <p:cNvSpPr>
                <a:spLocks noChangeArrowheads="1"/>
              </p:cNvSpPr>
              <p:nvPr/>
            </p:nvSpPr>
            <p:spPr bwMode="auto">
              <a:xfrm>
                <a:off x="2269" y="3600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25" name="Rectangle 181"/>
              <p:cNvSpPr>
                <a:spLocks noChangeArrowheads="1"/>
              </p:cNvSpPr>
              <p:nvPr/>
            </p:nvSpPr>
            <p:spPr bwMode="auto">
              <a:xfrm>
                <a:off x="2413" y="32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26" name="Rectangle 182"/>
              <p:cNvSpPr>
                <a:spLocks noChangeArrowheads="1"/>
              </p:cNvSpPr>
              <p:nvPr/>
            </p:nvSpPr>
            <p:spPr bwMode="auto">
              <a:xfrm>
                <a:off x="3325" y="355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18327" name="AutoShape 183"/>
            <p:cNvSpPr>
              <a:spLocks noChangeArrowheads="1"/>
            </p:cNvSpPr>
            <p:nvPr/>
          </p:nvSpPr>
          <p:spPr bwMode="auto">
            <a:xfrm>
              <a:off x="3542" y="2256"/>
              <a:ext cx="720" cy="768"/>
            </a:xfrm>
            <a:prstGeom prst="upArrow">
              <a:avLst>
                <a:gd name="adj1" fmla="val 55000"/>
                <a:gd name="adj2" fmla="val 50686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nb-NO" sz="200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518328" name="AutoShape 184"/>
            <p:cNvSpPr>
              <a:spLocks noChangeArrowheads="1"/>
            </p:cNvSpPr>
            <p:nvPr/>
          </p:nvSpPr>
          <p:spPr bwMode="auto">
            <a:xfrm flipV="1">
              <a:off x="1430" y="2263"/>
              <a:ext cx="720" cy="768"/>
            </a:xfrm>
            <a:prstGeom prst="upArrow">
              <a:avLst>
                <a:gd name="adj1" fmla="val 55000"/>
                <a:gd name="adj2" fmla="val 50686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lIns="0" tIns="0" rIns="0" bIns="0" anchor="ctr"/>
            <a:lstStyle/>
            <a:p>
              <a:endParaRPr lang="nb-NO" sz="2000">
                <a:solidFill>
                  <a:srgbClr val="000000"/>
                </a:solidFill>
                <a:latin typeface="Tahoma" pitchFamily="34" charset="0"/>
                <a:cs typeface="Arial" charset="0"/>
              </a:endParaRPr>
            </a:p>
          </p:txBody>
        </p:sp>
        <p:grpSp>
          <p:nvGrpSpPr>
            <p:cNvPr id="6" name="Group 185"/>
            <p:cNvGrpSpPr>
              <a:grpSpLocks/>
            </p:cNvGrpSpPr>
            <p:nvPr/>
          </p:nvGrpSpPr>
          <p:grpSpPr bwMode="auto">
            <a:xfrm>
              <a:off x="672" y="864"/>
              <a:ext cx="4381" cy="1584"/>
              <a:chOff x="672" y="864"/>
              <a:chExt cx="4381" cy="1584"/>
            </a:xfrm>
          </p:grpSpPr>
          <p:sp>
            <p:nvSpPr>
              <p:cNvPr id="518330" name="Rectangle 186"/>
              <p:cNvSpPr>
                <a:spLocks noChangeArrowheads="1"/>
              </p:cNvSpPr>
              <p:nvPr/>
            </p:nvSpPr>
            <p:spPr bwMode="auto">
              <a:xfrm>
                <a:off x="3878" y="1781"/>
                <a:ext cx="91" cy="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31" name="Rectangle 187"/>
              <p:cNvSpPr>
                <a:spLocks noChangeArrowheads="1"/>
              </p:cNvSpPr>
              <p:nvPr/>
            </p:nvSpPr>
            <p:spPr bwMode="auto">
              <a:xfrm>
                <a:off x="2663" y="2040"/>
                <a:ext cx="74" cy="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32" name="AutoShape 188"/>
              <p:cNvSpPr>
                <a:spLocks noChangeArrowheads="1"/>
              </p:cNvSpPr>
              <p:nvPr/>
            </p:nvSpPr>
            <p:spPr bwMode="gray">
              <a:xfrm>
                <a:off x="672" y="864"/>
                <a:ext cx="4381" cy="15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tIns="0" bIns="0"/>
              <a:lstStyle/>
              <a:p>
                <a:pPr algn="l" eaLnBrk="0" hangingPunct="0"/>
                <a:r>
                  <a:rPr lang="en-US" b="0" dirty="0">
                    <a:solidFill>
                      <a:srgbClr val="000000"/>
                    </a:solidFill>
                    <a:latin typeface="Tahoma" pitchFamily="34" charset="0"/>
                    <a:cs typeface="Arial" charset="0"/>
                  </a:rPr>
                  <a:t>Architecture Layer</a:t>
                </a:r>
                <a:endParaRPr lang="en-US" sz="3600" b="0" dirty="0">
                  <a:solidFill>
                    <a:srgbClr val="00336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518333" name="AutoShape 189"/>
              <p:cNvCxnSpPr>
                <a:cxnSpLocks noChangeShapeType="1"/>
                <a:stCxn id="518337" idx="1"/>
                <a:endCxn id="518339" idx="3"/>
              </p:cNvCxnSpPr>
              <p:nvPr/>
            </p:nvCxnSpPr>
            <p:spPr bwMode="auto">
              <a:xfrm flipH="1">
                <a:off x="2262" y="2044"/>
                <a:ext cx="1113" cy="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arrow" w="med" len="sm"/>
              </a:ln>
            </p:spPr>
          </p:cxnSp>
          <p:cxnSp>
            <p:nvCxnSpPr>
              <p:cNvPr id="518334" name="AutoShape 190"/>
              <p:cNvCxnSpPr>
                <a:cxnSpLocks noChangeShapeType="1"/>
                <a:stCxn id="518340" idx="0"/>
                <a:endCxn id="518342" idx="2"/>
              </p:cNvCxnSpPr>
              <p:nvPr/>
            </p:nvCxnSpPr>
            <p:spPr bwMode="auto">
              <a:xfrm rot="16200000">
                <a:off x="1655" y="1711"/>
                <a:ext cx="15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lg" len="lg"/>
                <a:tailEnd type="arrow" w="lg" len="sm"/>
              </a:ln>
            </p:spPr>
          </p:cxnSp>
          <p:cxnSp>
            <p:nvCxnSpPr>
              <p:cNvPr id="518335" name="AutoShape 191"/>
              <p:cNvCxnSpPr>
                <a:cxnSpLocks noChangeShapeType="1"/>
                <a:stCxn id="518341" idx="1"/>
                <a:endCxn id="518343" idx="3"/>
              </p:cNvCxnSpPr>
              <p:nvPr/>
            </p:nvCxnSpPr>
            <p:spPr bwMode="auto">
              <a:xfrm rot="10800000">
                <a:off x="2282" y="1373"/>
                <a:ext cx="110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stealth" w="med" len="lg"/>
                <a:tailEnd type="arrow" w="med" len="sm"/>
              </a:ln>
            </p:spPr>
          </p:cxnSp>
          <p:sp>
            <p:nvSpPr>
              <p:cNvPr id="518336" name="Rectangle 192"/>
              <p:cNvSpPr>
                <a:spLocks noChangeArrowheads="1"/>
              </p:cNvSpPr>
              <p:nvPr/>
            </p:nvSpPr>
            <p:spPr bwMode="auto">
              <a:xfrm>
                <a:off x="3878" y="1589"/>
                <a:ext cx="90" cy="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37" name="Rectangle 193"/>
              <p:cNvSpPr>
                <a:spLocks noChangeArrowheads="1"/>
              </p:cNvSpPr>
              <p:nvPr/>
            </p:nvSpPr>
            <p:spPr bwMode="auto">
              <a:xfrm>
                <a:off x="3375" y="2001"/>
                <a:ext cx="46" cy="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cxnSp>
            <p:nvCxnSpPr>
              <p:cNvPr id="518338" name="AutoShape 194"/>
              <p:cNvCxnSpPr>
                <a:cxnSpLocks noChangeShapeType="1"/>
                <a:stCxn id="518330" idx="0"/>
                <a:endCxn id="518336" idx="2"/>
              </p:cNvCxnSpPr>
              <p:nvPr/>
            </p:nvCxnSpPr>
            <p:spPr bwMode="auto">
              <a:xfrm rot="5400000" flipH="1">
                <a:off x="3849" y="1706"/>
                <a:ext cx="149" cy="1"/>
              </a:xfrm>
              <a:prstGeom prst="bentConnector3">
                <a:avLst>
                  <a:gd name="adj1" fmla="val 49667"/>
                </a:avLst>
              </a:prstGeom>
              <a:noFill/>
              <a:ln w="12700">
                <a:solidFill>
                  <a:srgbClr val="000000"/>
                </a:solidFill>
                <a:prstDash val="dash"/>
                <a:miter lim="800000"/>
                <a:headEnd type="stealth" w="med" len="lg"/>
                <a:tailEnd type="arrow" w="med" len="sm"/>
              </a:ln>
            </p:spPr>
          </p:cxnSp>
          <p:sp>
            <p:nvSpPr>
              <p:cNvPr id="518339" name="Rectangle 195"/>
              <p:cNvSpPr>
                <a:spLocks noChangeArrowheads="1"/>
              </p:cNvSpPr>
              <p:nvPr/>
            </p:nvSpPr>
            <p:spPr bwMode="auto">
              <a:xfrm>
                <a:off x="2216" y="2006"/>
                <a:ext cx="46" cy="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40" name="Rectangle 196"/>
              <p:cNvSpPr>
                <a:spLocks noChangeArrowheads="1"/>
              </p:cNvSpPr>
              <p:nvPr/>
            </p:nvSpPr>
            <p:spPr bwMode="auto">
              <a:xfrm>
                <a:off x="1689" y="1790"/>
                <a:ext cx="90" cy="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41" name="Rectangle 197"/>
              <p:cNvSpPr>
                <a:spLocks noChangeArrowheads="1"/>
              </p:cNvSpPr>
              <p:nvPr/>
            </p:nvSpPr>
            <p:spPr bwMode="auto">
              <a:xfrm>
                <a:off x="3386" y="1329"/>
                <a:ext cx="44" cy="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42" name="Rectangle 198"/>
              <p:cNvSpPr>
                <a:spLocks noChangeArrowheads="1"/>
              </p:cNvSpPr>
              <p:nvPr/>
            </p:nvSpPr>
            <p:spPr bwMode="auto">
              <a:xfrm>
                <a:off x="1689" y="1589"/>
                <a:ext cx="90" cy="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43" name="Rectangle 199"/>
              <p:cNvSpPr>
                <a:spLocks noChangeArrowheads="1"/>
              </p:cNvSpPr>
              <p:nvPr/>
            </p:nvSpPr>
            <p:spPr bwMode="auto">
              <a:xfrm>
                <a:off x="2238" y="1329"/>
                <a:ext cx="44" cy="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nb-NO"/>
              </a:p>
            </p:txBody>
          </p:sp>
          <p:sp>
            <p:nvSpPr>
              <p:cNvPr id="518344" name="AutoShape 200"/>
              <p:cNvSpPr>
                <a:spLocks noChangeArrowheads="1"/>
              </p:cNvSpPr>
              <p:nvPr/>
            </p:nvSpPr>
            <p:spPr bwMode="auto">
              <a:xfrm>
                <a:off x="3613" y="2260"/>
                <a:ext cx="528" cy="15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600" b="0" i="1"/>
                  <a:t>Gauges</a:t>
                </a:r>
              </a:p>
            </p:txBody>
          </p:sp>
          <p:sp>
            <p:nvSpPr>
              <p:cNvPr id="518345" name="Text Box 201"/>
              <p:cNvSpPr txBox="1">
                <a:spLocks noChangeArrowheads="1"/>
              </p:cNvSpPr>
              <p:nvPr/>
            </p:nvSpPr>
            <p:spPr bwMode="auto">
              <a:xfrm>
                <a:off x="3415" y="1166"/>
                <a:ext cx="761" cy="404"/>
              </a:xfrm>
              <a:prstGeom prst="rect">
                <a:avLst/>
              </a:prstGeom>
              <a:solidFill>
                <a:srgbClr val="FF91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0">
                    <a:solidFill>
                      <a:srgbClr val="000000"/>
                    </a:solidFill>
                    <a:latin typeface="Tahoma" pitchFamily="34" charset="0"/>
                  </a:rPr>
                  <a:t>Arch</a:t>
                </a:r>
              </a:p>
              <a:p>
                <a:pPr eaLnBrk="0" hangingPunct="0"/>
                <a:r>
                  <a:rPr lang="en-US" b="0">
                    <a:solidFill>
                      <a:srgbClr val="000000"/>
                    </a:solidFill>
                    <a:latin typeface="Tahoma" pitchFamily="34" charset="0"/>
                  </a:rPr>
                  <a:t>Evaluator</a:t>
                </a:r>
                <a:endParaRPr lang="en-US" b="0">
                  <a:latin typeface="Tahoma" pitchFamily="34" charset="0"/>
                </a:endParaRPr>
              </a:p>
            </p:txBody>
          </p:sp>
          <p:sp>
            <p:nvSpPr>
              <p:cNvPr id="518346" name="Text Box 202"/>
              <p:cNvSpPr txBox="1">
                <a:spLocks noChangeArrowheads="1"/>
              </p:cNvSpPr>
              <p:nvPr/>
            </p:nvSpPr>
            <p:spPr bwMode="auto">
              <a:xfrm>
                <a:off x="1392" y="1190"/>
                <a:ext cx="816" cy="346"/>
              </a:xfrm>
              <a:prstGeom prst="rect">
                <a:avLst/>
              </a:prstGeom>
              <a:solidFill>
                <a:srgbClr val="FF676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2880" tIns="0" rIns="0" bIns="0">
                <a:spAutoFit/>
              </a:bodyPr>
              <a:lstStyle/>
              <a:p>
                <a:r>
                  <a:rPr lang="en-US" b="0">
                    <a:solidFill>
                      <a:srgbClr val="333333"/>
                    </a:solidFill>
                    <a:latin typeface="Tahoma" pitchFamily="34" charset="0"/>
                  </a:rPr>
                  <a:t>Adaptation</a:t>
                </a:r>
              </a:p>
              <a:p>
                <a:r>
                  <a:rPr lang="en-US" b="0">
                    <a:solidFill>
                      <a:srgbClr val="333333"/>
                    </a:solidFill>
                    <a:latin typeface="Tahoma" pitchFamily="34" charset="0"/>
                  </a:rPr>
                  <a:t>Engine</a:t>
                </a:r>
              </a:p>
            </p:txBody>
          </p:sp>
          <p:sp>
            <p:nvSpPr>
              <p:cNvPr id="518347" name="Text Box 203"/>
              <p:cNvSpPr txBox="1">
                <a:spLocks noChangeArrowheads="1"/>
              </p:cNvSpPr>
              <p:nvPr/>
            </p:nvSpPr>
            <p:spPr bwMode="auto">
              <a:xfrm>
                <a:off x="3432" y="1838"/>
                <a:ext cx="689" cy="404"/>
              </a:xfrm>
              <a:prstGeom prst="rect">
                <a:avLst/>
              </a:prstGeom>
              <a:solidFill>
                <a:srgbClr val="BCBCF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Tahoma" pitchFamily="34" charset="0"/>
                  </a:rPr>
                  <a:t>Model</a:t>
                </a:r>
              </a:p>
              <a:p>
                <a:r>
                  <a:rPr lang="en-US" b="0">
                    <a:solidFill>
                      <a:srgbClr val="000000"/>
                    </a:solidFill>
                    <a:latin typeface="Tahoma" pitchFamily="34" charset="0"/>
                  </a:rPr>
                  <a:t>Manager</a:t>
                </a:r>
              </a:p>
            </p:txBody>
          </p:sp>
          <p:sp>
            <p:nvSpPr>
              <p:cNvPr id="518348" name="AutoShape 204"/>
              <p:cNvSpPr>
                <a:spLocks noChangeArrowheads="1"/>
              </p:cNvSpPr>
              <p:nvPr/>
            </p:nvSpPr>
            <p:spPr bwMode="auto">
              <a:xfrm>
                <a:off x="829" y="1245"/>
                <a:ext cx="240" cy="288"/>
              </a:xfrm>
              <a:prstGeom prst="homePlate">
                <a:avLst>
                  <a:gd name="adj" fmla="val 25000"/>
                </a:avLst>
              </a:prstGeom>
              <a:solidFill>
                <a:srgbClr val="FF6767"/>
              </a:solidFill>
              <a:ln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 sz="1400" b="0"/>
              </a:p>
            </p:txBody>
          </p:sp>
          <p:sp>
            <p:nvSpPr>
              <p:cNvPr id="518349" name="AutoShape 205"/>
              <p:cNvSpPr>
                <a:spLocks noChangeArrowheads="1"/>
              </p:cNvSpPr>
              <p:nvPr/>
            </p:nvSpPr>
            <p:spPr bwMode="auto">
              <a:xfrm flipH="1">
                <a:off x="4573" y="1230"/>
                <a:ext cx="240" cy="288"/>
              </a:xfrm>
              <a:prstGeom prst="homePlate">
                <a:avLst>
                  <a:gd name="adj" fmla="val 25000"/>
                </a:avLst>
              </a:prstGeom>
              <a:solidFill>
                <a:srgbClr val="FF91FF"/>
              </a:solidFill>
              <a:ln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 sz="1400" b="0"/>
              </a:p>
            </p:txBody>
          </p:sp>
          <p:sp>
            <p:nvSpPr>
              <p:cNvPr id="518350" name="Text Box 206"/>
              <p:cNvSpPr txBox="1">
                <a:spLocks noChangeArrowheads="1"/>
              </p:cNvSpPr>
              <p:nvPr/>
            </p:nvSpPr>
            <p:spPr bwMode="auto">
              <a:xfrm>
                <a:off x="1392" y="1858"/>
                <a:ext cx="796" cy="346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37160" tIns="0" rIns="0" bIns="0">
                <a:spAutoFit/>
              </a:bodyPr>
              <a:lstStyle/>
              <a:p>
                <a:r>
                  <a:rPr lang="en-US" b="0">
                    <a:solidFill>
                      <a:srgbClr val="333333"/>
                    </a:solidFill>
                    <a:latin typeface="Tahoma" pitchFamily="34" charset="0"/>
                  </a:rPr>
                  <a:t>Adaptation</a:t>
                </a:r>
              </a:p>
              <a:p>
                <a:r>
                  <a:rPr lang="en-US" b="0">
                    <a:solidFill>
                      <a:srgbClr val="333333"/>
                    </a:solidFill>
                    <a:latin typeface="Tahoma" pitchFamily="34" charset="0"/>
                  </a:rPr>
                  <a:t>Executor</a:t>
                </a:r>
              </a:p>
            </p:txBody>
          </p:sp>
          <p:sp>
            <p:nvSpPr>
              <p:cNvPr id="518351" name="AutoShape 207"/>
              <p:cNvSpPr>
                <a:spLocks noChangeArrowheads="1"/>
              </p:cNvSpPr>
              <p:nvPr/>
            </p:nvSpPr>
            <p:spPr bwMode="auto">
              <a:xfrm flipH="1">
                <a:off x="4573" y="1896"/>
                <a:ext cx="240" cy="298"/>
              </a:xfrm>
              <a:prstGeom prst="homePlate">
                <a:avLst>
                  <a:gd name="adj" fmla="val 25000"/>
                </a:avLst>
              </a:prstGeom>
              <a:solidFill>
                <a:srgbClr val="BCBCFA"/>
              </a:solidFill>
              <a:ln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 sz="1400" b="0"/>
              </a:p>
            </p:txBody>
          </p:sp>
          <p:sp>
            <p:nvSpPr>
              <p:cNvPr id="518352" name="AutoShape 208"/>
              <p:cNvSpPr>
                <a:spLocks noChangeArrowheads="1"/>
              </p:cNvSpPr>
              <p:nvPr/>
            </p:nvSpPr>
            <p:spPr bwMode="auto">
              <a:xfrm>
                <a:off x="829" y="1920"/>
                <a:ext cx="240" cy="273"/>
              </a:xfrm>
              <a:prstGeom prst="homePlat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 sz="1400" b="0"/>
              </a:p>
            </p:txBody>
          </p:sp>
          <p:sp>
            <p:nvSpPr>
              <p:cNvPr id="518353" name="AutoShape 209"/>
              <p:cNvSpPr>
                <a:spLocks noChangeArrowheads="1"/>
              </p:cNvSpPr>
              <p:nvPr/>
            </p:nvSpPr>
            <p:spPr bwMode="auto">
              <a:xfrm flipH="1">
                <a:off x="4090" y="1230"/>
                <a:ext cx="249" cy="288"/>
              </a:xfrm>
              <a:prstGeom prst="homePlat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54" name="AutoShape 210"/>
              <p:cNvSpPr>
                <a:spLocks noChangeArrowheads="1"/>
              </p:cNvSpPr>
              <p:nvPr/>
            </p:nvSpPr>
            <p:spPr bwMode="auto">
              <a:xfrm flipH="1">
                <a:off x="4069" y="1896"/>
                <a:ext cx="240" cy="298"/>
              </a:xfrm>
              <a:prstGeom prst="homePlat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55" name="AutoShape 211"/>
              <p:cNvSpPr>
                <a:spLocks noChangeArrowheads="1"/>
              </p:cNvSpPr>
              <p:nvPr/>
            </p:nvSpPr>
            <p:spPr bwMode="auto">
              <a:xfrm>
                <a:off x="1271" y="1224"/>
                <a:ext cx="240" cy="288"/>
              </a:xfrm>
              <a:prstGeom prst="homePlat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18356" name="AutoShape 212"/>
              <p:cNvSpPr>
                <a:spLocks noChangeArrowheads="1"/>
              </p:cNvSpPr>
              <p:nvPr/>
            </p:nvSpPr>
            <p:spPr bwMode="auto">
              <a:xfrm>
                <a:off x="1279" y="1920"/>
                <a:ext cx="222" cy="273"/>
              </a:xfrm>
              <a:prstGeom prst="homePlate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scenario</a:t>
            </a:r>
            <a:endParaRPr lang="nb-NO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357438" y="4214813"/>
            <a:ext cx="6643687" cy="1857375"/>
          </a:xfrm>
          <a:prstGeom prst="parallelogram">
            <a:avLst>
              <a:gd name="adj" fmla="val 163536"/>
            </a:avLst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4104" name="Picture 8" descr="C:\Documents and Settings\amirhost_adm.amirhost-l\Local Settings\Temporary Internet Files\Content.IE5\YXY30FQT\MCj03673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7689" flipH="1">
            <a:off x="-1368425" y="630238"/>
            <a:ext cx="81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Documents and Settings\amirhost_adm.amirhost-l\Local Settings\Temporary Internet Files\Content.IE5\YXY30FQT\MCj03673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76419" flipH="1">
            <a:off x="-1220788" y="1419225"/>
            <a:ext cx="1233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amirhost_adm.amirhost-l\Local Settings\Temporary Internet Files\Content.IE5\PJVNLTO2\MCj04099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688" y="3571875"/>
            <a:ext cx="1365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amirhost_adm.amirhost-l\Local Settings\Temporary Internet Files\Content.IE5\PJVNLTO2\MCj040999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143250"/>
            <a:ext cx="946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Documents and Settings\amirhost_adm.amirhost-l\Local Settings\Temporary Internet Files\Content.IE5\YXY30FQT\MCj03673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7483" flipH="1">
            <a:off x="-2508250" y="1604963"/>
            <a:ext cx="8461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00313" y="1214438"/>
            <a:ext cx="4286250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fleet of unmanned air vehicles to disable an enemy airfield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06900" y="3122613"/>
            <a:ext cx="4143375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b-NO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surface-to-air</a:t>
            </a:r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missile (SAM)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launchers now guards the airfield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5388" y="2406650"/>
            <a:ext cx="621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replan</a:t>
            </a:r>
            <a:r>
              <a:rPr lang="nb-NO"/>
              <a:t> their mission, dividing</a:t>
            </a:r>
          </a:p>
          <a:p>
            <a:r>
              <a:rPr lang="nb-NO"/>
              <a:t>into two groups: SAM-suppression and airfield-suppression</a:t>
            </a: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5357813" y="571500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airfield</a:t>
            </a:r>
            <a:endParaRPr lang="nb-NO"/>
          </a:p>
        </p:txBody>
      </p:sp>
      <p:sp>
        <p:nvSpPr>
          <p:cNvPr id="174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174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428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A58E5-2D9D-4E19-B940-061D51AEA9D7}" type="slidenum">
              <a:rPr lang="nb-NO" altLang="en-US" smtClean="0"/>
              <a:pPr/>
              <a:t>4</a:t>
            </a:fld>
            <a:endParaRPr lang="nb-NO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69 0.09445 " pathEditMode="relative" ptsTypes="AA">
                                      <p:cBhvr>
                                        <p:cTn id="10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69 0.09445 " pathEditMode="relative" ptsTypes="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569 0.09445 " pathEditMode="relative" ptsTypes="AA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0.0375 L -0.37691 0.1844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03681 L -0.38629 0.1629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09445 C 0.25017 0.10394 0.2243 0.11366 0.20503 0.13495 C 0.18559 0.15625 0.16736 0.18796 0.15903 0.22199 C 0.15087 0.25602 0.13403 0.31389 0.15486 0.33889 C 0.17587 0.36435 0.26354 0.36736 0.28541 0.37338 " pathEditMode="relative" rAng="0" ptsTypes="aaaaA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09444 C 0.26493 0.12847 0.25434 0.16273 0.25069 0.20532 C 0.24705 0.24792 0.24705 0.31042 0.2533 0.35069 C 0.25955 0.39097 0.24583 0.42662 0.28819 0.44676 C 0.33055 0.4669 0.47048 0.46829 0.50694 0.47245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09444 C 0.39062 0.09444 0.50555 0.09444 0.58698 0.0963 C 0.6684 0.09815 0.71441 0.0993 0.76458 0.10625 C 0.81475 0.11319 0.8559 0.12407 0.88819 0.13796 C 0.92048 0.15185 0.93941 0.1706 0.95833 0.18958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/>
      <p:bldP spid="1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F2F1C4AF-B141-468A-82E4-B298E13D95B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429000"/>
            <a:ext cx="4038600" cy="236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200" u="sng"/>
              <a:t>What’s tailored</a:t>
            </a:r>
          </a:p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</a:rPr>
              <a:t>Properties</a:t>
            </a:r>
          </a:p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</a:rPr>
              <a:t>Vocabulary of model</a:t>
            </a:r>
          </a:p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</a:rPr>
              <a:t>Architectural constraints</a:t>
            </a:r>
          </a:p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</a:rPr>
              <a:t>Strategies &amp; tactics</a:t>
            </a:r>
          </a:p>
          <a:p>
            <a:pPr algn="ctr">
              <a:buFont typeface="Wingdings" pitchFamily="2" charset="2"/>
              <a:buNone/>
            </a:pPr>
            <a:r>
              <a:rPr lang="en-US" sz="2000">
                <a:solidFill>
                  <a:srgbClr val="009900"/>
                </a:solidFill>
              </a:rPr>
              <a:t>Operators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Rainbow as a Tailorable Framework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200" dirty="0"/>
              <a:t>General framework with</a:t>
            </a:r>
          </a:p>
          <a:p>
            <a:pPr lvl="1"/>
            <a:r>
              <a:rPr lang="en-US" sz="2000" i="1" dirty="0"/>
              <a:t>Reusable</a:t>
            </a:r>
            <a:r>
              <a:rPr lang="en-US" sz="2000" dirty="0"/>
              <a:t> infrastructure + </a:t>
            </a:r>
            <a:r>
              <a:rPr lang="en-US" sz="2000" i="1" dirty="0" err="1"/>
              <a:t>tailorable</a:t>
            </a:r>
            <a:r>
              <a:rPr lang="en-US" sz="2000" dirty="0"/>
              <a:t> mechanisms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Specialized to targeted</a:t>
            </a:r>
          </a:p>
          <a:p>
            <a:pPr lvl="1"/>
            <a:r>
              <a:rPr lang="en-US" sz="2000" dirty="0"/>
              <a:t>system + adaptation goals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Main components</a:t>
            </a:r>
          </a:p>
          <a:p>
            <a:pPr lvl="1"/>
            <a:r>
              <a:rPr lang="en-US" sz="2000" dirty="0"/>
              <a:t>Monitoring mechanisms</a:t>
            </a:r>
          </a:p>
          <a:p>
            <a:pPr lvl="1"/>
            <a:r>
              <a:rPr lang="en-US" sz="2000" dirty="0"/>
              <a:t>Model manager</a:t>
            </a:r>
          </a:p>
          <a:p>
            <a:pPr lvl="1"/>
            <a:r>
              <a:rPr lang="en-US" sz="2000" dirty="0"/>
              <a:t>Architectural evaluator</a:t>
            </a:r>
          </a:p>
          <a:p>
            <a:pPr lvl="1"/>
            <a:r>
              <a:rPr lang="en-US" sz="2000" dirty="0"/>
              <a:t>Adaptation engine</a:t>
            </a:r>
          </a:p>
          <a:p>
            <a:pPr lvl="1"/>
            <a:r>
              <a:rPr lang="en-US" sz="2000" dirty="0" err="1"/>
              <a:t>Effector</a:t>
            </a:r>
            <a:r>
              <a:rPr lang="en-US" sz="2000" dirty="0"/>
              <a:t> mechanisms</a:t>
            </a:r>
          </a:p>
        </p:txBody>
      </p:sp>
      <p:sp>
        <p:nvSpPr>
          <p:cNvPr id="190477" name="AutoShape 13"/>
          <p:cNvSpPr>
            <a:spLocks noChangeArrowheads="1"/>
          </p:cNvSpPr>
          <p:nvPr/>
        </p:nvSpPr>
        <p:spPr bwMode="auto">
          <a:xfrm>
            <a:off x="2133600" y="2209800"/>
            <a:ext cx="381000" cy="381000"/>
          </a:xfrm>
          <a:prstGeom prst="downArrow">
            <a:avLst>
              <a:gd name="adj1" fmla="val 38333"/>
              <a:gd name="adj2" fmla="val 3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build="p"/>
      <p:bldP spid="19047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Jan. 27, 2011</a:t>
            </a:r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Garlan, Schmerl, Cheng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3B6F-9BF7-479E-A5CA-B3FE79802D07}" type="slidenum">
              <a:rPr lang="en-US" altLang="en-US"/>
              <a:pPr/>
              <a:t>41</a:t>
            </a:fld>
            <a:endParaRPr lang="en-US" altLang="en-US"/>
          </a:p>
        </p:txBody>
      </p:sp>
      <p:grpSp>
        <p:nvGrpSpPr>
          <p:cNvPr id="2" name="Group 3718"/>
          <p:cNvGrpSpPr>
            <a:grpSpLocks/>
          </p:cNvGrpSpPr>
          <p:nvPr/>
        </p:nvGrpSpPr>
        <p:grpSpPr bwMode="auto">
          <a:xfrm>
            <a:off x="5562600" y="1143000"/>
            <a:ext cx="3352800" cy="1806575"/>
            <a:chOff x="3504" y="720"/>
            <a:chExt cx="2112" cy="1138"/>
          </a:xfrm>
        </p:grpSpPr>
        <p:pic>
          <p:nvPicPr>
            <p:cNvPr id="477826" name="Picture 3714" descr="GradeSystemAr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720"/>
              <a:ext cx="2112" cy="1138"/>
            </a:xfrm>
            <a:prstGeom prst="rect">
              <a:avLst/>
            </a:prstGeom>
            <a:noFill/>
          </p:spPr>
        </p:pic>
        <p:grpSp>
          <p:nvGrpSpPr>
            <p:cNvPr id="3" name="Group 3715"/>
            <p:cNvGrpSpPr>
              <a:grpSpLocks/>
            </p:cNvGrpSpPr>
            <p:nvPr/>
          </p:nvGrpSpPr>
          <p:grpSpPr bwMode="auto">
            <a:xfrm>
              <a:off x="5061" y="1489"/>
              <a:ext cx="555" cy="365"/>
              <a:chOff x="3324" y="2706"/>
              <a:chExt cx="480" cy="318"/>
            </a:xfrm>
          </p:grpSpPr>
          <p:sp>
            <p:nvSpPr>
              <p:cNvPr id="477828" name="Rectangle 3716"/>
              <p:cNvSpPr>
                <a:spLocks noChangeArrowheads="1"/>
              </p:cNvSpPr>
              <p:nvPr/>
            </p:nvSpPr>
            <p:spPr bwMode="auto">
              <a:xfrm>
                <a:off x="3324" y="2784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77829" name="Line 3717"/>
              <p:cNvSpPr>
                <a:spLocks noChangeShapeType="1"/>
              </p:cNvSpPr>
              <p:nvPr/>
            </p:nvSpPr>
            <p:spPr bwMode="auto">
              <a:xfrm>
                <a:off x="3354" y="270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University </a:t>
            </a:r>
            <a:r>
              <a:rPr lang="en-US" dirty="0"/>
              <a:t>Grade System</a:t>
            </a:r>
          </a:p>
        </p:txBody>
      </p:sp>
      <p:pic>
        <p:nvPicPr>
          <p:cNvPr id="474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362200"/>
            <a:ext cx="52578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4117" name="Oval 5"/>
          <p:cNvSpPr>
            <a:spLocks noChangeArrowheads="1"/>
          </p:cNvSpPr>
          <p:nvPr/>
        </p:nvSpPr>
        <p:spPr bwMode="auto">
          <a:xfrm>
            <a:off x="4724400" y="2438400"/>
            <a:ext cx="1295400" cy="1066800"/>
          </a:xfrm>
          <a:prstGeom prst="ellipse">
            <a:avLst/>
          </a:prstGeom>
          <a:noFill/>
          <a:ln w="38100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41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Students using university web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University aims to provide timely and ubiquitous access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student tries to hack in and change his grades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200"/>
              <a:t>Possible (escalating) responses: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Turn on auditing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Switch authentication scheme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Sandboxing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Move grades data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Close off connections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Partition network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Turn off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Jan. 27, 2011</a:t>
            </a:r>
            <a:endParaRPr lang="en-US" alt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Garlan, Schmerl, Cheng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0B6BD3E3-FDD2-4A90-B7A5-65F91C42DF2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: University Grade System</a:t>
            </a:r>
            <a:endParaRPr lang="en-US" dirty="0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/>
              <a:t>Composite system style: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/>
              <a:t>Client-server + data repository</a:t>
            </a:r>
            <a:endParaRPr lang="en-US" sz="1700" dirty="0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/>
              <a:t>Adaptation goals investigated: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/>
              <a:t>Performance + security</a:t>
            </a:r>
            <a:endParaRPr lang="en-US" sz="1700" dirty="0"/>
          </a:p>
        </p:txBody>
      </p:sp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27325"/>
            <a:ext cx="44196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6840" name="AutoShape 8"/>
          <p:cNvSpPr>
            <a:spLocks noChangeArrowheads="1"/>
          </p:cNvSpPr>
          <p:nvPr/>
        </p:nvSpPr>
        <p:spPr bwMode="auto">
          <a:xfrm>
            <a:off x="6826250" y="5105400"/>
            <a:ext cx="2263775" cy="1066800"/>
          </a:xfrm>
          <a:prstGeom prst="wedgeRoundRectCallout">
            <a:avLst>
              <a:gd name="adj1" fmla="val -79241"/>
              <a:gd name="adj2" fmla="val -25444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/>
              <a:t>System properties to monitor</a:t>
            </a:r>
          </a:p>
        </p:txBody>
      </p:sp>
      <p:sp>
        <p:nvSpPr>
          <p:cNvPr id="376841" name="AutoShape 9"/>
          <p:cNvSpPr>
            <a:spLocks noChangeArrowheads="1"/>
          </p:cNvSpPr>
          <p:nvPr/>
        </p:nvSpPr>
        <p:spPr bwMode="auto">
          <a:xfrm>
            <a:off x="6826250" y="3733800"/>
            <a:ext cx="2263775" cy="1219200"/>
          </a:xfrm>
          <a:prstGeom prst="wedgeRoundRectCallout">
            <a:avLst>
              <a:gd name="adj1" fmla="val -67954"/>
              <a:gd name="adj2" fmla="val -22264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0"/>
              <a:t>Vocabulary of client-server elements and performance properties</a:t>
            </a:r>
          </a:p>
        </p:txBody>
      </p:sp>
      <p:sp>
        <p:nvSpPr>
          <p:cNvPr id="376842" name="AutoShape 10"/>
          <p:cNvSpPr>
            <a:spLocks noChangeArrowheads="1"/>
          </p:cNvSpPr>
          <p:nvPr/>
        </p:nvSpPr>
        <p:spPr bwMode="auto">
          <a:xfrm>
            <a:off x="6826250" y="2590800"/>
            <a:ext cx="2263775" cy="990600"/>
          </a:xfrm>
          <a:prstGeom prst="wedgeRoundRectCallout">
            <a:avLst>
              <a:gd name="adj1" fmla="val -68093"/>
              <a:gd name="adj2" fmla="val 27403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/>
              <a:t>Constraints on performance properties</a:t>
            </a:r>
          </a:p>
        </p:txBody>
      </p:sp>
      <p:sp>
        <p:nvSpPr>
          <p:cNvPr id="376843" name="AutoShape 11"/>
          <p:cNvSpPr>
            <a:spLocks noChangeArrowheads="1"/>
          </p:cNvSpPr>
          <p:nvPr/>
        </p:nvSpPr>
        <p:spPr bwMode="auto">
          <a:xfrm>
            <a:off x="53975" y="2514600"/>
            <a:ext cx="2263775" cy="990600"/>
          </a:xfrm>
          <a:prstGeom prst="wedgeRoundRectCallout">
            <a:avLst>
              <a:gd name="adj1" fmla="val 64023"/>
              <a:gd name="adj2" fmla="val 37338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0"/>
              <a:t>Adaptation strategies to counter perfor-mance problems</a:t>
            </a:r>
          </a:p>
        </p:txBody>
      </p:sp>
      <p:sp>
        <p:nvSpPr>
          <p:cNvPr id="376844" name="AutoShape 12"/>
          <p:cNvSpPr>
            <a:spLocks noChangeArrowheads="1"/>
          </p:cNvSpPr>
          <p:nvPr/>
        </p:nvSpPr>
        <p:spPr bwMode="auto">
          <a:xfrm>
            <a:off x="53975" y="3733800"/>
            <a:ext cx="2263775" cy="990600"/>
          </a:xfrm>
          <a:prstGeom prst="wedgeRoundRectCallout">
            <a:avLst>
              <a:gd name="adj1" fmla="val 64514"/>
              <a:gd name="adj2" fmla="val -15065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/>
              <a:t>Client-server architecture change operators</a:t>
            </a:r>
          </a:p>
        </p:txBody>
      </p:sp>
      <p:sp>
        <p:nvSpPr>
          <p:cNvPr id="376845" name="AutoShape 13"/>
          <p:cNvSpPr>
            <a:spLocks noChangeArrowheads="1"/>
          </p:cNvSpPr>
          <p:nvPr/>
        </p:nvSpPr>
        <p:spPr bwMode="auto">
          <a:xfrm>
            <a:off x="53975" y="4876800"/>
            <a:ext cx="2263775" cy="1143000"/>
          </a:xfrm>
          <a:prstGeom prst="wedgeRoundRectCallout">
            <a:avLst>
              <a:gd name="adj1" fmla="val 64097"/>
              <a:gd name="adj2" fmla="val -62778"/>
              <a:gd name="adj3" fmla="val 16667"/>
            </a:avLst>
          </a:prstGeom>
          <a:solidFill>
            <a:srgbClr val="F2F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0"/>
              <a:t>Mapping of elements and operators to system-level actions</a:t>
            </a:r>
          </a:p>
        </p:txBody>
      </p:sp>
      <p:sp>
        <p:nvSpPr>
          <p:cNvPr id="376846" name="AutoShape 14"/>
          <p:cNvSpPr>
            <a:spLocks noChangeArrowheads="1"/>
          </p:cNvSpPr>
          <p:nvPr/>
        </p:nvSpPr>
        <p:spPr bwMode="auto">
          <a:xfrm>
            <a:off x="6826250" y="5105400"/>
            <a:ext cx="2263775" cy="1066800"/>
          </a:xfrm>
          <a:prstGeom prst="wedgeRoundRectCallout">
            <a:avLst>
              <a:gd name="adj1" fmla="val -78750"/>
              <a:gd name="adj2" fmla="val -25296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 i="1" dirty="0" smtClean="0"/>
              <a:t>intrusion behavior patterns; specific IDS</a:t>
            </a:r>
            <a:endParaRPr lang="en-US" b="0" i="1" dirty="0"/>
          </a:p>
        </p:txBody>
      </p:sp>
      <p:sp>
        <p:nvSpPr>
          <p:cNvPr id="376847" name="AutoShape 15"/>
          <p:cNvSpPr>
            <a:spLocks noChangeArrowheads="1"/>
          </p:cNvSpPr>
          <p:nvPr/>
        </p:nvSpPr>
        <p:spPr bwMode="auto">
          <a:xfrm>
            <a:off x="6826250" y="3733800"/>
            <a:ext cx="2263775" cy="1219200"/>
          </a:xfrm>
          <a:prstGeom prst="wedgeRoundRectCallout">
            <a:avLst>
              <a:gd name="adj1" fmla="val -67319"/>
              <a:gd name="adj2" fmla="val -2239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0" dirty="0" smtClean="0"/>
              <a:t>Firewall, Db, </a:t>
            </a:r>
            <a:r>
              <a:rPr lang="en-US" sz="1600" b="0" dirty="0" err="1" smtClean="0"/>
              <a:t>ServerT</a:t>
            </a:r>
            <a:endParaRPr lang="en-US" sz="1600" b="0" dirty="0" smtClean="0"/>
          </a:p>
          <a:p>
            <a:pPr>
              <a:spcBef>
                <a:spcPct val="30000"/>
              </a:spcBef>
            </a:pPr>
            <a:r>
              <a:rPr lang="en-US" sz="1600" b="0" i="1" dirty="0" smtClean="0"/>
              <a:t>intrusion%, load</a:t>
            </a:r>
            <a:endParaRPr lang="en-US" sz="1600" b="0" i="1" dirty="0"/>
          </a:p>
        </p:txBody>
      </p:sp>
      <p:sp>
        <p:nvSpPr>
          <p:cNvPr id="376848" name="AutoShape 16"/>
          <p:cNvSpPr>
            <a:spLocks noChangeArrowheads="1"/>
          </p:cNvSpPr>
          <p:nvPr/>
        </p:nvSpPr>
        <p:spPr bwMode="auto">
          <a:xfrm>
            <a:off x="6826250" y="2590800"/>
            <a:ext cx="2263775" cy="990600"/>
          </a:xfrm>
          <a:prstGeom prst="wedgeRoundRectCallout">
            <a:avLst>
              <a:gd name="adj1" fmla="val -68866"/>
              <a:gd name="adj2" fmla="val 264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dirty="0" smtClean="0"/>
              <a:t>Invariant</a:t>
            </a:r>
          </a:p>
          <a:p>
            <a:r>
              <a:rPr lang="en-US" sz="1600" b="0" dirty="0" err="1" smtClean="0"/>
              <a:t>intrusionProb</a:t>
            </a:r>
            <a:r>
              <a:rPr lang="en-US" sz="1600" b="0" dirty="0" smtClean="0"/>
              <a:t> &lt;=</a:t>
            </a:r>
          </a:p>
          <a:p>
            <a:r>
              <a:rPr lang="en-US" sz="1600" b="0" dirty="0" err="1" smtClean="0"/>
              <a:t>threatThreshold</a:t>
            </a:r>
            <a:endParaRPr lang="en-US" sz="1600" b="0" dirty="0"/>
          </a:p>
        </p:txBody>
      </p:sp>
      <p:sp>
        <p:nvSpPr>
          <p:cNvPr id="376849" name="AutoShape 17"/>
          <p:cNvSpPr>
            <a:spLocks noChangeArrowheads="1"/>
          </p:cNvSpPr>
          <p:nvPr/>
        </p:nvSpPr>
        <p:spPr bwMode="auto">
          <a:xfrm>
            <a:off x="53975" y="2514600"/>
            <a:ext cx="2263775" cy="990600"/>
          </a:xfrm>
          <a:prstGeom prst="wedgeRoundRectCallout">
            <a:avLst>
              <a:gd name="adj1" fmla="val 63606"/>
              <a:gd name="adj2" fmla="val 37500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 dirty="0" err="1" smtClean="0"/>
              <a:t>counterIntrusion</a:t>
            </a:r>
            <a:r>
              <a:rPr lang="en-US" b="0" dirty="0" smtClean="0"/>
              <a:t>, </a:t>
            </a:r>
            <a:r>
              <a:rPr lang="en-US" b="0" dirty="0" err="1" smtClean="0"/>
              <a:t>counterDoS</a:t>
            </a:r>
            <a:r>
              <a:rPr lang="en-US" b="0" dirty="0" smtClean="0"/>
              <a:t>…</a:t>
            </a:r>
            <a:endParaRPr lang="en-US" b="0" dirty="0"/>
          </a:p>
        </p:txBody>
      </p:sp>
      <p:sp>
        <p:nvSpPr>
          <p:cNvPr id="376850" name="AutoShape 18"/>
          <p:cNvSpPr>
            <a:spLocks noChangeArrowheads="1"/>
          </p:cNvSpPr>
          <p:nvPr/>
        </p:nvSpPr>
        <p:spPr bwMode="auto">
          <a:xfrm>
            <a:off x="53975" y="3733800"/>
            <a:ext cx="2263775" cy="990600"/>
          </a:xfrm>
          <a:prstGeom prst="wedgeRoundRectCallout">
            <a:avLst>
              <a:gd name="adj1" fmla="val 64514"/>
              <a:gd name="adj2" fmla="val -13944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 dirty="0" err="1" smtClean="0"/>
              <a:t>GradeServer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.</a:t>
            </a:r>
            <a:r>
              <a:rPr lang="en-US" b="0" dirty="0" err="1" smtClean="0"/>
              <a:t>addService</a:t>
            </a:r>
            <a:r>
              <a:rPr lang="en-US" b="0" dirty="0" smtClean="0"/>
              <a:t>(), </a:t>
            </a:r>
            <a:r>
              <a:rPr lang="en-US" b="0" dirty="0" err="1" smtClean="0"/>
              <a:t>DbT.audit</a:t>
            </a:r>
            <a:r>
              <a:rPr lang="en-US" b="0" dirty="0" smtClean="0"/>
              <a:t>()</a:t>
            </a:r>
            <a:endParaRPr lang="en-US" b="0" dirty="0"/>
          </a:p>
        </p:txBody>
      </p:sp>
      <p:sp>
        <p:nvSpPr>
          <p:cNvPr id="376851" name="AutoShape 19"/>
          <p:cNvSpPr>
            <a:spLocks noChangeArrowheads="1"/>
          </p:cNvSpPr>
          <p:nvPr/>
        </p:nvSpPr>
        <p:spPr bwMode="auto">
          <a:xfrm>
            <a:off x="53975" y="4876800"/>
            <a:ext cx="2263775" cy="1143000"/>
          </a:xfrm>
          <a:prstGeom prst="wedgeRoundRectCallout">
            <a:avLst>
              <a:gd name="adj1" fmla="val 64167"/>
              <a:gd name="adj2" fmla="val -62778"/>
              <a:gd name="adj3" fmla="val 16667"/>
            </a:avLst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b="0" dirty="0" smtClean="0">
                <a:sym typeface="Wingdings" pitchFamily="2" charset="2"/>
              </a:rPr>
              <a:t>Db  </a:t>
            </a:r>
          </a:p>
          <a:p>
            <a:r>
              <a:rPr lang="en-US" b="0" dirty="0" err="1" smtClean="0">
                <a:sym typeface="Wingdings" pitchFamily="2" charset="2"/>
              </a:rPr>
              <a:t>MySQL</a:t>
            </a:r>
            <a:r>
              <a:rPr lang="en-US" b="0" dirty="0" smtClean="0">
                <a:sym typeface="Wingdings" pitchFamily="2" charset="2"/>
              </a:rPr>
              <a:t> DB,</a:t>
            </a:r>
          </a:p>
          <a:p>
            <a:r>
              <a:rPr lang="en-US" b="0" dirty="0" smtClean="0">
                <a:sym typeface="Wingdings" pitchFamily="2" charset="2"/>
              </a:rPr>
              <a:t>etc.</a:t>
            </a:r>
            <a:endParaRPr lang="en-US" b="0" dirty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0" grpId="0" animBg="1"/>
      <p:bldP spid="376841" grpId="0" animBg="1"/>
      <p:bldP spid="376842" grpId="0" animBg="1"/>
      <p:bldP spid="376843" grpId="0" animBg="1"/>
      <p:bldP spid="376844" grpId="0" animBg="1"/>
      <p:bldP spid="376845" grpId="0" animBg="1"/>
      <p:bldP spid="376846" grpId="0" animBg="1"/>
      <p:bldP spid="376847" grpId="0" animBg="1"/>
      <p:bldP spid="376848" grpId="0" animBg="1"/>
      <p:bldP spid="376850" grpId="0" animBg="1"/>
      <p:bldP spid="37685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Jan. 27, 2011</a:t>
            </a:r>
            <a:endParaRPr lang="en-US" altLang="en-US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Garlan, Schmerl, Cheng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96038"/>
            <a:ext cx="2133600" cy="304800"/>
          </a:xfrm>
          <a:prstGeom prst="rect">
            <a:avLst/>
          </a:prstGeom>
        </p:spPr>
        <p:txBody>
          <a:bodyPr/>
          <a:lstStyle/>
          <a:p>
            <a:fld id="{B1D6D6C6-205A-49A1-9B38-494572B8FFA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85378" name="AutoShape 2"/>
          <p:cNvSpPr>
            <a:spLocks noChangeArrowheads="1"/>
          </p:cNvSpPr>
          <p:nvPr/>
        </p:nvSpPr>
        <p:spPr bwMode="gray">
          <a:xfrm>
            <a:off x="1066800" y="1371600"/>
            <a:ext cx="6954838" cy="419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tIns="0" bIns="0"/>
          <a:lstStyle/>
          <a:p>
            <a:pPr algn="l" eaLnBrk="0" hangingPunct="0"/>
            <a:r>
              <a:rPr lang="en-US" b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Rainbow</a:t>
            </a:r>
          </a:p>
          <a:p>
            <a:pPr algn="l" eaLnBrk="0" hangingPunct="0"/>
            <a:r>
              <a:rPr lang="en-US" b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Mechanisms</a:t>
            </a:r>
            <a:endParaRPr lang="en-US" sz="3600" b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543800" cy="868362"/>
          </a:xfrm>
        </p:spPr>
        <p:txBody>
          <a:bodyPr/>
          <a:lstStyle/>
          <a:p>
            <a:r>
              <a:rPr lang="en-US" sz="3800" dirty="0"/>
              <a:t>Rainbow Illustrated – Intrusion Detection</a:t>
            </a:r>
          </a:p>
        </p:txBody>
      </p:sp>
      <p:cxnSp>
        <p:nvCxnSpPr>
          <p:cNvPr id="485380" name="AutoShape 4"/>
          <p:cNvCxnSpPr>
            <a:cxnSpLocks noChangeShapeType="1"/>
            <a:stCxn id="485399" idx="0"/>
            <a:endCxn id="485391" idx="1"/>
          </p:cNvCxnSpPr>
          <p:nvPr/>
        </p:nvCxnSpPr>
        <p:spPr bwMode="auto">
          <a:xfrm rot="16200000">
            <a:off x="2151856" y="1858169"/>
            <a:ext cx="1239838" cy="1917700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lg" len="sm"/>
          </a:ln>
        </p:spPr>
      </p:cxnSp>
      <p:cxnSp>
        <p:nvCxnSpPr>
          <p:cNvPr id="485381" name="AutoShape 5"/>
          <p:cNvCxnSpPr>
            <a:cxnSpLocks noChangeShapeType="1"/>
            <a:stCxn id="485385" idx="0"/>
            <a:endCxn id="485390" idx="3"/>
          </p:cNvCxnSpPr>
          <p:nvPr/>
        </p:nvCxnSpPr>
        <p:spPr bwMode="auto">
          <a:xfrm rot="5400000" flipH="1">
            <a:off x="5734844" y="1854994"/>
            <a:ext cx="1249363" cy="1920875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 type="none" w="med" len="lg"/>
            <a:tailEnd type="stealth" w="lg" len="lg"/>
          </a:ln>
        </p:spPr>
      </p:cxnSp>
      <p:cxnSp>
        <p:nvCxnSpPr>
          <p:cNvPr id="485382" name="AutoShape 6"/>
          <p:cNvCxnSpPr>
            <a:cxnSpLocks noChangeShapeType="1"/>
            <a:stCxn id="485405" idx="0"/>
            <a:endCxn id="485384" idx="1"/>
          </p:cNvCxnSpPr>
          <p:nvPr/>
        </p:nvCxnSpPr>
        <p:spPr bwMode="auto">
          <a:xfrm flipV="1">
            <a:off x="6265863" y="3856038"/>
            <a:ext cx="363537" cy="4762"/>
          </a:xfrm>
          <a:prstGeom prst="bentConnector3">
            <a:avLst>
              <a:gd name="adj1" fmla="val 49347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 type="stealth" w="med" len="lg"/>
            <a:tailEnd type="arrow" w="med" len="sm"/>
          </a:ln>
        </p:spPr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29400" y="3440113"/>
            <a:ext cx="1295400" cy="755650"/>
            <a:chOff x="4176" y="1968"/>
            <a:chExt cx="816" cy="476"/>
          </a:xfrm>
        </p:grpSpPr>
        <p:sp>
          <p:nvSpPr>
            <p:cNvPr id="485384" name="Rectangle 8"/>
            <p:cNvSpPr>
              <a:spLocks noChangeArrowheads="1"/>
            </p:cNvSpPr>
            <p:nvPr/>
          </p:nvSpPr>
          <p:spPr bwMode="auto">
            <a:xfrm>
              <a:off x="4176" y="2186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85" name="Rectangle 9"/>
            <p:cNvSpPr>
              <a:spLocks noChangeArrowheads="1"/>
            </p:cNvSpPr>
            <p:nvPr/>
          </p:nvSpPr>
          <p:spPr bwMode="auto">
            <a:xfrm>
              <a:off x="4566" y="1968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86" name="Rectangle 10"/>
            <p:cNvSpPr>
              <a:spLocks noChangeArrowheads="1"/>
            </p:cNvSpPr>
            <p:nvPr/>
          </p:nvSpPr>
          <p:spPr bwMode="auto">
            <a:xfrm>
              <a:off x="4219" y="2014"/>
              <a:ext cx="773" cy="430"/>
            </a:xfrm>
            <a:prstGeom prst="rect">
              <a:avLst/>
            </a:prstGeom>
            <a:solidFill>
              <a:srgbClr val="FF91FF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lIns="18282" tIns="45703" rIns="18282" bIns="45703" anchor="ctr"/>
            <a:lstStyle/>
            <a:p>
              <a:pPr eaLnBrk="0" hangingPunct="0"/>
              <a:endParaRPr lang="nb-NO" sz="48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5387" name="Text Box 11"/>
            <p:cNvSpPr txBox="1">
              <a:spLocks noChangeArrowheads="1"/>
            </p:cNvSpPr>
            <p:nvPr/>
          </p:nvSpPr>
          <p:spPr bwMode="auto">
            <a:xfrm>
              <a:off x="4232" y="2009"/>
              <a:ext cx="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0">
                  <a:solidFill>
                    <a:srgbClr val="000000"/>
                  </a:solidFill>
                  <a:latin typeface="Tahoma" pitchFamily="34" charset="0"/>
                </a:rPr>
                <a:t>Arch</a:t>
              </a:r>
            </a:p>
            <a:p>
              <a:pPr eaLnBrk="0" hangingPunct="0"/>
              <a:r>
                <a:rPr lang="en-US" b="0">
                  <a:solidFill>
                    <a:srgbClr val="000000"/>
                  </a:solidFill>
                  <a:latin typeface="Tahoma" pitchFamily="34" charset="0"/>
                </a:rPr>
                <a:t>Evaluator</a:t>
              </a:r>
              <a:endParaRPr lang="en-US" b="0">
                <a:latin typeface="Tahoma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30625" y="1839913"/>
            <a:ext cx="1668463" cy="750887"/>
            <a:chOff x="2311" y="960"/>
            <a:chExt cx="1051" cy="473"/>
          </a:xfrm>
        </p:grpSpPr>
        <p:sp>
          <p:nvSpPr>
            <p:cNvPr id="485389" name="Rectangle 13"/>
            <p:cNvSpPr>
              <a:spLocks noChangeArrowheads="1"/>
            </p:cNvSpPr>
            <p:nvPr/>
          </p:nvSpPr>
          <p:spPr bwMode="auto">
            <a:xfrm>
              <a:off x="2790" y="1390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90" name="Rectangle 14"/>
            <p:cNvSpPr>
              <a:spLocks noChangeArrowheads="1"/>
            </p:cNvSpPr>
            <p:nvPr/>
          </p:nvSpPr>
          <p:spPr bwMode="auto">
            <a:xfrm>
              <a:off x="3318" y="1137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91" name="Rectangle 15"/>
            <p:cNvSpPr>
              <a:spLocks noChangeArrowheads="1"/>
            </p:cNvSpPr>
            <p:nvPr/>
          </p:nvSpPr>
          <p:spPr bwMode="auto">
            <a:xfrm>
              <a:off x="2311" y="1141"/>
              <a:ext cx="44" cy="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92" name="Rectangle 16"/>
            <p:cNvSpPr>
              <a:spLocks noChangeArrowheads="1"/>
            </p:cNvSpPr>
            <p:nvPr/>
          </p:nvSpPr>
          <p:spPr bwMode="auto">
            <a:xfrm>
              <a:off x="2352" y="960"/>
              <a:ext cx="969" cy="430"/>
            </a:xfrm>
            <a:prstGeom prst="rect">
              <a:avLst/>
            </a:prstGeom>
            <a:solidFill>
              <a:srgbClr val="FF6767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lIns="18282" tIns="45703" rIns="18282" bIns="45703" anchor="ctr"/>
            <a:lstStyle/>
            <a:p>
              <a:pPr eaLnBrk="0" hangingPunct="0"/>
              <a:endParaRPr lang="nb-NO" sz="4800" b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5393" name="Text Box 17"/>
            <p:cNvSpPr txBox="1">
              <a:spLocks noChangeArrowheads="1"/>
            </p:cNvSpPr>
            <p:nvPr/>
          </p:nvSpPr>
          <p:spPr bwMode="auto">
            <a:xfrm>
              <a:off x="2376" y="96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Adaptation</a:t>
              </a:r>
            </a:p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Engine</a:t>
              </a:r>
            </a:p>
          </p:txBody>
        </p:sp>
      </p:grpSp>
      <p:sp>
        <p:nvSpPr>
          <p:cNvPr id="485394" name="Rectangle 18"/>
          <p:cNvSpPr>
            <a:spLocks noChangeArrowheads="1"/>
          </p:cNvSpPr>
          <p:nvPr/>
        </p:nvSpPr>
        <p:spPr bwMode="auto">
          <a:xfrm>
            <a:off x="3429000" y="5491163"/>
            <a:ext cx="2209800" cy="333375"/>
          </a:xfrm>
          <a:prstGeom prst="rect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8288" rIns="18288" anchor="ctr"/>
          <a:lstStyle/>
          <a:p>
            <a:pPr eaLnBrk="0" hangingPunct="0">
              <a:lnSpc>
                <a:spcPct val="90000"/>
              </a:lnSpc>
            </a:pPr>
            <a:r>
              <a:rPr lang="en-US" b="0">
                <a:solidFill>
                  <a:srgbClr val="333333"/>
                </a:solidFill>
                <a:latin typeface="Tahoma" pitchFamily="34" charset="0"/>
                <a:cs typeface="Arial" charset="0"/>
              </a:rPr>
              <a:t>Translator</a:t>
            </a:r>
            <a:endParaRPr lang="en-US" b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5395" name="AutoShape 19"/>
          <p:cNvSpPr>
            <a:spLocks noChangeAspect="1" noChangeArrowheads="1"/>
          </p:cNvSpPr>
          <p:nvPr/>
        </p:nvSpPr>
        <p:spPr bwMode="auto">
          <a:xfrm>
            <a:off x="5062538" y="5410200"/>
            <a:ext cx="576262" cy="614363"/>
          </a:xfrm>
          <a:prstGeom prst="upArrow">
            <a:avLst>
              <a:gd name="adj1" fmla="val 55000"/>
              <a:gd name="adj2" fmla="val 5066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85396" name="AutoShape 20"/>
          <p:cNvSpPr>
            <a:spLocks noChangeAspect="1" noChangeArrowheads="1"/>
          </p:cNvSpPr>
          <p:nvPr/>
        </p:nvSpPr>
        <p:spPr bwMode="auto">
          <a:xfrm flipV="1">
            <a:off x="3429000" y="5410200"/>
            <a:ext cx="576263" cy="614363"/>
          </a:xfrm>
          <a:prstGeom prst="upArrow">
            <a:avLst>
              <a:gd name="adj1" fmla="val 55000"/>
              <a:gd name="adj2" fmla="val 5066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endParaRPr lang="nb-NO" sz="20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54113" y="3436938"/>
            <a:ext cx="1357312" cy="831850"/>
            <a:chOff x="727" y="2083"/>
            <a:chExt cx="855" cy="524"/>
          </a:xfrm>
        </p:grpSpPr>
        <p:sp>
          <p:nvSpPr>
            <p:cNvPr id="485398" name="Rectangle 22"/>
            <p:cNvSpPr>
              <a:spLocks noChangeArrowheads="1"/>
            </p:cNvSpPr>
            <p:nvPr/>
          </p:nvSpPr>
          <p:spPr bwMode="auto">
            <a:xfrm>
              <a:off x="1536" y="2299"/>
              <a:ext cx="46" cy="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399" name="Rectangle 23"/>
            <p:cNvSpPr>
              <a:spLocks noChangeArrowheads="1"/>
            </p:cNvSpPr>
            <p:nvPr/>
          </p:nvSpPr>
          <p:spPr bwMode="auto">
            <a:xfrm>
              <a:off x="1097" y="2083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400" name="Rectangle 24"/>
            <p:cNvSpPr>
              <a:spLocks noChangeArrowheads="1"/>
            </p:cNvSpPr>
            <p:nvPr/>
          </p:nvSpPr>
          <p:spPr bwMode="auto">
            <a:xfrm>
              <a:off x="1097" y="2564"/>
              <a:ext cx="90" cy="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nb-NO"/>
            </a:p>
          </p:txBody>
        </p:sp>
        <p:sp>
          <p:nvSpPr>
            <p:cNvPr id="485401" name="Rectangle 25"/>
            <p:cNvSpPr>
              <a:spLocks noChangeArrowheads="1"/>
            </p:cNvSpPr>
            <p:nvPr/>
          </p:nvSpPr>
          <p:spPr bwMode="auto">
            <a:xfrm>
              <a:off x="727" y="2126"/>
              <a:ext cx="809" cy="4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18288" rIns="18288" anchor="ctr"/>
            <a:lstStyle/>
            <a:p>
              <a:endParaRPr lang="nb-NO" b="0">
                <a:solidFill>
                  <a:srgbClr val="333333"/>
                </a:solidFill>
                <a:latin typeface="Tahoma" pitchFamily="34" charset="0"/>
              </a:endParaRPr>
            </a:p>
          </p:txBody>
        </p:sp>
        <p:sp>
          <p:nvSpPr>
            <p:cNvPr id="485402" name="Text Box 26"/>
            <p:cNvSpPr txBox="1">
              <a:spLocks noChangeArrowheads="1"/>
            </p:cNvSpPr>
            <p:nvPr/>
          </p:nvSpPr>
          <p:spPr bwMode="auto">
            <a:xfrm>
              <a:off x="746" y="2145"/>
              <a:ext cx="7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Adaptation</a:t>
              </a:r>
            </a:p>
            <a:p>
              <a:r>
                <a:rPr lang="en-US" b="0">
                  <a:solidFill>
                    <a:srgbClr val="333333"/>
                  </a:solidFill>
                  <a:latin typeface="Tahoma" pitchFamily="34" charset="0"/>
                </a:rPr>
                <a:t>Executor</a:t>
              </a:r>
            </a:p>
          </p:txBody>
        </p:sp>
      </p:grpSp>
      <p:sp>
        <p:nvSpPr>
          <p:cNvPr id="485404" name="Rectangle 28"/>
          <p:cNvSpPr>
            <a:spLocks noChangeArrowheads="1"/>
          </p:cNvSpPr>
          <p:nvPr/>
        </p:nvSpPr>
        <p:spPr bwMode="auto">
          <a:xfrm>
            <a:off x="5278438" y="4876800"/>
            <a:ext cx="142875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485405" name="Rectangle 29"/>
          <p:cNvSpPr>
            <a:spLocks noChangeArrowheads="1"/>
          </p:cNvSpPr>
          <p:nvPr/>
        </p:nvSpPr>
        <p:spPr bwMode="auto">
          <a:xfrm rot="5400000">
            <a:off x="6156325" y="3825875"/>
            <a:ext cx="144463" cy="68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485406" name="Rectangle 30"/>
          <p:cNvSpPr>
            <a:spLocks noChangeArrowheads="1"/>
          </p:cNvSpPr>
          <p:nvPr/>
        </p:nvSpPr>
        <p:spPr bwMode="auto">
          <a:xfrm>
            <a:off x="2932113" y="3776663"/>
            <a:ext cx="73025" cy="134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485407" name="Rectangle 31"/>
          <p:cNvSpPr>
            <a:spLocks noChangeArrowheads="1"/>
          </p:cNvSpPr>
          <p:nvPr/>
        </p:nvSpPr>
        <p:spPr bwMode="auto">
          <a:xfrm>
            <a:off x="4495800" y="2805113"/>
            <a:ext cx="142875" cy="68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nb-NO"/>
          </a:p>
        </p:txBody>
      </p:sp>
      <p:cxnSp>
        <p:nvCxnSpPr>
          <p:cNvPr id="485408" name="AutoShape 32"/>
          <p:cNvCxnSpPr>
            <a:cxnSpLocks noChangeShapeType="1"/>
          </p:cNvCxnSpPr>
          <p:nvPr/>
        </p:nvCxnSpPr>
        <p:spPr bwMode="auto">
          <a:xfrm flipH="1" flipV="1">
            <a:off x="2819400" y="2846388"/>
            <a:ext cx="803275" cy="446087"/>
          </a:xfrm>
          <a:prstGeom prst="straightConnector1">
            <a:avLst/>
          </a:prstGeom>
          <a:noFill/>
          <a:ln w="12700">
            <a:noFill/>
            <a:prstDash val="sysDot"/>
            <a:round/>
            <a:headEnd/>
            <a:tailEnd type="triangle" w="med" len="med"/>
          </a:ln>
        </p:spPr>
      </p:cxnSp>
      <p:sp>
        <p:nvSpPr>
          <p:cNvPr id="485409" name="Rectangle 33"/>
          <p:cNvSpPr>
            <a:spLocks noChangeArrowheads="1"/>
          </p:cNvSpPr>
          <p:nvPr/>
        </p:nvSpPr>
        <p:spPr bwMode="auto">
          <a:xfrm>
            <a:off x="3387725" y="3017838"/>
            <a:ext cx="1174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nb-NO"/>
          </a:p>
        </p:txBody>
      </p:sp>
      <p:sp>
        <p:nvSpPr>
          <p:cNvPr id="485410" name="Rectangle 34"/>
          <p:cNvSpPr>
            <a:spLocks noChangeArrowheads="1"/>
          </p:cNvSpPr>
          <p:nvPr/>
        </p:nvSpPr>
        <p:spPr bwMode="auto">
          <a:xfrm flipV="1">
            <a:off x="2994025" y="2873375"/>
            <a:ext cx="3200400" cy="2003425"/>
          </a:xfrm>
          <a:prstGeom prst="rect">
            <a:avLst/>
          </a:prstGeom>
          <a:solidFill>
            <a:srgbClr val="BCBCFA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wrap="none" lIns="0" tIns="0" rIns="0" bIns="0" anchor="ctr"/>
          <a:lstStyle/>
          <a:p>
            <a:pPr eaLnBrk="0" hangingPunct="0"/>
            <a:endParaRPr lang="nb-NO" sz="4800" b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5411" name="Text Box 35"/>
          <p:cNvSpPr txBox="1">
            <a:spLocks noChangeArrowheads="1"/>
          </p:cNvSpPr>
          <p:nvPr/>
        </p:nvSpPr>
        <p:spPr bwMode="auto">
          <a:xfrm>
            <a:off x="2994025" y="2873375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Model Manager</a:t>
            </a:r>
          </a:p>
        </p:txBody>
      </p:sp>
      <p:cxnSp>
        <p:nvCxnSpPr>
          <p:cNvPr id="485413" name="AutoShape 37"/>
          <p:cNvCxnSpPr>
            <a:cxnSpLocks noChangeShapeType="1"/>
            <a:stCxn id="485406" idx="1"/>
            <a:endCxn id="485398" idx="3"/>
          </p:cNvCxnSpPr>
          <p:nvPr/>
        </p:nvCxnSpPr>
        <p:spPr bwMode="auto">
          <a:xfrm rot="10800000" flipV="1">
            <a:off x="2511425" y="3844925"/>
            <a:ext cx="420688" cy="3175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med" len="sm"/>
          </a:ln>
        </p:spPr>
      </p:cxnSp>
      <p:cxnSp>
        <p:nvCxnSpPr>
          <p:cNvPr id="485414" name="AutoShape 38"/>
          <p:cNvCxnSpPr>
            <a:cxnSpLocks noChangeShapeType="1"/>
            <a:stCxn id="485407" idx="0"/>
            <a:endCxn id="485389" idx="2"/>
          </p:cNvCxnSpPr>
          <p:nvPr/>
        </p:nvCxnSpPr>
        <p:spPr bwMode="auto">
          <a:xfrm rot="5400000" flipH="1">
            <a:off x="4457700" y="2695575"/>
            <a:ext cx="214313" cy="4763"/>
          </a:xfrm>
          <a:prstGeom prst="bentConnector3">
            <a:avLst>
              <a:gd name="adj1" fmla="val 49630"/>
            </a:avLst>
          </a:prstGeom>
          <a:noFill/>
          <a:ln w="12700">
            <a:solidFill>
              <a:srgbClr val="000000"/>
            </a:solidFill>
            <a:prstDash val="dash"/>
            <a:miter lim="800000"/>
            <a:headEnd type="stealth" w="med" len="lg"/>
            <a:tailEnd type="arrow" w="med" len="sm"/>
          </a:ln>
        </p:spPr>
      </p:cxnSp>
      <p:cxnSp>
        <p:nvCxnSpPr>
          <p:cNvPr id="485415" name="AutoShape 39"/>
          <p:cNvCxnSpPr>
            <a:cxnSpLocks noChangeShapeType="1"/>
            <a:stCxn id="485396" idx="2"/>
            <a:endCxn id="485400" idx="2"/>
          </p:cNvCxnSpPr>
          <p:nvPr/>
        </p:nvCxnSpPr>
        <p:spPr bwMode="auto">
          <a:xfrm rot="5400000" flipH="1">
            <a:off x="2193132" y="3888581"/>
            <a:ext cx="1143000" cy="1903413"/>
          </a:xfrm>
          <a:prstGeom prst="bentConnector3">
            <a:avLst>
              <a:gd name="adj1" fmla="val 21250"/>
            </a:avLst>
          </a:prstGeom>
          <a:noFill/>
          <a:ln w="12700">
            <a:solidFill>
              <a:srgbClr val="000000"/>
            </a:solidFill>
            <a:miter lim="800000"/>
            <a:headEnd type="stealth" w="lg" len="lg"/>
            <a:tailEnd type="arrow" w="lg" len="sm"/>
          </a:ln>
        </p:spPr>
      </p:cxnSp>
      <p:cxnSp>
        <p:nvCxnSpPr>
          <p:cNvPr id="485416" name="AutoShape 40"/>
          <p:cNvCxnSpPr>
            <a:cxnSpLocks noChangeShapeType="1"/>
            <a:stCxn id="485404" idx="2"/>
            <a:endCxn id="485395" idx="0"/>
          </p:cNvCxnSpPr>
          <p:nvPr/>
        </p:nvCxnSpPr>
        <p:spPr bwMode="auto">
          <a:xfrm rot="16200000" flipH="1">
            <a:off x="5118100" y="5176838"/>
            <a:ext cx="465137" cy="1588"/>
          </a:xfrm>
          <a:prstGeom prst="bentConnector3">
            <a:avLst>
              <a:gd name="adj1" fmla="val 49829"/>
            </a:avLst>
          </a:prstGeom>
          <a:noFill/>
          <a:ln w="38100">
            <a:solidFill>
              <a:srgbClr val="000000"/>
            </a:solidFill>
            <a:prstDash val="dashDot"/>
            <a:miter lim="800000"/>
            <a:headEnd type="triangle" w="lg" len="lg"/>
            <a:tailEnd type="none" w="med" len="sm"/>
          </a:ln>
        </p:spPr>
      </p:cxnSp>
      <p:sp>
        <p:nvSpPr>
          <p:cNvPr id="485417" name="Text Box 41"/>
          <p:cNvSpPr txBox="1">
            <a:spLocks noChangeArrowheads="1"/>
          </p:cNvSpPr>
          <p:nvPr/>
        </p:nvSpPr>
        <p:spPr bwMode="auto">
          <a:xfrm>
            <a:off x="4700588" y="5986463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chemeClr val="tx2"/>
                </a:solidFill>
                <a:cs typeface="Arial" charset="0"/>
              </a:rPr>
              <a:t>Grade change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5418" name="Text Box 42"/>
          <p:cNvSpPr txBox="1">
            <a:spLocks noChangeArrowheads="1"/>
          </p:cNvSpPr>
          <p:nvPr/>
        </p:nvSpPr>
        <p:spPr bwMode="auto">
          <a:xfrm>
            <a:off x="5486400" y="4921250"/>
            <a:ext cx="279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chemeClr val="tx2"/>
                </a:solidFill>
                <a:cs typeface="Arial" charset="0"/>
              </a:rPr>
              <a:t>Client2.intrusion_prob = 75%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5419" name="Text Box 43"/>
          <p:cNvSpPr txBox="1">
            <a:spLocks noChangeArrowheads="1"/>
          </p:cNvSpPr>
          <p:nvPr/>
        </p:nvSpPr>
        <p:spPr bwMode="auto">
          <a:xfrm>
            <a:off x="5638800" y="2514600"/>
            <a:ext cx="337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chemeClr val="tx2"/>
                </a:solidFill>
                <a:cs typeface="Arial" charset="0"/>
              </a:rPr>
              <a:t>True?: intrusion_prob &lt;= max_prob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5420" name="Text Box 44"/>
          <p:cNvSpPr txBox="1">
            <a:spLocks noChangeArrowheads="1"/>
          </p:cNvSpPr>
          <p:nvPr/>
        </p:nvSpPr>
        <p:spPr bwMode="auto">
          <a:xfrm>
            <a:off x="3276600" y="1447800"/>
            <a:ext cx="253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  <a:cs typeface="Arial" charset="0"/>
              </a:rPr>
              <a:t>False</a:t>
            </a:r>
            <a:r>
              <a:rPr lang="en-US" sz="1600" b="0">
                <a:solidFill>
                  <a:schemeClr val="tx2"/>
                </a:solidFill>
                <a:cs typeface="Arial" charset="0"/>
              </a:rPr>
              <a:t>! Find the right tactic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5421" name="Text Box 45"/>
          <p:cNvSpPr txBox="1">
            <a:spLocks noChangeArrowheads="1"/>
          </p:cNvSpPr>
          <p:nvPr/>
        </p:nvSpPr>
        <p:spPr bwMode="auto">
          <a:xfrm>
            <a:off x="1066800" y="2619375"/>
            <a:ext cx="170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sz="1600" b="0">
                <a:solidFill>
                  <a:schemeClr val="tx2"/>
                </a:solidFill>
                <a:cs typeface="Arial" charset="0"/>
              </a:rPr>
              <a:t>Client2.isolate() /</a:t>
            </a:r>
            <a:br>
              <a:rPr lang="en-US" sz="1600" b="0">
                <a:solidFill>
                  <a:schemeClr val="tx2"/>
                </a:solidFill>
                <a:cs typeface="Arial" charset="0"/>
              </a:rPr>
            </a:br>
            <a:r>
              <a:rPr lang="en-US" sz="1600" b="0">
                <a:solidFill>
                  <a:schemeClr val="tx2"/>
                </a:solidFill>
                <a:cs typeface="Arial" charset="0"/>
              </a:rPr>
              <a:t>Grades.audit()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5422" name="Text Box 46"/>
          <p:cNvSpPr txBox="1">
            <a:spLocks noChangeArrowheads="1"/>
          </p:cNvSpPr>
          <p:nvPr/>
        </p:nvSpPr>
        <p:spPr bwMode="auto">
          <a:xfrm>
            <a:off x="1905000" y="5986463"/>
            <a:ext cx="257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>
                <a:solidFill>
                  <a:schemeClr val="tx2"/>
                </a:solidFill>
                <a:cs typeface="Arial" charset="0"/>
              </a:rPr>
              <a:t>Change link / Add Auditing</a:t>
            </a:r>
            <a:endParaRPr lang="en-AU" sz="1600" b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485423" name="Picture 47" descr="GradeSystem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425" y="3238500"/>
            <a:ext cx="2895600" cy="1562100"/>
          </a:xfrm>
          <a:prstGeom prst="rect">
            <a:avLst/>
          </a:prstGeom>
          <a:noFill/>
        </p:spPr>
      </p:pic>
      <p:sp>
        <p:nvSpPr>
          <p:cNvPr id="485424" name="Line 48"/>
          <p:cNvSpPr>
            <a:spLocks noChangeShapeType="1"/>
          </p:cNvSpPr>
          <p:nvPr/>
        </p:nvSpPr>
        <p:spPr bwMode="auto">
          <a:xfrm>
            <a:off x="3733800" y="3786188"/>
            <a:ext cx="38100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5276850" y="4295775"/>
            <a:ext cx="762000" cy="504825"/>
            <a:chOff x="3324" y="2706"/>
            <a:chExt cx="480" cy="318"/>
          </a:xfrm>
        </p:grpSpPr>
        <p:sp>
          <p:nvSpPr>
            <p:cNvPr id="485425" name="Rectangle 49"/>
            <p:cNvSpPr>
              <a:spLocks noChangeArrowheads="1"/>
            </p:cNvSpPr>
            <p:nvPr/>
          </p:nvSpPr>
          <p:spPr bwMode="auto">
            <a:xfrm>
              <a:off x="3324" y="2784"/>
              <a:ext cx="480" cy="2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85426" name="Line 50"/>
            <p:cNvSpPr>
              <a:spLocks noChangeShapeType="1"/>
            </p:cNvSpPr>
            <p:nvPr/>
          </p:nvSpPr>
          <p:spPr bwMode="auto">
            <a:xfrm>
              <a:off x="3354" y="270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54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F9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17" grpId="0" autoUpdateAnimBg="0"/>
      <p:bldP spid="485418" grpId="0" autoUpdateAnimBg="0"/>
      <p:bldP spid="485419" grpId="0" autoUpdateAnimBg="0"/>
      <p:bldP spid="485420" grpId="0" autoUpdateAnimBg="0"/>
      <p:bldP spid="485421" grpId="0" autoUpdateAnimBg="0"/>
      <p:bldP spid="485422" grpId="0" autoUpdateAnimBg="0"/>
      <p:bldP spid="4854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856-BC2C-4C44-8DA8-769AA71D445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Work Shows Promise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Rainbow prototype</a:t>
            </a:r>
          </a:p>
          <a:p>
            <a:pPr lvl="1"/>
            <a:r>
              <a:rPr lang="en-US" dirty="0"/>
              <a:t>Integrated mechanisms and tested control cycle</a:t>
            </a:r>
          </a:p>
          <a:p>
            <a:pPr lvl="1"/>
            <a:r>
              <a:rPr lang="en-US" dirty="0"/>
              <a:t>Demonstrated usefulness for specific adaptation scenarios</a:t>
            </a:r>
          </a:p>
          <a:p>
            <a:r>
              <a:rPr lang="en-US" dirty="0" smtClean="0"/>
              <a:t>Two case </a:t>
            </a:r>
            <a:r>
              <a:rPr lang="en-US" dirty="0"/>
              <a:t>studies</a:t>
            </a:r>
          </a:p>
          <a:p>
            <a:pPr lvl="1"/>
            <a:r>
              <a:rPr lang="en-US" dirty="0"/>
              <a:t>Three styles of system</a:t>
            </a:r>
          </a:p>
          <a:p>
            <a:pPr lvl="2"/>
            <a:r>
              <a:rPr lang="en-US" dirty="0"/>
              <a:t>Client-server, service-coalition, data repository</a:t>
            </a:r>
          </a:p>
          <a:p>
            <a:pPr lvl="1"/>
            <a:r>
              <a:rPr lang="en-US" dirty="0"/>
              <a:t>Three kinds of adaptation goals</a:t>
            </a:r>
          </a:p>
          <a:p>
            <a:pPr lvl="2"/>
            <a:r>
              <a:rPr lang="en-US" dirty="0"/>
              <a:t>Performance + security + cost</a:t>
            </a:r>
          </a:p>
          <a:p>
            <a:r>
              <a:rPr lang="en-US" dirty="0"/>
              <a:t>Adaptation language under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7941A-A450-478A-B781-82A8B4E509B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Research Problems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Architectural “recovery” at run time.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Efficient, scalable constraint evaluation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Environment modeling and scoping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Handling multiple models and dimensions of concern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Reasoning about the correctness of a repair </a:t>
            </a:r>
            <a:r>
              <a:rPr lang="en-US" sz="2200" dirty="0" smtClean="0"/>
              <a:t>strategy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Non-deterministic </a:t>
            </a:r>
            <a:r>
              <a:rPr lang="en-US" sz="2000" dirty="0"/>
              <a:t>arrival of system </a:t>
            </a:r>
            <a:r>
              <a:rPr lang="en-US" sz="2000" dirty="0" smtClean="0"/>
              <a:t>observations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Avoiding thrashing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200" dirty="0"/>
              <a:t>Adapting the adaptation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Kashif Dar INF5360, ifi/UiO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Architecture-based approach to build adaptive software- Feb. 08, 2011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30FB-6923-4106-8E5E-3DB0B8A8349D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501008"/>
            <a:ext cx="2160240" cy="8683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happened</a:t>
            </a:r>
            <a:endParaRPr lang="nb-NO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Specialized algorithms for </a:t>
            </a:r>
            <a:r>
              <a:rPr lang="nb-NO" b="1" smtClean="0"/>
              <a:t>detecting</a:t>
            </a:r>
            <a:r>
              <a:rPr lang="nb-NO" smtClean="0"/>
              <a:t> and recognizing SAM launchers</a:t>
            </a:r>
          </a:p>
          <a:p>
            <a:r>
              <a:rPr lang="en-US" smtClean="0"/>
              <a:t>Replannning by </a:t>
            </a:r>
            <a:r>
              <a:rPr lang="en-US" b="1" smtClean="0"/>
              <a:t>Analyses</a:t>
            </a:r>
            <a:r>
              <a:rPr lang="en-US" smtClean="0"/>
              <a:t> that include </a:t>
            </a:r>
            <a:r>
              <a:rPr lang="nb-NO" smtClean="0"/>
              <a:t>feedback from new situation</a:t>
            </a:r>
          </a:p>
          <a:p>
            <a:r>
              <a:rPr lang="nb-NO" b="1" smtClean="0"/>
              <a:t>New software </a:t>
            </a:r>
            <a:r>
              <a:rPr lang="nb-NO" smtClean="0"/>
              <a:t>components are </a:t>
            </a:r>
            <a:r>
              <a:rPr lang="en-US" smtClean="0"/>
              <a:t>dynamically loaded and integrated</a:t>
            </a:r>
            <a:r>
              <a:rPr lang="en-US" b="1" smtClean="0"/>
              <a:t> </a:t>
            </a:r>
            <a:r>
              <a:rPr lang="nb-NO" smtClean="0"/>
              <a:t>without requiring </a:t>
            </a:r>
            <a:r>
              <a:rPr lang="en-US" smtClean="0"/>
              <a:t>restart, or any downtime</a:t>
            </a:r>
            <a:endParaRPr lang="nb-NO" smtClean="0"/>
          </a:p>
          <a:p>
            <a:r>
              <a:rPr lang="nb-NO" smtClean="0"/>
              <a:t>Taking place </a:t>
            </a:r>
            <a:r>
              <a:rPr lang="nb-NO" b="1" smtClean="0"/>
              <a:t>autonomously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440" name="Rectangle 17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441" name="Rectangle 18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844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CDD8E-E56E-4C6F-9852-03FC15221B0A}" type="slidenum">
              <a:rPr lang="nb-NO" altLang="en-US" smtClean="0"/>
              <a:pPr/>
              <a:t>5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Self-adaptive software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b-NO" dirty="0" err="1" smtClean="0"/>
              <a:t>Definition</a:t>
            </a:r>
            <a:r>
              <a:rPr lang="nb-NO" dirty="0" smtClean="0"/>
              <a:t>: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b="1" dirty="0" smtClean="0"/>
              <a:t>Behavior</a:t>
            </a:r>
            <a:r>
              <a:rPr lang="en-US" sz="3200" dirty="0" smtClean="0"/>
              <a:t>: anything the software is expected to do</a:t>
            </a:r>
          </a:p>
          <a:p>
            <a:pPr>
              <a:defRPr/>
            </a:pPr>
            <a:r>
              <a:rPr lang="en-US" sz="3200" b="1" dirty="0" smtClean="0"/>
              <a:t>Run-Time</a:t>
            </a:r>
            <a:r>
              <a:rPr lang="en-US" sz="3200" dirty="0" smtClean="0"/>
              <a:t>: </a:t>
            </a:r>
            <a:r>
              <a:rPr lang="en-NZ" sz="3200" dirty="0" smtClean="0"/>
              <a:t>do not need to be shut down to make the change</a:t>
            </a:r>
            <a:r>
              <a:rPr lang="en-US" sz="3200" dirty="0" smtClean="0"/>
              <a:t> 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Changes in operating </a:t>
            </a:r>
            <a:r>
              <a:rPr lang="nb-NO" b="1" dirty="0" err="1" smtClean="0"/>
              <a:t>environment</a:t>
            </a:r>
            <a:r>
              <a:rPr lang="nb-NO" dirty="0" smtClean="0"/>
              <a:t>: </a:t>
            </a:r>
            <a:r>
              <a:rPr lang="nb-NO" dirty="0" err="1" smtClean="0"/>
              <a:t>anything</a:t>
            </a:r>
            <a:r>
              <a:rPr lang="nb-NO" dirty="0" smtClean="0"/>
              <a:t> </a:t>
            </a:r>
            <a:r>
              <a:rPr lang="nb-NO" dirty="0" err="1" smtClean="0"/>
              <a:t>observable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en-US" dirty="0" smtClean="0"/>
              <a:t>software system, e.g. end-user input, external hardware devices and sensors, or </a:t>
            </a:r>
            <a:r>
              <a:rPr lang="nb-NO" dirty="0" smtClean="0"/>
              <a:t>program </a:t>
            </a:r>
            <a:r>
              <a:rPr lang="nb-NO" dirty="0" err="1" smtClean="0"/>
              <a:t>instrumentation</a:t>
            </a:r>
            <a:endParaRPr lang="nb-NO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43063" y="1643063"/>
            <a:ext cx="5643562" cy="17145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b-NO" sz="2400" dirty="0" err="1"/>
              <a:t>Self-adaptive</a:t>
            </a:r>
            <a:r>
              <a:rPr lang="nb-NO" sz="2400" dirty="0"/>
              <a:t> software is a software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modifies</a:t>
            </a:r>
            <a:r>
              <a:rPr lang="nb-NO" sz="2400" dirty="0"/>
              <a:t>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own</a:t>
            </a:r>
            <a:r>
              <a:rPr lang="nb-NO" sz="2400" dirty="0"/>
              <a:t> </a:t>
            </a:r>
            <a:r>
              <a:rPr lang="en-US" sz="2400" u="sng" dirty="0"/>
              <a:t>behavior</a:t>
            </a:r>
            <a:r>
              <a:rPr lang="en-US" sz="2400" dirty="0"/>
              <a:t> at </a:t>
            </a:r>
            <a:r>
              <a:rPr lang="en-US" sz="2400" u="sng" dirty="0"/>
              <a:t>run-time</a:t>
            </a:r>
            <a:r>
              <a:rPr lang="en-US" sz="2400" dirty="0"/>
              <a:t> in response to </a:t>
            </a:r>
            <a:r>
              <a:rPr lang="en-US" sz="2400" u="sng" dirty="0"/>
              <a:t>changes in its operating </a:t>
            </a:r>
            <a:r>
              <a:rPr lang="nb-NO" sz="2400" u="sng" dirty="0" err="1"/>
              <a:t>environment</a:t>
            </a:r>
            <a:endParaRPr lang="nb-NO" sz="2400" u="sng" dirty="0"/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9464" name="Rectangle 25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9465" name="Rectangle 26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9466" name="Rectangle 27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9467" name="Rectangle 28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946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D3851-2A5D-4C4C-81B3-90748AECB47E}" type="slidenum">
              <a:rPr lang="nb-NO" altLang="en-US" smtClean="0"/>
              <a:pPr/>
              <a:t>6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Issues for adaptation	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algn="l">
              <a:buFont typeface="Wingdings" pitchFamily="2" charset="2"/>
              <a:buChar char="n"/>
            </a:pPr>
            <a:r>
              <a:rPr lang="en-US" dirty="0"/>
              <a:t> What Conditions</a:t>
            </a:r>
            <a:r>
              <a:rPr lang="en-US" dirty="0" smtClean="0"/>
              <a:t>?</a:t>
            </a:r>
          </a:p>
          <a:p>
            <a:pPr lvl="1">
              <a:buFont typeface="Wingdings" pitchFamily="2" charset="2"/>
              <a:buChar char="n"/>
            </a:pPr>
            <a:r>
              <a:rPr lang="en-US" sz="1800" dirty="0" smtClean="0"/>
              <a:t>Performance boost, failure recovery, re-configuration </a:t>
            </a:r>
            <a:endParaRPr lang="en-US" sz="1800" dirty="0"/>
          </a:p>
          <a:p>
            <a:pPr algn="l">
              <a:buFont typeface="Wingdings" pitchFamily="2" charset="2"/>
              <a:buChar char="n"/>
            </a:pPr>
            <a:r>
              <a:rPr lang="en-US" dirty="0"/>
              <a:t>Open or Closed </a:t>
            </a:r>
            <a:r>
              <a:rPr lang="en-US" dirty="0" smtClean="0"/>
              <a:t>adaptation</a:t>
            </a:r>
          </a:p>
          <a:p>
            <a:pPr lvl="1">
              <a:buFont typeface="Wingdings" pitchFamily="2" charset="2"/>
              <a:buChar char="n"/>
            </a:pPr>
            <a:r>
              <a:rPr lang="en-US" sz="1800" dirty="0" smtClean="0"/>
              <a:t>Is new application behavior can be added at runtime?</a:t>
            </a:r>
          </a:p>
          <a:p>
            <a:pPr>
              <a:buFont typeface="Wingdings" pitchFamily="2" charset="2"/>
              <a:buChar char="n"/>
            </a:pPr>
            <a:r>
              <a:rPr lang="en-US" dirty="0" smtClean="0"/>
              <a:t>Type of autonomy</a:t>
            </a:r>
          </a:p>
          <a:p>
            <a:pPr lvl="1">
              <a:buFont typeface="Wingdings" pitchFamily="2" charset="2"/>
              <a:buChar char="n"/>
            </a:pPr>
            <a:r>
              <a:rPr lang="en-US" sz="1800" dirty="0" smtClean="0"/>
              <a:t>Fully autonomic, Self-contained, Human-in-the-loop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n"/>
            </a:pPr>
            <a:r>
              <a:rPr lang="en-US" sz="3000" dirty="0" smtClean="0">
                <a:ea typeface="+mn-ea"/>
              </a:rPr>
              <a:t>Frequency</a:t>
            </a:r>
          </a:p>
          <a:p>
            <a:pPr lvl="1">
              <a:buFont typeface="Wingdings" pitchFamily="2" charset="2"/>
              <a:buChar char="n"/>
            </a:pPr>
            <a:r>
              <a:rPr lang="en-US" sz="1800" dirty="0" smtClean="0"/>
              <a:t>Opportunistic, continuous, or lazy, as needed</a:t>
            </a:r>
            <a:endParaRPr lang="en-US" sz="1800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n"/>
            </a:pPr>
            <a:r>
              <a:rPr lang="en-US" sz="3000" dirty="0">
                <a:ea typeface="+mn-ea"/>
              </a:rPr>
              <a:t>Cost </a:t>
            </a:r>
            <a:r>
              <a:rPr lang="en-US" sz="3000" dirty="0" smtClean="0">
                <a:ea typeface="+mn-ea"/>
              </a:rPr>
              <a:t>Effectiveness</a:t>
            </a:r>
          </a:p>
          <a:p>
            <a:pPr lvl="1">
              <a:buFont typeface="Wingdings" pitchFamily="2" charset="2"/>
              <a:buChar char="n"/>
            </a:pPr>
            <a:r>
              <a:rPr lang="en-US" sz="1800" dirty="0" smtClean="0"/>
              <a:t>Benefits should outweigh the cost of adaptation</a:t>
            </a:r>
            <a:endParaRPr lang="en-US" sz="1800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n"/>
            </a:pPr>
            <a:r>
              <a:rPr lang="en-US" sz="3000" dirty="0">
                <a:ea typeface="+mn-ea"/>
              </a:rPr>
              <a:t>Information Type and </a:t>
            </a:r>
            <a:r>
              <a:rPr lang="en-US" sz="3000" dirty="0" smtClean="0">
                <a:ea typeface="+mn-ea"/>
              </a:rPr>
              <a:t>Accuracy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Degrees of adaptability </a:t>
            </a:r>
            <a:endParaRPr lang="nb-NO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1510" name="Rectangle 26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1511" name="Rectangle 27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1512" name="Rectangle 28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1513" name="Rectangle 29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1514" name="Rectangle 30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1515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CDBBE-0976-4880-88FD-F2C88410C3C5}" type="slidenum">
              <a:rPr lang="nb-NO" altLang="en-US" smtClean="0"/>
              <a:pPr/>
              <a:t>8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Conditional expressions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214438"/>
            <a:ext cx="64484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95788" y="3752850"/>
            <a:ext cx="1890712" cy="484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2533" name="Content Placeholder 7"/>
          <p:cNvSpPr>
            <a:spLocks noGrp="1"/>
          </p:cNvSpPr>
          <p:nvPr>
            <p:ph idx="1"/>
          </p:nvPr>
        </p:nvSpPr>
        <p:spPr>
          <a:xfrm>
            <a:off x="457200" y="4430713"/>
            <a:ext cx="8258175" cy="1701800"/>
          </a:xfrm>
        </p:spPr>
        <p:txBody>
          <a:bodyPr/>
          <a:lstStyle/>
          <a:p>
            <a:r>
              <a:rPr lang="en-US" smtClean="0"/>
              <a:t>Program evaluates an expression and alters its behavior based on the outcome</a:t>
            </a:r>
          </a:p>
          <a:p>
            <a:r>
              <a:rPr lang="nb-NO" smtClean="0"/>
              <a:t>E. g. </a:t>
            </a:r>
            <a:r>
              <a:rPr lang="en-NZ" i="1" smtClean="0"/>
              <a:t>if/switch statements</a:t>
            </a:r>
            <a:endParaRPr lang="nb-NO" i="1" smtClean="0"/>
          </a:p>
          <a:p>
            <a:endParaRPr lang="nb-NO" smtClean="0"/>
          </a:p>
        </p:txBody>
      </p:sp>
      <p:sp>
        <p:nvSpPr>
          <p:cNvPr id="225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nb-NO" altLang="en-US" sz="1200" smtClean="0"/>
              <a:t>Kashif Dar INF5360, ifi/UiO</a:t>
            </a:r>
          </a:p>
        </p:txBody>
      </p:sp>
      <p:sp>
        <p:nvSpPr>
          <p:cNvPr id="225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Architecture-based approach to build adaptive software- Feb. 08, 2011</a:t>
            </a:r>
            <a:endParaRPr lang="nb-NO" altLang="en-US" smtClean="0"/>
          </a:p>
        </p:txBody>
      </p:sp>
      <p:sp>
        <p:nvSpPr>
          <p:cNvPr id="22536" name="Rectangle 26"/>
          <p:cNvSpPr>
            <a:spLocks noChangeArrowheads="1"/>
          </p:cNvSpPr>
          <p:nvPr/>
        </p:nvSpPr>
        <p:spPr bwMode="auto">
          <a:xfrm>
            <a:off x="8872538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537" name="Rectangle 27"/>
          <p:cNvSpPr>
            <a:spLocks noChangeArrowheads="1"/>
          </p:cNvSpPr>
          <p:nvPr/>
        </p:nvSpPr>
        <p:spPr bwMode="auto">
          <a:xfrm>
            <a:off x="8729663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538" name="Rectangle 28"/>
          <p:cNvSpPr>
            <a:spLocks noChangeArrowheads="1"/>
          </p:cNvSpPr>
          <p:nvPr/>
        </p:nvSpPr>
        <p:spPr bwMode="auto">
          <a:xfrm>
            <a:off x="8585200" y="6253163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539" name="Rectangle 29"/>
          <p:cNvSpPr>
            <a:spLocks noChangeArrowheads="1"/>
          </p:cNvSpPr>
          <p:nvPr/>
        </p:nvSpPr>
        <p:spPr bwMode="auto">
          <a:xfrm>
            <a:off x="8440738" y="6253163"/>
            <a:ext cx="107950" cy="10795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8297863" y="6253163"/>
            <a:ext cx="107950" cy="107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2541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C8645-F3F8-4E79-AE10-C2CFC7A95F77}" type="slidenum">
              <a:rPr lang="nb-NO" altLang="en-US" smtClean="0"/>
              <a:pPr/>
              <a:t>9</a:t>
            </a:fld>
            <a:endParaRPr lang="nb-N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8.7|12.6|6.3|2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8.4|16.7|53.|2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|6.4|2.4|9.2|28.4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2.8|5.|8.1|20.8|6.|3.2|7.4|27.2|4.|4.9|11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4.2|7.7|5.3|3.|0.|10.3|4.8|5.|6.1|2.5|5.|19.5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11267</TotalTime>
  <Words>2410</Words>
  <Application>Microsoft Office PowerPoint</Application>
  <PresentationFormat>On-screen Show (4:3)</PresentationFormat>
  <Paragraphs>523</Paragraphs>
  <Slides>46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Network</vt:lpstr>
      <vt:lpstr>  Architecture-based approach to build adaptive software</vt:lpstr>
      <vt:lpstr>Papers to present</vt:lpstr>
      <vt:lpstr>An Architecture-Based Approach to Self-Adaptive Software </vt:lpstr>
      <vt:lpstr>Sample scenario</vt:lpstr>
      <vt:lpstr>What happened</vt:lpstr>
      <vt:lpstr>Self-adaptive software</vt:lpstr>
      <vt:lpstr>Issues for adaptation </vt:lpstr>
      <vt:lpstr>Degrees of adaptability </vt:lpstr>
      <vt:lpstr>Conditional expressions</vt:lpstr>
      <vt:lpstr>Online algorithms</vt:lpstr>
      <vt:lpstr>Generic algorithms</vt:lpstr>
      <vt:lpstr>Algorithm selection</vt:lpstr>
      <vt:lpstr>Evolutionary programming</vt:lpstr>
      <vt:lpstr>Adaptation methodology</vt:lpstr>
      <vt:lpstr>Architectural model</vt:lpstr>
      <vt:lpstr>Architecture-driven development</vt:lpstr>
      <vt:lpstr>Dynamic software architecture</vt:lpstr>
      <vt:lpstr>C2 and Weaves</vt:lpstr>
      <vt:lpstr>C2</vt:lpstr>
      <vt:lpstr>Weaves</vt:lpstr>
      <vt:lpstr>Maintaining consistency</vt:lpstr>
      <vt:lpstr>Maintaining consistency and integrity</vt:lpstr>
      <vt:lpstr>Enacting changes</vt:lpstr>
      <vt:lpstr>Enacting changes</vt:lpstr>
      <vt:lpstr>Adaptation methodology</vt:lpstr>
      <vt:lpstr>Collecting observations</vt:lpstr>
      <vt:lpstr>Evaluate and monitor observations</vt:lpstr>
      <vt:lpstr>Plan changes</vt:lpstr>
      <vt:lpstr>Deploy change descriptions</vt:lpstr>
      <vt:lpstr>Summary</vt:lpstr>
      <vt:lpstr>Interesting points</vt:lpstr>
      <vt:lpstr>Questions and discussion</vt:lpstr>
      <vt:lpstr>Rainbow: Architecture-based Self-adaptation By David Garlan et al, 2004</vt:lpstr>
      <vt:lpstr>Outline</vt:lpstr>
      <vt:lpstr>Many Things Can Go Wrong</vt:lpstr>
      <vt:lpstr>External Adaptation</vt:lpstr>
      <vt:lpstr>Desirable Solution</vt:lpstr>
      <vt:lpstr>Rainbow Approach</vt:lpstr>
      <vt:lpstr>Our Rainbow Approach (2)</vt:lpstr>
      <vt:lpstr>Rainbow as a Tailorable Framework</vt:lpstr>
      <vt:lpstr>Demo: University Grade System</vt:lpstr>
      <vt:lpstr>Demo : University Grade System</vt:lpstr>
      <vt:lpstr>Rainbow Illustrated – Intrusion Detection</vt:lpstr>
      <vt:lpstr>Preliminary Work Shows Promise</vt:lpstr>
      <vt:lpstr>Some Research Problems</vt:lpstr>
      <vt:lpstr>The END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Middleware for WSNs</dc:title>
  <dc:creator>amirhost</dc:creator>
  <cp:lastModifiedBy>kashifd</cp:lastModifiedBy>
  <cp:revision>543</cp:revision>
  <dcterms:created xsi:type="dcterms:W3CDTF">2007-11-05T15:15:57Z</dcterms:created>
  <dcterms:modified xsi:type="dcterms:W3CDTF">2011-02-09T09:41:21Z</dcterms:modified>
</cp:coreProperties>
</file>