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4" r:id="rId6"/>
    <p:sldId id="260" r:id="rId7"/>
    <p:sldId id="261" r:id="rId8"/>
    <p:sldId id="263" r:id="rId9"/>
    <p:sldId id="262" r:id="rId10"/>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Objects="1">
      <p:cViewPr varScale="1">
        <p:scale>
          <a:sx n="107" d="100"/>
          <a:sy n="107" d="100"/>
        </p:scale>
        <p:origin x="-90" y="-16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nb-NO"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0011E6F-FABC-4497-B6E9-54E1D41C6780}" type="datetimeFigureOut">
              <a:rPr lang="en-US"/>
              <a:pPr>
                <a:defRPr/>
              </a:pPr>
              <a:t>8/19/2008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0CD0658-B659-4D70-9CF8-65BF93E342A6}"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D7DA307-DC3E-412D-BF02-15F73833511B}" type="datetimeFigureOut">
              <a:rPr lang="en-US"/>
              <a:pPr>
                <a:defRPr/>
              </a:pPr>
              <a:t>8/19/2008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B7A4A46-E91B-4C48-8C71-AC80E7F602FC}"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b-NO"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1C520DF-B7E0-4671-BCC8-60A5B2AACA4B}" type="datetimeFigureOut">
              <a:rPr lang="en-US"/>
              <a:pPr>
                <a:defRPr/>
              </a:pPr>
              <a:t>8/19/2008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7DE7D15-4ACE-4B7A-8561-837E7B015FD8}"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Click to edit Master title style</a:t>
            </a:r>
            <a:endParaRPr lang="en-US"/>
          </a:p>
        </p:txBody>
      </p:sp>
      <p:sp>
        <p:nvSpPr>
          <p:cNvPr id="3" name="Content Placeholder 2"/>
          <p:cNvSpPr>
            <a:spLocks noGrp="1"/>
          </p:cNvSpPr>
          <p:nvPr>
            <p:ph idx="1"/>
          </p:nvPr>
        </p:nvSpPr>
        <p:spPr/>
        <p:txBody>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75B42D3-E51B-42B5-B791-65189E2AA272}" type="datetimeFigureOut">
              <a:rPr lang="en-US"/>
              <a:pPr>
                <a:defRPr/>
              </a:pPr>
              <a:t>8/19/2008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48D8039-C758-419D-927D-5DFD7EAF68A1}"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nb-NO"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57074DD-A4EE-4AAA-AA24-B33B33284F69}" type="datetimeFigureOut">
              <a:rPr lang="en-US"/>
              <a:pPr>
                <a:defRPr/>
              </a:pPr>
              <a:t>8/19/2008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EBEB886-BC06-4827-BFDE-E80644E28487}"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ADFD20E-A530-4F9B-AD30-55E099C0175B}" type="datetimeFigureOut">
              <a:rPr lang="en-US"/>
              <a:pPr>
                <a:defRPr/>
              </a:pPr>
              <a:t>8/19/2008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94276DC-904C-4659-83AB-330C88587054}"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638C597-47C8-4169-AC5A-02E1363ADEC0}" type="datetimeFigureOut">
              <a:rPr lang="en-US"/>
              <a:pPr>
                <a:defRPr/>
              </a:pPr>
              <a:t>8/19/2008</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14680E3-9175-4FF8-B7B1-CA69A213EB6B}"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787DDD0-E7DC-415B-974B-0CDE1D04A9DE}" type="datetimeFigureOut">
              <a:rPr lang="en-US"/>
              <a:pPr>
                <a:defRPr/>
              </a:pPr>
              <a:t>8/19/2008</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23BFE9E-A7F4-4110-9EA0-A082830EF6C6}"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EEE1965-350D-47AA-BAFB-79160A8950C9}" type="datetimeFigureOut">
              <a:rPr lang="en-US"/>
              <a:pPr>
                <a:defRPr/>
              </a:pPr>
              <a:t>8/19/2008</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0F4FE80-8CB8-4349-809C-507A9CB3D010}"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nb-NO"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0F074D9-4134-43AB-83B9-A3850A3C8FD8}" type="datetimeFigureOut">
              <a:rPr lang="en-US"/>
              <a:pPr>
                <a:defRPr/>
              </a:pPr>
              <a:t>8/19/2008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6908A12-817A-4BF8-93D5-6310B963CA0A}"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nb-NO"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4F2B804-152E-45CE-A305-61BD3F06882E}" type="datetimeFigureOut">
              <a:rPr lang="en-US"/>
              <a:pPr>
                <a:defRPr/>
              </a:pPr>
              <a:t>8/19/2008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4115B76-A8EE-4136-98A8-7C24D63C5C18}"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01B80316-E3D5-43EC-845C-7E2B2DD3C3F6}" type="datetimeFigureOut">
              <a:rPr lang="en-US"/>
              <a:pPr>
                <a:defRPr/>
              </a:pPr>
              <a:t>8/19/2008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4E1B360F-7ADC-44AD-917D-D8FDB2884BB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p:txBody>
          <a:bodyPr/>
          <a:lstStyle/>
          <a:p>
            <a:r>
              <a:rPr lang="en-US" smtClean="0"/>
              <a:t>ENT 4000 From idea to business</a:t>
            </a:r>
          </a:p>
        </p:txBody>
      </p:sp>
      <p:sp>
        <p:nvSpPr>
          <p:cNvPr id="3" name="Subtitle 2"/>
          <p:cNvSpPr>
            <a:spLocks noGrp="1"/>
          </p:cNvSpPr>
          <p:nvPr>
            <p:ph type="subTitle" idx="1"/>
          </p:nvPr>
        </p:nvSpPr>
        <p:spPr/>
        <p:txBody>
          <a:bodyPr rtlCol="0">
            <a:normAutofit/>
          </a:bodyPr>
          <a:lstStyle/>
          <a:p>
            <a:pPr fontAlgn="auto">
              <a:spcAft>
                <a:spcPts val="0"/>
              </a:spcAft>
              <a:buFont typeface="Arial"/>
              <a:buNone/>
              <a:defRPr/>
            </a:pPr>
            <a:r>
              <a:rPr lang="en-US" dirty="0" smtClean="0"/>
              <a:t>Centre of Entrepreneurship</a:t>
            </a:r>
          </a:p>
          <a:p>
            <a:pPr fontAlgn="auto">
              <a:spcAft>
                <a:spcPts val="0"/>
              </a:spcAft>
              <a:buFont typeface="Arial"/>
              <a:buNone/>
              <a:defRPr/>
            </a:pPr>
            <a:r>
              <a:rPr lang="en-US" dirty="0" smtClean="0"/>
              <a:t>Autumn 2008</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r>
              <a:rPr lang="en-US" smtClean="0"/>
              <a:t>Course content</a:t>
            </a:r>
          </a:p>
        </p:txBody>
      </p:sp>
      <p:sp>
        <p:nvSpPr>
          <p:cNvPr id="3" name="Content Placeholder 2"/>
          <p:cNvSpPr>
            <a:spLocks noGrp="1"/>
          </p:cNvSpPr>
          <p:nvPr>
            <p:ph idx="1"/>
          </p:nvPr>
        </p:nvSpPr>
        <p:spPr/>
        <p:txBody>
          <a:bodyPr rtlCol="0">
            <a:normAutofit fontScale="70000" lnSpcReduction="20000"/>
          </a:bodyPr>
          <a:lstStyle/>
          <a:p>
            <a:pPr fontAlgn="auto">
              <a:spcAft>
                <a:spcPts val="0"/>
              </a:spcAft>
              <a:buFont typeface="Arial"/>
              <a:buNone/>
              <a:defRPr/>
            </a:pPr>
            <a:r>
              <a:rPr lang="en-US" dirty="0"/>
              <a:t>With the main focus on research- and knowledge-</a:t>
            </a:r>
            <a:r>
              <a:rPr lang="en-US" dirty="0" smtClean="0"/>
              <a:t>based innovation</a:t>
            </a:r>
            <a:r>
              <a:rPr lang="en-US" dirty="0"/>
              <a:t>, this course aims to give</a:t>
            </a:r>
            <a:r>
              <a:rPr lang="en-US" dirty="0" smtClean="0"/>
              <a:t> the students a </a:t>
            </a:r>
            <a:r>
              <a:rPr lang="en-US" dirty="0"/>
              <a:t>basic understanding of innovation processes and how to create a new venture.</a:t>
            </a:r>
            <a:r>
              <a:rPr lang="en-US" dirty="0" smtClean="0"/>
              <a:t> Students will </a:t>
            </a:r>
            <a:r>
              <a:rPr lang="en-US" dirty="0"/>
              <a:t>gain an insight into how to deal with these processes</a:t>
            </a:r>
            <a:r>
              <a:rPr lang="en-US" dirty="0" smtClean="0"/>
              <a:t>.</a:t>
            </a:r>
          </a:p>
          <a:p>
            <a:pPr fontAlgn="auto">
              <a:spcAft>
                <a:spcPts val="0"/>
              </a:spcAft>
              <a:buFont typeface="Arial"/>
              <a:buNone/>
              <a:defRPr/>
            </a:pPr>
            <a:endParaRPr/>
          </a:p>
          <a:p>
            <a:pPr fontAlgn="auto">
              <a:spcAft>
                <a:spcPts val="0"/>
              </a:spcAft>
              <a:buFont typeface="Arial"/>
              <a:buNone/>
              <a:defRPr/>
            </a:pPr>
            <a:r>
              <a:rPr lang="en-US" dirty="0" smtClean="0"/>
              <a:t>In </a:t>
            </a:r>
            <a:r>
              <a:rPr lang="en-US" dirty="0"/>
              <a:t>this course we touch upon the following questions</a:t>
            </a:r>
            <a:r>
              <a:rPr lang="en-US" dirty="0" smtClean="0"/>
              <a:t>:</a:t>
            </a:r>
          </a:p>
          <a:p>
            <a:pPr fontAlgn="auto">
              <a:spcAft>
                <a:spcPts val="0"/>
              </a:spcAft>
              <a:buFont typeface="Arial"/>
              <a:buChar char="•"/>
              <a:defRPr/>
            </a:pPr>
            <a:r>
              <a:rPr lang="en-US" dirty="0" smtClean="0"/>
              <a:t>How </a:t>
            </a:r>
            <a:r>
              <a:rPr lang="en-US" dirty="0"/>
              <a:t>can research and knowledge be turned into a </a:t>
            </a:r>
            <a:r>
              <a:rPr lang="en-US" dirty="0" err="1"/>
              <a:t>business concept</a:t>
            </a:r>
            <a:r>
              <a:rPr lang="en-US" dirty="0" smtClean="0"/>
              <a:t>?</a:t>
            </a:r>
          </a:p>
          <a:p>
            <a:pPr fontAlgn="auto">
              <a:spcAft>
                <a:spcPts val="0"/>
              </a:spcAft>
              <a:buFont typeface="Arial"/>
              <a:buChar char="•"/>
              <a:defRPr/>
            </a:pPr>
            <a:r>
              <a:rPr lang="en-US" dirty="0" smtClean="0"/>
              <a:t>What </a:t>
            </a:r>
            <a:r>
              <a:rPr lang="en-US" dirty="0" err="1"/>
              <a:t>characterises</a:t>
            </a:r>
            <a:r>
              <a:rPr lang="en-US" dirty="0"/>
              <a:t> an innovation</a:t>
            </a:r>
            <a:r>
              <a:rPr lang="en-US" dirty="0" smtClean="0"/>
              <a:t>?</a:t>
            </a:r>
          </a:p>
          <a:p>
            <a:pPr fontAlgn="auto">
              <a:spcAft>
                <a:spcPts val="0"/>
              </a:spcAft>
              <a:buFont typeface="Arial"/>
              <a:buChar char="•"/>
              <a:defRPr/>
            </a:pPr>
            <a:r>
              <a:rPr lang="en-US" dirty="0" smtClean="0"/>
              <a:t>How </a:t>
            </a:r>
            <a:r>
              <a:rPr lang="en-US" dirty="0"/>
              <a:t>does an idea become a business idea</a:t>
            </a:r>
            <a:r>
              <a:rPr lang="en-US" dirty="0" smtClean="0"/>
              <a:t>?</a:t>
            </a:r>
          </a:p>
          <a:p>
            <a:pPr fontAlgn="auto">
              <a:spcAft>
                <a:spcPts val="0"/>
              </a:spcAft>
              <a:buFont typeface="Arial"/>
              <a:buChar char="•"/>
              <a:defRPr/>
            </a:pPr>
            <a:r>
              <a:rPr lang="en-US" dirty="0" smtClean="0"/>
              <a:t>What </a:t>
            </a:r>
            <a:r>
              <a:rPr lang="en-US" dirty="0"/>
              <a:t>is required to turn a business idea into </a:t>
            </a:r>
            <a:r>
              <a:rPr lang="en-US" dirty="0" err="1"/>
              <a:t>a professional</a:t>
            </a:r>
            <a:r>
              <a:rPr lang="en-US" dirty="0"/>
              <a:t> business</a:t>
            </a:r>
            <a:r>
              <a:rPr lang="en-US" dirty="0" smtClean="0"/>
              <a:t>?</a:t>
            </a:r>
          </a:p>
          <a:p>
            <a:pPr fontAlgn="auto">
              <a:spcAft>
                <a:spcPts val="0"/>
              </a:spcAft>
              <a:buFont typeface="Arial"/>
              <a:buChar char="•"/>
              <a:defRPr/>
            </a:pPr>
            <a:r>
              <a:rPr lang="en-US" dirty="0" smtClean="0"/>
              <a:t>What </a:t>
            </a:r>
            <a:r>
              <a:rPr lang="en-US" dirty="0"/>
              <a:t>are the characteristics of a </a:t>
            </a:r>
            <a:r>
              <a:rPr lang="en-US" dirty="0" err="1"/>
              <a:t>successful start</a:t>
            </a:r>
            <a:r>
              <a:rPr lang="en-US" dirty="0"/>
              <a:t>-up?</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r>
              <a:rPr lang="en-US" smtClean="0"/>
              <a:t>Learning outcomes</a:t>
            </a:r>
          </a:p>
        </p:txBody>
      </p:sp>
      <p:sp>
        <p:nvSpPr>
          <p:cNvPr id="15362" name="Content Placeholder 2"/>
          <p:cNvSpPr>
            <a:spLocks noGrp="1"/>
          </p:cNvSpPr>
          <p:nvPr>
            <p:ph idx="1"/>
          </p:nvPr>
        </p:nvSpPr>
        <p:spPr/>
        <p:txBody>
          <a:bodyPr/>
          <a:lstStyle/>
          <a:p>
            <a:pPr>
              <a:buFont typeface="Arial" charset="0"/>
              <a:buNone/>
            </a:pPr>
            <a:endParaRPr lang="en-US" smtClean="0"/>
          </a:p>
          <a:p>
            <a:pPr>
              <a:buFont typeface="Arial" charset="0"/>
              <a:buNone/>
            </a:pPr>
            <a:r>
              <a:rPr lang="en-US" smtClean="0"/>
              <a:t>The objective is to give the students a theoretical and practical understanding of how to create a research- or knowledge-based business idea, and how such ideas could become the foundation of an actual business.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mtClean="0"/>
              <a:t>Teaching</a:t>
            </a:r>
          </a:p>
        </p:txBody>
      </p:sp>
      <p:sp>
        <p:nvSpPr>
          <p:cNvPr id="16386" name="Content Placeholder 2"/>
          <p:cNvSpPr>
            <a:spLocks noGrp="1"/>
          </p:cNvSpPr>
          <p:nvPr>
            <p:ph idx="1"/>
          </p:nvPr>
        </p:nvSpPr>
        <p:spPr/>
        <p:txBody>
          <a:bodyPr/>
          <a:lstStyle/>
          <a:p>
            <a:r>
              <a:rPr lang="en-US" smtClean="0"/>
              <a:t>Lectures: Tuesday 14.15 – 16.00 Undervisningsrom 9</a:t>
            </a:r>
          </a:p>
          <a:p>
            <a:pPr>
              <a:buFont typeface="Arial" charset="0"/>
              <a:buNone/>
            </a:pPr>
            <a:endParaRPr lang="en-US" smtClean="0"/>
          </a:p>
          <a:p>
            <a:r>
              <a:rPr lang="en-US" smtClean="0"/>
              <a:t>Tutored group work: Tuesday 16.15 – 18.00</a:t>
            </a:r>
          </a:p>
          <a:p>
            <a:pPr lvl="1">
              <a:buFont typeface="Arial" charset="0"/>
              <a:buNone/>
            </a:pPr>
            <a:r>
              <a:rPr lang="en-US" smtClean="0"/>
              <a:t>Tutor: LivMaritNæss, Masterstudent SFE</a:t>
            </a:r>
          </a:p>
          <a:p>
            <a:pPr lvl="1">
              <a:buFont typeface="Arial" charset="0"/>
              <a:buNone/>
            </a:pPr>
            <a:endParaRPr lang="en-US" smtClean="0"/>
          </a:p>
          <a:p>
            <a:pPr lvl="1">
              <a:buFont typeface="Arial" charset="0"/>
              <a:buNone/>
            </a:pPr>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smtClean="0"/>
              <a:t>Curriculum</a:t>
            </a:r>
          </a:p>
        </p:txBody>
      </p:sp>
      <p:sp>
        <p:nvSpPr>
          <p:cNvPr id="17410" name="Content Placeholder 2"/>
          <p:cNvSpPr>
            <a:spLocks noGrp="1"/>
          </p:cNvSpPr>
          <p:nvPr>
            <p:ph idx="1"/>
          </p:nvPr>
        </p:nvSpPr>
        <p:spPr/>
        <p:txBody>
          <a:bodyPr/>
          <a:lstStyle/>
          <a:p>
            <a:pPr>
              <a:buFont typeface="Arial" charset="0"/>
              <a:buNone/>
            </a:pPr>
            <a:r>
              <a:rPr lang="en-US" smtClean="0"/>
              <a:t>"Technology Ventures, from Idea to Enterprise” by Richard C.Dorfog Thomas H.Byers, McGraw-Hill Education – Europe </a:t>
            </a:r>
          </a:p>
          <a:p>
            <a:pPr>
              <a:buFont typeface="Arial" charset="0"/>
              <a:buNone/>
            </a:pPr>
            <a:r>
              <a:rPr lang="en-US" smtClean="0"/>
              <a:t>	Second edition.</a:t>
            </a:r>
          </a:p>
          <a:p>
            <a:pPr>
              <a:buFont typeface="Arial" charset="0"/>
              <a:buNone/>
            </a:pPr>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smtClean="0"/>
              <a:t>Course evaluation and exam</a:t>
            </a:r>
          </a:p>
        </p:txBody>
      </p:sp>
      <p:sp>
        <p:nvSpPr>
          <p:cNvPr id="3" name="Content Placeholder 2"/>
          <p:cNvSpPr>
            <a:spLocks noGrp="1"/>
          </p:cNvSpPr>
          <p:nvPr>
            <p:ph idx="1"/>
          </p:nvPr>
        </p:nvSpPr>
        <p:spPr/>
        <p:txBody>
          <a:bodyPr rtlCol="0">
            <a:normAutofit fontScale="92500"/>
          </a:bodyPr>
          <a:lstStyle/>
          <a:p>
            <a:pPr fontAlgn="auto">
              <a:spcAft>
                <a:spcPts val="0"/>
              </a:spcAft>
              <a:buFont typeface="Arial"/>
              <a:buChar char="•"/>
              <a:defRPr/>
            </a:pPr>
            <a:endParaRPr lang="en-US" dirty="0" smtClean="0"/>
          </a:p>
          <a:p>
            <a:pPr fontAlgn="auto">
              <a:spcAft>
                <a:spcPts val="0"/>
              </a:spcAft>
              <a:buFont typeface="Arial"/>
              <a:buChar char="•"/>
              <a:defRPr/>
            </a:pPr>
            <a:r>
              <a:rPr lang="en-US" dirty="0" smtClean="0"/>
              <a:t>Students will work in groups writing a business plan. This will start in medio September, and the plan has to be handed in by the end of November (the exact date will soon be announced). Students can work on own projects or they will find new projects through the FRUST- process). </a:t>
            </a:r>
          </a:p>
          <a:p>
            <a:pPr fontAlgn="auto">
              <a:spcAft>
                <a:spcPts val="0"/>
              </a:spcAft>
              <a:buFont typeface="Arial"/>
              <a:buChar char="•"/>
              <a:defRPr/>
            </a:pPr>
            <a:r>
              <a:rPr lang="en-US" dirty="0" smtClean="0"/>
              <a:t>The oral examination and the course evaluation will be based on the business plan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smtClean="0"/>
              <a:t>Teaching plan 1</a:t>
            </a:r>
          </a:p>
        </p:txBody>
      </p:sp>
      <p:graphicFrame>
        <p:nvGraphicFramePr>
          <p:cNvPr id="4" name="Content Placeholder 3"/>
          <p:cNvGraphicFramePr>
            <a:graphicFrameLocks noGrp="1"/>
          </p:cNvGraphicFramePr>
          <p:nvPr>
            <p:ph idx="1"/>
          </p:nvPr>
        </p:nvGraphicFramePr>
        <p:xfrm>
          <a:off x="457200" y="1417638"/>
          <a:ext cx="8229600" cy="5140325"/>
        </p:xfrm>
        <a:graphic>
          <a:graphicData uri="http://schemas.openxmlformats.org/drawingml/2006/table">
            <a:tbl>
              <a:tblPr/>
              <a:tblGrid>
                <a:gridCol w="1371600"/>
                <a:gridCol w="3124200"/>
                <a:gridCol w="2057400"/>
                <a:gridCol w="1676400"/>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Date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Topic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Teacher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Curriculum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19.08.2008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Introduction and information. Lecture on Entrepreneurship.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Silvia Tofte and Truls Eriksson, SFE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TV chapter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26.08.2008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Research based innovation. Commercialisation of research from the university.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KathrineMyhre, Birkeland Innovation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TV 2,3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26.08.2008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Group work session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LivMaritNæss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b-NO"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02.09.2008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Idea evaluation, early phase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KathrineReseShadidi,Birkeland Innovation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TV 5,6,7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02.09.2008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Group work session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LivMaritNæss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b-NO"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09.09.2008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The Business plan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ErlingMartmann-Moe,Alliance Venture</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TV 8,9,19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09.09.2008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Group work session 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LivMaritNæss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b-NO"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smtClean="0"/>
              <a:t>Teaching plan 2</a:t>
            </a:r>
          </a:p>
        </p:txBody>
      </p:sp>
      <p:sp>
        <p:nvSpPr>
          <p:cNvPr id="20482" name="Content Placeholder 2"/>
          <p:cNvSpPr>
            <a:spLocks noGrp="1"/>
          </p:cNvSpPr>
          <p:nvPr>
            <p:ph idx="1"/>
          </p:nvPr>
        </p:nvSpPr>
        <p:spPr/>
        <p:txBody>
          <a:bodyPr/>
          <a:lstStyle/>
          <a:p>
            <a:endParaRPr lang="nb-NO" smtClean="0"/>
          </a:p>
        </p:txBody>
      </p:sp>
      <p:graphicFrame>
        <p:nvGraphicFramePr>
          <p:cNvPr id="4" name="Content Placeholder 3"/>
          <p:cNvGraphicFramePr>
            <a:graphicFrameLocks/>
          </p:cNvGraphicFramePr>
          <p:nvPr/>
        </p:nvGraphicFramePr>
        <p:xfrm>
          <a:off x="457200" y="1417638"/>
          <a:ext cx="8229600" cy="5160962"/>
        </p:xfrm>
        <a:graphic>
          <a:graphicData uri="http://schemas.openxmlformats.org/drawingml/2006/table">
            <a:tbl>
              <a:tblPr firstRow="1" bandRow="1">
                <a:tableStyleId>{5C22544A-7EE6-4342-B048-85BDC9FD1C3A}</a:tableStyleId>
              </a:tblPr>
              <a:tblGrid>
                <a:gridCol w="1371600"/>
                <a:gridCol w="3124200"/>
                <a:gridCol w="2057400"/>
                <a:gridCol w="1676400"/>
              </a:tblGrid>
              <a:tr h="370840">
                <a:tc>
                  <a:txBody>
                    <a:bodyPr/>
                    <a:lstStyle/>
                    <a:p>
                      <a:r>
                        <a:rPr lang="en-US" dirty="0" smtClean="0"/>
                        <a:t>Date</a:t>
                      </a:r>
                      <a:endParaRPr lang="en-US" dirty="0"/>
                    </a:p>
                  </a:txBody>
                  <a:tcPr/>
                </a:tc>
                <a:tc>
                  <a:txBody>
                    <a:bodyPr/>
                    <a:lstStyle/>
                    <a:p>
                      <a:r>
                        <a:rPr lang="en-US" dirty="0" smtClean="0"/>
                        <a:t>Topic</a:t>
                      </a:r>
                      <a:endParaRPr lang="en-US" dirty="0"/>
                    </a:p>
                  </a:txBody>
                  <a:tcPr/>
                </a:tc>
                <a:tc>
                  <a:txBody>
                    <a:bodyPr/>
                    <a:lstStyle/>
                    <a:p>
                      <a:r>
                        <a:rPr lang="en-US" dirty="0" smtClean="0"/>
                        <a:t>Teacher</a:t>
                      </a:r>
                      <a:endParaRPr lang="en-US" dirty="0"/>
                    </a:p>
                  </a:txBody>
                  <a:tcPr/>
                </a:tc>
                <a:tc>
                  <a:txBody>
                    <a:bodyPr/>
                    <a:lstStyle/>
                    <a:p>
                      <a:r>
                        <a:rPr lang="en-US" dirty="0" smtClean="0"/>
                        <a:t>Curriculum</a:t>
                      </a:r>
                      <a:endParaRPr lang="en-US" dirty="0"/>
                    </a:p>
                  </a:txBody>
                  <a:tcPr/>
                </a:tc>
              </a:tr>
              <a:tr h="370840">
                <a:tc>
                  <a:txBody>
                    <a:bodyPr/>
                    <a:lstStyle/>
                    <a:p>
                      <a:r>
                        <a:rPr lang="en-US" dirty="0" smtClean="0"/>
                        <a:t>16.09.2008</a:t>
                      </a:r>
                      <a:endParaRPr lang="en-US" dirty="0"/>
                    </a:p>
                  </a:txBody>
                  <a:tcPr/>
                </a:tc>
                <a:tc>
                  <a:txBody>
                    <a:bodyPr/>
                    <a:lstStyle/>
                    <a:p>
                      <a:r>
                        <a:rPr lang="en-US" dirty="0" smtClean="0"/>
                        <a:t>Case</a:t>
                      </a:r>
                      <a:r>
                        <a:rPr lang="en-US" baseline="0" dirty="0" smtClean="0"/>
                        <a:t> study. The business creation process.</a:t>
                      </a:r>
                      <a:endParaRPr lang="en-US" dirty="0"/>
                    </a:p>
                  </a:txBody>
                  <a:tcPr/>
                </a:tc>
                <a:tc>
                  <a:txBody>
                    <a:bodyPr/>
                    <a:lstStyle/>
                    <a:p>
                      <a:endParaRPr lang="en-US" dirty="0"/>
                    </a:p>
                  </a:txBody>
                  <a:tcPr/>
                </a:tc>
                <a:tc>
                  <a:txBody>
                    <a:bodyPr/>
                    <a:lstStyle/>
                    <a:p>
                      <a:r>
                        <a:rPr lang="en-US" dirty="0" smtClean="0"/>
                        <a:t>TV 11,12</a:t>
                      </a:r>
                      <a:endParaRPr lang="en-US" dirty="0"/>
                    </a:p>
                  </a:txBody>
                  <a:tcPr/>
                </a:tc>
              </a:tr>
              <a:tr h="370840">
                <a:tc>
                  <a:txBody>
                    <a:bodyPr/>
                    <a:lstStyle/>
                    <a:p>
                      <a:r>
                        <a:rPr lang="en-US" dirty="0" smtClean="0"/>
                        <a:t>23.09.2008</a:t>
                      </a:r>
                      <a:endParaRPr lang="en-US" dirty="0"/>
                    </a:p>
                  </a:txBody>
                  <a:tcPr/>
                </a:tc>
                <a:tc>
                  <a:txBody>
                    <a:bodyPr/>
                    <a:lstStyle/>
                    <a:p>
                      <a:r>
                        <a:rPr lang="en-US" dirty="0" smtClean="0"/>
                        <a:t>Intellectual property rights</a:t>
                      </a:r>
                      <a:endParaRPr lang="en-US" dirty="0"/>
                    </a:p>
                  </a:txBody>
                  <a:tcPr/>
                </a:tc>
                <a:tc>
                  <a:txBody>
                    <a:bodyPr/>
                    <a:lstStyle/>
                    <a:p>
                      <a:r>
                        <a:rPr lang="en-US" dirty="0" smtClean="0"/>
                        <a:t>Kirsten </a:t>
                      </a:r>
                      <a:r>
                        <a:rPr lang="en-US" dirty="0" err="1" smtClean="0"/>
                        <a:t>Stangebye</a:t>
                      </a:r>
                      <a:r>
                        <a:rPr lang="en-US" dirty="0" smtClean="0"/>
                        <a:t>,</a:t>
                      </a:r>
                      <a:r>
                        <a:rPr lang="en-US" baseline="0" dirty="0" err="1" smtClean="0"/>
                        <a:t>Birkeland</a:t>
                      </a:r>
                      <a:r>
                        <a:rPr lang="en-US" baseline="0" dirty="0" smtClean="0"/>
                        <a:t> Innovation</a:t>
                      </a:r>
                      <a:endParaRPr lang="en-US" dirty="0"/>
                    </a:p>
                  </a:txBody>
                  <a:tcPr/>
                </a:tc>
                <a:tc>
                  <a:txBody>
                    <a:bodyPr/>
                    <a:lstStyle/>
                    <a:p>
                      <a:r>
                        <a:rPr lang="en-US" dirty="0" smtClean="0"/>
                        <a:t>TV 10</a:t>
                      </a:r>
                      <a:endParaRPr lang="en-US" dirty="0"/>
                    </a:p>
                  </a:txBody>
                  <a:tcPr/>
                </a:tc>
              </a:tr>
              <a:tr h="370840">
                <a:tc>
                  <a:txBody>
                    <a:bodyPr/>
                    <a:lstStyle/>
                    <a:p>
                      <a:r>
                        <a:rPr lang="en-US" dirty="0" smtClean="0"/>
                        <a:t>23.09.2008</a:t>
                      </a:r>
                      <a:endParaRPr lang="en-US" dirty="0"/>
                    </a:p>
                  </a:txBody>
                  <a:tcPr/>
                </a:tc>
                <a:tc>
                  <a:txBody>
                    <a:bodyPr/>
                    <a:lstStyle/>
                    <a:p>
                      <a:r>
                        <a:rPr lang="en-US" dirty="0" smtClean="0"/>
                        <a:t>Group work session 4</a:t>
                      </a:r>
                      <a:endParaRPr lang="en-US" dirty="0"/>
                    </a:p>
                  </a:txBody>
                  <a:tcPr/>
                </a:tc>
                <a:tc>
                  <a:txBody>
                    <a:bodyPr/>
                    <a:lstStyle/>
                    <a:p>
                      <a:r>
                        <a:rPr lang="en-US" dirty="0" err="1" smtClean="0"/>
                        <a:t>LivMaritNæss</a:t>
                      </a:r>
                      <a:endParaRPr lang="en-US" dirty="0"/>
                    </a:p>
                  </a:txBody>
                  <a:tcPr/>
                </a:tc>
                <a:tc>
                  <a:txBody>
                    <a:bodyPr/>
                    <a:lstStyle/>
                    <a:p>
                      <a:endParaRPr lang="en-US"/>
                    </a:p>
                  </a:txBody>
                  <a:tcPr/>
                </a:tc>
              </a:tr>
              <a:tr h="370840">
                <a:tc>
                  <a:txBody>
                    <a:bodyPr/>
                    <a:lstStyle/>
                    <a:p>
                      <a:r>
                        <a:rPr lang="en-US" dirty="0" smtClean="0"/>
                        <a:t>30.09.2008</a:t>
                      </a:r>
                      <a:endParaRPr lang="en-US" dirty="0"/>
                    </a:p>
                  </a:txBody>
                  <a:tcPr/>
                </a:tc>
                <a:tc>
                  <a:txBody>
                    <a:bodyPr/>
                    <a:lstStyle/>
                    <a:p>
                      <a:r>
                        <a:rPr lang="en-US" dirty="0" smtClean="0"/>
                        <a:t>Financing</a:t>
                      </a:r>
                      <a:endParaRPr lang="en-US" dirty="0"/>
                    </a:p>
                  </a:txBody>
                  <a:tcPr/>
                </a:tc>
                <a:tc>
                  <a:txBody>
                    <a:bodyPr/>
                    <a:lstStyle/>
                    <a:p>
                      <a:r>
                        <a:rPr lang="en-US" dirty="0" err="1" smtClean="0"/>
                        <a:t>ErlingMartmann</a:t>
                      </a:r>
                      <a:r>
                        <a:rPr lang="en-US" dirty="0" smtClean="0"/>
                        <a:t>-Moe</a:t>
                      </a:r>
                      <a:endParaRPr lang="en-US" dirty="0"/>
                    </a:p>
                  </a:txBody>
                  <a:tcPr/>
                </a:tc>
                <a:tc>
                  <a:txBody>
                    <a:bodyPr/>
                    <a:lstStyle/>
                    <a:p>
                      <a:r>
                        <a:rPr lang="en-US" dirty="0" smtClean="0"/>
                        <a:t>TV 17,18</a:t>
                      </a:r>
                      <a:endParaRPr lang="en-US" dirty="0"/>
                    </a:p>
                  </a:txBody>
                  <a:tcPr/>
                </a:tc>
              </a:tr>
              <a:tr h="370840">
                <a:tc>
                  <a:txBody>
                    <a:bodyPr/>
                    <a:lstStyle/>
                    <a:p>
                      <a:r>
                        <a:rPr lang="en-US" dirty="0" smtClean="0"/>
                        <a:t>07.10.2008</a:t>
                      </a:r>
                      <a:endParaRPr lang="en-US" dirty="0"/>
                    </a:p>
                  </a:txBody>
                  <a:tcPr/>
                </a:tc>
                <a:tc>
                  <a:txBody>
                    <a:bodyPr/>
                    <a:lstStyle/>
                    <a:p>
                      <a:r>
                        <a:rPr lang="en-US" dirty="0" smtClean="0"/>
                        <a:t>Business economics</a:t>
                      </a:r>
                      <a:endParaRPr lang="en-US" dirty="0"/>
                    </a:p>
                  </a:txBody>
                  <a:tcPr/>
                </a:tc>
                <a:tc>
                  <a:txBody>
                    <a:bodyPr/>
                    <a:lstStyle/>
                    <a:p>
                      <a:r>
                        <a:rPr lang="en-US" dirty="0" err="1" smtClean="0"/>
                        <a:t>Truls</a:t>
                      </a:r>
                      <a:r>
                        <a:rPr lang="en-US" dirty="0" smtClean="0"/>
                        <a:t> Erikson</a:t>
                      </a:r>
                      <a:endParaRPr lang="en-US" dirty="0"/>
                    </a:p>
                  </a:txBody>
                  <a:tcPr/>
                </a:tc>
                <a:tc>
                  <a:txBody>
                    <a:bodyPr/>
                    <a:lstStyle/>
                    <a:p>
                      <a:r>
                        <a:rPr lang="en-US" dirty="0" smtClean="0"/>
                        <a:t>TV 16</a:t>
                      </a:r>
                      <a:endParaRPr lang="en-US" dirty="0"/>
                    </a:p>
                  </a:txBody>
                  <a:tcPr/>
                </a:tc>
              </a:tr>
              <a:tr h="370840">
                <a:tc>
                  <a:txBody>
                    <a:bodyPr/>
                    <a:lstStyle/>
                    <a:p>
                      <a:r>
                        <a:rPr lang="en-US" dirty="0" smtClean="0"/>
                        <a:t>07.10.2008</a:t>
                      </a:r>
                      <a:endParaRPr lang="en-US" dirty="0"/>
                    </a:p>
                  </a:txBody>
                  <a:tcPr/>
                </a:tc>
                <a:tc>
                  <a:txBody>
                    <a:bodyPr/>
                    <a:lstStyle/>
                    <a:p>
                      <a:r>
                        <a:rPr lang="en-US" dirty="0" smtClean="0"/>
                        <a:t>Group work session 5</a:t>
                      </a:r>
                      <a:endParaRPr lang="en-US" dirty="0"/>
                    </a:p>
                  </a:txBody>
                  <a:tcPr/>
                </a:tc>
                <a:tc>
                  <a:txBody>
                    <a:bodyPr/>
                    <a:lstStyle/>
                    <a:p>
                      <a:r>
                        <a:rPr lang="en-US" dirty="0" err="1" smtClean="0"/>
                        <a:t>LivMaritNæss</a:t>
                      </a:r>
                      <a:endParaRPr lang="en-US" dirty="0" smtClean="0"/>
                    </a:p>
                  </a:txBody>
                  <a:tcPr/>
                </a:tc>
                <a:tc>
                  <a:txBody>
                    <a:bodyPr/>
                    <a:lstStyle/>
                    <a:p>
                      <a:endParaRPr lang="en-US"/>
                    </a:p>
                  </a:txBody>
                  <a:tcPr/>
                </a:tc>
              </a:tr>
              <a:tr h="370840">
                <a:tc>
                  <a:txBody>
                    <a:bodyPr/>
                    <a:lstStyle/>
                    <a:p>
                      <a:r>
                        <a:rPr lang="en-US" dirty="0" smtClean="0"/>
                        <a:t>14.10.2008</a:t>
                      </a:r>
                      <a:endParaRPr lang="en-US" dirty="0"/>
                    </a:p>
                  </a:txBody>
                  <a:tcPr/>
                </a:tc>
                <a:tc>
                  <a:txBody>
                    <a:bodyPr/>
                    <a:lstStyle/>
                    <a:p>
                      <a:r>
                        <a:rPr lang="en-US" dirty="0" smtClean="0"/>
                        <a:t>Strategy</a:t>
                      </a:r>
                      <a:r>
                        <a:rPr lang="en-US" baseline="0" dirty="0" smtClean="0"/>
                        <a:t> part 1</a:t>
                      </a:r>
                      <a:endParaRPr lang="en-US" dirty="0"/>
                    </a:p>
                  </a:txBody>
                  <a:tcPr/>
                </a:tc>
                <a:tc>
                  <a:txBody>
                    <a:bodyPr/>
                    <a:lstStyle/>
                    <a:p>
                      <a:r>
                        <a:rPr lang="en-US" dirty="0" err="1" smtClean="0"/>
                        <a:t>TronnSkjerstad</a:t>
                      </a:r>
                      <a:endParaRPr lang="en-US" dirty="0"/>
                    </a:p>
                  </a:txBody>
                  <a:tcPr/>
                </a:tc>
                <a:tc>
                  <a:txBody>
                    <a:bodyPr/>
                    <a:lstStyle/>
                    <a:p>
                      <a:r>
                        <a:rPr lang="en-US" dirty="0" smtClean="0"/>
                        <a:t>TV 4,13</a:t>
                      </a:r>
                      <a:endParaRPr lang="en-US" dirty="0"/>
                    </a:p>
                  </a:txBody>
                  <a:tcPr/>
                </a:tc>
              </a:tr>
              <a:tr h="370840">
                <a:tc>
                  <a:txBody>
                    <a:bodyPr/>
                    <a:lstStyle/>
                    <a:p>
                      <a:r>
                        <a:rPr lang="en-US" dirty="0" smtClean="0"/>
                        <a:t>21.10.2008</a:t>
                      </a:r>
                      <a:endParaRPr lang="en-US" dirty="0"/>
                    </a:p>
                  </a:txBody>
                  <a:tcPr/>
                </a:tc>
                <a:tc>
                  <a:txBody>
                    <a:bodyPr/>
                    <a:lstStyle/>
                    <a:p>
                      <a:r>
                        <a:rPr lang="en-US" dirty="0" smtClean="0"/>
                        <a:t>Strategy part 2</a:t>
                      </a:r>
                      <a:endParaRPr lang="en-US" dirty="0"/>
                    </a:p>
                  </a:txBody>
                  <a:tcPr/>
                </a:tc>
                <a:tc>
                  <a:txBody>
                    <a:bodyPr/>
                    <a:lstStyle/>
                    <a:p>
                      <a:r>
                        <a:rPr lang="en-US" dirty="0" err="1" smtClean="0"/>
                        <a:t>TronnSkjerstad</a:t>
                      </a:r>
                      <a:endParaRPr lang="en-US" dirty="0"/>
                    </a:p>
                  </a:txBody>
                  <a:tcPr/>
                </a:tc>
                <a:tc>
                  <a:txBody>
                    <a:bodyPr/>
                    <a:lstStyle/>
                    <a:p>
                      <a:r>
                        <a:rPr lang="en-US" dirty="0" smtClean="0"/>
                        <a:t>TV 15,20</a:t>
                      </a:r>
                      <a:endParaRPr lang="en-US" dirty="0"/>
                    </a:p>
                  </a:txBody>
                  <a:tcPr/>
                </a:tc>
              </a:tr>
              <a:tr h="370840">
                <a:tc>
                  <a:txBody>
                    <a:bodyPr/>
                    <a:lstStyle/>
                    <a:p>
                      <a:r>
                        <a:rPr lang="en-US" dirty="0" smtClean="0"/>
                        <a:t>21.10.2008</a:t>
                      </a:r>
                      <a:endParaRPr lang="en-US" dirty="0"/>
                    </a:p>
                  </a:txBody>
                  <a:tcPr/>
                </a:tc>
                <a:tc>
                  <a:txBody>
                    <a:bodyPr/>
                    <a:lstStyle/>
                    <a:p>
                      <a:r>
                        <a:rPr lang="en-US" dirty="0" smtClean="0"/>
                        <a:t>Group work session</a:t>
                      </a:r>
                      <a:r>
                        <a:rPr lang="en-US" baseline="0" dirty="0" smtClean="0"/>
                        <a:t> 6</a:t>
                      </a:r>
                      <a:endParaRPr lang="en-US" dirty="0"/>
                    </a:p>
                  </a:txBody>
                  <a:tcPr/>
                </a:tc>
                <a:tc>
                  <a:txBody>
                    <a:bodyPr/>
                    <a:lstStyle/>
                    <a:p>
                      <a:r>
                        <a:rPr lang="en-US" dirty="0" err="1" smtClean="0"/>
                        <a:t>LivMaritNæss</a:t>
                      </a:r>
                      <a:endParaRPr lang="en-US" dirty="0"/>
                    </a:p>
                  </a:txBody>
                  <a:tcPr/>
                </a:tc>
                <a:tc>
                  <a:txBody>
                    <a:bodyPr/>
                    <a:lstStyle/>
                    <a:p>
                      <a:endParaRPr lang="en-US" dirty="0"/>
                    </a:p>
                  </a:txBody>
                  <a:tcPr/>
                </a:tc>
              </a:tr>
              <a:tr h="370840">
                <a:tc>
                  <a:txBody>
                    <a:bodyPr/>
                    <a:lstStyle/>
                    <a:p>
                      <a:r>
                        <a:rPr lang="en-US" dirty="0" smtClean="0"/>
                        <a:t>28.10.2008</a:t>
                      </a:r>
                      <a:endParaRPr lang="en-US" dirty="0"/>
                    </a:p>
                  </a:txBody>
                  <a:tcPr/>
                </a:tc>
                <a:tc>
                  <a:txBody>
                    <a:bodyPr/>
                    <a:lstStyle/>
                    <a:p>
                      <a:r>
                        <a:rPr lang="en-US" dirty="0" smtClean="0"/>
                        <a:t>Strategy</a:t>
                      </a:r>
                      <a:r>
                        <a:rPr lang="en-US" baseline="0" dirty="0" smtClean="0"/>
                        <a:t> part 3</a:t>
                      </a:r>
                      <a:endParaRPr lang="en-US" dirty="0"/>
                    </a:p>
                  </a:txBody>
                  <a:tcPr/>
                </a:tc>
                <a:tc>
                  <a:txBody>
                    <a:bodyPr/>
                    <a:lstStyle/>
                    <a:p>
                      <a:r>
                        <a:rPr lang="en-US" dirty="0" err="1" smtClean="0"/>
                        <a:t>TronnSkjerstad</a:t>
                      </a:r>
                      <a:endParaRPr lang="en-US" dirty="0"/>
                    </a:p>
                  </a:txBody>
                  <a:tcPr/>
                </a:tc>
                <a:tc>
                  <a:txBody>
                    <a:bodyPr/>
                    <a:lstStyle/>
                    <a:p>
                      <a:r>
                        <a:rPr lang="en-US" dirty="0" smtClean="0"/>
                        <a:t>TV 14</a:t>
                      </a:r>
                      <a:endParaRPr lang="en-US"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smtClean="0"/>
              <a:t>Teaching plan 3</a:t>
            </a:r>
          </a:p>
        </p:txBody>
      </p:sp>
      <p:graphicFrame>
        <p:nvGraphicFramePr>
          <p:cNvPr id="4" name="Content Placeholder 3"/>
          <p:cNvGraphicFramePr>
            <a:graphicFrameLocks noGrp="1"/>
          </p:cNvGraphicFramePr>
          <p:nvPr>
            <p:ph idx="1"/>
          </p:nvPr>
        </p:nvGraphicFramePr>
        <p:xfrm>
          <a:off x="457200" y="1417638"/>
          <a:ext cx="8229600" cy="2225675"/>
        </p:xfrm>
        <a:graphic>
          <a:graphicData uri="http://schemas.openxmlformats.org/drawingml/2006/table">
            <a:tbl>
              <a:tblPr firstRow="1" bandRow="1">
                <a:tableStyleId>{5C22544A-7EE6-4342-B048-85BDC9FD1C3A}</a:tableStyleId>
              </a:tblPr>
              <a:tblGrid>
                <a:gridCol w="1371600"/>
                <a:gridCol w="3124200"/>
                <a:gridCol w="2057400"/>
                <a:gridCol w="1676400"/>
              </a:tblGrid>
              <a:tr h="370840">
                <a:tc>
                  <a:txBody>
                    <a:bodyPr/>
                    <a:lstStyle/>
                    <a:p>
                      <a:r>
                        <a:rPr lang="en-US" dirty="0" smtClean="0"/>
                        <a:t>Date</a:t>
                      </a:r>
                      <a:endParaRPr lang="en-US" dirty="0"/>
                    </a:p>
                  </a:txBody>
                  <a:tcPr/>
                </a:tc>
                <a:tc>
                  <a:txBody>
                    <a:bodyPr/>
                    <a:lstStyle/>
                    <a:p>
                      <a:r>
                        <a:rPr lang="en-US" dirty="0" smtClean="0"/>
                        <a:t>Topic</a:t>
                      </a:r>
                      <a:endParaRPr lang="en-US" dirty="0"/>
                    </a:p>
                  </a:txBody>
                  <a:tcPr/>
                </a:tc>
                <a:tc>
                  <a:txBody>
                    <a:bodyPr/>
                    <a:lstStyle/>
                    <a:p>
                      <a:r>
                        <a:rPr lang="en-US" dirty="0" smtClean="0"/>
                        <a:t>Teacher</a:t>
                      </a:r>
                      <a:endParaRPr lang="en-US" dirty="0"/>
                    </a:p>
                  </a:txBody>
                  <a:tcPr/>
                </a:tc>
                <a:tc>
                  <a:txBody>
                    <a:bodyPr/>
                    <a:lstStyle/>
                    <a:p>
                      <a:r>
                        <a:rPr lang="en-US" dirty="0" smtClean="0"/>
                        <a:t>Curriculum</a:t>
                      </a:r>
                      <a:endParaRPr lang="en-US" dirty="0"/>
                    </a:p>
                  </a:txBody>
                  <a:tcPr/>
                </a:tc>
              </a:tr>
              <a:tr h="370840">
                <a:tc>
                  <a:txBody>
                    <a:bodyPr/>
                    <a:lstStyle/>
                    <a:p>
                      <a:r>
                        <a:rPr lang="en-US" dirty="0" smtClean="0"/>
                        <a:t>04.11.2008</a:t>
                      </a:r>
                      <a:endParaRPr lang="en-US" dirty="0"/>
                    </a:p>
                  </a:txBody>
                  <a:tcPr/>
                </a:tc>
                <a:tc>
                  <a:txBody>
                    <a:bodyPr/>
                    <a:lstStyle/>
                    <a:p>
                      <a:r>
                        <a:rPr lang="en-US" dirty="0" smtClean="0"/>
                        <a:t>TBA</a:t>
                      </a:r>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04.11.2008</a:t>
                      </a:r>
                      <a:endParaRPr lang="en-US" dirty="0"/>
                    </a:p>
                  </a:txBody>
                  <a:tcPr/>
                </a:tc>
                <a:tc>
                  <a:txBody>
                    <a:bodyPr/>
                    <a:lstStyle/>
                    <a:p>
                      <a:r>
                        <a:rPr lang="en-US" dirty="0" smtClean="0"/>
                        <a:t>Group work session 7</a:t>
                      </a:r>
                      <a:endParaRPr lang="en-US" dirty="0"/>
                    </a:p>
                  </a:txBody>
                  <a:tcPr/>
                </a:tc>
                <a:tc>
                  <a:txBody>
                    <a:bodyPr/>
                    <a:lstStyle/>
                    <a:p>
                      <a:r>
                        <a:rPr lang="en-US" dirty="0" err="1" smtClean="0"/>
                        <a:t>LivMarit</a:t>
                      </a:r>
                      <a:r>
                        <a:rPr lang="en-US" baseline="0" dirty="0" err="1" smtClean="0"/>
                        <a:t>Næss</a:t>
                      </a:r>
                      <a:endParaRPr lang="en-US" dirty="0"/>
                    </a:p>
                  </a:txBody>
                  <a:tcPr/>
                </a:tc>
                <a:tc>
                  <a:txBody>
                    <a:bodyPr/>
                    <a:lstStyle/>
                    <a:p>
                      <a:endParaRPr lang="en-US" dirty="0"/>
                    </a:p>
                  </a:txBody>
                  <a:tcPr/>
                </a:tc>
              </a:tr>
              <a:tr h="370840">
                <a:tc>
                  <a:txBody>
                    <a:bodyPr/>
                    <a:lstStyle/>
                    <a:p>
                      <a:r>
                        <a:rPr lang="en-US" dirty="0" smtClean="0"/>
                        <a:t>11.11.2008</a:t>
                      </a:r>
                      <a:endParaRPr lang="en-US" dirty="0"/>
                    </a:p>
                  </a:txBody>
                  <a:tcPr/>
                </a:tc>
                <a:tc>
                  <a:txBody>
                    <a:bodyPr/>
                    <a:lstStyle/>
                    <a:p>
                      <a:r>
                        <a:rPr lang="en-US" dirty="0" smtClean="0"/>
                        <a:t>Entrepreneurship</a:t>
                      </a:r>
                      <a:r>
                        <a:rPr lang="en-US" baseline="0" dirty="0" smtClean="0"/>
                        <a:t> in Norway</a:t>
                      </a:r>
                      <a:endParaRPr lang="en-US" dirty="0"/>
                    </a:p>
                  </a:txBody>
                  <a:tcPr/>
                </a:tc>
                <a:tc>
                  <a:txBody>
                    <a:bodyPr/>
                    <a:lstStyle/>
                    <a:p>
                      <a:r>
                        <a:rPr lang="en-US" dirty="0" smtClean="0"/>
                        <a:t>Eline</a:t>
                      </a:r>
                      <a:r>
                        <a:rPr lang="en-US" baseline="0" dirty="0" smtClean="0"/>
                        <a:t> Ingstad</a:t>
                      </a:r>
                      <a:endParaRPr lang="en-US" dirty="0"/>
                    </a:p>
                  </a:txBody>
                  <a:tcPr/>
                </a:tc>
                <a:tc>
                  <a:txBody>
                    <a:bodyPr/>
                    <a:lstStyle/>
                    <a:p>
                      <a:endParaRPr lang="en-US"/>
                    </a:p>
                  </a:txBody>
                  <a:tcPr/>
                </a:tc>
              </a:tr>
              <a:tr h="370840">
                <a:tc>
                  <a:txBody>
                    <a:bodyPr/>
                    <a:lstStyle/>
                    <a:p>
                      <a:r>
                        <a:rPr lang="en-US" dirty="0" smtClean="0"/>
                        <a:t>28.11.2008</a:t>
                      </a:r>
                      <a:endParaRPr lang="en-US" dirty="0"/>
                    </a:p>
                  </a:txBody>
                  <a:tcPr/>
                </a:tc>
                <a:tc>
                  <a:txBody>
                    <a:bodyPr/>
                    <a:lstStyle/>
                    <a:p>
                      <a:r>
                        <a:rPr lang="en-US" dirty="0" smtClean="0"/>
                        <a:t>Hand in of business plan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endParaRPr lang="en-US" dirty="0"/>
                    </a:p>
                  </a:txBody>
                  <a:tcPr/>
                </a:tc>
              </a:tr>
              <a:tr h="370840">
                <a:tc>
                  <a:txBody>
                    <a:bodyPr/>
                    <a:lstStyle/>
                    <a:p>
                      <a:r>
                        <a:rPr lang="en-US" dirty="0" smtClean="0"/>
                        <a:t>10.12.2008</a:t>
                      </a:r>
                      <a:endParaRPr lang="en-US" dirty="0"/>
                    </a:p>
                  </a:txBody>
                  <a:tcPr/>
                </a:tc>
                <a:tc>
                  <a:txBody>
                    <a:bodyPr/>
                    <a:lstStyle/>
                    <a:p>
                      <a:r>
                        <a:rPr lang="en-US" dirty="0" smtClean="0"/>
                        <a:t>EXAM</a:t>
                      </a:r>
                      <a:endParaRPr lang="en-US" dirty="0"/>
                    </a:p>
                  </a:txBody>
                  <a:tcPr/>
                </a:tc>
                <a:tc>
                  <a:txBody>
                    <a:bodyPr/>
                    <a:lstStyle/>
                    <a:p>
                      <a:endParaRPr lang="en-US" dirty="0"/>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1447</TotalTime>
  <Words>423</Words>
  <Application>Microsoft Macintosh PowerPoint</Application>
  <PresentationFormat>On-screen Show (4:3)</PresentationFormat>
  <Paragraphs>115</Paragraphs>
  <Slides>9</Slides>
  <Notes>0</Notes>
  <HiddenSlides>0</HiddenSlides>
  <MMClips>0</MMClips>
  <ScaleCrop>false</ScaleCrop>
  <HeadingPairs>
    <vt:vector size="6" baseType="variant">
      <vt:variant>
        <vt:lpstr>Fonts Used</vt:lpstr>
      </vt:variant>
      <vt:variant>
        <vt:i4>2</vt:i4>
      </vt:variant>
      <vt:variant>
        <vt:lpstr>Design Template</vt:lpstr>
      </vt:variant>
      <vt:variant>
        <vt:i4>1</vt:i4>
      </vt:variant>
      <vt:variant>
        <vt:lpstr>Slide Titles</vt:lpstr>
      </vt:variant>
      <vt:variant>
        <vt:i4>9</vt:i4>
      </vt:variant>
    </vt:vector>
  </HeadingPairs>
  <TitlesOfParts>
    <vt:vector size="12" baseType="lpstr">
      <vt:lpstr>Calibri</vt:lpstr>
      <vt:lpstr>Arial</vt:lpstr>
      <vt:lpstr>Office Theme</vt:lpstr>
      <vt:lpstr>ENT 4000 From idea to business</vt:lpstr>
      <vt:lpstr>Course content</vt:lpstr>
      <vt:lpstr>Learning outcomes</vt:lpstr>
      <vt:lpstr>Teaching</vt:lpstr>
      <vt:lpstr>Curriculum</vt:lpstr>
      <vt:lpstr>Course evaluation and exam</vt:lpstr>
      <vt:lpstr>Teaching plan 1</vt:lpstr>
      <vt:lpstr>Teaching plan 2</vt:lpstr>
      <vt:lpstr>Teaching plan 3</vt:lpstr>
    </vt:vector>
  </TitlesOfParts>
  <Company>University of Oslo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 4000 From idea to business</dc:title>
  <dc:creator>Eline Synneva Lorentzen Ingstad</dc:creator>
  <cp:lastModifiedBy>silviait</cp:lastModifiedBy>
  <cp:revision>5</cp:revision>
  <dcterms:created xsi:type="dcterms:W3CDTF">2008-08-18T11:07:15Z</dcterms:created>
  <dcterms:modified xsi:type="dcterms:W3CDTF">2008-08-19T11:29:58Z</dcterms:modified>
</cp:coreProperties>
</file>