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68" r:id="rId2"/>
  </p:sldMasterIdLst>
  <p:notesMasterIdLst>
    <p:notesMasterId r:id="rId21"/>
  </p:notesMasterIdLst>
  <p:sldIdLst>
    <p:sldId id="256" r:id="rId3"/>
    <p:sldId id="270" r:id="rId4"/>
    <p:sldId id="290" r:id="rId5"/>
    <p:sldId id="291" r:id="rId6"/>
    <p:sldId id="281" r:id="rId7"/>
    <p:sldId id="272" r:id="rId8"/>
    <p:sldId id="292" r:id="rId9"/>
    <p:sldId id="277" r:id="rId10"/>
    <p:sldId id="274" r:id="rId11"/>
    <p:sldId id="275" r:id="rId12"/>
    <p:sldId id="264" r:id="rId13"/>
    <p:sldId id="289" r:id="rId14"/>
    <p:sldId id="265" r:id="rId15"/>
    <p:sldId id="293" r:id="rId16"/>
    <p:sldId id="266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80" autoAdjust="0"/>
    <p:restoredTop sz="94718" autoAdjust="0"/>
  </p:normalViewPr>
  <p:slideViewPr>
    <p:cSldViewPr>
      <p:cViewPr varScale="1">
        <p:scale>
          <a:sx n="106" d="100"/>
          <a:sy n="106" d="100"/>
        </p:scale>
        <p:origin x="-102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A04A-A05A-4F88-82EA-426A3831A9BE}" type="datetimeFigureOut">
              <a:rPr lang="nb-NO" smtClean="0"/>
              <a:pPr/>
              <a:t>09.09.2008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52C94-989E-4C01-8B10-EB37786E556A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0338" y="609600"/>
            <a:ext cx="1941512" cy="4641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2138" cy="4641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06825" cy="349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3806825" cy="349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37650" cy="5684838"/>
            <a:chOff x="0" y="0"/>
            <a:chExt cx="5756" cy="3581"/>
          </a:xfrm>
        </p:grpSpPr>
        <p:sp>
          <p:nvSpPr>
            <p:cNvPr id="111619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5757" cy="3582"/>
            </a:xfrm>
            <a:prstGeom prst="roundRect">
              <a:avLst>
                <a:gd name="adj" fmla="val 28"/>
              </a:avLst>
            </a:prstGeom>
            <a:solidFill>
              <a:srgbClr val="29AEC5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>
                <a:ea typeface="+mn-ea"/>
                <a:cs typeface="+mn-cs"/>
              </a:endParaRPr>
            </a:p>
          </p:txBody>
        </p:sp>
        <p:pic>
          <p:nvPicPr>
            <p:cNvPr id="4107" name="Picture 4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0" y="0"/>
              <a:ext cx="5757" cy="3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5978525" y="5997575"/>
            <a:ext cx="2954338" cy="701675"/>
            <a:chOff x="3766" y="3778"/>
            <a:chExt cx="1861" cy="442"/>
          </a:xfrm>
        </p:grpSpPr>
        <p:sp>
          <p:nvSpPr>
            <p:cNvPr id="111622" name="AutoShape 6"/>
            <p:cNvSpPr>
              <a:spLocks noChangeArrowheads="1"/>
            </p:cNvSpPr>
            <p:nvPr/>
          </p:nvSpPr>
          <p:spPr bwMode="auto">
            <a:xfrm>
              <a:off x="3766" y="3778"/>
              <a:ext cx="1862" cy="443"/>
            </a:xfrm>
            <a:prstGeom prst="roundRect">
              <a:avLst>
                <a:gd name="adj" fmla="val 222"/>
              </a:avLst>
            </a:prstGeom>
            <a:solidFill>
              <a:srgbClr val="97008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nb-NO">
                <a:ea typeface="+mn-ea"/>
                <a:cs typeface="+mn-cs"/>
              </a:endParaRPr>
            </a:p>
          </p:txBody>
        </p:sp>
        <p:pic>
          <p:nvPicPr>
            <p:cNvPr id="4105" name="Picture 7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3766" y="3778"/>
              <a:ext cx="186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100" name="Picture 8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44475" y="5911850"/>
            <a:ext cx="15128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66050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41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6605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the outline text format</a:t>
            </a:r>
          </a:p>
          <a:p>
            <a:pPr lvl="1"/>
            <a:r>
              <a:rPr lang="en-US" smtClean="0"/>
              <a:t> Second Outline Level</a:t>
            </a:r>
          </a:p>
          <a:p>
            <a:pPr lvl="2"/>
            <a:r>
              <a:rPr lang="en-US" smtClean="0"/>
              <a:t> Third Outline Level</a:t>
            </a:r>
          </a:p>
          <a:p>
            <a:pPr lvl="3"/>
            <a:r>
              <a:rPr lang="en-US" smtClean="0"/>
              <a:t> Fourth Outline Level</a:t>
            </a:r>
          </a:p>
          <a:p>
            <a:pPr lvl="4"/>
            <a:r>
              <a:rPr lang="en-US" smtClean="0"/>
              <a:t> Fifth Outline Level</a:t>
            </a:r>
          </a:p>
          <a:p>
            <a:pPr lvl="4"/>
            <a:r>
              <a:rPr lang="en-US" smtClean="0"/>
              <a:t> Sixth Outline Level</a:t>
            </a:r>
          </a:p>
          <a:p>
            <a:pPr lvl="4"/>
            <a:r>
              <a:rPr lang="en-US" smtClean="0"/>
              <a:t> Seventh Outline Level</a:t>
            </a:r>
          </a:p>
          <a:p>
            <a:pPr lvl="4"/>
            <a:r>
              <a:rPr lang="en-US" smtClean="0"/>
              <a:t> Eighth Outline Level</a:t>
            </a:r>
          </a:p>
          <a:p>
            <a:pPr lvl="4"/>
            <a:r>
              <a:rPr lang="en-US" smtClean="0"/>
              <a:t> Ninth Outline Level</a:t>
            </a:r>
          </a:p>
        </p:txBody>
      </p:sp>
      <p:pic>
        <p:nvPicPr>
          <p:cNvPr id="4103" name="Picture 11" descr="gs_only_logo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323850" y="188913"/>
            <a:ext cx="9239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3200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3200">
          <a:solidFill>
            <a:srgbClr val="000000"/>
          </a:solidFill>
          <a:latin typeface="Verdana" pitchFamily="34" charset="0"/>
          <a:ea typeface="Lucida Sans Unicode" pitchFamily="34" charset="0"/>
          <a:cs typeface="Lucida Sans Unicode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3200">
          <a:solidFill>
            <a:srgbClr val="000000"/>
          </a:solidFill>
          <a:latin typeface="Verdana" pitchFamily="34" charset="0"/>
          <a:ea typeface="Lucida Sans Unicode" pitchFamily="34" charset="0"/>
          <a:cs typeface="Lucida Sans Unicode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3200">
          <a:solidFill>
            <a:srgbClr val="000000"/>
          </a:solidFill>
          <a:latin typeface="Verdana" pitchFamily="34" charset="0"/>
          <a:ea typeface="Lucida Sans Unicode" pitchFamily="34" charset="0"/>
          <a:cs typeface="Lucida Sans Unicode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3200">
          <a:solidFill>
            <a:srgbClr val="000000"/>
          </a:solidFill>
          <a:latin typeface="Verdana" pitchFamily="34" charset="0"/>
          <a:ea typeface="Lucida Sans Unicode" pitchFamily="34" charset="0"/>
          <a:cs typeface="Lucida Sans Unicode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3200">
          <a:solidFill>
            <a:srgbClr val="000000"/>
          </a:solidFill>
          <a:latin typeface="Verdana" pitchFamily="34" charset="0"/>
          <a:cs typeface="Lucida Sans Unicode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3200">
          <a:solidFill>
            <a:srgbClr val="000000"/>
          </a:solidFill>
          <a:latin typeface="Verdana" pitchFamily="34" charset="0"/>
          <a:cs typeface="Lucida Sans Unicode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3200">
          <a:solidFill>
            <a:srgbClr val="000000"/>
          </a:solidFill>
          <a:latin typeface="Verdana" pitchFamily="34" charset="0"/>
          <a:cs typeface="Lucida Sans Unicode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3200">
          <a:solidFill>
            <a:srgbClr val="000000"/>
          </a:solidFill>
          <a:latin typeface="Verdana" pitchFamily="34" charset="0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525"/>
        </a:spcBef>
        <a:spcAft>
          <a:spcPct val="0"/>
        </a:spcAft>
        <a:buClr>
          <a:srgbClr val="FFFFFF"/>
        </a:buClr>
        <a:buSzPct val="100000"/>
        <a:buFont typeface="Verdana" pitchFamily="34" charset="0"/>
        <a:buChar char="•"/>
        <a:defRPr sz="2500">
          <a:solidFill>
            <a:srgbClr val="FFFFFF"/>
          </a:solidFill>
          <a:latin typeface="+mn-lt"/>
          <a:ea typeface="Lucida Sans Unicode" pitchFamily="34" charset="0"/>
          <a:cs typeface="+mn-cs"/>
        </a:defRPr>
      </a:lvl1pPr>
      <a:lvl2pPr marL="184150" indent="273050" algn="l" defTabSz="449263" rtl="0" eaLnBrk="0" fontAlgn="base" hangingPunct="0">
        <a:spcBef>
          <a:spcPts val="475"/>
        </a:spcBef>
        <a:spcAft>
          <a:spcPct val="0"/>
        </a:spcAft>
        <a:buClr>
          <a:schemeClr val="bg1"/>
        </a:buClr>
        <a:buSzPct val="100000"/>
        <a:buFont typeface="Verdana" pitchFamily="34" charset="0"/>
        <a:buChar char="–"/>
        <a:defRPr sz="2100">
          <a:solidFill>
            <a:srgbClr val="FFFFFF"/>
          </a:solidFill>
          <a:latin typeface="+mn-lt"/>
          <a:ea typeface="Lucida Sans Unicode" pitchFamily="34" charset="0"/>
          <a:cs typeface="+mn-cs"/>
        </a:defRPr>
      </a:lvl2pPr>
      <a:lvl3pPr marL="374650" indent="539750" algn="l" defTabSz="449263" rtl="0" eaLnBrk="0" fontAlgn="base" hangingPunct="0">
        <a:spcBef>
          <a:spcPts val="425"/>
        </a:spcBef>
        <a:spcAft>
          <a:spcPct val="0"/>
        </a:spcAft>
        <a:buClr>
          <a:schemeClr val="bg1"/>
        </a:buClr>
        <a:buSzPct val="100000"/>
        <a:buFont typeface="Verdana" pitchFamily="34" charset="0"/>
        <a:buChar char="–"/>
        <a:defRPr sz="1900">
          <a:solidFill>
            <a:srgbClr val="FFFFFF"/>
          </a:solidFill>
          <a:latin typeface="+mn-lt"/>
          <a:ea typeface="Lucida Sans Unicode" pitchFamily="34" charset="0"/>
          <a:cs typeface="+mn-cs"/>
        </a:defRPr>
      </a:lvl3pPr>
      <a:lvl4pPr marL="565150" indent="806450" algn="l" defTabSz="449263" rtl="0" eaLnBrk="0" fontAlgn="base" hangingPunct="0">
        <a:spcBef>
          <a:spcPts val="375"/>
        </a:spcBef>
        <a:spcAft>
          <a:spcPct val="0"/>
        </a:spcAft>
        <a:buClr>
          <a:schemeClr val="bg1"/>
        </a:buClr>
        <a:buSzPct val="100000"/>
        <a:buFont typeface="Verdana" pitchFamily="34" charset="0"/>
        <a:buChar char="–"/>
        <a:defRPr sz="1700">
          <a:solidFill>
            <a:srgbClr val="FFFFFF"/>
          </a:solidFill>
          <a:latin typeface="+mn-lt"/>
          <a:ea typeface="Lucida Sans Unicode" pitchFamily="34" charset="0"/>
          <a:cs typeface="+mn-cs"/>
        </a:defRPr>
      </a:lvl4pPr>
      <a:lvl5pPr marL="755650" indent="1073150" algn="l" defTabSz="449263" rtl="0" eaLnBrk="0" fontAlgn="base" hangingPunct="0">
        <a:spcBef>
          <a:spcPts val="325"/>
        </a:spcBef>
        <a:spcAft>
          <a:spcPct val="0"/>
        </a:spcAft>
        <a:buClr>
          <a:schemeClr val="bg1"/>
        </a:buClr>
        <a:buSzPct val="100000"/>
        <a:buFont typeface="Verdana" pitchFamily="34" charset="0"/>
        <a:buChar char="–"/>
        <a:defRPr sz="1500">
          <a:solidFill>
            <a:srgbClr val="FFFFFF"/>
          </a:solidFill>
          <a:latin typeface="+mn-lt"/>
          <a:ea typeface="Lucida Sans Unicode" pitchFamily="34" charset="0"/>
          <a:cs typeface="+mn-cs"/>
        </a:defRPr>
      </a:lvl5pPr>
      <a:lvl6pPr marL="1212850" algn="l" defTabSz="449263" rtl="0" fontAlgn="base">
        <a:spcBef>
          <a:spcPts val="325"/>
        </a:spcBef>
        <a:spcAft>
          <a:spcPct val="0"/>
        </a:spcAft>
        <a:buClr>
          <a:schemeClr val="bg1"/>
        </a:buClr>
        <a:buSzPct val="100000"/>
        <a:buFont typeface="Verdana" pitchFamily="34" charset="0"/>
        <a:buChar char="–"/>
        <a:defRPr sz="1500">
          <a:solidFill>
            <a:srgbClr val="FFFFFF"/>
          </a:solidFill>
          <a:latin typeface="+mn-lt"/>
          <a:cs typeface="+mn-cs"/>
        </a:defRPr>
      </a:lvl6pPr>
      <a:lvl7pPr marL="1670050" algn="l" defTabSz="449263" rtl="0" fontAlgn="base">
        <a:spcBef>
          <a:spcPts val="325"/>
        </a:spcBef>
        <a:spcAft>
          <a:spcPct val="0"/>
        </a:spcAft>
        <a:buClr>
          <a:schemeClr val="bg1"/>
        </a:buClr>
        <a:buSzPct val="100000"/>
        <a:buFont typeface="Verdana" pitchFamily="34" charset="0"/>
        <a:buChar char="–"/>
        <a:defRPr sz="1500">
          <a:solidFill>
            <a:srgbClr val="FFFFFF"/>
          </a:solidFill>
          <a:latin typeface="+mn-lt"/>
          <a:cs typeface="+mn-cs"/>
        </a:defRPr>
      </a:lvl7pPr>
      <a:lvl8pPr marL="2127250" algn="l" defTabSz="449263" rtl="0" fontAlgn="base">
        <a:spcBef>
          <a:spcPts val="325"/>
        </a:spcBef>
        <a:spcAft>
          <a:spcPct val="0"/>
        </a:spcAft>
        <a:buClr>
          <a:schemeClr val="bg1"/>
        </a:buClr>
        <a:buSzPct val="100000"/>
        <a:buFont typeface="Verdana" pitchFamily="34" charset="0"/>
        <a:buChar char="–"/>
        <a:defRPr sz="1500">
          <a:solidFill>
            <a:srgbClr val="FFFFFF"/>
          </a:solidFill>
          <a:latin typeface="+mn-lt"/>
          <a:cs typeface="+mn-cs"/>
        </a:defRPr>
      </a:lvl8pPr>
      <a:lvl9pPr marL="2584450" algn="l" defTabSz="449263" rtl="0" fontAlgn="base">
        <a:spcBef>
          <a:spcPts val="325"/>
        </a:spcBef>
        <a:spcAft>
          <a:spcPct val="0"/>
        </a:spcAft>
        <a:buClr>
          <a:schemeClr val="bg1"/>
        </a:buClr>
        <a:buSzPct val="100000"/>
        <a:buFont typeface="Verdana" pitchFamily="34" charset="0"/>
        <a:buChar char="–"/>
        <a:defRPr sz="15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4400">
          <a:solidFill>
            <a:srgbClr val="000000"/>
          </a:solidFill>
          <a:latin typeface="+mj-lt"/>
          <a:ea typeface="Lucida Sans Unicode" pitchFamily="34" charset="0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4400">
          <a:solidFill>
            <a:srgbClr val="000000"/>
          </a:solidFill>
          <a:latin typeface="Times New Roman" pitchFamily="18" charset="0"/>
          <a:ea typeface="Lucida Sans Unicode" pitchFamily="34" charset="0"/>
          <a:cs typeface="Lucida Sans Unicode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Verdana" pitchFamily="34" charset="0"/>
        <a:defRPr sz="4400">
          <a:solidFill>
            <a:srgbClr val="000000"/>
          </a:solidFill>
          <a:latin typeface="Times New Roman" pitchFamily="18" charset="0"/>
          <a:cs typeface="Lucida Sans Unicode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525"/>
        </a:spcBef>
        <a:spcAft>
          <a:spcPct val="0"/>
        </a:spcAft>
        <a:buClr>
          <a:srgbClr val="FFFFFF"/>
        </a:buClr>
        <a:buSzPct val="100000"/>
        <a:buFont typeface="Verdana" pitchFamily="34" charset="0"/>
        <a:buChar char="•"/>
        <a:defRPr sz="2100">
          <a:solidFill>
            <a:srgbClr val="FFFFFF"/>
          </a:solidFill>
          <a:latin typeface="+mn-lt"/>
          <a:ea typeface="Lucida Sans Unicode" pitchFamily="34" charset="0"/>
          <a:cs typeface="+mn-cs"/>
        </a:defRPr>
      </a:lvl1pPr>
      <a:lvl2pPr marL="184150" indent="27305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–"/>
        <a:defRPr sz="1900">
          <a:solidFill>
            <a:srgbClr val="FFFFFF"/>
          </a:solidFill>
          <a:latin typeface="+mn-lt"/>
          <a:ea typeface="Lucida Sans Unicode" pitchFamily="34" charset="0"/>
          <a:cs typeface="+mn-cs"/>
        </a:defRPr>
      </a:lvl2pPr>
      <a:lvl3pPr marL="374650" indent="539750" algn="l" defTabSz="449263" rtl="0" eaLnBrk="0" fontAlgn="base" hangingPunct="0">
        <a:spcBef>
          <a:spcPts val="425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•"/>
        <a:defRPr sz="1700">
          <a:solidFill>
            <a:srgbClr val="FFFFFF"/>
          </a:solidFill>
          <a:latin typeface="+mn-lt"/>
          <a:ea typeface="Lucida Sans Unicode" pitchFamily="34" charset="0"/>
          <a:cs typeface="+mn-cs"/>
        </a:defRPr>
      </a:lvl3pPr>
      <a:lvl4pPr marL="565150" indent="806450" algn="l" defTabSz="449263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–"/>
        <a:defRPr sz="1500">
          <a:solidFill>
            <a:srgbClr val="FFFFFF"/>
          </a:solidFill>
          <a:latin typeface="+mn-lt"/>
          <a:ea typeface="Lucida Sans Unicode" pitchFamily="34" charset="0"/>
          <a:cs typeface="+mn-cs"/>
        </a:defRPr>
      </a:lvl4pPr>
      <a:lvl5pPr marL="755650" indent="1073150" algn="l" defTabSz="449263" rtl="0" eaLnBrk="0" fontAlgn="base" hangingPunct="0">
        <a:spcBef>
          <a:spcPts val="325"/>
        </a:spcBef>
        <a:spcAft>
          <a:spcPct val="0"/>
        </a:spcAft>
        <a:buClr>
          <a:srgbClr val="000000"/>
        </a:buClr>
        <a:buSzPct val="100000"/>
        <a:buFont typeface="Verdana" pitchFamily="34" charset="0"/>
        <a:buChar char="»"/>
        <a:defRPr sz="1300">
          <a:solidFill>
            <a:srgbClr val="FFFFFF"/>
          </a:solidFill>
          <a:latin typeface="+mn-lt"/>
          <a:ea typeface="Lucida Sans Unicode" pitchFamily="34" charset="0"/>
          <a:cs typeface="+mn-cs"/>
        </a:defRPr>
      </a:lvl5pPr>
      <a:lvl6pPr marL="121285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Verdana" pitchFamily="34" charset="0"/>
        <a:defRPr sz="1300">
          <a:solidFill>
            <a:srgbClr val="FFFFFF"/>
          </a:solidFill>
          <a:latin typeface="+mn-lt"/>
          <a:cs typeface="+mn-cs"/>
        </a:defRPr>
      </a:lvl6pPr>
      <a:lvl7pPr marL="167005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Verdana" pitchFamily="34" charset="0"/>
        <a:defRPr sz="1300">
          <a:solidFill>
            <a:srgbClr val="FFFFFF"/>
          </a:solidFill>
          <a:latin typeface="+mn-lt"/>
          <a:cs typeface="+mn-cs"/>
        </a:defRPr>
      </a:lvl7pPr>
      <a:lvl8pPr marL="212725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Verdana" pitchFamily="34" charset="0"/>
        <a:defRPr sz="1300">
          <a:solidFill>
            <a:srgbClr val="FFFFFF"/>
          </a:solidFill>
          <a:latin typeface="+mn-lt"/>
          <a:cs typeface="+mn-cs"/>
        </a:defRPr>
      </a:lvl8pPr>
      <a:lvl9pPr marL="2584450" algn="l" defTabSz="449263" rtl="0" fontAlgn="base">
        <a:spcBef>
          <a:spcPts val="325"/>
        </a:spcBef>
        <a:spcAft>
          <a:spcPct val="0"/>
        </a:spcAft>
        <a:buClr>
          <a:srgbClr val="000000"/>
        </a:buClr>
        <a:buSzPct val="100000"/>
        <a:buFont typeface="Verdana" pitchFamily="34" charset="0"/>
        <a:defRPr sz="13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-dokument2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upload.wikimedia.org/wikipedia/commons/6/66/Porters_five_forces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3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-dokument4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-dokument5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-dokument6.doc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"/>
          <p:cNvSpPr txBox="1">
            <a:spLocks noChangeArrowheads="1"/>
          </p:cNvSpPr>
          <p:nvPr/>
        </p:nvSpPr>
        <p:spPr bwMode="auto">
          <a:xfrm>
            <a:off x="611188" y="1114425"/>
            <a:ext cx="4873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b-NO" sz="3600" b="1" dirty="0" smtClean="0">
                <a:solidFill>
                  <a:schemeClr val="bg1"/>
                </a:solidFill>
                <a:latin typeface="Verdana" pitchFamily="34" charset="0"/>
              </a:rPr>
              <a:t>The Business Plan</a:t>
            </a:r>
            <a:endParaRPr lang="en-US" sz="36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smtClean="0"/>
              <a:t>14 questions...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How realistic are they about the venture’s chances for success and the tribulations it will face?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Who else needs to be on the team?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Are they prepared to recruit high-quality people?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How will they respond to adversity?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Do they have the mettle to make the inevitable hard choices that have to be made?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How committed are they to this venture?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What are their motivations?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1371600" y="2333625"/>
            <a:ext cx="7015163" cy="1200150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Verdana" pitchFamily="34" charset="0"/>
              </a:rPr>
              <a:t>A </a:t>
            </a:r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business plan</a:t>
            </a:r>
            <a:r>
              <a:rPr lang="en-US">
                <a:solidFill>
                  <a:schemeClr val="tx2"/>
                </a:solidFill>
                <a:latin typeface="Verdana" pitchFamily="34" charset="0"/>
              </a:rPr>
              <a:t> is a document that describes the opportunity, product, context, strategy, team, required resources, financial return, and harvest of a business venture.</a:t>
            </a:r>
          </a:p>
        </p:txBody>
      </p:sp>
      <p:pic>
        <p:nvPicPr>
          <p:cNvPr id="8201" name="Picture 6" descr="conce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981075"/>
            <a:ext cx="1905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638800" y="5133975"/>
            <a:ext cx="3276600" cy="25082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u="sng" dirty="0">
                <a:latin typeface="Verdana" pitchFamily="34" charset="0"/>
                <a:ea typeface="+mn-ea"/>
                <a:cs typeface="+mn-cs"/>
              </a:rPr>
              <a:t>Technology Ventures</a:t>
            </a:r>
            <a:r>
              <a:rPr lang="en-US" sz="1000" dirty="0">
                <a:latin typeface="Verdana" pitchFamily="34" charset="0"/>
                <a:ea typeface="+mn-ea"/>
                <a:cs typeface="+mn-cs"/>
              </a:rPr>
              <a:t>: From Idea to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Enterprise</a:t>
            </a:r>
            <a:endParaRPr lang="en-US" sz="1000" u="sng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5133975"/>
            <a:ext cx="3557582" cy="246221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+mn-ea"/>
                <a:cs typeface="+mn-cs"/>
              </a:rPr>
              <a:t>Chapter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7: Venture Creation and the Business plan</a:t>
            </a:r>
            <a:endParaRPr lang="en-US" sz="1000" dirty="0"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5638800" y="5133975"/>
            <a:ext cx="3276600" cy="25082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u="sng" dirty="0">
                <a:latin typeface="Verdana" pitchFamily="34" charset="0"/>
                <a:ea typeface="+mn-ea"/>
                <a:cs typeface="+mn-cs"/>
              </a:rPr>
              <a:t>Technology Ventures</a:t>
            </a:r>
            <a:r>
              <a:rPr lang="en-US" sz="1000" dirty="0">
                <a:latin typeface="Verdana" pitchFamily="34" charset="0"/>
                <a:ea typeface="+mn-ea"/>
                <a:cs typeface="+mn-cs"/>
              </a:rPr>
              <a:t>: From Idea to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Enterprise</a:t>
            </a:r>
            <a:endParaRPr lang="en-US" sz="1000" u="sng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228600" y="5133975"/>
            <a:ext cx="3557582" cy="246221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+mn-ea"/>
                <a:cs typeface="+mn-cs"/>
              </a:rPr>
              <a:t>Chapter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7: Venture Creation and the Business plan</a:t>
            </a:r>
            <a:endParaRPr lang="en-US" sz="10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224" name="Text Box 4"/>
          <p:cNvSpPr txBox="1">
            <a:spLocks noChangeArrowheads="1"/>
          </p:cNvSpPr>
          <p:nvPr/>
        </p:nvSpPr>
        <p:spPr bwMode="auto">
          <a:xfrm>
            <a:off x="1371600" y="2333625"/>
            <a:ext cx="7015163" cy="1200150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Verdana" pitchFamily="34" charset="0"/>
              </a:rPr>
              <a:t>The key function of writing a plan is to record the opportunity and the solution to the need, and show that solution can be made to be economically favorable within a reasonable period of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619250" y="404813"/>
          <a:ext cx="6748463" cy="319087"/>
        </p:xfrm>
        <a:graphic>
          <a:graphicData uri="http://schemas.openxmlformats.org/presentationml/2006/ole">
            <p:oleObj spid="_x0000_s1026" name="Document" r:id="rId3" imgW="6860776" imgH="321374" progId="Word.Document.8">
              <p:embed/>
            </p:oleObj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52400" y="1003300"/>
          <a:ext cx="8229600" cy="3135313"/>
        </p:xfrm>
        <a:graphic>
          <a:graphicData uri="http://schemas.openxmlformats.org/presentationml/2006/ole">
            <p:oleObj spid="_x0000_s1027" name="Document" r:id="rId4" imgW="8647553" imgH="3320025" progId="Word.Document.8">
              <p:embed/>
            </p:oleObj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638800" y="5133975"/>
            <a:ext cx="3276600" cy="25082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u="sng" dirty="0">
                <a:latin typeface="Verdana" pitchFamily="34" charset="0"/>
                <a:ea typeface="+mn-ea"/>
                <a:cs typeface="+mn-cs"/>
              </a:rPr>
              <a:t>Technology Ventures</a:t>
            </a:r>
            <a:r>
              <a:rPr lang="en-US" sz="1000" dirty="0">
                <a:latin typeface="Verdana" pitchFamily="34" charset="0"/>
                <a:ea typeface="+mn-ea"/>
                <a:cs typeface="+mn-cs"/>
              </a:rPr>
              <a:t>: From Idea to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Enterprise</a:t>
            </a:r>
            <a:endParaRPr lang="en-US" sz="1000" u="sng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5133975"/>
            <a:ext cx="3557582" cy="246221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+mn-ea"/>
                <a:cs typeface="+mn-cs"/>
              </a:rPr>
              <a:t>Chapter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7: Venture Creation and the Business plan</a:t>
            </a:r>
            <a:endParaRPr lang="en-US" sz="1000" dirty="0"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Porter’s</a:t>
            </a:r>
            <a:r>
              <a:rPr lang="nb-NO" dirty="0" smtClean="0"/>
              <a:t> </a:t>
            </a:r>
            <a:br>
              <a:rPr lang="nb-NO" dirty="0" smtClean="0"/>
            </a:br>
            <a:r>
              <a:rPr lang="nb-NO" dirty="0" smtClean="0"/>
              <a:t>5 </a:t>
            </a:r>
            <a:r>
              <a:rPr lang="nb-NO" dirty="0" err="1" smtClean="0"/>
              <a:t>forces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endParaRPr lang="nb-NO" dirty="0" smtClean="0"/>
          </a:p>
          <a:p>
            <a:pPr>
              <a:buNone/>
            </a:pPr>
            <a:r>
              <a:rPr lang="nb-NO" dirty="0" err="1" smtClean="0"/>
              <a:t>McAffee:Complements</a:t>
            </a:r>
            <a:endParaRPr lang="nb-NO" dirty="0"/>
          </a:p>
        </p:txBody>
      </p:sp>
      <p:pic>
        <p:nvPicPr>
          <p:cNvPr id="41988" name="Picture 4" descr="Image:Porters five forces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7" y="285728"/>
            <a:ext cx="6096043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411413" y="260350"/>
          <a:ext cx="5776912" cy="261938"/>
        </p:xfrm>
        <a:graphic>
          <a:graphicData uri="http://schemas.openxmlformats.org/presentationml/2006/ole">
            <p:oleObj spid="_x0000_s2050" name="Document" r:id="rId3" imgW="5946663" imgH="275332" progId="Word.Document.8">
              <p:embed/>
            </p:oleObj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31775" y="942975"/>
          <a:ext cx="7924800" cy="2946400"/>
        </p:xfrm>
        <a:graphic>
          <a:graphicData uri="http://schemas.openxmlformats.org/presentationml/2006/ole">
            <p:oleObj spid="_x0000_s2051" name="Document" r:id="rId4" imgW="8333489" imgH="3120067" progId="Word.Document.8">
              <p:embed/>
            </p:oleObj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638800" y="5133975"/>
            <a:ext cx="3276600" cy="25082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u="sng" dirty="0">
                <a:latin typeface="Verdana" pitchFamily="34" charset="0"/>
                <a:ea typeface="+mn-ea"/>
                <a:cs typeface="+mn-cs"/>
              </a:rPr>
              <a:t>Technology Ventures</a:t>
            </a:r>
            <a:r>
              <a:rPr lang="en-US" sz="1000" dirty="0">
                <a:latin typeface="Verdana" pitchFamily="34" charset="0"/>
                <a:ea typeface="+mn-ea"/>
                <a:cs typeface="+mn-cs"/>
              </a:rPr>
              <a:t>: From Idea to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Enterprise</a:t>
            </a:r>
            <a:endParaRPr lang="en-US" sz="1000" u="sng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5133975"/>
            <a:ext cx="3557582" cy="246221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+mn-ea"/>
                <a:cs typeface="+mn-cs"/>
              </a:rPr>
              <a:t>Chapter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7: Venture Creation and the Business plan</a:t>
            </a:r>
            <a:endParaRPr lang="en-US" sz="1000" dirty="0"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28600" y="911225"/>
          <a:ext cx="7800975" cy="4129088"/>
        </p:xfrm>
        <a:graphic>
          <a:graphicData uri="http://schemas.openxmlformats.org/presentationml/2006/ole">
            <p:oleObj spid="_x0000_s3074" name="Document" r:id="rId3" imgW="8144403" imgH="4321978" progId="Word.Document.8">
              <p:embed/>
            </p:oleObj>
          </a:graphicData>
        </a:graphic>
      </p:graphicFrame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1544638" y="454025"/>
          <a:ext cx="6267450" cy="295275"/>
        </p:xfrm>
        <a:graphic>
          <a:graphicData uri="http://schemas.openxmlformats.org/presentationml/2006/ole">
            <p:oleObj spid="_x0000_s3075" name="Document" r:id="rId4" imgW="6487285" imgH="306242" progId="Word.Document.8">
              <p:embed/>
            </p:oleObj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638800" y="5133975"/>
            <a:ext cx="3276600" cy="25082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u="sng" dirty="0">
                <a:latin typeface="Verdana" pitchFamily="34" charset="0"/>
                <a:ea typeface="+mn-ea"/>
                <a:cs typeface="+mn-cs"/>
              </a:rPr>
              <a:t>Technology Ventures</a:t>
            </a:r>
            <a:r>
              <a:rPr lang="en-US" sz="1000" dirty="0">
                <a:latin typeface="Verdana" pitchFamily="34" charset="0"/>
                <a:ea typeface="+mn-ea"/>
                <a:cs typeface="+mn-cs"/>
              </a:rPr>
              <a:t>: From Idea to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Enterprise</a:t>
            </a:r>
            <a:endParaRPr lang="en-US" sz="1000" u="sng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5133975"/>
            <a:ext cx="3557582" cy="246221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+mn-ea"/>
                <a:cs typeface="+mn-cs"/>
              </a:rPr>
              <a:t>Chapter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7: Venture Creation and the Business plan</a:t>
            </a:r>
            <a:endParaRPr lang="en-US" sz="1000" dirty="0"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Line 4"/>
          <p:cNvSpPr>
            <a:spLocks noChangeShapeType="1"/>
          </p:cNvSpPr>
          <p:nvPr/>
        </p:nvSpPr>
        <p:spPr bwMode="auto">
          <a:xfrm>
            <a:off x="152400" y="5226050"/>
            <a:ext cx="883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lg" len="med"/>
          </a:ln>
        </p:spPr>
        <p:txBody>
          <a:bodyPr/>
          <a:lstStyle/>
          <a:p>
            <a:endParaRPr lang="nb-NO"/>
          </a:p>
        </p:txBody>
      </p:sp>
      <p:sp>
        <p:nvSpPr>
          <p:cNvPr id="10249" name="Rectangle 5"/>
          <p:cNvSpPr>
            <a:spLocks noChangeArrowheads="1"/>
          </p:cNvSpPr>
          <p:nvPr/>
        </p:nvSpPr>
        <p:spPr bwMode="auto">
          <a:xfrm>
            <a:off x="5486400" y="2482850"/>
            <a:ext cx="3352800" cy="925513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Verdana" pitchFamily="34" charset="0"/>
              </a:rPr>
              <a:t>The </a:t>
            </a:r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business plan</a:t>
            </a:r>
            <a:r>
              <a:rPr lang="en-US">
                <a:solidFill>
                  <a:schemeClr val="tx2"/>
                </a:solidFill>
                <a:latin typeface="Verdana" pitchFamily="34" charset="0"/>
              </a:rPr>
              <a:t> serves as the alignment tool for a new business venture.</a:t>
            </a:r>
          </a:p>
        </p:txBody>
      </p:sp>
      <p:grpSp>
        <p:nvGrpSpPr>
          <p:cNvPr id="10250" name="Group 7"/>
          <p:cNvGrpSpPr>
            <a:grpSpLocks/>
          </p:cNvGrpSpPr>
          <p:nvPr/>
        </p:nvGrpSpPr>
        <p:grpSpPr bwMode="auto">
          <a:xfrm>
            <a:off x="152400" y="120650"/>
            <a:ext cx="5108575" cy="5029200"/>
            <a:chOff x="0" y="672"/>
            <a:chExt cx="3360" cy="3408"/>
          </a:xfrm>
        </p:grpSpPr>
        <p:sp>
          <p:nvSpPr>
            <p:cNvPr id="10253" name="Rectangle 8"/>
            <p:cNvSpPr>
              <a:spLocks noChangeArrowheads="1"/>
            </p:cNvSpPr>
            <p:nvPr/>
          </p:nvSpPr>
          <p:spPr bwMode="auto">
            <a:xfrm>
              <a:off x="0" y="672"/>
              <a:ext cx="3360" cy="3408"/>
            </a:xfrm>
            <a:prstGeom prst="rect">
              <a:avLst/>
            </a:prstGeom>
            <a:solidFill>
              <a:schemeClr val="accent1"/>
            </a:solidFill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nb-NO"/>
            </a:p>
          </p:txBody>
        </p:sp>
        <p:grpSp>
          <p:nvGrpSpPr>
            <p:cNvPr id="10254" name="Group 9"/>
            <p:cNvGrpSpPr>
              <a:grpSpLocks/>
            </p:cNvGrpSpPr>
            <p:nvPr/>
          </p:nvGrpSpPr>
          <p:grpSpPr bwMode="auto">
            <a:xfrm>
              <a:off x="101" y="768"/>
              <a:ext cx="3184" cy="3231"/>
              <a:chOff x="101" y="768"/>
              <a:chExt cx="3184" cy="3231"/>
            </a:xfrm>
          </p:grpSpPr>
          <p:grpSp>
            <p:nvGrpSpPr>
              <p:cNvPr id="10255" name="Group 10"/>
              <p:cNvGrpSpPr>
                <a:grpSpLocks/>
              </p:cNvGrpSpPr>
              <p:nvPr/>
            </p:nvGrpSpPr>
            <p:grpSpPr bwMode="auto">
              <a:xfrm>
                <a:off x="101" y="768"/>
                <a:ext cx="3184" cy="1544"/>
                <a:chOff x="101" y="768"/>
                <a:chExt cx="3184" cy="1544"/>
              </a:xfrm>
            </p:grpSpPr>
            <p:sp>
              <p:nvSpPr>
                <p:cNvPr id="11008" name="Rectangle 11"/>
                <p:cNvSpPr>
                  <a:spLocks noChangeArrowheads="1"/>
                </p:cNvSpPr>
                <p:nvPr/>
              </p:nvSpPr>
              <p:spPr bwMode="auto">
                <a:xfrm>
                  <a:off x="151" y="790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009" name="Rectangle 12"/>
                <p:cNvSpPr>
                  <a:spLocks noChangeArrowheads="1"/>
                </p:cNvSpPr>
                <p:nvPr/>
              </p:nvSpPr>
              <p:spPr bwMode="auto">
                <a:xfrm>
                  <a:off x="101" y="768"/>
                  <a:ext cx="5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0" name="Line 13"/>
                <p:cNvSpPr>
                  <a:spLocks noChangeShapeType="1"/>
                </p:cNvSpPr>
                <p:nvPr/>
              </p:nvSpPr>
              <p:spPr bwMode="auto">
                <a:xfrm>
                  <a:off x="101" y="768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1" name="Rectangle 14"/>
                <p:cNvSpPr>
                  <a:spLocks noChangeArrowheads="1"/>
                </p:cNvSpPr>
                <p:nvPr/>
              </p:nvSpPr>
              <p:spPr bwMode="auto">
                <a:xfrm>
                  <a:off x="101" y="768"/>
                  <a:ext cx="14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2" name="Line 15"/>
                <p:cNvSpPr>
                  <a:spLocks noChangeShapeType="1"/>
                </p:cNvSpPr>
                <p:nvPr/>
              </p:nvSpPr>
              <p:spPr bwMode="auto">
                <a:xfrm>
                  <a:off x="101" y="768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3" name="Rectangle 16"/>
                <p:cNvSpPr>
                  <a:spLocks noChangeArrowheads="1"/>
                </p:cNvSpPr>
                <p:nvPr/>
              </p:nvSpPr>
              <p:spPr bwMode="auto">
                <a:xfrm>
                  <a:off x="106" y="773"/>
                  <a:ext cx="5" cy="9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4" name="Rectangle 17"/>
                <p:cNvSpPr>
                  <a:spLocks noChangeArrowheads="1"/>
                </p:cNvSpPr>
                <p:nvPr/>
              </p:nvSpPr>
              <p:spPr bwMode="auto">
                <a:xfrm>
                  <a:off x="106" y="773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5" name="Rectangle 18"/>
                <p:cNvSpPr>
                  <a:spLocks noChangeArrowheads="1"/>
                </p:cNvSpPr>
                <p:nvPr/>
              </p:nvSpPr>
              <p:spPr bwMode="auto">
                <a:xfrm>
                  <a:off x="111" y="778"/>
                  <a:ext cx="4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6" name="Line 19"/>
                <p:cNvSpPr>
                  <a:spLocks noChangeShapeType="1"/>
                </p:cNvSpPr>
                <p:nvPr/>
              </p:nvSpPr>
              <p:spPr bwMode="auto">
                <a:xfrm>
                  <a:off x="111" y="778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7" name="Line 20"/>
                <p:cNvSpPr>
                  <a:spLocks noChangeShapeType="1"/>
                </p:cNvSpPr>
                <p:nvPr/>
              </p:nvSpPr>
              <p:spPr bwMode="auto">
                <a:xfrm>
                  <a:off x="111" y="778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8" name="Rectangle 21"/>
                <p:cNvSpPr>
                  <a:spLocks noChangeArrowheads="1"/>
                </p:cNvSpPr>
                <p:nvPr/>
              </p:nvSpPr>
              <p:spPr bwMode="auto">
                <a:xfrm>
                  <a:off x="111" y="778"/>
                  <a:ext cx="4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19" name="Line 22"/>
                <p:cNvSpPr>
                  <a:spLocks noChangeShapeType="1"/>
                </p:cNvSpPr>
                <p:nvPr/>
              </p:nvSpPr>
              <p:spPr bwMode="auto">
                <a:xfrm>
                  <a:off x="111" y="778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0" name="Line 23"/>
                <p:cNvSpPr>
                  <a:spLocks noChangeShapeType="1"/>
                </p:cNvSpPr>
                <p:nvPr/>
              </p:nvSpPr>
              <p:spPr bwMode="auto">
                <a:xfrm>
                  <a:off x="111" y="778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1" name="Rectangle 24"/>
                <p:cNvSpPr>
                  <a:spLocks noChangeArrowheads="1"/>
                </p:cNvSpPr>
                <p:nvPr/>
              </p:nvSpPr>
              <p:spPr bwMode="auto">
                <a:xfrm>
                  <a:off x="115" y="768"/>
                  <a:ext cx="315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2" name="Line 25"/>
                <p:cNvSpPr>
                  <a:spLocks noChangeShapeType="1"/>
                </p:cNvSpPr>
                <p:nvPr/>
              </p:nvSpPr>
              <p:spPr bwMode="auto">
                <a:xfrm>
                  <a:off x="115" y="768"/>
                  <a:ext cx="315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3" name="Rectangle 26"/>
                <p:cNvSpPr>
                  <a:spLocks noChangeArrowheads="1"/>
                </p:cNvSpPr>
                <p:nvPr/>
              </p:nvSpPr>
              <p:spPr bwMode="auto">
                <a:xfrm>
                  <a:off x="115" y="773"/>
                  <a:ext cx="3155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4" name="Rectangle 27"/>
                <p:cNvSpPr>
                  <a:spLocks noChangeArrowheads="1"/>
                </p:cNvSpPr>
                <p:nvPr/>
              </p:nvSpPr>
              <p:spPr bwMode="auto">
                <a:xfrm>
                  <a:off x="115" y="778"/>
                  <a:ext cx="3155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5" name="Line 28"/>
                <p:cNvSpPr>
                  <a:spLocks noChangeShapeType="1"/>
                </p:cNvSpPr>
                <p:nvPr/>
              </p:nvSpPr>
              <p:spPr bwMode="auto">
                <a:xfrm>
                  <a:off x="115" y="778"/>
                  <a:ext cx="315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6" name="Rectangle 29"/>
                <p:cNvSpPr>
                  <a:spLocks noChangeArrowheads="1"/>
                </p:cNvSpPr>
                <p:nvPr/>
              </p:nvSpPr>
              <p:spPr bwMode="auto">
                <a:xfrm>
                  <a:off x="3280" y="768"/>
                  <a:ext cx="5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7" name="Line 30"/>
                <p:cNvSpPr>
                  <a:spLocks noChangeShapeType="1"/>
                </p:cNvSpPr>
                <p:nvPr/>
              </p:nvSpPr>
              <p:spPr bwMode="auto">
                <a:xfrm>
                  <a:off x="3280" y="768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8" name="Rectangle 31"/>
                <p:cNvSpPr>
                  <a:spLocks noChangeArrowheads="1"/>
                </p:cNvSpPr>
                <p:nvPr/>
              </p:nvSpPr>
              <p:spPr bwMode="auto">
                <a:xfrm>
                  <a:off x="3270" y="768"/>
                  <a:ext cx="1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29" name="Line 32"/>
                <p:cNvSpPr>
                  <a:spLocks noChangeShapeType="1"/>
                </p:cNvSpPr>
                <p:nvPr/>
              </p:nvSpPr>
              <p:spPr bwMode="auto">
                <a:xfrm>
                  <a:off x="3270" y="768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0" name="Rectangle 33"/>
                <p:cNvSpPr>
                  <a:spLocks noChangeArrowheads="1"/>
                </p:cNvSpPr>
                <p:nvPr/>
              </p:nvSpPr>
              <p:spPr bwMode="auto">
                <a:xfrm>
                  <a:off x="3275" y="773"/>
                  <a:ext cx="5" cy="9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1" name="Rectangle 34"/>
                <p:cNvSpPr>
                  <a:spLocks noChangeArrowheads="1"/>
                </p:cNvSpPr>
                <p:nvPr/>
              </p:nvSpPr>
              <p:spPr bwMode="auto">
                <a:xfrm>
                  <a:off x="3270" y="773"/>
                  <a:ext cx="10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2" name="Rectangle 35"/>
                <p:cNvSpPr>
                  <a:spLocks noChangeArrowheads="1"/>
                </p:cNvSpPr>
                <p:nvPr/>
              </p:nvSpPr>
              <p:spPr bwMode="auto">
                <a:xfrm>
                  <a:off x="3270" y="778"/>
                  <a:ext cx="5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3" name="Line 36"/>
                <p:cNvSpPr>
                  <a:spLocks noChangeShapeType="1"/>
                </p:cNvSpPr>
                <p:nvPr/>
              </p:nvSpPr>
              <p:spPr bwMode="auto">
                <a:xfrm>
                  <a:off x="3270" y="778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4" name="Line 37"/>
                <p:cNvSpPr>
                  <a:spLocks noChangeShapeType="1"/>
                </p:cNvSpPr>
                <p:nvPr/>
              </p:nvSpPr>
              <p:spPr bwMode="auto">
                <a:xfrm>
                  <a:off x="3270" y="778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5" name="Rectangle 38"/>
                <p:cNvSpPr>
                  <a:spLocks noChangeArrowheads="1"/>
                </p:cNvSpPr>
                <p:nvPr/>
              </p:nvSpPr>
              <p:spPr bwMode="auto">
                <a:xfrm>
                  <a:off x="3270" y="778"/>
                  <a:ext cx="5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6" name="Line 39"/>
                <p:cNvSpPr>
                  <a:spLocks noChangeShapeType="1"/>
                </p:cNvSpPr>
                <p:nvPr/>
              </p:nvSpPr>
              <p:spPr bwMode="auto">
                <a:xfrm>
                  <a:off x="3270" y="778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7" name="Line 40"/>
                <p:cNvSpPr>
                  <a:spLocks noChangeShapeType="1"/>
                </p:cNvSpPr>
                <p:nvPr/>
              </p:nvSpPr>
              <p:spPr bwMode="auto">
                <a:xfrm>
                  <a:off x="3270" y="778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8" name="Rectangle 41"/>
                <p:cNvSpPr>
                  <a:spLocks noChangeArrowheads="1"/>
                </p:cNvSpPr>
                <p:nvPr/>
              </p:nvSpPr>
              <p:spPr bwMode="auto">
                <a:xfrm>
                  <a:off x="101" y="782"/>
                  <a:ext cx="5" cy="10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39" name="Line 42"/>
                <p:cNvSpPr>
                  <a:spLocks noChangeShapeType="1"/>
                </p:cNvSpPr>
                <p:nvPr/>
              </p:nvSpPr>
              <p:spPr bwMode="auto">
                <a:xfrm>
                  <a:off x="101" y="782"/>
                  <a:ext cx="1" cy="10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40" name="Rectangle 43"/>
                <p:cNvSpPr>
                  <a:spLocks noChangeArrowheads="1"/>
                </p:cNvSpPr>
                <p:nvPr/>
              </p:nvSpPr>
              <p:spPr bwMode="auto">
                <a:xfrm>
                  <a:off x="106" y="782"/>
                  <a:ext cx="5" cy="102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41" name="Rectangle 44"/>
                <p:cNvSpPr>
                  <a:spLocks noChangeArrowheads="1"/>
                </p:cNvSpPr>
                <p:nvPr/>
              </p:nvSpPr>
              <p:spPr bwMode="auto">
                <a:xfrm>
                  <a:off x="111" y="782"/>
                  <a:ext cx="4" cy="10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42" name="Line 45"/>
                <p:cNvSpPr>
                  <a:spLocks noChangeShapeType="1"/>
                </p:cNvSpPr>
                <p:nvPr/>
              </p:nvSpPr>
              <p:spPr bwMode="auto">
                <a:xfrm>
                  <a:off x="111" y="782"/>
                  <a:ext cx="1" cy="102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43" name="Rectangle 46"/>
                <p:cNvSpPr>
                  <a:spLocks noChangeArrowheads="1"/>
                </p:cNvSpPr>
                <p:nvPr/>
              </p:nvSpPr>
              <p:spPr bwMode="auto">
                <a:xfrm>
                  <a:off x="3280" y="782"/>
                  <a:ext cx="5" cy="10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44" name="Line 47"/>
                <p:cNvSpPr>
                  <a:spLocks noChangeShapeType="1"/>
                </p:cNvSpPr>
                <p:nvPr/>
              </p:nvSpPr>
              <p:spPr bwMode="auto">
                <a:xfrm>
                  <a:off x="3280" y="782"/>
                  <a:ext cx="1" cy="10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45" name="Rectangle 48"/>
                <p:cNvSpPr>
                  <a:spLocks noChangeArrowheads="1"/>
                </p:cNvSpPr>
                <p:nvPr/>
              </p:nvSpPr>
              <p:spPr bwMode="auto">
                <a:xfrm>
                  <a:off x="3275" y="782"/>
                  <a:ext cx="5" cy="102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46" name="Rectangle 49"/>
                <p:cNvSpPr>
                  <a:spLocks noChangeArrowheads="1"/>
                </p:cNvSpPr>
                <p:nvPr/>
              </p:nvSpPr>
              <p:spPr bwMode="auto">
                <a:xfrm>
                  <a:off x="3270" y="782"/>
                  <a:ext cx="5" cy="10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47" name="Line 50"/>
                <p:cNvSpPr>
                  <a:spLocks noChangeShapeType="1"/>
                </p:cNvSpPr>
                <p:nvPr/>
              </p:nvSpPr>
              <p:spPr bwMode="auto">
                <a:xfrm>
                  <a:off x="3270" y="782"/>
                  <a:ext cx="1" cy="102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48" name="Rectangle 51"/>
                <p:cNvSpPr>
                  <a:spLocks noChangeArrowheads="1"/>
                </p:cNvSpPr>
                <p:nvPr/>
              </p:nvSpPr>
              <p:spPr bwMode="auto">
                <a:xfrm>
                  <a:off x="151" y="883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049" name="Rectangle 52"/>
                <p:cNvSpPr>
                  <a:spLocks noChangeArrowheads="1"/>
                </p:cNvSpPr>
                <p:nvPr/>
              </p:nvSpPr>
              <p:spPr bwMode="auto">
                <a:xfrm>
                  <a:off x="101" y="884"/>
                  <a:ext cx="5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0" name="Line 53"/>
                <p:cNvSpPr>
                  <a:spLocks noChangeShapeType="1"/>
                </p:cNvSpPr>
                <p:nvPr/>
              </p:nvSpPr>
              <p:spPr bwMode="auto">
                <a:xfrm>
                  <a:off x="101" y="884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1" name="Rectangle 54"/>
                <p:cNvSpPr>
                  <a:spLocks noChangeArrowheads="1"/>
                </p:cNvSpPr>
                <p:nvPr/>
              </p:nvSpPr>
              <p:spPr bwMode="auto">
                <a:xfrm>
                  <a:off x="106" y="884"/>
                  <a:ext cx="5" cy="9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2" name="Rectangle 55"/>
                <p:cNvSpPr>
                  <a:spLocks noChangeArrowheads="1"/>
                </p:cNvSpPr>
                <p:nvPr/>
              </p:nvSpPr>
              <p:spPr bwMode="auto">
                <a:xfrm>
                  <a:off x="111" y="884"/>
                  <a:ext cx="4" cy="9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3" name="Line 56"/>
                <p:cNvSpPr>
                  <a:spLocks noChangeShapeType="1"/>
                </p:cNvSpPr>
                <p:nvPr/>
              </p:nvSpPr>
              <p:spPr bwMode="auto">
                <a:xfrm>
                  <a:off x="111" y="884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4" name="Rectangle 57"/>
                <p:cNvSpPr>
                  <a:spLocks noChangeArrowheads="1"/>
                </p:cNvSpPr>
                <p:nvPr/>
              </p:nvSpPr>
              <p:spPr bwMode="auto">
                <a:xfrm>
                  <a:off x="3280" y="884"/>
                  <a:ext cx="5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5" name="Line 58"/>
                <p:cNvSpPr>
                  <a:spLocks noChangeShapeType="1"/>
                </p:cNvSpPr>
                <p:nvPr/>
              </p:nvSpPr>
              <p:spPr bwMode="auto">
                <a:xfrm>
                  <a:off x="3280" y="884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6" name="Rectangle 59"/>
                <p:cNvSpPr>
                  <a:spLocks noChangeArrowheads="1"/>
                </p:cNvSpPr>
                <p:nvPr/>
              </p:nvSpPr>
              <p:spPr bwMode="auto">
                <a:xfrm>
                  <a:off x="3275" y="884"/>
                  <a:ext cx="5" cy="9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7" name="Rectangle 60"/>
                <p:cNvSpPr>
                  <a:spLocks noChangeArrowheads="1"/>
                </p:cNvSpPr>
                <p:nvPr/>
              </p:nvSpPr>
              <p:spPr bwMode="auto">
                <a:xfrm>
                  <a:off x="3270" y="884"/>
                  <a:ext cx="5" cy="9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8" name="Line 61"/>
                <p:cNvSpPr>
                  <a:spLocks noChangeShapeType="1"/>
                </p:cNvSpPr>
                <p:nvPr/>
              </p:nvSpPr>
              <p:spPr bwMode="auto">
                <a:xfrm>
                  <a:off x="3270" y="884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59" name="Rectangle 62"/>
                <p:cNvSpPr>
                  <a:spLocks noChangeArrowheads="1"/>
                </p:cNvSpPr>
                <p:nvPr/>
              </p:nvSpPr>
              <p:spPr bwMode="auto">
                <a:xfrm>
                  <a:off x="151" y="978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060" name="Rectangle 63"/>
                <p:cNvSpPr>
                  <a:spLocks noChangeArrowheads="1"/>
                </p:cNvSpPr>
                <p:nvPr/>
              </p:nvSpPr>
              <p:spPr bwMode="auto">
                <a:xfrm>
                  <a:off x="101" y="978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61" name="Line 64"/>
                <p:cNvSpPr>
                  <a:spLocks noChangeShapeType="1"/>
                </p:cNvSpPr>
                <p:nvPr/>
              </p:nvSpPr>
              <p:spPr bwMode="auto">
                <a:xfrm>
                  <a:off x="101" y="978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62" name="Rectangle 65"/>
                <p:cNvSpPr>
                  <a:spLocks noChangeArrowheads="1"/>
                </p:cNvSpPr>
                <p:nvPr/>
              </p:nvSpPr>
              <p:spPr bwMode="auto">
                <a:xfrm>
                  <a:off x="106" y="978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63" name="Rectangle 66"/>
                <p:cNvSpPr>
                  <a:spLocks noChangeArrowheads="1"/>
                </p:cNvSpPr>
                <p:nvPr/>
              </p:nvSpPr>
              <p:spPr bwMode="auto">
                <a:xfrm>
                  <a:off x="111" y="978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64" name="Line 67"/>
                <p:cNvSpPr>
                  <a:spLocks noChangeShapeType="1"/>
                </p:cNvSpPr>
                <p:nvPr/>
              </p:nvSpPr>
              <p:spPr bwMode="auto">
                <a:xfrm>
                  <a:off x="111" y="978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65" name="Rectangle 68"/>
                <p:cNvSpPr>
                  <a:spLocks noChangeArrowheads="1"/>
                </p:cNvSpPr>
                <p:nvPr/>
              </p:nvSpPr>
              <p:spPr bwMode="auto">
                <a:xfrm>
                  <a:off x="3280" y="978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66" name="Line 69"/>
                <p:cNvSpPr>
                  <a:spLocks noChangeShapeType="1"/>
                </p:cNvSpPr>
                <p:nvPr/>
              </p:nvSpPr>
              <p:spPr bwMode="auto">
                <a:xfrm>
                  <a:off x="3280" y="978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67" name="Rectangle 70"/>
                <p:cNvSpPr>
                  <a:spLocks noChangeArrowheads="1"/>
                </p:cNvSpPr>
                <p:nvPr/>
              </p:nvSpPr>
              <p:spPr bwMode="auto">
                <a:xfrm>
                  <a:off x="3275" y="978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68" name="Rectangle 71"/>
                <p:cNvSpPr>
                  <a:spLocks noChangeArrowheads="1"/>
                </p:cNvSpPr>
                <p:nvPr/>
              </p:nvSpPr>
              <p:spPr bwMode="auto">
                <a:xfrm>
                  <a:off x="3270" y="978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69" name="Line 72"/>
                <p:cNvSpPr>
                  <a:spLocks noChangeShapeType="1"/>
                </p:cNvSpPr>
                <p:nvPr/>
              </p:nvSpPr>
              <p:spPr bwMode="auto">
                <a:xfrm>
                  <a:off x="3270" y="978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70" name="Rectangle 73"/>
                <p:cNvSpPr>
                  <a:spLocks noChangeArrowheads="1"/>
                </p:cNvSpPr>
                <p:nvPr/>
              </p:nvSpPr>
              <p:spPr bwMode="auto">
                <a:xfrm>
                  <a:off x="151" y="1073"/>
                  <a:ext cx="21" cy="1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071" name="Rectangle 74"/>
                <p:cNvSpPr>
                  <a:spLocks noChangeArrowheads="1"/>
                </p:cNvSpPr>
                <p:nvPr/>
              </p:nvSpPr>
              <p:spPr bwMode="auto">
                <a:xfrm>
                  <a:off x="101" y="1073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72" name="Line 75"/>
                <p:cNvSpPr>
                  <a:spLocks noChangeShapeType="1"/>
                </p:cNvSpPr>
                <p:nvPr/>
              </p:nvSpPr>
              <p:spPr bwMode="auto">
                <a:xfrm>
                  <a:off x="101" y="1073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73" name="Rectangle 76"/>
                <p:cNvSpPr>
                  <a:spLocks noChangeArrowheads="1"/>
                </p:cNvSpPr>
                <p:nvPr/>
              </p:nvSpPr>
              <p:spPr bwMode="auto">
                <a:xfrm>
                  <a:off x="106" y="1073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74" name="Rectangle 77"/>
                <p:cNvSpPr>
                  <a:spLocks noChangeArrowheads="1"/>
                </p:cNvSpPr>
                <p:nvPr/>
              </p:nvSpPr>
              <p:spPr bwMode="auto">
                <a:xfrm>
                  <a:off x="111" y="1073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75" name="Line 78"/>
                <p:cNvSpPr>
                  <a:spLocks noChangeShapeType="1"/>
                </p:cNvSpPr>
                <p:nvPr/>
              </p:nvSpPr>
              <p:spPr bwMode="auto">
                <a:xfrm>
                  <a:off x="111" y="1073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76" name="Rectangle 79"/>
                <p:cNvSpPr>
                  <a:spLocks noChangeArrowheads="1"/>
                </p:cNvSpPr>
                <p:nvPr/>
              </p:nvSpPr>
              <p:spPr bwMode="auto">
                <a:xfrm>
                  <a:off x="3280" y="1073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77" name="Line 80"/>
                <p:cNvSpPr>
                  <a:spLocks noChangeShapeType="1"/>
                </p:cNvSpPr>
                <p:nvPr/>
              </p:nvSpPr>
              <p:spPr bwMode="auto">
                <a:xfrm>
                  <a:off x="3280" y="1073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78" name="Rectangle 81"/>
                <p:cNvSpPr>
                  <a:spLocks noChangeArrowheads="1"/>
                </p:cNvSpPr>
                <p:nvPr/>
              </p:nvSpPr>
              <p:spPr bwMode="auto">
                <a:xfrm>
                  <a:off x="3275" y="1073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79" name="Rectangle 82"/>
                <p:cNvSpPr>
                  <a:spLocks noChangeArrowheads="1"/>
                </p:cNvSpPr>
                <p:nvPr/>
              </p:nvSpPr>
              <p:spPr bwMode="auto">
                <a:xfrm>
                  <a:off x="3270" y="1073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80" name="Line 83"/>
                <p:cNvSpPr>
                  <a:spLocks noChangeShapeType="1"/>
                </p:cNvSpPr>
                <p:nvPr/>
              </p:nvSpPr>
              <p:spPr bwMode="auto">
                <a:xfrm>
                  <a:off x="3270" y="1073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81" name="Rectangle 84"/>
                <p:cNvSpPr>
                  <a:spLocks noChangeArrowheads="1"/>
                </p:cNvSpPr>
                <p:nvPr/>
              </p:nvSpPr>
              <p:spPr bwMode="auto">
                <a:xfrm>
                  <a:off x="151" y="1167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082" name="Rectangle 85"/>
                <p:cNvSpPr>
                  <a:spLocks noChangeArrowheads="1"/>
                </p:cNvSpPr>
                <p:nvPr/>
              </p:nvSpPr>
              <p:spPr bwMode="auto">
                <a:xfrm>
                  <a:off x="101" y="1168"/>
                  <a:ext cx="5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83" name="Line 86"/>
                <p:cNvSpPr>
                  <a:spLocks noChangeShapeType="1"/>
                </p:cNvSpPr>
                <p:nvPr/>
              </p:nvSpPr>
              <p:spPr bwMode="auto">
                <a:xfrm>
                  <a:off x="101" y="1168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84" name="Rectangle 87"/>
                <p:cNvSpPr>
                  <a:spLocks noChangeArrowheads="1"/>
                </p:cNvSpPr>
                <p:nvPr/>
              </p:nvSpPr>
              <p:spPr bwMode="auto">
                <a:xfrm>
                  <a:off x="106" y="1168"/>
                  <a:ext cx="5" cy="9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85" name="Rectangle 88"/>
                <p:cNvSpPr>
                  <a:spLocks noChangeArrowheads="1"/>
                </p:cNvSpPr>
                <p:nvPr/>
              </p:nvSpPr>
              <p:spPr bwMode="auto">
                <a:xfrm>
                  <a:off x="111" y="1168"/>
                  <a:ext cx="4" cy="9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86" name="Line 89"/>
                <p:cNvSpPr>
                  <a:spLocks noChangeShapeType="1"/>
                </p:cNvSpPr>
                <p:nvPr/>
              </p:nvSpPr>
              <p:spPr bwMode="auto">
                <a:xfrm>
                  <a:off x="111" y="1168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87" name="Rectangle 90"/>
                <p:cNvSpPr>
                  <a:spLocks noChangeArrowheads="1"/>
                </p:cNvSpPr>
                <p:nvPr/>
              </p:nvSpPr>
              <p:spPr bwMode="auto">
                <a:xfrm>
                  <a:off x="3280" y="1168"/>
                  <a:ext cx="5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88" name="Line 91"/>
                <p:cNvSpPr>
                  <a:spLocks noChangeShapeType="1"/>
                </p:cNvSpPr>
                <p:nvPr/>
              </p:nvSpPr>
              <p:spPr bwMode="auto">
                <a:xfrm>
                  <a:off x="3280" y="1168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89" name="Rectangle 92"/>
                <p:cNvSpPr>
                  <a:spLocks noChangeArrowheads="1"/>
                </p:cNvSpPr>
                <p:nvPr/>
              </p:nvSpPr>
              <p:spPr bwMode="auto">
                <a:xfrm>
                  <a:off x="3275" y="1168"/>
                  <a:ext cx="5" cy="9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90" name="Rectangle 93"/>
                <p:cNvSpPr>
                  <a:spLocks noChangeArrowheads="1"/>
                </p:cNvSpPr>
                <p:nvPr/>
              </p:nvSpPr>
              <p:spPr bwMode="auto">
                <a:xfrm>
                  <a:off x="3270" y="1168"/>
                  <a:ext cx="5" cy="9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91" name="Line 94"/>
                <p:cNvSpPr>
                  <a:spLocks noChangeShapeType="1"/>
                </p:cNvSpPr>
                <p:nvPr/>
              </p:nvSpPr>
              <p:spPr bwMode="auto">
                <a:xfrm>
                  <a:off x="3270" y="1168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92" name="Rectangle 95"/>
                <p:cNvSpPr>
                  <a:spLocks noChangeArrowheads="1"/>
                </p:cNvSpPr>
                <p:nvPr/>
              </p:nvSpPr>
              <p:spPr bwMode="auto">
                <a:xfrm>
                  <a:off x="151" y="1262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093" name="Rectangle 96"/>
                <p:cNvSpPr>
                  <a:spLocks noChangeArrowheads="1"/>
                </p:cNvSpPr>
                <p:nvPr/>
              </p:nvSpPr>
              <p:spPr bwMode="auto">
                <a:xfrm>
                  <a:off x="101" y="1262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94" name="Line 97"/>
                <p:cNvSpPr>
                  <a:spLocks noChangeShapeType="1"/>
                </p:cNvSpPr>
                <p:nvPr/>
              </p:nvSpPr>
              <p:spPr bwMode="auto">
                <a:xfrm>
                  <a:off x="101" y="1262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95" name="Rectangle 98"/>
                <p:cNvSpPr>
                  <a:spLocks noChangeArrowheads="1"/>
                </p:cNvSpPr>
                <p:nvPr/>
              </p:nvSpPr>
              <p:spPr bwMode="auto">
                <a:xfrm>
                  <a:off x="106" y="1262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96" name="Rectangle 99"/>
                <p:cNvSpPr>
                  <a:spLocks noChangeArrowheads="1"/>
                </p:cNvSpPr>
                <p:nvPr/>
              </p:nvSpPr>
              <p:spPr bwMode="auto">
                <a:xfrm>
                  <a:off x="111" y="1262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97" name="Line 100"/>
                <p:cNvSpPr>
                  <a:spLocks noChangeShapeType="1"/>
                </p:cNvSpPr>
                <p:nvPr/>
              </p:nvSpPr>
              <p:spPr bwMode="auto">
                <a:xfrm>
                  <a:off x="111" y="1262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98" name="Rectangle 101"/>
                <p:cNvSpPr>
                  <a:spLocks noChangeArrowheads="1"/>
                </p:cNvSpPr>
                <p:nvPr/>
              </p:nvSpPr>
              <p:spPr bwMode="auto">
                <a:xfrm>
                  <a:off x="3280" y="1262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099" name="Line 102"/>
                <p:cNvSpPr>
                  <a:spLocks noChangeShapeType="1"/>
                </p:cNvSpPr>
                <p:nvPr/>
              </p:nvSpPr>
              <p:spPr bwMode="auto">
                <a:xfrm>
                  <a:off x="3280" y="1262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00" name="Rectangle 103"/>
                <p:cNvSpPr>
                  <a:spLocks noChangeArrowheads="1"/>
                </p:cNvSpPr>
                <p:nvPr/>
              </p:nvSpPr>
              <p:spPr bwMode="auto">
                <a:xfrm>
                  <a:off x="3275" y="1262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01" name="Rectangle 104"/>
                <p:cNvSpPr>
                  <a:spLocks noChangeArrowheads="1"/>
                </p:cNvSpPr>
                <p:nvPr/>
              </p:nvSpPr>
              <p:spPr bwMode="auto">
                <a:xfrm>
                  <a:off x="3270" y="1262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02" name="Line 105"/>
                <p:cNvSpPr>
                  <a:spLocks noChangeShapeType="1"/>
                </p:cNvSpPr>
                <p:nvPr/>
              </p:nvSpPr>
              <p:spPr bwMode="auto">
                <a:xfrm>
                  <a:off x="3270" y="1262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03" name="Rectangle 106"/>
                <p:cNvSpPr>
                  <a:spLocks noChangeArrowheads="1"/>
                </p:cNvSpPr>
                <p:nvPr/>
              </p:nvSpPr>
              <p:spPr bwMode="auto">
                <a:xfrm>
                  <a:off x="151" y="1357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10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01" y="1357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05" name="Line 108"/>
                <p:cNvSpPr>
                  <a:spLocks noChangeShapeType="1"/>
                </p:cNvSpPr>
                <p:nvPr/>
              </p:nvSpPr>
              <p:spPr bwMode="auto">
                <a:xfrm>
                  <a:off x="101" y="1357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06" name="Rectangle 109"/>
                <p:cNvSpPr>
                  <a:spLocks noChangeArrowheads="1"/>
                </p:cNvSpPr>
                <p:nvPr/>
              </p:nvSpPr>
              <p:spPr bwMode="auto">
                <a:xfrm>
                  <a:off x="106" y="1357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07" name="Rectangle 110"/>
                <p:cNvSpPr>
                  <a:spLocks noChangeArrowheads="1"/>
                </p:cNvSpPr>
                <p:nvPr/>
              </p:nvSpPr>
              <p:spPr bwMode="auto">
                <a:xfrm>
                  <a:off x="111" y="1357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08" name="Line 111"/>
                <p:cNvSpPr>
                  <a:spLocks noChangeShapeType="1"/>
                </p:cNvSpPr>
                <p:nvPr/>
              </p:nvSpPr>
              <p:spPr bwMode="auto">
                <a:xfrm>
                  <a:off x="111" y="1357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09" name="Rectangle 112"/>
                <p:cNvSpPr>
                  <a:spLocks noChangeArrowheads="1"/>
                </p:cNvSpPr>
                <p:nvPr/>
              </p:nvSpPr>
              <p:spPr bwMode="auto">
                <a:xfrm>
                  <a:off x="3280" y="1357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10" name="Line 113"/>
                <p:cNvSpPr>
                  <a:spLocks noChangeShapeType="1"/>
                </p:cNvSpPr>
                <p:nvPr/>
              </p:nvSpPr>
              <p:spPr bwMode="auto">
                <a:xfrm>
                  <a:off x="3280" y="1357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11" name="Rectangle 114"/>
                <p:cNvSpPr>
                  <a:spLocks noChangeArrowheads="1"/>
                </p:cNvSpPr>
                <p:nvPr/>
              </p:nvSpPr>
              <p:spPr bwMode="auto">
                <a:xfrm>
                  <a:off x="3275" y="1357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12" name="Rectangle 115"/>
                <p:cNvSpPr>
                  <a:spLocks noChangeArrowheads="1"/>
                </p:cNvSpPr>
                <p:nvPr/>
              </p:nvSpPr>
              <p:spPr bwMode="auto">
                <a:xfrm>
                  <a:off x="3270" y="1357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13" name="Line 116"/>
                <p:cNvSpPr>
                  <a:spLocks noChangeShapeType="1"/>
                </p:cNvSpPr>
                <p:nvPr/>
              </p:nvSpPr>
              <p:spPr bwMode="auto">
                <a:xfrm>
                  <a:off x="3270" y="1357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14" name="Rectangle 117"/>
                <p:cNvSpPr>
                  <a:spLocks noChangeArrowheads="1"/>
                </p:cNvSpPr>
                <p:nvPr/>
              </p:nvSpPr>
              <p:spPr bwMode="auto">
                <a:xfrm>
                  <a:off x="151" y="1452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115" name="Rectangle 118"/>
                <p:cNvSpPr>
                  <a:spLocks noChangeArrowheads="1"/>
                </p:cNvSpPr>
                <p:nvPr/>
              </p:nvSpPr>
              <p:spPr bwMode="auto">
                <a:xfrm>
                  <a:off x="101" y="1452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16" name="Line 119"/>
                <p:cNvSpPr>
                  <a:spLocks noChangeShapeType="1"/>
                </p:cNvSpPr>
                <p:nvPr/>
              </p:nvSpPr>
              <p:spPr bwMode="auto">
                <a:xfrm>
                  <a:off x="101" y="1452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17" name="Rectangle 120"/>
                <p:cNvSpPr>
                  <a:spLocks noChangeArrowheads="1"/>
                </p:cNvSpPr>
                <p:nvPr/>
              </p:nvSpPr>
              <p:spPr bwMode="auto">
                <a:xfrm>
                  <a:off x="106" y="1452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18" name="Rectangle 121"/>
                <p:cNvSpPr>
                  <a:spLocks noChangeArrowheads="1"/>
                </p:cNvSpPr>
                <p:nvPr/>
              </p:nvSpPr>
              <p:spPr bwMode="auto">
                <a:xfrm>
                  <a:off x="111" y="1452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19" name="Line 122"/>
                <p:cNvSpPr>
                  <a:spLocks noChangeShapeType="1"/>
                </p:cNvSpPr>
                <p:nvPr/>
              </p:nvSpPr>
              <p:spPr bwMode="auto">
                <a:xfrm>
                  <a:off x="111" y="1452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20" name="Rectangle 123"/>
                <p:cNvSpPr>
                  <a:spLocks noChangeArrowheads="1"/>
                </p:cNvSpPr>
                <p:nvPr/>
              </p:nvSpPr>
              <p:spPr bwMode="auto">
                <a:xfrm>
                  <a:off x="3280" y="1452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21" name="Line 124"/>
                <p:cNvSpPr>
                  <a:spLocks noChangeShapeType="1"/>
                </p:cNvSpPr>
                <p:nvPr/>
              </p:nvSpPr>
              <p:spPr bwMode="auto">
                <a:xfrm>
                  <a:off x="3280" y="1452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22" name="Rectangle 125"/>
                <p:cNvSpPr>
                  <a:spLocks noChangeArrowheads="1"/>
                </p:cNvSpPr>
                <p:nvPr/>
              </p:nvSpPr>
              <p:spPr bwMode="auto">
                <a:xfrm>
                  <a:off x="3275" y="1452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23" name="Rectangle 126"/>
                <p:cNvSpPr>
                  <a:spLocks noChangeArrowheads="1"/>
                </p:cNvSpPr>
                <p:nvPr/>
              </p:nvSpPr>
              <p:spPr bwMode="auto">
                <a:xfrm>
                  <a:off x="3270" y="1452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24" name="Line 127"/>
                <p:cNvSpPr>
                  <a:spLocks noChangeShapeType="1"/>
                </p:cNvSpPr>
                <p:nvPr/>
              </p:nvSpPr>
              <p:spPr bwMode="auto">
                <a:xfrm>
                  <a:off x="3270" y="1452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25" name="Rectangle 128"/>
                <p:cNvSpPr>
                  <a:spLocks noChangeArrowheads="1"/>
                </p:cNvSpPr>
                <p:nvPr/>
              </p:nvSpPr>
              <p:spPr bwMode="auto">
                <a:xfrm>
                  <a:off x="151" y="1546"/>
                  <a:ext cx="21" cy="1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126" name="Rectangle 129"/>
                <p:cNvSpPr>
                  <a:spLocks noChangeArrowheads="1"/>
                </p:cNvSpPr>
                <p:nvPr/>
              </p:nvSpPr>
              <p:spPr bwMode="auto">
                <a:xfrm>
                  <a:off x="101" y="1547"/>
                  <a:ext cx="5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27" name="Line 130"/>
                <p:cNvSpPr>
                  <a:spLocks noChangeShapeType="1"/>
                </p:cNvSpPr>
                <p:nvPr/>
              </p:nvSpPr>
              <p:spPr bwMode="auto">
                <a:xfrm>
                  <a:off x="101" y="1547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28" name="Rectangle 131"/>
                <p:cNvSpPr>
                  <a:spLocks noChangeArrowheads="1"/>
                </p:cNvSpPr>
                <p:nvPr/>
              </p:nvSpPr>
              <p:spPr bwMode="auto">
                <a:xfrm>
                  <a:off x="106" y="1547"/>
                  <a:ext cx="5" cy="9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29" name="Rectangle 132"/>
                <p:cNvSpPr>
                  <a:spLocks noChangeArrowheads="1"/>
                </p:cNvSpPr>
                <p:nvPr/>
              </p:nvSpPr>
              <p:spPr bwMode="auto">
                <a:xfrm>
                  <a:off x="111" y="1547"/>
                  <a:ext cx="4" cy="9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30" name="Line 133"/>
                <p:cNvSpPr>
                  <a:spLocks noChangeShapeType="1"/>
                </p:cNvSpPr>
                <p:nvPr/>
              </p:nvSpPr>
              <p:spPr bwMode="auto">
                <a:xfrm>
                  <a:off x="111" y="1547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31" name="Rectangle 134"/>
                <p:cNvSpPr>
                  <a:spLocks noChangeArrowheads="1"/>
                </p:cNvSpPr>
                <p:nvPr/>
              </p:nvSpPr>
              <p:spPr bwMode="auto">
                <a:xfrm>
                  <a:off x="3280" y="1547"/>
                  <a:ext cx="5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32" name="Line 135"/>
                <p:cNvSpPr>
                  <a:spLocks noChangeShapeType="1"/>
                </p:cNvSpPr>
                <p:nvPr/>
              </p:nvSpPr>
              <p:spPr bwMode="auto">
                <a:xfrm>
                  <a:off x="3280" y="1547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33" name="Rectangle 136"/>
                <p:cNvSpPr>
                  <a:spLocks noChangeArrowheads="1"/>
                </p:cNvSpPr>
                <p:nvPr/>
              </p:nvSpPr>
              <p:spPr bwMode="auto">
                <a:xfrm>
                  <a:off x="3275" y="1547"/>
                  <a:ext cx="5" cy="9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34" name="Rectangle 137"/>
                <p:cNvSpPr>
                  <a:spLocks noChangeArrowheads="1"/>
                </p:cNvSpPr>
                <p:nvPr/>
              </p:nvSpPr>
              <p:spPr bwMode="auto">
                <a:xfrm>
                  <a:off x="3270" y="1547"/>
                  <a:ext cx="5" cy="9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35" name="Line 138"/>
                <p:cNvSpPr>
                  <a:spLocks noChangeShapeType="1"/>
                </p:cNvSpPr>
                <p:nvPr/>
              </p:nvSpPr>
              <p:spPr bwMode="auto">
                <a:xfrm>
                  <a:off x="3270" y="1547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36" name="Rectangle 139"/>
                <p:cNvSpPr>
                  <a:spLocks noChangeArrowheads="1"/>
                </p:cNvSpPr>
                <p:nvPr/>
              </p:nvSpPr>
              <p:spPr bwMode="auto">
                <a:xfrm>
                  <a:off x="151" y="1641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137" name="Rectangle 140"/>
                <p:cNvSpPr>
                  <a:spLocks noChangeArrowheads="1"/>
                </p:cNvSpPr>
                <p:nvPr/>
              </p:nvSpPr>
              <p:spPr bwMode="auto">
                <a:xfrm>
                  <a:off x="101" y="1641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38" name="Line 141"/>
                <p:cNvSpPr>
                  <a:spLocks noChangeShapeType="1"/>
                </p:cNvSpPr>
                <p:nvPr/>
              </p:nvSpPr>
              <p:spPr bwMode="auto">
                <a:xfrm>
                  <a:off x="101" y="1641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39" name="Rectangle 142"/>
                <p:cNvSpPr>
                  <a:spLocks noChangeArrowheads="1"/>
                </p:cNvSpPr>
                <p:nvPr/>
              </p:nvSpPr>
              <p:spPr bwMode="auto">
                <a:xfrm>
                  <a:off x="106" y="1641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40" name="Rectangle 143"/>
                <p:cNvSpPr>
                  <a:spLocks noChangeArrowheads="1"/>
                </p:cNvSpPr>
                <p:nvPr/>
              </p:nvSpPr>
              <p:spPr bwMode="auto">
                <a:xfrm>
                  <a:off x="111" y="1641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41" name="Line 144"/>
                <p:cNvSpPr>
                  <a:spLocks noChangeShapeType="1"/>
                </p:cNvSpPr>
                <p:nvPr/>
              </p:nvSpPr>
              <p:spPr bwMode="auto">
                <a:xfrm>
                  <a:off x="111" y="1641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42" name="Rectangle 145"/>
                <p:cNvSpPr>
                  <a:spLocks noChangeArrowheads="1"/>
                </p:cNvSpPr>
                <p:nvPr/>
              </p:nvSpPr>
              <p:spPr bwMode="auto">
                <a:xfrm>
                  <a:off x="3280" y="1641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43" name="Line 146"/>
                <p:cNvSpPr>
                  <a:spLocks noChangeShapeType="1"/>
                </p:cNvSpPr>
                <p:nvPr/>
              </p:nvSpPr>
              <p:spPr bwMode="auto">
                <a:xfrm>
                  <a:off x="3280" y="1641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44" name="Rectangle 147"/>
                <p:cNvSpPr>
                  <a:spLocks noChangeArrowheads="1"/>
                </p:cNvSpPr>
                <p:nvPr/>
              </p:nvSpPr>
              <p:spPr bwMode="auto">
                <a:xfrm>
                  <a:off x="3275" y="1641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45" name="Rectangle 148"/>
                <p:cNvSpPr>
                  <a:spLocks noChangeArrowheads="1"/>
                </p:cNvSpPr>
                <p:nvPr/>
              </p:nvSpPr>
              <p:spPr bwMode="auto">
                <a:xfrm>
                  <a:off x="3270" y="1641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46" name="Line 149"/>
                <p:cNvSpPr>
                  <a:spLocks noChangeShapeType="1"/>
                </p:cNvSpPr>
                <p:nvPr/>
              </p:nvSpPr>
              <p:spPr bwMode="auto">
                <a:xfrm>
                  <a:off x="3270" y="1641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47" name="Rectangle 150"/>
                <p:cNvSpPr>
                  <a:spLocks noChangeArrowheads="1"/>
                </p:cNvSpPr>
                <p:nvPr/>
              </p:nvSpPr>
              <p:spPr bwMode="auto">
                <a:xfrm>
                  <a:off x="151" y="1736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148" name="Rectangle 151"/>
                <p:cNvSpPr>
                  <a:spLocks noChangeArrowheads="1"/>
                </p:cNvSpPr>
                <p:nvPr/>
              </p:nvSpPr>
              <p:spPr bwMode="auto">
                <a:xfrm>
                  <a:off x="101" y="1736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49" name="Line 152"/>
                <p:cNvSpPr>
                  <a:spLocks noChangeShapeType="1"/>
                </p:cNvSpPr>
                <p:nvPr/>
              </p:nvSpPr>
              <p:spPr bwMode="auto">
                <a:xfrm>
                  <a:off x="101" y="1736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50" name="Rectangle 153"/>
                <p:cNvSpPr>
                  <a:spLocks noChangeArrowheads="1"/>
                </p:cNvSpPr>
                <p:nvPr/>
              </p:nvSpPr>
              <p:spPr bwMode="auto">
                <a:xfrm>
                  <a:off x="106" y="1736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51" name="Rectangle 154"/>
                <p:cNvSpPr>
                  <a:spLocks noChangeArrowheads="1"/>
                </p:cNvSpPr>
                <p:nvPr/>
              </p:nvSpPr>
              <p:spPr bwMode="auto">
                <a:xfrm>
                  <a:off x="111" y="1736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52" name="Line 155"/>
                <p:cNvSpPr>
                  <a:spLocks noChangeShapeType="1"/>
                </p:cNvSpPr>
                <p:nvPr/>
              </p:nvSpPr>
              <p:spPr bwMode="auto">
                <a:xfrm>
                  <a:off x="111" y="1736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53" name="Rectangle 156"/>
                <p:cNvSpPr>
                  <a:spLocks noChangeArrowheads="1"/>
                </p:cNvSpPr>
                <p:nvPr/>
              </p:nvSpPr>
              <p:spPr bwMode="auto">
                <a:xfrm>
                  <a:off x="3280" y="1736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54" name="Line 157"/>
                <p:cNvSpPr>
                  <a:spLocks noChangeShapeType="1"/>
                </p:cNvSpPr>
                <p:nvPr/>
              </p:nvSpPr>
              <p:spPr bwMode="auto">
                <a:xfrm>
                  <a:off x="3280" y="1736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55" name="Rectangle 158"/>
                <p:cNvSpPr>
                  <a:spLocks noChangeArrowheads="1"/>
                </p:cNvSpPr>
                <p:nvPr/>
              </p:nvSpPr>
              <p:spPr bwMode="auto">
                <a:xfrm>
                  <a:off x="3275" y="1736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56" name="Rectangle 159"/>
                <p:cNvSpPr>
                  <a:spLocks noChangeArrowheads="1"/>
                </p:cNvSpPr>
                <p:nvPr/>
              </p:nvSpPr>
              <p:spPr bwMode="auto">
                <a:xfrm>
                  <a:off x="3270" y="1736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57" name="Line 160"/>
                <p:cNvSpPr>
                  <a:spLocks noChangeShapeType="1"/>
                </p:cNvSpPr>
                <p:nvPr/>
              </p:nvSpPr>
              <p:spPr bwMode="auto">
                <a:xfrm>
                  <a:off x="3270" y="1736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58" name="Rectangle 161"/>
                <p:cNvSpPr>
                  <a:spLocks noChangeArrowheads="1"/>
                </p:cNvSpPr>
                <p:nvPr/>
              </p:nvSpPr>
              <p:spPr bwMode="auto">
                <a:xfrm>
                  <a:off x="151" y="1830"/>
                  <a:ext cx="21" cy="1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159" name="Rectangle 162"/>
                <p:cNvSpPr>
                  <a:spLocks noChangeArrowheads="1"/>
                </p:cNvSpPr>
                <p:nvPr/>
              </p:nvSpPr>
              <p:spPr bwMode="auto">
                <a:xfrm>
                  <a:off x="101" y="1831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0" name="Line 163"/>
                <p:cNvSpPr>
                  <a:spLocks noChangeShapeType="1"/>
                </p:cNvSpPr>
                <p:nvPr/>
              </p:nvSpPr>
              <p:spPr bwMode="auto">
                <a:xfrm>
                  <a:off x="101" y="1831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1" name="Rectangle 164"/>
                <p:cNvSpPr>
                  <a:spLocks noChangeArrowheads="1"/>
                </p:cNvSpPr>
                <p:nvPr/>
              </p:nvSpPr>
              <p:spPr bwMode="auto">
                <a:xfrm>
                  <a:off x="106" y="1831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2" name="Rectangle 165"/>
                <p:cNvSpPr>
                  <a:spLocks noChangeArrowheads="1"/>
                </p:cNvSpPr>
                <p:nvPr/>
              </p:nvSpPr>
              <p:spPr bwMode="auto">
                <a:xfrm>
                  <a:off x="111" y="1831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3" name="Line 166"/>
                <p:cNvSpPr>
                  <a:spLocks noChangeShapeType="1"/>
                </p:cNvSpPr>
                <p:nvPr/>
              </p:nvSpPr>
              <p:spPr bwMode="auto">
                <a:xfrm>
                  <a:off x="111" y="1831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4" name="Rectangle 167"/>
                <p:cNvSpPr>
                  <a:spLocks noChangeArrowheads="1"/>
                </p:cNvSpPr>
                <p:nvPr/>
              </p:nvSpPr>
              <p:spPr bwMode="auto">
                <a:xfrm>
                  <a:off x="3280" y="1831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5" name="Line 168"/>
                <p:cNvSpPr>
                  <a:spLocks noChangeShapeType="1"/>
                </p:cNvSpPr>
                <p:nvPr/>
              </p:nvSpPr>
              <p:spPr bwMode="auto">
                <a:xfrm>
                  <a:off x="3280" y="1831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6" name="Rectangle 169"/>
                <p:cNvSpPr>
                  <a:spLocks noChangeArrowheads="1"/>
                </p:cNvSpPr>
                <p:nvPr/>
              </p:nvSpPr>
              <p:spPr bwMode="auto">
                <a:xfrm>
                  <a:off x="3275" y="1831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7" name="Rectangle 170"/>
                <p:cNvSpPr>
                  <a:spLocks noChangeArrowheads="1"/>
                </p:cNvSpPr>
                <p:nvPr/>
              </p:nvSpPr>
              <p:spPr bwMode="auto">
                <a:xfrm>
                  <a:off x="3270" y="1831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8" name="Line 171"/>
                <p:cNvSpPr>
                  <a:spLocks noChangeShapeType="1"/>
                </p:cNvSpPr>
                <p:nvPr/>
              </p:nvSpPr>
              <p:spPr bwMode="auto">
                <a:xfrm>
                  <a:off x="3270" y="1831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69" name="Rectangle 172"/>
                <p:cNvSpPr>
                  <a:spLocks noChangeArrowheads="1"/>
                </p:cNvSpPr>
                <p:nvPr/>
              </p:nvSpPr>
              <p:spPr bwMode="auto">
                <a:xfrm>
                  <a:off x="151" y="1925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170" name="Rectangle 173"/>
                <p:cNvSpPr>
                  <a:spLocks noChangeArrowheads="1"/>
                </p:cNvSpPr>
                <p:nvPr/>
              </p:nvSpPr>
              <p:spPr bwMode="auto">
                <a:xfrm>
                  <a:off x="101" y="1926"/>
                  <a:ext cx="5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71" name="Line 174"/>
                <p:cNvSpPr>
                  <a:spLocks noChangeShapeType="1"/>
                </p:cNvSpPr>
                <p:nvPr/>
              </p:nvSpPr>
              <p:spPr bwMode="auto">
                <a:xfrm>
                  <a:off x="101" y="1926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72" name="Rectangle 175"/>
                <p:cNvSpPr>
                  <a:spLocks noChangeArrowheads="1"/>
                </p:cNvSpPr>
                <p:nvPr/>
              </p:nvSpPr>
              <p:spPr bwMode="auto">
                <a:xfrm>
                  <a:off x="106" y="1926"/>
                  <a:ext cx="5" cy="9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73" name="Rectangle 176"/>
                <p:cNvSpPr>
                  <a:spLocks noChangeArrowheads="1"/>
                </p:cNvSpPr>
                <p:nvPr/>
              </p:nvSpPr>
              <p:spPr bwMode="auto">
                <a:xfrm>
                  <a:off x="111" y="1926"/>
                  <a:ext cx="4" cy="9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74" name="Line 177"/>
                <p:cNvSpPr>
                  <a:spLocks noChangeShapeType="1"/>
                </p:cNvSpPr>
                <p:nvPr/>
              </p:nvSpPr>
              <p:spPr bwMode="auto">
                <a:xfrm>
                  <a:off x="111" y="1926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75" name="Rectangle 178"/>
                <p:cNvSpPr>
                  <a:spLocks noChangeArrowheads="1"/>
                </p:cNvSpPr>
                <p:nvPr/>
              </p:nvSpPr>
              <p:spPr bwMode="auto">
                <a:xfrm>
                  <a:off x="3280" y="1926"/>
                  <a:ext cx="5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76" name="Line 179"/>
                <p:cNvSpPr>
                  <a:spLocks noChangeShapeType="1"/>
                </p:cNvSpPr>
                <p:nvPr/>
              </p:nvSpPr>
              <p:spPr bwMode="auto">
                <a:xfrm>
                  <a:off x="3280" y="1926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77" name="Rectangle 180"/>
                <p:cNvSpPr>
                  <a:spLocks noChangeArrowheads="1"/>
                </p:cNvSpPr>
                <p:nvPr/>
              </p:nvSpPr>
              <p:spPr bwMode="auto">
                <a:xfrm>
                  <a:off x="3275" y="1926"/>
                  <a:ext cx="5" cy="9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78" name="Rectangle 181"/>
                <p:cNvSpPr>
                  <a:spLocks noChangeArrowheads="1"/>
                </p:cNvSpPr>
                <p:nvPr/>
              </p:nvSpPr>
              <p:spPr bwMode="auto">
                <a:xfrm>
                  <a:off x="3270" y="1926"/>
                  <a:ext cx="5" cy="9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79" name="Line 182"/>
                <p:cNvSpPr>
                  <a:spLocks noChangeShapeType="1"/>
                </p:cNvSpPr>
                <p:nvPr/>
              </p:nvSpPr>
              <p:spPr bwMode="auto">
                <a:xfrm>
                  <a:off x="3270" y="1926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80" name="Rectangle 183"/>
                <p:cNvSpPr>
                  <a:spLocks noChangeArrowheads="1"/>
                </p:cNvSpPr>
                <p:nvPr/>
              </p:nvSpPr>
              <p:spPr bwMode="auto">
                <a:xfrm>
                  <a:off x="151" y="2020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181" name="Rectangle 184"/>
                <p:cNvSpPr>
                  <a:spLocks noChangeArrowheads="1"/>
                </p:cNvSpPr>
                <p:nvPr/>
              </p:nvSpPr>
              <p:spPr bwMode="auto">
                <a:xfrm>
                  <a:off x="101" y="2020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82" name="Line 185"/>
                <p:cNvSpPr>
                  <a:spLocks noChangeShapeType="1"/>
                </p:cNvSpPr>
                <p:nvPr/>
              </p:nvSpPr>
              <p:spPr bwMode="auto">
                <a:xfrm>
                  <a:off x="101" y="2020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83" name="Rectangle 186"/>
                <p:cNvSpPr>
                  <a:spLocks noChangeArrowheads="1"/>
                </p:cNvSpPr>
                <p:nvPr/>
              </p:nvSpPr>
              <p:spPr bwMode="auto">
                <a:xfrm>
                  <a:off x="106" y="2020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84" name="Rectangle 187"/>
                <p:cNvSpPr>
                  <a:spLocks noChangeArrowheads="1"/>
                </p:cNvSpPr>
                <p:nvPr/>
              </p:nvSpPr>
              <p:spPr bwMode="auto">
                <a:xfrm>
                  <a:off x="111" y="2020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85" name="Line 188"/>
                <p:cNvSpPr>
                  <a:spLocks noChangeShapeType="1"/>
                </p:cNvSpPr>
                <p:nvPr/>
              </p:nvSpPr>
              <p:spPr bwMode="auto">
                <a:xfrm>
                  <a:off x="111" y="2020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86" name="Rectangle 189"/>
                <p:cNvSpPr>
                  <a:spLocks noChangeArrowheads="1"/>
                </p:cNvSpPr>
                <p:nvPr/>
              </p:nvSpPr>
              <p:spPr bwMode="auto">
                <a:xfrm>
                  <a:off x="3280" y="2020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87" name="Line 190"/>
                <p:cNvSpPr>
                  <a:spLocks noChangeShapeType="1"/>
                </p:cNvSpPr>
                <p:nvPr/>
              </p:nvSpPr>
              <p:spPr bwMode="auto">
                <a:xfrm>
                  <a:off x="3280" y="2020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88" name="Rectangle 191"/>
                <p:cNvSpPr>
                  <a:spLocks noChangeArrowheads="1"/>
                </p:cNvSpPr>
                <p:nvPr/>
              </p:nvSpPr>
              <p:spPr bwMode="auto">
                <a:xfrm>
                  <a:off x="3275" y="2020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89" name="Rectangle 192"/>
                <p:cNvSpPr>
                  <a:spLocks noChangeArrowheads="1"/>
                </p:cNvSpPr>
                <p:nvPr/>
              </p:nvSpPr>
              <p:spPr bwMode="auto">
                <a:xfrm>
                  <a:off x="3270" y="2020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90" name="Line 193"/>
                <p:cNvSpPr>
                  <a:spLocks noChangeShapeType="1"/>
                </p:cNvSpPr>
                <p:nvPr/>
              </p:nvSpPr>
              <p:spPr bwMode="auto">
                <a:xfrm>
                  <a:off x="3270" y="2020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91" name="Rectangle 194"/>
                <p:cNvSpPr>
                  <a:spLocks noChangeArrowheads="1"/>
                </p:cNvSpPr>
                <p:nvPr/>
              </p:nvSpPr>
              <p:spPr bwMode="auto">
                <a:xfrm>
                  <a:off x="151" y="2115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192" name="Rectangle 195"/>
                <p:cNvSpPr>
                  <a:spLocks noChangeArrowheads="1"/>
                </p:cNvSpPr>
                <p:nvPr/>
              </p:nvSpPr>
              <p:spPr bwMode="auto">
                <a:xfrm>
                  <a:off x="101" y="2115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93" name="Line 196"/>
                <p:cNvSpPr>
                  <a:spLocks noChangeShapeType="1"/>
                </p:cNvSpPr>
                <p:nvPr/>
              </p:nvSpPr>
              <p:spPr bwMode="auto">
                <a:xfrm>
                  <a:off x="101" y="2115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94" name="Rectangle 197"/>
                <p:cNvSpPr>
                  <a:spLocks noChangeArrowheads="1"/>
                </p:cNvSpPr>
                <p:nvPr/>
              </p:nvSpPr>
              <p:spPr bwMode="auto">
                <a:xfrm>
                  <a:off x="106" y="2115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95" name="Rectangle 198"/>
                <p:cNvSpPr>
                  <a:spLocks noChangeArrowheads="1"/>
                </p:cNvSpPr>
                <p:nvPr/>
              </p:nvSpPr>
              <p:spPr bwMode="auto">
                <a:xfrm>
                  <a:off x="111" y="2115"/>
                  <a:ext cx="4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96" name="Line 199"/>
                <p:cNvSpPr>
                  <a:spLocks noChangeShapeType="1"/>
                </p:cNvSpPr>
                <p:nvPr/>
              </p:nvSpPr>
              <p:spPr bwMode="auto">
                <a:xfrm>
                  <a:off x="111" y="2115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97" name="Rectangle 200"/>
                <p:cNvSpPr>
                  <a:spLocks noChangeArrowheads="1"/>
                </p:cNvSpPr>
                <p:nvPr/>
              </p:nvSpPr>
              <p:spPr bwMode="auto">
                <a:xfrm>
                  <a:off x="3280" y="2115"/>
                  <a:ext cx="5" cy="9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98" name="Line 201"/>
                <p:cNvSpPr>
                  <a:spLocks noChangeShapeType="1"/>
                </p:cNvSpPr>
                <p:nvPr/>
              </p:nvSpPr>
              <p:spPr bwMode="auto">
                <a:xfrm>
                  <a:off x="3280" y="2115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199" name="Rectangle 202"/>
                <p:cNvSpPr>
                  <a:spLocks noChangeArrowheads="1"/>
                </p:cNvSpPr>
                <p:nvPr/>
              </p:nvSpPr>
              <p:spPr bwMode="auto">
                <a:xfrm>
                  <a:off x="3275" y="2115"/>
                  <a:ext cx="5" cy="9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200" name="Rectangle 203"/>
                <p:cNvSpPr>
                  <a:spLocks noChangeArrowheads="1"/>
                </p:cNvSpPr>
                <p:nvPr/>
              </p:nvSpPr>
              <p:spPr bwMode="auto">
                <a:xfrm>
                  <a:off x="3270" y="2115"/>
                  <a:ext cx="5" cy="9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201" name="Line 204"/>
                <p:cNvSpPr>
                  <a:spLocks noChangeShapeType="1"/>
                </p:cNvSpPr>
                <p:nvPr/>
              </p:nvSpPr>
              <p:spPr bwMode="auto">
                <a:xfrm>
                  <a:off x="3270" y="2115"/>
                  <a:ext cx="1" cy="9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202" name="Rectangle 205"/>
                <p:cNvSpPr>
                  <a:spLocks noChangeArrowheads="1"/>
                </p:cNvSpPr>
                <p:nvPr/>
              </p:nvSpPr>
              <p:spPr bwMode="auto">
                <a:xfrm>
                  <a:off x="151" y="2209"/>
                  <a:ext cx="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Times" pitchFamily="18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1203" name="Rectangle 206"/>
                <p:cNvSpPr>
                  <a:spLocks noChangeArrowheads="1"/>
                </p:cNvSpPr>
                <p:nvPr/>
              </p:nvSpPr>
              <p:spPr bwMode="auto">
                <a:xfrm>
                  <a:off x="101" y="2210"/>
                  <a:ext cx="5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204" name="Line 207"/>
                <p:cNvSpPr>
                  <a:spLocks noChangeShapeType="1"/>
                </p:cNvSpPr>
                <p:nvPr/>
              </p:nvSpPr>
              <p:spPr bwMode="auto">
                <a:xfrm>
                  <a:off x="101" y="2210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205" name="Rectangle 208"/>
                <p:cNvSpPr>
                  <a:spLocks noChangeArrowheads="1"/>
                </p:cNvSpPr>
                <p:nvPr/>
              </p:nvSpPr>
              <p:spPr bwMode="auto">
                <a:xfrm>
                  <a:off x="106" y="2210"/>
                  <a:ext cx="5" cy="9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206" name="Rectangle 209"/>
                <p:cNvSpPr>
                  <a:spLocks noChangeArrowheads="1"/>
                </p:cNvSpPr>
                <p:nvPr/>
              </p:nvSpPr>
              <p:spPr bwMode="auto">
                <a:xfrm>
                  <a:off x="111" y="2210"/>
                  <a:ext cx="4" cy="9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1207" name="Line 210"/>
                <p:cNvSpPr>
                  <a:spLocks noChangeShapeType="1"/>
                </p:cNvSpPr>
                <p:nvPr/>
              </p:nvSpPr>
              <p:spPr bwMode="auto">
                <a:xfrm>
                  <a:off x="111" y="2210"/>
                  <a:ext cx="1" cy="9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</p:grpSp>
          <p:grpSp>
            <p:nvGrpSpPr>
              <p:cNvPr id="10256" name="Group 211"/>
              <p:cNvGrpSpPr>
                <a:grpSpLocks/>
              </p:cNvGrpSpPr>
              <p:nvPr/>
            </p:nvGrpSpPr>
            <p:grpSpPr bwMode="auto">
              <a:xfrm>
                <a:off x="101" y="906"/>
                <a:ext cx="3184" cy="3093"/>
                <a:chOff x="101" y="906"/>
                <a:chExt cx="3184" cy="3093"/>
              </a:xfrm>
            </p:grpSpPr>
            <p:grpSp>
              <p:nvGrpSpPr>
                <p:cNvPr id="10257" name="Group 212"/>
                <p:cNvGrpSpPr>
                  <a:grpSpLocks/>
                </p:cNvGrpSpPr>
                <p:nvPr/>
              </p:nvGrpSpPr>
              <p:grpSpPr bwMode="auto">
                <a:xfrm>
                  <a:off x="101" y="2210"/>
                  <a:ext cx="3184" cy="1789"/>
                  <a:chOff x="101" y="2210"/>
                  <a:chExt cx="3184" cy="1789"/>
                </a:xfrm>
              </p:grpSpPr>
              <p:sp>
                <p:nvSpPr>
                  <p:cNvPr id="10808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2210"/>
                    <a:ext cx="5" cy="9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09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210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10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2210"/>
                    <a:ext cx="5" cy="94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11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2210"/>
                    <a:ext cx="5" cy="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12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2210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13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2304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814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2304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15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2304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16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2304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17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2304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18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2304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19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2304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20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304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21" name="Rectangle 226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2304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22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2304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23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2304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24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2399"/>
                    <a:ext cx="21" cy="1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825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2399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26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2399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27" name="Rectangle 232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2399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28" name="Rectangle 233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2399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29" name="Line 234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2399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30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2399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31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399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32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2399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33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2399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34" name="Line 239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2399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35" name="Rectangle 240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2494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836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2494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37" name="Line 242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2494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38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2494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39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2494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40" name="Line 245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2494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41" name="Rectangle 246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2494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42" name="Line 247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494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43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2494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44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2494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45" name="Line 250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2494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46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2588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847" name="Rectangle 252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2589"/>
                    <a:ext cx="5" cy="9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48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2589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49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2589"/>
                    <a:ext cx="5" cy="94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50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2589"/>
                    <a:ext cx="4" cy="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51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2589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52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2589"/>
                    <a:ext cx="5" cy="9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53" name="Line 258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589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54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2589"/>
                    <a:ext cx="5" cy="94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55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2589"/>
                    <a:ext cx="5" cy="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56" name="Line 261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2589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57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2683"/>
                    <a:ext cx="21" cy="1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858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2683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59" name="Line 264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2683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60" name="Rectangle 265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2683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61" name="Rectangle 266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2683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62" name="Line 267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2683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63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2683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64" name="Line 269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683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65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2683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66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2683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67" name="Line 272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2683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68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2778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869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2778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0" name="Line 275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2778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1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2778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2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2778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3" name="Line 278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2778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4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2778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5" name="Line 280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778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6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2778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7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2778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8" name="Line 283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2778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79" name="Rectangle 284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2872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880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2873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81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2873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82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2873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83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2873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84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2873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85" name="Rectangle 290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2873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86" name="Line 291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873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87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2873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88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2873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89" name="Line 294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2873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90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2967"/>
                    <a:ext cx="21" cy="1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891" name="Rectangle 296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2968"/>
                    <a:ext cx="5" cy="9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92" name="Line 297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2968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93" name="Rectangle 298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2968"/>
                    <a:ext cx="5" cy="94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94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2968"/>
                    <a:ext cx="4" cy="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95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2968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96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2968"/>
                    <a:ext cx="5" cy="9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97" name="Line 302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968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98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2968"/>
                    <a:ext cx="5" cy="94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99" name="Rectangle 304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2968"/>
                    <a:ext cx="5" cy="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00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2968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01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062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902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062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03" name="Line 308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062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04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062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05" name="Rectangle 310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062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06" name="Line 311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3062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07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3062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08" name="Line 313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3062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09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3062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10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062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11" name="Line 316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3062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12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157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913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157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14" name="Line 319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157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15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157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16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157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17" name="Line 322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3157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18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3157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19" name="Line 324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3157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20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3157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21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157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22" name="Line 327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3157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23" name="Rectangle 328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251"/>
                    <a:ext cx="21" cy="1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924" name="Rectangle 329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252"/>
                    <a:ext cx="5" cy="9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25" name="Line 330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252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26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252"/>
                    <a:ext cx="5" cy="94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27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252"/>
                    <a:ext cx="4" cy="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28" name="Line 333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3252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29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3252"/>
                    <a:ext cx="5" cy="9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30" name="Line 335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3252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31" name="Rectangle 336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3252"/>
                    <a:ext cx="5" cy="94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32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252"/>
                    <a:ext cx="5" cy="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33" name="Line 338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3252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34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346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935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346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36" name="Line 341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346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37" name="Rectangle 342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346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38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346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39" name="Line 344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3346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40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3346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41" name="Line 346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3346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42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3346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43" name="Rectangle 348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346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44" name="Line 349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3346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45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441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946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441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47" name="Line 352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441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48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441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49" name="Rectangle 354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441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50" name="Line 355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3441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51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3441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52" name="Line 357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3441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53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3441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54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441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55" name="Line 360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3441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56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535"/>
                    <a:ext cx="21" cy="10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957" name="Rectangle 362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536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58" name="Line 363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536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59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536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60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536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61" name="Line 366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3536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62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3536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63" name="Line 368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3536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64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3536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65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536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66" name="Line 371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3536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67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630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968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631"/>
                    <a:ext cx="5" cy="9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69" name="Line 374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631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70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631"/>
                    <a:ext cx="5" cy="94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71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631"/>
                    <a:ext cx="4" cy="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72" name="Line 377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3631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73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3631"/>
                    <a:ext cx="5" cy="9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74" name="Line 379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3631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75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3631"/>
                    <a:ext cx="5" cy="94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76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631"/>
                    <a:ext cx="5" cy="9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77" name="Line 382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3631"/>
                    <a:ext cx="1" cy="94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78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725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979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725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0" name="Line 385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725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1" name="Rectangle 386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725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2" name="Rectangle 387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725"/>
                    <a:ext cx="4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3" name="Line 388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3725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4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3725"/>
                    <a:ext cx="5" cy="9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5" name="Line 390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3725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6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3725"/>
                    <a:ext cx="5" cy="9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7" name="Rectangle 392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725"/>
                    <a:ext cx="5" cy="95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8" name="Line 393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3725"/>
                    <a:ext cx="1" cy="95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89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820"/>
                    <a:ext cx="15" cy="7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7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0990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820"/>
                    <a:ext cx="5" cy="63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91" name="Line 396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820"/>
                    <a:ext cx="1" cy="63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92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820"/>
                    <a:ext cx="5" cy="63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93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820"/>
                    <a:ext cx="4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94" name="Line 399"/>
                  <p:cNvSpPr>
                    <a:spLocks noChangeShapeType="1"/>
                  </p:cNvSpPr>
                  <p:nvPr/>
                </p:nvSpPr>
                <p:spPr bwMode="auto">
                  <a:xfrm>
                    <a:off x="111" y="3820"/>
                    <a:ext cx="1" cy="63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95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3280" y="3820"/>
                    <a:ext cx="5" cy="63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96" name="Line 401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3820"/>
                    <a:ext cx="1" cy="63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97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3275" y="3820"/>
                    <a:ext cx="5" cy="63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98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820"/>
                    <a:ext cx="5" cy="63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999" name="Line 404"/>
                  <p:cNvSpPr>
                    <a:spLocks noChangeShapeType="1"/>
                  </p:cNvSpPr>
                  <p:nvPr/>
                </p:nvSpPr>
                <p:spPr bwMode="auto">
                  <a:xfrm>
                    <a:off x="3270" y="3820"/>
                    <a:ext cx="1" cy="63"/>
                  </a:xfrm>
                  <a:prstGeom prst="line">
                    <a:avLst/>
                  </a:prstGeom>
                  <a:noFill/>
                  <a:ln w="0">
                    <a:solidFill>
                      <a:srgbClr val="C0C0C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1000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151" y="3883"/>
                    <a:ext cx="21" cy="10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eaLnBrk="0" hangingPunct="0"/>
                    <a:r>
                      <a:rPr lang="en-US" sz="1000">
                        <a:solidFill>
                          <a:srgbClr val="000000"/>
                        </a:solidFill>
                        <a:latin typeface="Times" pitchFamily="18" charset="0"/>
                      </a:rPr>
                      <a:t> </a:t>
                    </a:r>
                    <a:endParaRPr lang="en-US" sz="1200">
                      <a:solidFill>
                        <a:schemeClr val="tx2"/>
                      </a:solidFill>
                      <a:latin typeface="Verdana" pitchFamily="34" charset="0"/>
                    </a:endParaRPr>
                  </a:p>
                </p:txBody>
              </p:sp>
              <p:sp>
                <p:nvSpPr>
                  <p:cNvPr id="11001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985"/>
                    <a:ext cx="5" cy="14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1002" name="Line 407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985"/>
                    <a:ext cx="1" cy="14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1003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101" y="3994"/>
                    <a:ext cx="14" cy="5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1004" name="Line 409"/>
                  <p:cNvSpPr>
                    <a:spLocks noChangeShapeType="1"/>
                  </p:cNvSpPr>
                  <p:nvPr/>
                </p:nvSpPr>
                <p:spPr bwMode="auto">
                  <a:xfrm>
                    <a:off x="101" y="3994"/>
                    <a:ext cx="14" cy="1"/>
                  </a:xfrm>
                  <a:prstGeom prst="line">
                    <a:avLst/>
                  </a:prstGeom>
                  <a:noFill/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1005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985"/>
                    <a:ext cx="5" cy="9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1006" name="Rectangle 411"/>
                  <p:cNvSpPr>
                    <a:spLocks noChangeArrowheads="1"/>
                  </p:cNvSpPr>
                  <p:nvPr/>
                </p:nvSpPr>
                <p:spPr bwMode="auto">
                  <a:xfrm>
                    <a:off x="106" y="3989"/>
                    <a:ext cx="9" cy="5"/>
                  </a:xfrm>
                  <a:prstGeom prst="rect">
                    <a:avLst/>
                  </a:prstGeom>
                  <a:solidFill>
                    <a:srgbClr val="60606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1007" name="Rectangle 412"/>
                  <p:cNvSpPr>
                    <a:spLocks noChangeArrowheads="1"/>
                  </p:cNvSpPr>
                  <p:nvPr/>
                </p:nvSpPr>
                <p:spPr bwMode="auto">
                  <a:xfrm>
                    <a:off x="111" y="3985"/>
                    <a:ext cx="4" cy="4"/>
                  </a:xfrm>
                  <a:prstGeom prst="rect">
                    <a:avLst/>
                  </a:prstGeom>
                  <a:solidFill>
                    <a:srgbClr val="C0C0C0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sp>
              <p:nvSpPr>
                <p:cNvPr id="10258" name="Line 413"/>
                <p:cNvSpPr>
                  <a:spLocks noChangeShapeType="1"/>
                </p:cNvSpPr>
                <p:nvPr/>
              </p:nvSpPr>
              <p:spPr bwMode="auto">
                <a:xfrm>
                  <a:off x="111" y="3985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59" name="Line 414"/>
                <p:cNvSpPr>
                  <a:spLocks noChangeShapeType="1"/>
                </p:cNvSpPr>
                <p:nvPr/>
              </p:nvSpPr>
              <p:spPr bwMode="auto">
                <a:xfrm>
                  <a:off x="111" y="3985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0" name="Rectangle 415"/>
                <p:cNvSpPr>
                  <a:spLocks noChangeArrowheads="1"/>
                </p:cNvSpPr>
                <p:nvPr/>
              </p:nvSpPr>
              <p:spPr bwMode="auto">
                <a:xfrm>
                  <a:off x="111" y="3985"/>
                  <a:ext cx="4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1" name="Line 416"/>
                <p:cNvSpPr>
                  <a:spLocks noChangeShapeType="1"/>
                </p:cNvSpPr>
                <p:nvPr/>
              </p:nvSpPr>
              <p:spPr bwMode="auto">
                <a:xfrm>
                  <a:off x="111" y="3985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2" name="Line 417"/>
                <p:cNvSpPr>
                  <a:spLocks noChangeShapeType="1"/>
                </p:cNvSpPr>
                <p:nvPr/>
              </p:nvSpPr>
              <p:spPr bwMode="auto">
                <a:xfrm>
                  <a:off x="111" y="3985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3" name="Rectangle 418"/>
                <p:cNvSpPr>
                  <a:spLocks noChangeArrowheads="1"/>
                </p:cNvSpPr>
                <p:nvPr/>
              </p:nvSpPr>
              <p:spPr bwMode="auto">
                <a:xfrm>
                  <a:off x="115" y="3994"/>
                  <a:ext cx="315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4" name="Line 419"/>
                <p:cNvSpPr>
                  <a:spLocks noChangeShapeType="1"/>
                </p:cNvSpPr>
                <p:nvPr/>
              </p:nvSpPr>
              <p:spPr bwMode="auto">
                <a:xfrm>
                  <a:off x="115" y="3994"/>
                  <a:ext cx="315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5" name="Rectangle 420"/>
                <p:cNvSpPr>
                  <a:spLocks noChangeArrowheads="1"/>
                </p:cNvSpPr>
                <p:nvPr/>
              </p:nvSpPr>
              <p:spPr bwMode="auto">
                <a:xfrm>
                  <a:off x="115" y="3989"/>
                  <a:ext cx="3155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6" name="Rectangle 421"/>
                <p:cNvSpPr>
                  <a:spLocks noChangeArrowheads="1"/>
                </p:cNvSpPr>
                <p:nvPr/>
              </p:nvSpPr>
              <p:spPr bwMode="auto">
                <a:xfrm>
                  <a:off x="115" y="3985"/>
                  <a:ext cx="3155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7" name="Line 422"/>
                <p:cNvSpPr>
                  <a:spLocks noChangeShapeType="1"/>
                </p:cNvSpPr>
                <p:nvPr/>
              </p:nvSpPr>
              <p:spPr bwMode="auto">
                <a:xfrm>
                  <a:off x="115" y="3985"/>
                  <a:ext cx="315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8" name="Rectangle 423"/>
                <p:cNvSpPr>
                  <a:spLocks noChangeArrowheads="1"/>
                </p:cNvSpPr>
                <p:nvPr/>
              </p:nvSpPr>
              <p:spPr bwMode="auto">
                <a:xfrm>
                  <a:off x="3280" y="3985"/>
                  <a:ext cx="5" cy="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69" name="Line 424"/>
                <p:cNvSpPr>
                  <a:spLocks noChangeShapeType="1"/>
                </p:cNvSpPr>
                <p:nvPr/>
              </p:nvSpPr>
              <p:spPr bwMode="auto">
                <a:xfrm>
                  <a:off x="3280" y="3985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0" name="Rectangle 425"/>
                <p:cNvSpPr>
                  <a:spLocks noChangeArrowheads="1"/>
                </p:cNvSpPr>
                <p:nvPr/>
              </p:nvSpPr>
              <p:spPr bwMode="auto">
                <a:xfrm>
                  <a:off x="3270" y="3994"/>
                  <a:ext cx="1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1" name="Line 426"/>
                <p:cNvSpPr>
                  <a:spLocks noChangeShapeType="1"/>
                </p:cNvSpPr>
                <p:nvPr/>
              </p:nvSpPr>
              <p:spPr bwMode="auto">
                <a:xfrm>
                  <a:off x="3270" y="3994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2" name="Rectangle 427"/>
                <p:cNvSpPr>
                  <a:spLocks noChangeArrowheads="1"/>
                </p:cNvSpPr>
                <p:nvPr/>
              </p:nvSpPr>
              <p:spPr bwMode="auto">
                <a:xfrm>
                  <a:off x="3275" y="3985"/>
                  <a:ext cx="5" cy="9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3" name="Rectangle 428"/>
                <p:cNvSpPr>
                  <a:spLocks noChangeArrowheads="1"/>
                </p:cNvSpPr>
                <p:nvPr/>
              </p:nvSpPr>
              <p:spPr bwMode="auto">
                <a:xfrm>
                  <a:off x="3270" y="3989"/>
                  <a:ext cx="10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4" name="Rectangle 429"/>
                <p:cNvSpPr>
                  <a:spLocks noChangeArrowheads="1"/>
                </p:cNvSpPr>
                <p:nvPr/>
              </p:nvSpPr>
              <p:spPr bwMode="auto">
                <a:xfrm>
                  <a:off x="3270" y="3985"/>
                  <a:ext cx="5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5" name="Line 430"/>
                <p:cNvSpPr>
                  <a:spLocks noChangeShapeType="1"/>
                </p:cNvSpPr>
                <p:nvPr/>
              </p:nvSpPr>
              <p:spPr bwMode="auto">
                <a:xfrm>
                  <a:off x="3270" y="3985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6" name="Line 431"/>
                <p:cNvSpPr>
                  <a:spLocks noChangeShapeType="1"/>
                </p:cNvSpPr>
                <p:nvPr/>
              </p:nvSpPr>
              <p:spPr bwMode="auto">
                <a:xfrm>
                  <a:off x="3270" y="3985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7" name="Rectangle 432"/>
                <p:cNvSpPr>
                  <a:spLocks noChangeArrowheads="1"/>
                </p:cNvSpPr>
                <p:nvPr/>
              </p:nvSpPr>
              <p:spPr bwMode="auto">
                <a:xfrm>
                  <a:off x="3270" y="3985"/>
                  <a:ext cx="5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8" name="Line 433"/>
                <p:cNvSpPr>
                  <a:spLocks noChangeShapeType="1"/>
                </p:cNvSpPr>
                <p:nvPr/>
              </p:nvSpPr>
              <p:spPr bwMode="auto">
                <a:xfrm>
                  <a:off x="3270" y="3985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79" name="Line 434"/>
                <p:cNvSpPr>
                  <a:spLocks noChangeShapeType="1"/>
                </p:cNvSpPr>
                <p:nvPr/>
              </p:nvSpPr>
              <p:spPr bwMode="auto">
                <a:xfrm>
                  <a:off x="3270" y="3985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0" name="Rectangle 435"/>
                <p:cNvSpPr>
                  <a:spLocks noChangeArrowheads="1"/>
                </p:cNvSpPr>
                <p:nvPr/>
              </p:nvSpPr>
              <p:spPr bwMode="auto">
                <a:xfrm>
                  <a:off x="101" y="3883"/>
                  <a:ext cx="5" cy="10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1" name="Line 436"/>
                <p:cNvSpPr>
                  <a:spLocks noChangeShapeType="1"/>
                </p:cNvSpPr>
                <p:nvPr/>
              </p:nvSpPr>
              <p:spPr bwMode="auto">
                <a:xfrm>
                  <a:off x="101" y="3883"/>
                  <a:ext cx="1" cy="10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2" name="Rectangle 437"/>
                <p:cNvSpPr>
                  <a:spLocks noChangeArrowheads="1"/>
                </p:cNvSpPr>
                <p:nvPr/>
              </p:nvSpPr>
              <p:spPr bwMode="auto">
                <a:xfrm>
                  <a:off x="106" y="3883"/>
                  <a:ext cx="5" cy="102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3" name="Rectangle 438"/>
                <p:cNvSpPr>
                  <a:spLocks noChangeArrowheads="1"/>
                </p:cNvSpPr>
                <p:nvPr/>
              </p:nvSpPr>
              <p:spPr bwMode="auto">
                <a:xfrm>
                  <a:off x="111" y="3883"/>
                  <a:ext cx="4" cy="10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4" name="Line 439"/>
                <p:cNvSpPr>
                  <a:spLocks noChangeShapeType="1"/>
                </p:cNvSpPr>
                <p:nvPr/>
              </p:nvSpPr>
              <p:spPr bwMode="auto">
                <a:xfrm>
                  <a:off x="111" y="3883"/>
                  <a:ext cx="1" cy="102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5" name="Rectangle 440"/>
                <p:cNvSpPr>
                  <a:spLocks noChangeArrowheads="1"/>
                </p:cNvSpPr>
                <p:nvPr/>
              </p:nvSpPr>
              <p:spPr bwMode="auto">
                <a:xfrm>
                  <a:off x="3280" y="3883"/>
                  <a:ext cx="5" cy="102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6" name="Line 441"/>
                <p:cNvSpPr>
                  <a:spLocks noChangeShapeType="1"/>
                </p:cNvSpPr>
                <p:nvPr/>
              </p:nvSpPr>
              <p:spPr bwMode="auto">
                <a:xfrm>
                  <a:off x="3280" y="3883"/>
                  <a:ext cx="1" cy="102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7" name="Rectangle 442"/>
                <p:cNvSpPr>
                  <a:spLocks noChangeArrowheads="1"/>
                </p:cNvSpPr>
                <p:nvPr/>
              </p:nvSpPr>
              <p:spPr bwMode="auto">
                <a:xfrm>
                  <a:off x="3275" y="3883"/>
                  <a:ext cx="5" cy="102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8" name="Rectangle 443"/>
                <p:cNvSpPr>
                  <a:spLocks noChangeArrowheads="1"/>
                </p:cNvSpPr>
                <p:nvPr/>
              </p:nvSpPr>
              <p:spPr bwMode="auto">
                <a:xfrm>
                  <a:off x="3270" y="3883"/>
                  <a:ext cx="5" cy="102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89" name="Line 444"/>
                <p:cNvSpPr>
                  <a:spLocks noChangeShapeType="1"/>
                </p:cNvSpPr>
                <p:nvPr/>
              </p:nvSpPr>
              <p:spPr bwMode="auto">
                <a:xfrm>
                  <a:off x="3270" y="3883"/>
                  <a:ext cx="1" cy="102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90" name="Line 445"/>
                <p:cNvSpPr>
                  <a:spLocks noChangeShapeType="1"/>
                </p:cNvSpPr>
                <p:nvPr/>
              </p:nvSpPr>
              <p:spPr bwMode="auto">
                <a:xfrm>
                  <a:off x="1029" y="2410"/>
                  <a:ext cx="1355" cy="1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91" name="Rectangle 446"/>
                <p:cNvSpPr>
                  <a:spLocks noChangeArrowheads="1"/>
                </p:cNvSpPr>
                <p:nvPr/>
              </p:nvSpPr>
              <p:spPr bwMode="auto">
                <a:xfrm>
                  <a:off x="2400" y="2037"/>
                  <a:ext cx="621" cy="73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92" name="Rectangle 447"/>
                <p:cNvSpPr>
                  <a:spLocks noChangeArrowheads="1"/>
                </p:cNvSpPr>
                <p:nvPr/>
              </p:nvSpPr>
              <p:spPr bwMode="auto">
                <a:xfrm>
                  <a:off x="2469" y="2074"/>
                  <a:ext cx="29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293" name="Rectangle 448"/>
                <p:cNvSpPr>
                  <a:spLocks noChangeArrowheads="1"/>
                </p:cNvSpPr>
                <p:nvPr/>
              </p:nvSpPr>
              <p:spPr bwMode="auto">
                <a:xfrm>
                  <a:off x="2385" y="2061"/>
                  <a:ext cx="5" cy="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94" name="Line 449"/>
                <p:cNvSpPr>
                  <a:spLocks noChangeShapeType="1"/>
                </p:cNvSpPr>
                <p:nvPr/>
              </p:nvSpPr>
              <p:spPr bwMode="auto">
                <a:xfrm>
                  <a:off x="2385" y="2061"/>
                  <a:ext cx="1" cy="1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95" name="Rectangle 450"/>
                <p:cNvSpPr>
                  <a:spLocks noChangeArrowheads="1"/>
                </p:cNvSpPr>
                <p:nvPr/>
              </p:nvSpPr>
              <p:spPr bwMode="auto">
                <a:xfrm>
                  <a:off x="2385" y="2061"/>
                  <a:ext cx="14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96" name="Line 451"/>
                <p:cNvSpPr>
                  <a:spLocks noChangeShapeType="1"/>
                </p:cNvSpPr>
                <p:nvPr/>
              </p:nvSpPr>
              <p:spPr bwMode="auto">
                <a:xfrm>
                  <a:off x="2385" y="2061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97" name="Rectangle 452"/>
                <p:cNvSpPr>
                  <a:spLocks noChangeArrowheads="1"/>
                </p:cNvSpPr>
                <p:nvPr/>
              </p:nvSpPr>
              <p:spPr bwMode="auto">
                <a:xfrm>
                  <a:off x="2390" y="2066"/>
                  <a:ext cx="5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98" name="Rectangle 453"/>
                <p:cNvSpPr>
                  <a:spLocks noChangeArrowheads="1"/>
                </p:cNvSpPr>
                <p:nvPr/>
              </p:nvSpPr>
              <p:spPr bwMode="auto">
                <a:xfrm>
                  <a:off x="2390" y="2066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299" name="Rectangle 454"/>
                <p:cNvSpPr>
                  <a:spLocks noChangeArrowheads="1"/>
                </p:cNvSpPr>
                <p:nvPr/>
              </p:nvSpPr>
              <p:spPr bwMode="auto">
                <a:xfrm>
                  <a:off x="2395" y="2071"/>
                  <a:ext cx="4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0" name="Line 455"/>
                <p:cNvSpPr>
                  <a:spLocks noChangeShapeType="1"/>
                </p:cNvSpPr>
                <p:nvPr/>
              </p:nvSpPr>
              <p:spPr bwMode="auto">
                <a:xfrm>
                  <a:off x="2395" y="2071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1" name="Line 456"/>
                <p:cNvSpPr>
                  <a:spLocks noChangeShapeType="1"/>
                </p:cNvSpPr>
                <p:nvPr/>
              </p:nvSpPr>
              <p:spPr bwMode="auto">
                <a:xfrm>
                  <a:off x="2395" y="2071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2" name="Rectangle 457"/>
                <p:cNvSpPr>
                  <a:spLocks noChangeArrowheads="1"/>
                </p:cNvSpPr>
                <p:nvPr/>
              </p:nvSpPr>
              <p:spPr bwMode="auto">
                <a:xfrm>
                  <a:off x="2395" y="2071"/>
                  <a:ext cx="4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3" name="Line 458"/>
                <p:cNvSpPr>
                  <a:spLocks noChangeShapeType="1"/>
                </p:cNvSpPr>
                <p:nvPr/>
              </p:nvSpPr>
              <p:spPr bwMode="auto">
                <a:xfrm>
                  <a:off x="2395" y="2071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4" name="Line 459"/>
                <p:cNvSpPr>
                  <a:spLocks noChangeShapeType="1"/>
                </p:cNvSpPr>
                <p:nvPr/>
              </p:nvSpPr>
              <p:spPr bwMode="auto">
                <a:xfrm>
                  <a:off x="2395" y="2071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5" name="Rectangle 460"/>
                <p:cNvSpPr>
                  <a:spLocks noChangeArrowheads="1"/>
                </p:cNvSpPr>
                <p:nvPr/>
              </p:nvSpPr>
              <p:spPr bwMode="auto">
                <a:xfrm>
                  <a:off x="2399" y="2061"/>
                  <a:ext cx="651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6" name="Line 461"/>
                <p:cNvSpPr>
                  <a:spLocks noChangeShapeType="1"/>
                </p:cNvSpPr>
                <p:nvPr/>
              </p:nvSpPr>
              <p:spPr bwMode="auto">
                <a:xfrm>
                  <a:off x="2399" y="2061"/>
                  <a:ext cx="651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7" name="Rectangle 462"/>
                <p:cNvSpPr>
                  <a:spLocks noChangeArrowheads="1"/>
                </p:cNvSpPr>
                <p:nvPr/>
              </p:nvSpPr>
              <p:spPr bwMode="auto">
                <a:xfrm>
                  <a:off x="2399" y="2066"/>
                  <a:ext cx="651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8" name="Rectangle 463"/>
                <p:cNvSpPr>
                  <a:spLocks noChangeArrowheads="1"/>
                </p:cNvSpPr>
                <p:nvPr/>
              </p:nvSpPr>
              <p:spPr bwMode="auto">
                <a:xfrm>
                  <a:off x="2399" y="2071"/>
                  <a:ext cx="65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09" name="Line 464"/>
                <p:cNvSpPr>
                  <a:spLocks noChangeShapeType="1"/>
                </p:cNvSpPr>
                <p:nvPr/>
              </p:nvSpPr>
              <p:spPr bwMode="auto">
                <a:xfrm>
                  <a:off x="2399" y="2071"/>
                  <a:ext cx="65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0" name="Rectangle 465"/>
                <p:cNvSpPr>
                  <a:spLocks noChangeArrowheads="1"/>
                </p:cNvSpPr>
                <p:nvPr/>
              </p:nvSpPr>
              <p:spPr bwMode="auto">
                <a:xfrm>
                  <a:off x="3059" y="2061"/>
                  <a:ext cx="5" cy="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1" name="Line 466"/>
                <p:cNvSpPr>
                  <a:spLocks noChangeShapeType="1"/>
                </p:cNvSpPr>
                <p:nvPr/>
              </p:nvSpPr>
              <p:spPr bwMode="auto">
                <a:xfrm>
                  <a:off x="3059" y="2061"/>
                  <a:ext cx="1" cy="1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2" name="Rectangle 467"/>
                <p:cNvSpPr>
                  <a:spLocks noChangeArrowheads="1"/>
                </p:cNvSpPr>
                <p:nvPr/>
              </p:nvSpPr>
              <p:spPr bwMode="auto">
                <a:xfrm>
                  <a:off x="3050" y="2061"/>
                  <a:ext cx="14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3" name="Line 468"/>
                <p:cNvSpPr>
                  <a:spLocks noChangeShapeType="1"/>
                </p:cNvSpPr>
                <p:nvPr/>
              </p:nvSpPr>
              <p:spPr bwMode="auto">
                <a:xfrm>
                  <a:off x="3050" y="2061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4" name="Rectangle 469"/>
                <p:cNvSpPr>
                  <a:spLocks noChangeArrowheads="1"/>
                </p:cNvSpPr>
                <p:nvPr/>
              </p:nvSpPr>
              <p:spPr bwMode="auto">
                <a:xfrm>
                  <a:off x="3055" y="2066"/>
                  <a:ext cx="4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5" name="Rectangle 470"/>
                <p:cNvSpPr>
                  <a:spLocks noChangeArrowheads="1"/>
                </p:cNvSpPr>
                <p:nvPr/>
              </p:nvSpPr>
              <p:spPr bwMode="auto">
                <a:xfrm>
                  <a:off x="3050" y="2066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6" name="Rectangle 471"/>
                <p:cNvSpPr>
                  <a:spLocks noChangeArrowheads="1"/>
                </p:cNvSpPr>
                <p:nvPr/>
              </p:nvSpPr>
              <p:spPr bwMode="auto">
                <a:xfrm>
                  <a:off x="3050" y="2071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7" name="Line 472"/>
                <p:cNvSpPr>
                  <a:spLocks noChangeShapeType="1"/>
                </p:cNvSpPr>
                <p:nvPr/>
              </p:nvSpPr>
              <p:spPr bwMode="auto">
                <a:xfrm>
                  <a:off x="3050" y="2071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8" name="Line 473"/>
                <p:cNvSpPr>
                  <a:spLocks noChangeShapeType="1"/>
                </p:cNvSpPr>
                <p:nvPr/>
              </p:nvSpPr>
              <p:spPr bwMode="auto">
                <a:xfrm>
                  <a:off x="3050" y="2071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19" name="Rectangle 474"/>
                <p:cNvSpPr>
                  <a:spLocks noChangeArrowheads="1"/>
                </p:cNvSpPr>
                <p:nvPr/>
              </p:nvSpPr>
              <p:spPr bwMode="auto">
                <a:xfrm>
                  <a:off x="3050" y="2071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0" name="Line 475"/>
                <p:cNvSpPr>
                  <a:spLocks noChangeShapeType="1"/>
                </p:cNvSpPr>
                <p:nvPr/>
              </p:nvSpPr>
              <p:spPr bwMode="auto">
                <a:xfrm>
                  <a:off x="3050" y="2071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1" name="Line 476"/>
                <p:cNvSpPr>
                  <a:spLocks noChangeShapeType="1"/>
                </p:cNvSpPr>
                <p:nvPr/>
              </p:nvSpPr>
              <p:spPr bwMode="auto">
                <a:xfrm>
                  <a:off x="3050" y="2071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2" name="Rectangle 477"/>
                <p:cNvSpPr>
                  <a:spLocks noChangeArrowheads="1"/>
                </p:cNvSpPr>
                <p:nvPr/>
              </p:nvSpPr>
              <p:spPr bwMode="auto">
                <a:xfrm>
                  <a:off x="2385" y="2076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3" name="Line 478"/>
                <p:cNvSpPr>
                  <a:spLocks noChangeShapeType="1"/>
                </p:cNvSpPr>
                <p:nvPr/>
              </p:nvSpPr>
              <p:spPr bwMode="auto">
                <a:xfrm>
                  <a:off x="2385" y="2076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4" name="Rectangle 479"/>
                <p:cNvSpPr>
                  <a:spLocks noChangeArrowheads="1"/>
                </p:cNvSpPr>
                <p:nvPr/>
              </p:nvSpPr>
              <p:spPr bwMode="auto">
                <a:xfrm>
                  <a:off x="2390" y="2076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5" name="Rectangle 480"/>
                <p:cNvSpPr>
                  <a:spLocks noChangeArrowheads="1"/>
                </p:cNvSpPr>
                <p:nvPr/>
              </p:nvSpPr>
              <p:spPr bwMode="auto">
                <a:xfrm>
                  <a:off x="2395" y="2076"/>
                  <a:ext cx="4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6" name="Line 481"/>
                <p:cNvSpPr>
                  <a:spLocks noChangeShapeType="1"/>
                </p:cNvSpPr>
                <p:nvPr/>
              </p:nvSpPr>
              <p:spPr bwMode="auto">
                <a:xfrm>
                  <a:off x="2395" y="2076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7" name="Rectangle 482"/>
                <p:cNvSpPr>
                  <a:spLocks noChangeArrowheads="1"/>
                </p:cNvSpPr>
                <p:nvPr/>
              </p:nvSpPr>
              <p:spPr bwMode="auto">
                <a:xfrm>
                  <a:off x="3059" y="2076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8" name="Line 483"/>
                <p:cNvSpPr>
                  <a:spLocks noChangeShapeType="1"/>
                </p:cNvSpPr>
                <p:nvPr/>
              </p:nvSpPr>
              <p:spPr bwMode="auto">
                <a:xfrm>
                  <a:off x="3059" y="2076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29" name="Rectangle 484"/>
                <p:cNvSpPr>
                  <a:spLocks noChangeArrowheads="1"/>
                </p:cNvSpPr>
                <p:nvPr/>
              </p:nvSpPr>
              <p:spPr bwMode="auto">
                <a:xfrm>
                  <a:off x="3055" y="2076"/>
                  <a:ext cx="4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30" name="Rectangle 485"/>
                <p:cNvSpPr>
                  <a:spLocks noChangeArrowheads="1"/>
                </p:cNvSpPr>
                <p:nvPr/>
              </p:nvSpPr>
              <p:spPr bwMode="auto">
                <a:xfrm>
                  <a:off x="3050" y="2076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31" name="Line 486"/>
                <p:cNvSpPr>
                  <a:spLocks noChangeShapeType="1"/>
                </p:cNvSpPr>
                <p:nvPr/>
              </p:nvSpPr>
              <p:spPr bwMode="auto">
                <a:xfrm>
                  <a:off x="3050" y="2076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32" name="Rectangle 487"/>
                <p:cNvSpPr>
                  <a:spLocks noChangeArrowheads="1"/>
                </p:cNvSpPr>
                <p:nvPr/>
              </p:nvSpPr>
              <p:spPr bwMode="auto">
                <a:xfrm>
                  <a:off x="2469" y="2172"/>
                  <a:ext cx="483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 b="1">
                      <a:solidFill>
                        <a:srgbClr val="000000"/>
                      </a:solidFill>
                      <a:latin typeface="Verdana" pitchFamily="34" charset="0"/>
                    </a:rPr>
                    <a:t>Resources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333" name="Rectangle 488"/>
                <p:cNvSpPr>
                  <a:spLocks noChangeArrowheads="1"/>
                </p:cNvSpPr>
                <p:nvPr/>
              </p:nvSpPr>
              <p:spPr bwMode="auto">
                <a:xfrm>
                  <a:off x="2469" y="2259"/>
                  <a:ext cx="462" cy="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34" name="Rectangle 489"/>
                <p:cNvSpPr>
                  <a:spLocks noChangeArrowheads="1"/>
                </p:cNvSpPr>
                <p:nvPr/>
              </p:nvSpPr>
              <p:spPr bwMode="auto">
                <a:xfrm>
                  <a:off x="2931" y="2172"/>
                  <a:ext cx="28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335" name="Rectangle 490"/>
                <p:cNvSpPr>
                  <a:spLocks noChangeArrowheads="1"/>
                </p:cNvSpPr>
                <p:nvPr/>
              </p:nvSpPr>
              <p:spPr bwMode="auto">
                <a:xfrm>
                  <a:off x="2385" y="2173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36" name="Line 491"/>
                <p:cNvSpPr>
                  <a:spLocks noChangeShapeType="1"/>
                </p:cNvSpPr>
                <p:nvPr/>
              </p:nvSpPr>
              <p:spPr bwMode="auto">
                <a:xfrm>
                  <a:off x="2385" y="2173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37" name="Rectangle 492"/>
                <p:cNvSpPr>
                  <a:spLocks noChangeArrowheads="1"/>
                </p:cNvSpPr>
                <p:nvPr/>
              </p:nvSpPr>
              <p:spPr bwMode="auto">
                <a:xfrm>
                  <a:off x="2390" y="2173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38" name="Rectangle 493"/>
                <p:cNvSpPr>
                  <a:spLocks noChangeArrowheads="1"/>
                </p:cNvSpPr>
                <p:nvPr/>
              </p:nvSpPr>
              <p:spPr bwMode="auto">
                <a:xfrm>
                  <a:off x="2395" y="2173"/>
                  <a:ext cx="4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39" name="Line 494"/>
                <p:cNvSpPr>
                  <a:spLocks noChangeShapeType="1"/>
                </p:cNvSpPr>
                <p:nvPr/>
              </p:nvSpPr>
              <p:spPr bwMode="auto">
                <a:xfrm>
                  <a:off x="2395" y="2173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40" name="Rectangle 495"/>
                <p:cNvSpPr>
                  <a:spLocks noChangeArrowheads="1"/>
                </p:cNvSpPr>
                <p:nvPr/>
              </p:nvSpPr>
              <p:spPr bwMode="auto">
                <a:xfrm>
                  <a:off x="3059" y="2173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41" name="Line 496"/>
                <p:cNvSpPr>
                  <a:spLocks noChangeShapeType="1"/>
                </p:cNvSpPr>
                <p:nvPr/>
              </p:nvSpPr>
              <p:spPr bwMode="auto">
                <a:xfrm>
                  <a:off x="3059" y="2173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42" name="Rectangle 497"/>
                <p:cNvSpPr>
                  <a:spLocks noChangeArrowheads="1"/>
                </p:cNvSpPr>
                <p:nvPr/>
              </p:nvSpPr>
              <p:spPr bwMode="auto">
                <a:xfrm>
                  <a:off x="3055" y="2173"/>
                  <a:ext cx="4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43" name="Rectangle 498"/>
                <p:cNvSpPr>
                  <a:spLocks noChangeArrowheads="1"/>
                </p:cNvSpPr>
                <p:nvPr/>
              </p:nvSpPr>
              <p:spPr bwMode="auto">
                <a:xfrm>
                  <a:off x="3050" y="2173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44" name="Line 499"/>
                <p:cNvSpPr>
                  <a:spLocks noChangeShapeType="1"/>
                </p:cNvSpPr>
                <p:nvPr/>
              </p:nvSpPr>
              <p:spPr bwMode="auto">
                <a:xfrm>
                  <a:off x="3050" y="2173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45" name="Rectangle 500"/>
                <p:cNvSpPr>
                  <a:spLocks noChangeArrowheads="1"/>
                </p:cNvSpPr>
                <p:nvPr/>
              </p:nvSpPr>
              <p:spPr bwMode="auto">
                <a:xfrm>
                  <a:off x="2469" y="2289"/>
                  <a:ext cx="397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Financial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346" name="Rectangle 501"/>
                <p:cNvSpPr>
                  <a:spLocks noChangeArrowheads="1"/>
                </p:cNvSpPr>
                <p:nvPr/>
              </p:nvSpPr>
              <p:spPr bwMode="auto">
                <a:xfrm>
                  <a:off x="2385" y="2270"/>
                  <a:ext cx="5" cy="11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47" name="Line 502"/>
                <p:cNvSpPr>
                  <a:spLocks noChangeShapeType="1"/>
                </p:cNvSpPr>
                <p:nvPr/>
              </p:nvSpPr>
              <p:spPr bwMode="auto">
                <a:xfrm>
                  <a:off x="2385" y="2270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48" name="Rectangle 503"/>
                <p:cNvSpPr>
                  <a:spLocks noChangeArrowheads="1"/>
                </p:cNvSpPr>
                <p:nvPr/>
              </p:nvSpPr>
              <p:spPr bwMode="auto">
                <a:xfrm>
                  <a:off x="2390" y="2270"/>
                  <a:ext cx="5" cy="11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49" name="Rectangle 504"/>
                <p:cNvSpPr>
                  <a:spLocks noChangeArrowheads="1"/>
                </p:cNvSpPr>
                <p:nvPr/>
              </p:nvSpPr>
              <p:spPr bwMode="auto">
                <a:xfrm>
                  <a:off x="2395" y="2270"/>
                  <a:ext cx="4" cy="11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50" name="Line 505"/>
                <p:cNvSpPr>
                  <a:spLocks noChangeShapeType="1"/>
                </p:cNvSpPr>
                <p:nvPr/>
              </p:nvSpPr>
              <p:spPr bwMode="auto">
                <a:xfrm>
                  <a:off x="2395" y="2270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51" name="Rectangle 506"/>
                <p:cNvSpPr>
                  <a:spLocks noChangeArrowheads="1"/>
                </p:cNvSpPr>
                <p:nvPr/>
              </p:nvSpPr>
              <p:spPr bwMode="auto">
                <a:xfrm>
                  <a:off x="3059" y="2270"/>
                  <a:ext cx="5" cy="11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52" name="Line 507"/>
                <p:cNvSpPr>
                  <a:spLocks noChangeShapeType="1"/>
                </p:cNvSpPr>
                <p:nvPr/>
              </p:nvSpPr>
              <p:spPr bwMode="auto">
                <a:xfrm>
                  <a:off x="3059" y="2270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53" name="Rectangle 508"/>
                <p:cNvSpPr>
                  <a:spLocks noChangeArrowheads="1"/>
                </p:cNvSpPr>
                <p:nvPr/>
              </p:nvSpPr>
              <p:spPr bwMode="auto">
                <a:xfrm>
                  <a:off x="3055" y="2270"/>
                  <a:ext cx="4" cy="11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54" name="Rectangle 509"/>
                <p:cNvSpPr>
                  <a:spLocks noChangeArrowheads="1"/>
                </p:cNvSpPr>
                <p:nvPr/>
              </p:nvSpPr>
              <p:spPr bwMode="auto">
                <a:xfrm>
                  <a:off x="3050" y="2270"/>
                  <a:ext cx="5" cy="11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55" name="Line 510"/>
                <p:cNvSpPr>
                  <a:spLocks noChangeShapeType="1"/>
                </p:cNvSpPr>
                <p:nvPr/>
              </p:nvSpPr>
              <p:spPr bwMode="auto">
                <a:xfrm>
                  <a:off x="3050" y="2270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56" name="Rectangle 511"/>
                <p:cNvSpPr>
                  <a:spLocks noChangeArrowheads="1"/>
                </p:cNvSpPr>
                <p:nvPr/>
              </p:nvSpPr>
              <p:spPr bwMode="auto">
                <a:xfrm>
                  <a:off x="2469" y="2386"/>
                  <a:ext cx="366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Physical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357" name="Rectangle 512"/>
                <p:cNvSpPr>
                  <a:spLocks noChangeArrowheads="1"/>
                </p:cNvSpPr>
                <p:nvPr/>
              </p:nvSpPr>
              <p:spPr bwMode="auto">
                <a:xfrm>
                  <a:off x="2385" y="2387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58" name="Line 513"/>
                <p:cNvSpPr>
                  <a:spLocks noChangeShapeType="1"/>
                </p:cNvSpPr>
                <p:nvPr/>
              </p:nvSpPr>
              <p:spPr bwMode="auto">
                <a:xfrm>
                  <a:off x="2385" y="2387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59" name="Rectangle 514"/>
                <p:cNvSpPr>
                  <a:spLocks noChangeArrowheads="1"/>
                </p:cNvSpPr>
                <p:nvPr/>
              </p:nvSpPr>
              <p:spPr bwMode="auto">
                <a:xfrm>
                  <a:off x="2390" y="2387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60" name="Rectangle 515"/>
                <p:cNvSpPr>
                  <a:spLocks noChangeArrowheads="1"/>
                </p:cNvSpPr>
                <p:nvPr/>
              </p:nvSpPr>
              <p:spPr bwMode="auto">
                <a:xfrm>
                  <a:off x="2395" y="2387"/>
                  <a:ext cx="4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61" name="Line 516"/>
                <p:cNvSpPr>
                  <a:spLocks noChangeShapeType="1"/>
                </p:cNvSpPr>
                <p:nvPr/>
              </p:nvSpPr>
              <p:spPr bwMode="auto">
                <a:xfrm>
                  <a:off x="2395" y="2387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62" name="Rectangle 517"/>
                <p:cNvSpPr>
                  <a:spLocks noChangeArrowheads="1"/>
                </p:cNvSpPr>
                <p:nvPr/>
              </p:nvSpPr>
              <p:spPr bwMode="auto">
                <a:xfrm>
                  <a:off x="3059" y="2387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63" name="Line 518"/>
                <p:cNvSpPr>
                  <a:spLocks noChangeShapeType="1"/>
                </p:cNvSpPr>
                <p:nvPr/>
              </p:nvSpPr>
              <p:spPr bwMode="auto">
                <a:xfrm>
                  <a:off x="3059" y="2387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64" name="Rectangle 519"/>
                <p:cNvSpPr>
                  <a:spLocks noChangeArrowheads="1"/>
                </p:cNvSpPr>
                <p:nvPr/>
              </p:nvSpPr>
              <p:spPr bwMode="auto">
                <a:xfrm>
                  <a:off x="3055" y="2387"/>
                  <a:ext cx="4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65" name="Rectangle 520"/>
                <p:cNvSpPr>
                  <a:spLocks noChangeArrowheads="1"/>
                </p:cNvSpPr>
                <p:nvPr/>
              </p:nvSpPr>
              <p:spPr bwMode="auto">
                <a:xfrm>
                  <a:off x="3050" y="2387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66" name="Line 521"/>
                <p:cNvSpPr>
                  <a:spLocks noChangeShapeType="1"/>
                </p:cNvSpPr>
                <p:nvPr/>
              </p:nvSpPr>
              <p:spPr bwMode="auto">
                <a:xfrm>
                  <a:off x="3050" y="2387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67" name="Rectangle 522"/>
                <p:cNvSpPr>
                  <a:spLocks noChangeArrowheads="1"/>
                </p:cNvSpPr>
                <p:nvPr/>
              </p:nvSpPr>
              <p:spPr bwMode="auto">
                <a:xfrm>
                  <a:off x="2469" y="2484"/>
                  <a:ext cx="472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Intellectual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368" name="Rectangle 523"/>
                <p:cNvSpPr>
                  <a:spLocks noChangeArrowheads="1"/>
                </p:cNvSpPr>
                <p:nvPr/>
              </p:nvSpPr>
              <p:spPr bwMode="auto">
                <a:xfrm>
                  <a:off x="2917" y="2484"/>
                  <a:ext cx="30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369" name="Rectangle 524"/>
                <p:cNvSpPr>
                  <a:spLocks noChangeArrowheads="1"/>
                </p:cNvSpPr>
                <p:nvPr/>
              </p:nvSpPr>
              <p:spPr bwMode="auto">
                <a:xfrm>
                  <a:off x="2385" y="2738"/>
                  <a:ext cx="5" cy="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0" name="Line 525"/>
                <p:cNvSpPr>
                  <a:spLocks noChangeShapeType="1"/>
                </p:cNvSpPr>
                <p:nvPr/>
              </p:nvSpPr>
              <p:spPr bwMode="auto">
                <a:xfrm>
                  <a:off x="2385" y="2738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1" name="Rectangle 526"/>
                <p:cNvSpPr>
                  <a:spLocks noChangeArrowheads="1"/>
                </p:cNvSpPr>
                <p:nvPr/>
              </p:nvSpPr>
              <p:spPr bwMode="auto">
                <a:xfrm>
                  <a:off x="2385" y="2748"/>
                  <a:ext cx="14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2" name="Line 527"/>
                <p:cNvSpPr>
                  <a:spLocks noChangeShapeType="1"/>
                </p:cNvSpPr>
                <p:nvPr/>
              </p:nvSpPr>
              <p:spPr bwMode="auto">
                <a:xfrm>
                  <a:off x="2385" y="2748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3" name="Rectangle 528"/>
                <p:cNvSpPr>
                  <a:spLocks noChangeArrowheads="1"/>
                </p:cNvSpPr>
                <p:nvPr/>
              </p:nvSpPr>
              <p:spPr bwMode="auto">
                <a:xfrm>
                  <a:off x="2390" y="2738"/>
                  <a:ext cx="5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4" name="Rectangle 529"/>
                <p:cNvSpPr>
                  <a:spLocks noChangeArrowheads="1"/>
                </p:cNvSpPr>
                <p:nvPr/>
              </p:nvSpPr>
              <p:spPr bwMode="auto">
                <a:xfrm>
                  <a:off x="2390" y="2743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5" name="Rectangle 530"/>
                <p:cNvSpPr>
                  <a:spLocks noChangeArrowheads="1"/>
                </p:cNvSpPr>
                <p:nvPr/>
              </p:nvSpPr>
              <p:spPr bwMode="auto">
                <a:xfrm>
                  <a:off x="2395" y="2738"/>
                  <a:ext cx="4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6" name="Line 531"/>
                <p:cNvSpPr>
                  <a:spLocks noChangeShapeType="1"/>
                </p:cNvSpPr>
                <p:nvPr/>
              </p:nvSpPr>
              <p:spPr bwMode="auto">
                <a:xfrm>
                  <a:off x="2395" y="2738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7" name="Line 532"/>
                <p:cNvSpPr>
                  <a:spLocks noChangeShapeType="1"/>
                </p:cNvSpPr>
                <p:nvPr/>
              </p:nvSpPr>
              <p:spPr bwMode="auto">
                <a:xfrm>
                  <a:off x="2395" y="2738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8" name="Rectangle 533"/>
                <p:cNvSpPr>
                  <a:spLocks noChangeArrowheads="1"/>
                </p:cNvSpPr>
                <p:nvPr/>
              </p:nvSpPr>
              <p:spPr bwMode="auto">
                <a:xfrm>
                  <a:off x="2395" y="2738"/>
                  <a:ext cx="4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79" name="Line 534"/>
                <p:cNvSpPr>
                  <a:spLocks noChangeShapeType="1"/>
                </p:cNvSpPr>
                <p:nvPr/>
              </p:nvSpPr>
              <p:spPr bwMode="auto">
                <a:xfrm>
                  <a:off x="2395" y="2738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0" name="Line 535"/>
                <p:cNvSpPr>
                  <a:spLocks noChangeShapeType="1"/>
                </p:cNvSpPr>
                <p:nvPr/>
              </p:nvSpPr>
              <p:spPr bwMode="auto">
                <a:xfrm>
                  <a:off x="2395" y="2738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1" name="Rectangle 536"/>
                <p:cNvSpPr>
                  <a:spLocks noChangeArrowheads="1"/>
                </p:cNvSpPr>
                <p:nvPr/>
              </p:nvSpPr>
              <p:spPr bwMode="auto">
                <a:xfrm>
                  <a:off x="2399" y="2748"/>
                  <a:ext cx="651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2" name="Line 537"/>
                <p:cNvSpPr>
                  <a:spLocks noChangeShapeType="1"/>
                </p:cNvSpPr>
                <p:nvPr/>
              </p:nvSpPr>
              <p:spPr bwMode="auto">
                <a:xfrm>
                  <a:off x="2399" y="2748"/>
                  <a:ext cx="651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3" name="Rectangle 538"/>
                <p:cNvSpPr>
                  <a:spLocks noChangeArrowheads="1"/>
                </p:cNvSpPr>
                <p:nvPr/>
              </p:nvSpPr>
              <p:spPr bwMode="auto">
                <a:xfrm>
                  <a:off x="2399" y="2743"/>
                  <a:ext cx="651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4" name="Rectangle 539"/>
                <p:cNvSpPr>
                  <a:spLocks noChangeArrowheads="1"/>
                </p:cNvSpPr>
                <p:nvPr/>
              </p:nvSpPr>
              <p:spPr bwMode="auto">
                <a:xfrm>
                  <a:off x="2399" y="2738"/>
                  <a:ext cx="651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5" name="Line 540"/>
                <p:cNvSpPr>
                  <a:spLocks noChangeShapeType="1"/>
                </p:cNvSpPr>
                <p:nvPr/>
              </p:nvSpPr>
              <p:spPr bwMode="auto">
                <a:xfrm>
                  <a:off x="2399" y="2738"/>
                  <a:ext cx="651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6" name="Rectangle 541"/>
                <p:cNvSpPr>
                  <a:spLocks noChangeArrowheads="1"/>
                </p:cNvSpPr>
                <p:nvPr/>
              </p:nvSpPr>
              <p:spPr bwMode="auto">
                <a:xfrm>
                  <a:off x="3059" y="2738"/>
                  <a:ext cx="5" cy="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7" name="Line 542"/>
                <p:cNvSpPr>
                  <a:spLocks noChangeShapeType="1"/>
                </p:cNvSpPr>
                <p:nvPr/>
              </p:nvSpPr>
              <p:spPr bwMode="auto">
                <a:xfrm>
                  <a:off x="3059" y="2738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8" name="Rectangle 543"/>
                <p:cNvSpPr>
                  <a:spLocks noChangeArrowheads="1"/>
                </p:cNvSpPr>
                <p:nvPr/>
              </p:nvSpPr>
              <p:spPr bwMode="auto">
                <a:xfrm>
                  <a:off x="3050" y="2748"/>
                  <a:ext cx="14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89" name="Line 544"/>
                <p:cNvSpPr>
                  <a:spLocks noChangeShapeType="1"/>
                </p:cNvSpPr>
                <p:nvPr/>
              </p:nvSpPr>
              <p:spPr bwMode="auto">
                <a:xfrm>
                  <a:off x="3050" y="2748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0" name="Rectangle 545"/>
                <p:cNvSpPr>
                  <a:spLocks noChangeArrowheads="1"/>
                </p:cNvSpPr>
                <p:nvPr/>
              </p:nvSpPr>
              <p:spPr bwMode="auto">
                <a:xfrm>
                  <a:off x="3055" y="2738"/>
                  <a:ext cx="4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1" name="Rectangle 546"/>
                <p:cNvSpPr>
                  <a:spLocks noChangeArrowheads="1"/>
                </p:cNvSpPr>
                <p:nvPr/>
              </p:nvSpPr>
              <p:spPr bwMode="auto">
                <a:xfrm>
                  <a:off x="3050" y="2743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2" name="Rectangle 547"/>
                <p:cNvSpPr>
                  <a:spLocks noChangeArrowheads="1"/>
                </p:cNvSpPr>
                <p:nvPr/>
              </p:nvSpPr>
              <p:spPr bwMode="auto">
                <a:xfrm>
                  <a:off x="3050" y="2738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3" name="Line 548"/>
                <p:cNvSpPr>
                  <a:spLocks noChangeShapeType="1"/>
                </p:cNvSpPr>
                <p:nvPr/>
              </p:nvSpPr>
              <p:spPr bwMode="auto">
                <a:xfrm>
                  <a:off x="3050" y="2738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4" name="Line 549"/>
                <p:cNvSpPr>
                  <a:spLocks noChangeShapeType="1"/>
                </p:cNvSpPr>
                <p:nvPr/>
              </p:nvSpPr>
              <p:spPr bwMode="auto">
                <a:xfrm>
                  <a:off x="3050" y="2738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5" name="Rectangle 550"/>
                <p:cNvSpPr>
                  <a:spLocks noChangeArrowheads="1"/>
                </p:cNvSpPr>
                <p:nvPr/>
              </p:nvSpPr>
              <p:spPr bwMode="auto">
                <a:xfrm>
                  <a:off x="3050" y="2738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6" name="Line 551"/>
                <p:cNvSpPr>
                  <a:spLocks noChangeShapeType="1"/>
                </p:cNvSpPr>
                <p:nvPr/>
              </p:nvSpPr>
              <p:spPr bwMode="auto">
                <a:xfrm>
                  <a:off x="3050" y="2738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7" name="Line 552"/>
                <p:cNvSpPr>
                  <a:spLocks noChangeShapeType="1"/>
                </p:cNvSpPr>
                <p:nvPr/>
              </p:nvSpPr>
              <p:spPr bwMode="auto">
                <a:xfrm>
                  <a:off x="3050" y="2738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8" name="Rectangle 553"/>
                <p:cNvSpPr>
                  <a:spLocks noChangeArrowheads="1"/>
                </p:cNvSpPr>
                <p:nvPr/>
              </p:nvSpPr>
              <p:spPr bwMode="auto">
                <a:xfrm>
                  <a:off x="2385" y="2484"/>
                  <a:ext cx="5" cy="25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399" name="Line 554"/>
                <p:cNvSpPr>
                  <a:spLocks noChangeShapeType="1"/>
                </p:cNvSpPr>
                <p:nvPr/>
              </p:nvSpPr>
              <p:spPr bwMode="auto">
                <a:xfrm>
                  <a:off x="2385" y="2484"/>
                  <a:ext cx="1" cy="25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0" name="Rectangle 555"/>
                <p:cNvSpPr>
                  <a:spLocks noChangeArrowheads="1"/>
                </p:cNvSpPr>
                <p:nvPr/>
              </p:nvSpPr>
              <p:spPr bwMode="auto">
                <a:xfrm>
                  <a:off x="2390" y="2484"/>
                  <a:ext cx="5" cy="25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1" name="Rectangle 556"/>
                <p:cNvSpPr>
                  <a:spLocks noChangeArrowheads="1"/>
                </p:cNvSpPr>
                <p:nvPr/>
              </p:nvSpPr>
              <p:spPr bwMode="auto">
                <a:xfrm>
                  <a:off x="2395" y="2484"/>
                  <a:ext cx="4" cy="25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2" name="Line 557"/>
                <p:cNvSpPr>
                  <a:spLocks noChangeShapeType="1"/>
                </p:cNvSpPr>
                <p:nvPr/>
              </p:nvSpPr>
              <p:spPr bwMode="auto">
                <a:xfrm>
                  <a:off x="2395" y="2484"/>
                  <a:ext cx="1" cy="25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3" name="Rectangle 558"/>
                <p:cNvSpPr>
                  <a:spLocks noChangeArrowheads="1"/>
                </p:cNvSpPr>
                <p:nvPr/>
              </p:nvSpPr>
              <p:spPr bwMode="auto">
                <a:xfrm>
                  <a:off x="3059" y="2484"/>
                  <a:ext cx="5" cy="25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4" name="Line 559"/>
                <p:cNvSpPr>
                  <a:spLocks noChangeShapeType="1"/>
                </p:cNvSpPr>
                <p:nvPr/>
              </p:nvSpPr>
              <p:spPr bwMode="auto">
                <a:xfrm>
                  <a:off x="3059" y="2484"/>
                  <a:ext cx="1" cy="25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5" name="Rectangle 560"/>
                <p:cNvSpPr>
                  <a:spLocks noChangeArrowheads="1"/>
                </p:cNvSpPr>
                <p:nvPr/>
              </p:nvSpPr>
              <p:spPr bwMode="auto">
                <a:xfrm>
                  <a:off x="3055" y="2484"/>
                  <a:ext cx="4" cy="25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6" name="Rectangle 561"/>
                <p:cNvSpPr>
                  <a:spLocks noChangeArrowheads="1"/>
                </p:cNvSpPr>
                <p:nvPr/>
              </p:nvSpPr>
              <p:spPr bwMode="auto">
                <a:xfrm>
                  <a:off x="3050" y="2484"/>
                  <a:ext cx="5" cy="25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7" name="Line 562"/>
                <p:cNvSpPr>
                  <a:spLocks noChangeShapeType="1"/>
                </p:cNvSpPr>
                <p:nvPr/>
              </p:nvSpPr>
              <p:spPr bwMode="auto">
                <a:xfrm>
                  <a:off x="3050" y="2484"/>
                  <a:ext cx="1" cy="25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8" name="Rectangle 563"/>
                <p:cNvSpPr>
                  <a:spLocks noChangeArrowheads="1"/>
                </p:cNvSpPr>
                <p:nvPr/>
              </p:nvSpPr>
              <p:spPr bwMode="auto">
                <a:xfrm>
                  <a:off x="331" y="1963"/>
                  <a:ext cx="788" cy="88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09" name="Rectangle 564"/>
                <p:cNvSpPr>
                  <a:spLocks noChangeArrowheads="1"/>
                </p:cNvSpPr>
                <p:nvPr/>
              </p:nvSpPr>
              <p:spPr bwMode="auto">
                <a:xfrm>
                  <a:off x="400" y="2034"/>
                  <a:ext cx="28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410" name="Rectangle 565"/>
                <p:cNvSpPr>
                  <a:spLocks noChangeArrowheads="1"/>
                </p:cNvSpPr>
                <p:nvPr/>
              </p:nvSpPr>
              <p:spPr bwMode="auto">
                <a:xfrm>
                  <a:off x="329" y="1987"/>
                  <a:ext cx="5" cy="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11" name="Line 566"/>
                <p:cNvSpPr>
                  <a:spLocks noChangeShapeType="1"/>
                </p:cNvSpPr>
                <p:nvPr/>
              </p:nvSpPr>
              <p:spPr bwMode="auto">
                <a:xfrm>
                  <a:off x="329" y="1987"/>
                  <a:ext cx="1" cy="1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12" name="Rectangle 567"/>
                <p:cNvSpPr>
                  <a:spLocks noChangeArrowheads="1"/>
                </p:cNvSpPr>
                <p:nvPr/>
              </p:nvSpPr>
              <p:spPr bwMode="auto">
                <a:xfrm>
                  <a:off x="329" y="1987"/>
                  <a:ext cx="15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13" name="Line 568"/>
                <p:cNvSpPr>
                  <a:spLocks noChangeShapeType="1"/>
                </p:cNvSpPr>
                <p:nvPr/>
              </p:nvSpPr>
              <p:spPr bwMode="auto">
                <a:xfrm>
                  <a:off x="329" y="1987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14" name="Rectangle 569"/>
                <p:cNvSpPr>
                  <a:spLocks noChangeArrowheads="1"/>
                </p:cNvSpPr>
                <p:nvPr/>
              </p:nvSpPr>
              <p:spPr bwMode="auto">
                <a:xfrm>
                  <a:off x="334" y="1992"/>
                  <a:ext cx="5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15" name="Rectangle 570"/>
                <p:cNvSpPr>
                  <a:spLocks noChangeArrowheads="1"/>
                </p:cNvSpPr>
                <p:nvPr/>
              </p:nvSpPr>
              <p:spPr bwMode="auto">
                <a:xfrm>
                  <a:off x="334" y="1992"/>
                  <a:ext cx="10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16" name="Rectangle 571"/>
                <p:cNvSpPr>
                  <a:spLocks noChangeArrowheads="1"/>
                </p:cNvSpPr>
                <p:nvPr/>
              </p:nvSpPr>
              <p:spPr bwMode="auto">
                <a:xfrm>
                  <a:off x="339" y="1997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17" name="Line 572"/>
                <p:cNvSpPr>
                  <a:spLocks noChangeShapeType="1"/>
                </p:cNvSpPr>
                <p:nvPr/>
              </p:nvSpPr>
              <p:spPr bwMode="auto">
                <a:xfrm>
                  <a:off x="339" y="1997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18" name="Line 573"/>
                <p:cNvSpPr>
                  <a:spLocks noChangeShapeType="1"/>
                </p:cNvSpPr>
                <p:nvPr/>
              </p:nvSpPr>
              <p:spPr bwMode="auto">
                <a:xfrm>
                  <a:off x="339" y="1997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19" name="Rectangle 574"/>
                <p:cNvSpPr>
                  <a:spLocks noChangeArrowheads="1"/>
                </p:cNvSpPr>
                <p:nvPr/>
              </p:nvSpPr>
              <p:spPr bwMode="auto">
                <a:xfrm>
                  <a:off x="339" y="1997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0" name="Line 575"/>
                <p:cNvSpPr>
                  <a:spLocks noChangeShapeType="1"/>
                </p:cNvSpPr>
                <p:nvPr/>
              </p:nvSpPr>
              <p:spPr bwMode="auto">
                <a:xfrm>
                  <a:off x="339" y="1997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1" name="Line 576"/>
                <p:cNvSpPr>
                  <a:spLocks noChangeShapeType="1"/>
                </p:cNvSpPr>
                <p:nvPr/>
              </p:nvSpPr>
              <p:spPr bwMode="auto">
                <a:xfrm>
                  <a:off x="339" y="1997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2" name="Rectangle 577"/>
                <p:cNvSpPr>
                  <a:spLocks noChangeArrowheads="1"/>
                </p:cNvSpPr>
                <p:nvPr/>
              </p:nvSpPr>
              <p:spPr bwMode="auto">
                <a:xfrm>
                  <a:off x="344" y="1987"/>
                  <a:ext cx="783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3" name="Line 578"/>
                <p:cNvSpPr>
                  <a:spLocks noChangeShapeType="1"/>
                </p:cNvSpPr>
                <p:nvPr/>
              </p:nvSpPr>
              <p:spPr bwMode="auto">
                <a:xfrm>
                  <a:off x="344" y="1987"/>
                  <a:ext cx="783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4" name="Rectangle 579"/>
                <p:cNvSpPr>
                  <a:spLocks noChangeArrowheads="1"/>
                </p:cNvSpPr>
                <p:nvPr/>
              </p:nvSpPr>
              <p:spPr bwMode="auto">
                <a:xfrm>
                  <a:off x="344" y="1992"/>
                  <a:ext cx="783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5" name="Rectangle 580"/>
                <p:cNvSpPr>
                  <a:spLocks noChangeArrowheads="1"/>
                </p:cNvSpPr>
                <p:nvPr/>
              </p:nvSpPr>
              <p:spPr bwMode="auto">
                <a:xfrm>
                  <a:off x="344" y="1997"/>
                  <a:ext cx="783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6" name="Line 581"/>
                <p:cNvSpPr>
                  <a:spLocks noChangeShapeType="1"/>
                </p:cNvSpPr>
                <p:nvPr/>
              </p:nvSpPr>
              <p:spPr bwMode="auto">
                <a:xfrm>
                  <a:off x="344" y="1997"/>
                  <a:ext cx="78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7" name="Rectangle 582"/>
                <p:cNvSpPr>
                  <a:spLocks noChangeArrowheads="1"/>
                </p:cNvSpPr>
                <p:nvPr/>
              </p:nvSpPr>
              <p:spPr bwMode="auto">
                <a:xfrm>
                  <a:off x="1137" y="1987"/>
                  <a:ext cx="5" cy="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8" name="Line 583"/>
                <p:cNvSpPr>
                  <a:spLocks noChangeShapeType="1"/>
                </p:cNvSpPr>
                <p:nvPr/>
              </p:nvSpPr>
              <p:spPr bwMode="auto">
                <a:xfrm>
                  <a:off x="1137" y="1987"/>
                  <a:ext cx="1" cy="1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29" name="Rectangle 584"/>
                <p:cNvSpPr>
                  <a:spLocks noChangeArrowheads="1"/>
                </p:cNvSpPr>
                <p:nvPr/>
              </p:nvSpPr>
              <p:spPr bwMode="auto">
                <a:xfrm>
                  <a:off x="1127" y="1987"/>
                  <a:ext cx="15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0" name="Line 585"/>
                <p:cNvSpPr>
                  <a:spLocks noChangeShapeType="1"/>
                </p:cNvSpPr>
                <p:nvPr/>
              </p:nvSpPr>
              <p:spPr bwMode="auto">
                <a:xfrm>
                  <a:off x="1127" y="1987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1" name="Rectangle 586"/>
                <p:cNvSpPr>
                  <a:spLocks noChangeArrowheads="1"/>
                </p:cNvSpPr>
                <p:nvPr/>
              </p:nvSpPr>
              <p:spPr bwMode="auto">
                <a:xfrm>
                  <a:off x="1132" y="1992"/>
                  <a:ext cx="5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2" name="Rectangle 587"/>
                <p:cNvSpPr>
                  <a:spLocks noChangeArrowheads="1"/>
                </p:cNvSpPr>
                <p:nvPr/>
              </p:nvSpPr>
              <p:spPr bwMode="auto">
                <a:xfrm>
                  <a:off x="1127" y="1992"/>
                  <a:ext cx="10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3" name="Rectangle 588"/>
                <p:cNvSpPr>
                  <a:spLocks noChangeArrowheads="1"/>
                </p:cNvSpPr>
                <p:nvPr/>
              </p:nvSpPr>
              <p:spPr bwMode="auto">
                <a:xfrm>
                  <a:off x="1127" y="1997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4" name="Line 589"/>
                <p:cNvSpPr>
                  <a:spLocks noChangeShapeType="1"/>
                </p:cNvSpPr>
                <p:nvPr/>
              </p:nvSpPr>
              <p:spPr bwMode="auto">
                <a:xfrm>
                  <a:off x="1127" y="1997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5" name="Line 590"/>
                <p:cNvSpPr>
                  <a:spLocks noChangeShapeType="1"/>
                </p:cNvSpPr>
                <p:nvPr/>
              </p:nvSpPr>
              <p:spPr bwMode="auto">
                <a:xfrm>
                  <a:off x="1127" y="1997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6" name="Rectangle 591"/>
                <p:cNvSpPr>
                  <a:spLocks noChangeArrowheads="1"/>
                </p:cNvSpPr>
                <p:nvPr/>
              </p:nvSpPr>
              <p:spPr bwMode="auto">
                <a:xfrm>
                  <a:off x="1127" y="1997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7" name="Line 592"/>
                <p:cNvSpPr>
                  <a:spLocks noChangeShapeType="1"/>
                </p:cNvSpPr>
                <p:nvPr/>
              </p:nvSpPr>
              <p:spPr bwMode="auto">
                <a:xfrm>
                  <a:off x="1127" y="1997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8" name="Line 593"/>
                <p:cNvSpPr>
                  <a:spLocks noChangeShapeType="1"/>
                </p:cNvSpPr>
                <p:nvPr/>
              </p:nvSpPr>
              <p:spPr bwMode="auto">
                <a:xfrm>
                  <a:off x="1127" y="1997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39" name="Rectangle 594"/>
                <p:cNvSpPr>
                  <a:spLocks noChangeArrowheads="1"/>
                </p:cNvSpPr>
                <p:nvPr/>
              </p:nvSpPr>
              <p:spPr bwMode="auto">
                <a:xfrm>
                  <a:off x="329" y="2002"/>
                  <a:ext cx="5" cy="1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0" name="Line 595"/>
                <p:cNvSpPr>
                  <a:spLocks noChangeShapeType="1"/>
                </p:cNvSpPr>
                <p:nvPr/>
              </p:nvSpPr>
              <p:spPr bwMode="auto">
                <a:xfrm>
                  <a:off x="329" y="2002"/>
                  <a:ext cx="1" cy="130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1" name="Rectangle 596"/>
                <p:cNvSpPr>
                  <a:spLocks noChangeArrowheads="1"/>
                </p:cNvSpPr>
                <p:nvPr/>
              </p:nvSpPr>
              <p:spPr bwMode="auto">
                <a:xfrm>
                  <a:off x="334" y="2002"/>
                  <a:ext cx="5" cy="13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2" name="Rectangle 597"/>
                <p:cNvSpPr>
                  <a:spLocks noChangeArrowheads="1"/>
                </p:cNvSpPr>
                <p:nvPr/>
              </p:nvSpPr>
              <p:spPr bwMode="auto">
                <a:xfrm>
                  <a:off x="339" y="2002"/>
                  <a:ext cx="5" cy="13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3" name="Line 598"/>
                <p:cNvSpPr>
                  <a:spLocks noChangeShapeType="1"/>
                </p:cNvSpPr>
                <p:nvPr/>
              </p:nvSpPr>
              <p:spPr bwMode="auto">
                <a:xfrm>
                  <a:off x="339" y="2002"/>
                  <a:ext cx="1" cy="1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4" name="Rectangle 599"/>
                <p:cNvSpPr>
                  <a:spLocks noChangeArrowheads="1"/>
                </p:cNvSpPr>
                <p:nvPr/>
              </p:nvSpPr>
              <p:spPr bwMode="auto">
                <a:xfrm>
                  <a:off x="1137" y="2002"/>
                  <a:ext cx="5" cy="130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5" name="Line 600"/>
                <p:cNvSpPr>
                  <a:spLocks noChangeShapeType="1"/>
                </p:cNvSpPr>
                <p:nvPr/>
              </p:nvSpPr>
              <p:spPr bwMode="auto">
                <a:xfrm>
                  <a:off x="1137" y="2002"/>
                  <a:ext cx="1" cy="130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6" name="Rectangle 601"/>
                <p:cNvSpPr>
                  <a:spLocks noChangeArrowheads="1"/>
                </p:cNvSpPr>
                <p:nvPr/>
              </p:nvSpPr>
              <p:spPr bwMode="auto">
                <a:xfrm>
                  <a:off x="1132" y="2002"/>
                  <a:ext cx="5" cy="13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7" name="Rectangle 602"/>
                <p:cNvSpPr>
                  <a:spLocks noChangeArrowheads="1"/>
                </p:cNvSpPr>
                <p:nvPr/>
              </p:nvSpPr>
              <p:spPr bwMode="auto">
                <a:xfrm>
                  <a:off x="1127" y="2002"/>
                  <a:ext cx="5" cy="130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8" name="Line 603"/>
                <p:cNvSpPr>
                  <a:spLocks noChangeShapeType="1"/>
                </p:cNvSpPr>
                <p:nvPr/>
              </p:nvSpPr>
              <p:spPr bwMode="auto">
                <a:xfrm>
                  <a:off x="1127" y="2002"/>
                  <a:ext cx="1" cy="130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49" name="Rectangle 604"/>
                <p:cNvSpPr>
                  <a:spLocks noChangeArrowheads="1"/>
                </p:cNvSpPr>
                <p:nvPr/>
              </p:nvSpPr>
              <p:spPr bwMode="auto">
                <a:xfrm>
                  <a:off x="400" y="2131"/>
                  <a:ext cx="207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 b="1">
                      <a:solidFill>
                        <a:srgbClr val="000000"/>
                      </a:solidFill>
                      <a:latin typeface="Verdana" pitchFamily="34" charset="0"/>
                    </a:rPr>
                    <a:t>Deal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450" name="Rectangle 605"/>
                <p:cNvSpPr>
                  <a:spLocks noChangeArrowheads="1"/>
                </p:cNvSpPr>
                <p:nvPr/>
              </p:nvSpPr>
              <p:spPr bwMode="auto">
                <a:xfrm>
                  <a:off x="400" y="2218"/>
                  <a:ext cx="200" cy="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51" name="Rectangle 606"/>
                <p:cNvSpPr>
                  <a:spLocks noChangeArrowheads="1"/>
                </p:cNvSpPr>
                <p:nvPr/>
              </p:nvSpPr>
              <p:spPr bwMode="auto">
                <a:xfrm>
                  <a:off x="600" y="2131"/>
                  <a:ext cx="28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452" name="Rectangle 607"/>
                <p:cNvSpPr>
                  <a:spLocks noChangeArrowheads="1"/>
                </p:cNvSpPr>
                <p:nvPr/>
              </p:nvSpPr>
              <p:spPr bwMode="auto">
                <a:xfrm>
                  <a:off x="329" y="2132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53" name="Line 608"/>
                <p:cNvSpPr>
                  <a:spLocks noChangeShapeType="1"/>
                </p:cNvSpPr>
                <p:nvPr/>
              </p:nvSpPr>
              <p:spPr bwMode="auto">
                <a:xfrm>
                  <a:off x="329" y="2132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54" name="Rectangle 609"/>
                <p:cNvSpPr>
                  <a:spLocks noChangeArrowheads="1"/>
                </p:cNvSpPr>
                <p:nvPr/>
              </p:nvSpPr>
              <p:spPr bwMode="auto">
                <a:xfrm>
                  <a:off x="334" y="2132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55" name="Rectangle 610"/>
                <p:cNvSpPr>
                  <a:spLocks noChangeArrowheads="1"/>
                </p:cNvSpPr>
                <p:nvPr/>
              </p:nvSpPr>
              <p:spPr bwMode="auto">
                <a:xfrm>
                  <a:off x="339" y="2132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56" name="Line 611"/>
                <p:cNvSpPr>
                  <a:spLocks noChangeShapeType="1"/>
                </p:cNvSpPr>
                <p:nvPr/>
              </p:nvSpPr>
              <p:spPr bwMode="auto">
                <a:xfrm>
                  <a:off x="339" y="2132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57" name="Rectangle 612"/>
                <p:cNvSpPr>
                  <a:spLocks noChangeArrowheads="1"/>
                </p:cNvSpPr>
                <p:nvPr/>
              </p:nvSpPr>
              <p:spPr bwMode="auto">
                <a:xfrm>
                  <a:off x="1137" y="2132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58" name="Line 613"/>
                <p:cNvSpPr>
                  <a:spLocks noChangeShapeType="1"/>
                </p:cNvSpPr>
                <p:nvPr/>
              </p:nvSpPr>
              <p:spPr bwMode="auto">
                <a:xfrm>
                  <a:off x="1137" y="2132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59" name="Rectangle 614"/>
                <p:cNvSpPr>
                  <a:spLocks noChangeArrowheads="1"/>
                </p:cNvSpPr>
                <p:nvPr/>
              </p:nvSpPr>
              <p:spPr bwMode="auto">
                <a:xfrm>
                  <a:off x="1132" y="2132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60" name="Rectangle 615"/>
                <p:cNvSpPr>
                  <a:spLocks noChangeArrowheads="1"/>
                </p:cNvSpPr>
                <p:nvPr/>
              </p:nvSpPr>
              <p:spPr bwMode="auto">
                <a:xfrm>
                  <a:off x="1127" y="2132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61" name="Line 616"/>
                <p:cNvSpPr>
                  <a:spLocks noChangeShapeType="1"/>
                </p:cNvSpPr>
                <p:nvPr/>
              </p:nvSpPr>
              <p:spPr bwMode="auto">
                <a:xfrm>
                  <a:off x="1127" y="2132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62" name="Rectangle 617"/>
                <p:cNvSpPr>
                  <a:spLocks noChangeArrowheads="1"/>
                </p:cNvSpPr>
                <p:nvPr/>
              </p:nvSpPr>
              <p:spPr bwMode="auto">
                <a:xfrm>
                  <a:off x="400" y="2248"/>
                  <a:ext cx="621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Reward, Risks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463" name="Rectangle 618"/>
                <p:cNvSpPr>
                  <a:spLocks noChangeArrowheads="1"/>
                </p:cNvSpPr>
                <p:nvPr/>
              </p:nvSpPr>
              <p:spPr bwMode="auto">
                <a:xfrm>
                  <a:off x="329" y="2229"/>
                  <a:ext cx="5" cy="11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64" name="Line 619"/>
                <p:cNvSpPr>
                  <a:spLocks noChangeShapeType="1"/>
                </p:cNvSpPr>
                <p:nvPr/>
              </p:nvSpPr>
              <p:spPr bwMode="auto">
                <a:xfrm>
                  <a:off x="329" y="2229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65" name="Rectangle 620"/>
                <p:cNvSpPr>
                  <a:spLocks noChangeArrowheads="1"/>
                </p:cNvSpPr>
                <p:nvPr/>
              </p:nvSpPr>
              <p:spPr bwMode="auto">
                <a:xfrm>
                  <a:off x="334" y="2229"/>
                  <a:ext cx="5" cy="11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66" name="Rectangle 621"/>
                <p:cNvSpPr>
                  <a:spLocks noChangeArrowheads="1"/>
                </p:cNvSpPr>
                <p:nvPr/>
              </p:nvSpPr>
              <p:spPr bwMode="auto">
                <a:xfrm>
                  <a:off x="339" y="2229"/>
                  <a:ext cx="5" cy="11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67" name="Line 622"/>
                <p:cNvSpPr>
                  <a:spLocks noChangeShapeType="1"/>
                </p:cNvSpPr>
                <p:nvPr/>
              </p:nvSpPr>
              <p:spPr bwMode="auto">
                <a:xfrm>
                  <a:off x="339" y="2229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68" name="Rectangle 623"/>
                <p:cNvSpPr>
                  <a:spLocks noChangeArrowheads="1"/>
                </p:cNvSpPr>
                <p:nvPr/>
              </p:nvSpPr>
              <p:spPr bwMode="auto">
                <a:xfrm>
                  <a:off x="1137" y="2229"/>
                  <a:ext cx="5" cy="11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69" name="Line 624"/>
                <p:cNvSpPr>
                  <a:spLocks noChangeShapeType="1"/>
                </p:cNvSpPr>
                <p:nvPr/>
              </p:nvSpPr>
              <p:spPr bwMode="auto">
                <a:xfrm>
                  <a:off x="1137" y="2229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70" name="Rectangle 625"/>
                <p:cNvSpPr>
                  <a:spLocks noChangeArrowheads="1"/>
                </p:cNvSpPr>
                <p:nvPr/>
              </p:nvSpPr>
              <p:spPr bwMode="auto">
                <a:xfrm>
                  <a:off x="1132" y="2229"/>
                  <a:ext cx="5" cy="11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71" name="Rectangle 626"/>
                <p:cNvSpPr>
                  <a:spLocks noChangeArrowheads="1"/>
                </p:cNvSpPr>
                <p:nvPr/>
              </p:nvSpPr>
              <p:spPr bwMode="auto">
                <a:xfrm>
                  <a:off x="1127" y="2229"/>
                  <a:ext cx="5" cy="11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72" name="Line 627"/>
                <p:cNvSpPr>
                  <a:spLocks noChangeShapeType="1"/>
                </p:cNvSpPr>
                <p:nvPr/>
              </p:nvSpPr>
              <p:spPr bwMode="auto">
                <a:xfrm>
                  <a:off x="1127" y="2229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73" name="Rectangle 628"/>
                <p:cNvSpPr>
                  <a:spLocks noChangeArrowheads="1"/>
                </p:cNvSpPr>
                <p:nvPr/>
              </p:nvSpPr>
              <p:spPr bwMode="auto">
                <a:xfrm>
                  <a:off x="400" y="2345"/>
                  <a:ext cx="464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Incentives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474" name="Rectangle 629"/>
                <p:cNvSpPr>
                  <a:spLocks noChangeArrowheads="1"/>
                </p:cNvSpPr>
                <p:nvPr/>
              </p:nvSpPr>
              <p:spPr bwMode="auto">
                <a:xfrm>
                  <a:off x="329" y="2346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75" name="Line 630"/>
                <p:cNvSpPr>
                  <a:spLocks noChangeShapeType="1"/>
                </p:cNvSpPr>
                <p:nvPr/>
              </p:nvSpPr>
              <p:spPr bwMode="auto">
                <a:xfrm>
                  <a:off x="329" y="2346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76" name="Rectangle 631"/>
                <p:cNvSpPr>
                  <a:spLocks noChangeArrowheads="1"/>
                </p:cNvSpPr>
                <p:nvPr/>
              </p:nvSpPr>
              <p:spPr bwMode="auto">
                <a:xfrm>
                  <a:off x="334" y="2346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77" name="Rectangle 632"/>
                <p:cNvSpPr>
                  <a:spLocks noChangeArrowheads="1"/>
                </p:cNvSpPr>
                <p:nvPr/>
              </p:nvSpPr>
              <p:spPr bwMode="auto">
                <a:xfrm>
                  <a:off x="339" y="2346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78" name="Line 633"/>
                <p:cNvSpPr>
                  <a:spLocks noChangeShapeType="1"/>
                </p:cNvSpPr>
                <p:nvPr/>
              </p:nvSpPr>
              <p:spPr bwMode="auto">
                <a:xfrm>
                  <a:off x="339" y="2346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79" name="Rectangle 634"/>
                <p:cNvSpPr>
                  <a:spLocks noChangeArrowheads="1"/>
                </p:cNvSpPr>
                <p:nvPr/>
              </p:nvSpPr>
              <p:spPr bwMode="auto">
                <a:xfrm>
                  <a:off x="1137" y="2346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80" name="Line 635"/>
                <p:cNvSpPr>
                  <a:spLocks noChangeShapeType="1"/>
                </p:cNvSpPr>
                <p:nvPr/>
              </p:nvSpPr>
              <p:spPr bwMode="auto">
                <a:xfrm>
                  <a:off x="1137" y="2346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81" name="Rectangle 636"/>
                <p:cNvSpPr>
                  <a:spLocks noChangeArrowheads="1"/>
                </p:cNvSpPr>
                <p:nvPr/>
              </p:nvSpPr>
              <p:spPr bwMode="auto">
                <a:xfrm>
                  <a:off x="1132" y="2346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82" name="Rectangle 637"/>
                <p:cNvSpPr>
                  <a:spLocks noChangeArrowheads="1"/>
                </p:cNvSpPr>
                <p:nvPr/>
              </p:nvSpPr>
              <p:spPr bwMode="auto">
                <a:xfrm>
                  <a:off x="1127" y="2346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83" name="Line 638"/>
                <p:cNvSpPr>
                  <a:spLocks noChangeShapeType="1"/>
                </p:cNvSpPr>
                <p:nvPr/>
              </p:nvSpPr>
              <p:spPr bwMode="auto">
                <a:xfrm>
                  <a:off x="1127" y="2346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84" name="Rectangle 639"/>
                <p:cNvSpPr>
                  <a:spLocks noChangeArrowheads="1"/>
                </p:cNvSpPr>
                <p:nvPr/>
              </p:nvSpPr>
              <p:spPr bwMode="auto">
                <a:xfrm>
                  <a:off x="400" y="2443"/>
                  <a:ext cx="445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Ownership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485" name="Rectangle 640"/>
                <p:cNvSpPr>
                  <a:spLocks noChangeArrowheads="1"/>
                </p:cNvSpPr>
                <p:nvPr/>
              </p:nvSpPr>
              <p:spPr bwMode="auto">
                <a:xfrm>
                  <a:off x="825" y="2443"/>
                  <a:ext cx="29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486" name="Rectangle 641"/>
                <p:cNvSpPr>
                  <a:spLocks noChangeArrowheads="1"/>
                </p:cNvSpPr>
                <p:nvPr/>
              </p:nvSpPr>
              <p:spPr bwMode="auto">
                <a:xfrm>
                  <a:off x="329" y="2443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87" name="Line 642"/>
                <p:cNvSpPr>
                  <a:spLocks noChangeShapeType="1"/>
                </p:cNvSpPr>
                <p:nvPr/>
              </p:nvSpPr>
              <p:spPr bwMode="auto">
                <a:xfrm>
                  <a:off x="329" y="2443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88" name="Rectangle 643"/>
                <p:cNvSpPr>
                  <a:spLocks noChangeArrowheads="1"/>
                </p:cNvSpPr>
                <p:nvPr/>
              </p:nvSpPr>
              <p:spPr bwMode="auto">
                <a:xfrm>
                  <a:off x="334" y="2443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89" name="Rectangle 644"/>
                <p:cNvSpPr>
                  <a:spLocks noChangeArrowheads="1"/>
                </p:cNvSpPr>
                <p:nvPr/>
              </p:nvSpPr>
              <p:spPr bwMode="auto">
                <a:xfrm>
                  <a:off x="339" y="2443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90" name="Line 645"/>
                <p:cNvSpPr>
                  <a:spLocks noChangeShapeType="1"/>
                </p:cNvSpPr>
                <p:nvPr/>
              </p:nvSpPr>
              <p:spPr bwMode="auto">
                <a:xfrm>
                  <a:off x="339" y="2443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91" name="Rectangle 646"/>
                <p:cNvSpPr>
                  <a:spLocks noChangeArrowheads="1"/>
                </p:cNvSpPr>
                <p:nvPr/>
              </p:nvSpPr>
              <p:spPr bwMode="auto">
                <a:xfrm>
                  <a:off x="1137" y="2443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92" name="Line 647"/>
                <p:cNvSpPr>
                  <a:spLocks noChangeShapeType="1"/>
                </p:cNvSpPr>
                <p:nvPr/>
              </p:nvSpPr>
              <p:spPr bwMode="auto">
                <a:xfrm>
                  <a:off x="1137" y="2443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93" name="Rectangle 648"/>
                <p:cNvSpPr>
                  <a:spLocks noChangeArrowheads="1"/>
                </p:cNvSpPr>
                <p:nvPr/>
              </p:nvSpPr>
              <p:spPr bwMode="auto">
                <a:xfrm>
                  <a:off x="1132" y="2443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94" name="Rectangle 649"/>
                <p:cNvSpPr>
                  <a:spLocks noChangeArrowheads="1"/>
                </p:cNvSpPr>
                <p:nvPr/>
              </p:nvSpPr>
              <p:spPr bwMode="auto">
                <a:xfrm>
                  <a:off x="1127" y="2443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95" name="Line 650"/>
                <p:cNvSpPr>
                  <a:spLocks noChangeShapeType="1"/>
                </p:cNvSpPr>
                <p:nvPr/>
              </p:nvSpPr>
              <p:spPr bwMode="auto">
                <a:xfrm>
                  <a:off x="1127" y="2443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96" name="Rectangle 651"/>
                <p:cNvSpPr>
                  <a:spLocks noChangeArrowheads="1"/>
                </p:cNvSpPr>
                <p:nvPr/>
              </p:nvSpPr>
              <p:spPr bwMode="auto">
                <a:xfrm>
                  <a:off x="400" y="2560"/>
                  <a:ext cx="324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Harvest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497" name="Rectangle 652"/>
                <p:cNvSpPr>
                  <a:spLocks noChangeArrowheads="1"/>
                </p:cNvSpPr>
                <p:nvPr/>
              </p:nvSpPr>
              <p:spPr bwMode="auto">
                <a:xfrm>
                  <a:off x="711" y="2560"/>
                  <a:ext cx="29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498" name="Rectangle 653"/>
                <p:cNvSpPr>
                  <a:spLocks noChangeArrowheads="1"/>
                </p:cNvSpPr>
                <p:nvPr/>
              </p:nvSpPr>
              <p:spPr bwMode="auto">
                <a:xfrm>
                  <a:off x="329" y="2805"/>
                  <a:ext cx="5" cy="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499" name="Line 654"/>
                <p:cNvSpPr>
                  <a:spLocks noChangeShapeType="1"/>
                </p:cNvSpPr>
                <p:nvPr/>
              </p:nvSpPr>
              <p:spPr bwMode="auto">
                <a:xfrm>
                  <a:off x="329" y="2805"/>
                  <a:ext cx="1" cy="1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0" name="Rectangle 655"/>
                <p:cNvSpPr>
                  <a:spLocks noChangeArrowheads="1"/>
                </p:cNvSpPr>
                <p:nvPr/>
              </p:nvSpPr>
              <p:spPr bwMode="auto">
                <a:xfrm>
                  <a:off x="329" y="2815"/>
                  <a:ext cx="15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1" name="Line 656"/>
                <p:cNvSpPr>
                  <a:spLocks noChangeShapeType="1"/>
                </p:cNvSpPr>
                <p:nvPr/>
              </p:nvSpPr>
              <p:spPr bwMode="auto">
                <a:xfrm>
                  <a:off x="329" y="2815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2" name="Rectangle 657"/>
                <p:cNvSpPr>
                  <a:spLocks noChangeArrowheads="1"/>
                </p:cNvSpPr>
                <p:nvPr/>
              </p:nvSpPr>
              <p:spPr bwMode="auto">
                <a:xfrm>
                  <a:off x="334" y="2805"/>
                  <a:ext cx="5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3" name="Rectangle 658"/>
                <p:cNvSpPr>
                  <a:spLocks noChangeArrowheads="1"/>
                </p:cNvSpPr>
                <p:nvPr/>
              </p:nvSpPr>
              <p:spPr bwMode="auto">
                <a:xfrm>
                  <a:off x="334" y="2810"/>
                  <a:ext cx="10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4" name="Rectangle 659"/>
                <p:cNvSpPr>
                  <a:spLocks noChangeArrowheads="1"/>
                </p:cNvSpPr>
                <p:nvPr/>
              </p:nvSpPr>
              <p:spPr bwMode="auto">
                <a:xfrm>
                  <a:off x="339" y="2805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5" name="Line 660"/>
                <p:cNvSpPr>
                  <a:spLocks noChangeShapeType="1"/>
                </p:cNvSpPr>
                <p:nvPr/>
              </p:nvSpPr>
              <p:spPr bwMode="auto">
                <a:xfrm>
                  <a:off x="339" y="2805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6" name="Line 661"/>
                <p:cNvSpPr>
                  <a:spLocks noChangeShapeType="1"/>
                </p:cNvSpPr>
                <p:nvPr/>
              </p:nvSpPr>
              <p:spPr bwMode="auto">
                <a:xfrm>
                  <a:off x="339" y="2805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7" name="Rectangle 662"/>
                <p:cNvSpPr>
                  <a:spLocks noChangeArrowheads="1"/>
                </p:cNvSpPr>
                <p:nvPr/>
              </p:nvSpPr>
              <p:spPr bwMode="auto">
                <a:xfrm>
                  <a:off x="339" y="2805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8" name="Line 663"/>
                <p:cNvSpPr>
                  <a:spLocks noChangeShapeType="1"/>
                </p:cNvSpPr>
                <p:nvPr/>
              </p:nvSpPr>
              <p:spPr bwMode="auto">
                <a:xfrm>
                  <a:off x="339" y="2805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09" name="Line 664"/>
                <p:cNvSpPr>
                  <a:spLocks noChangeShapeType="1"/>
                </p:cNvSpPr>
                <p:nvPr/>
              </p:nvSpPr>
              <p:spPr bwMode="auto">
                <a:xfrm>
                  <a:off x="339" y="2805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0" name="Rectangle 665"/>
                <p:cNvSpPr>
                  <a:spLocks noChangeArrowheads="1"/>
                </p:cNvSpPr>
                <p:nvPr/>
              </p:nvSpPr>
              <p:spPr bwMode="auto">
                <a:xfrm>
                  <a:off x="344" y="2815"/>
                  <a:ext cx="783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1" name="Line 666"/>
                <p:cNvSpPr>
                  <a:spLocks noChangeShapeType="1"/>
                </p:cNvSpPr>
                <p:nvPr/>
              </p:nvSpPr>
              <p:spPr bwMode="auto">
                <a:xfrm>
                  <a:off x="344" y="2815"/>
                  <a:ext cx="783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2" name="Rectangle 667"/>
                <p:cNvSpPr>
                  <a:spLocks noChangeArrowheads="1"/>
                </p:cNvSpPr>
                <p:nvPr/>
              </p:nvSpPr>
              <p:spPr bwMode="auto">
                <a:xfrm>
                  <a:off x="344" y="2810"/>
                  <a:ext cx="783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3" name="Rectangle 668"/>
                <p:cNvSpPr>
                  <a:spLocks noChangeArrowheads="1"/>
                </p:cNvSpPr>
                <p:nvPr/>
              </p:nvSpPr>
              <p:spPr bwMode="auto">
                <a:xfrm>
                  <a:off x="344" y="2805"/>
                  <a:ext cx="783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4" name="Line 669"/>
                <p:cNvSpPr>
                  <a:spLocks noChangeShapeType="1"/>
                </p:cNvSpPr>
                <p:nvPr/>
              </p:nvSpPr>
              <p:spPr bwMode="auto">
                <a:xfrm>
                  <a:off x="344" y="2805"/>
                  <a:ext cx="783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5" name="Rectangle 670"/>
                <p:cNvSpPr>
                  <a:spLocks noChangeArrowheads="1"/>
                </p:cNvSpPr>
                <p:nvPr/>
              </p:nvSpPr>
              <p:spPr bwMode="auto">
                <a:xfrm>
                  <a:off x="1137" y="2805"/>
                  <a:ext cx="5" cy="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6" name="Line 671"/>
                <p:cNvSpPr>
                  <a:spLocks noChangeShapeType="1"/>
                </p:cNvSpPr>
                <p:nvPr/>
              </p:nvSpPr>
              <p:spPr bwMode="auto">
                <a:xfrm>
                  <a:off x="1137" y="2805"/>
                  <a:ext cx="1" cy="1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7" name="Rectangle 672"/>
                <p:cNvSpPr>
                  <a:spLocks noChangeArrowheads="1"/>
                </p:cNvSpPr>
                <p:nvPr/>
              </p:nvSpPr>
              <p:spPr bwMode="auto">
                <a:xfrm>
                  <a:off x="1127" y="2815"/>
                  <a:ext cx="15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8" name="Line 673"/>
                <p:cNvSpPr>
                  <a:spLocks noChangeShapeType="1"/>
                </p:cNvSpPr>
                <p:nvPr/>
              </p:nvSpPr>
              <p:spPr bwMode="auto">
                <a:xfrm>
                  <a:off x="1127" y="2815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19" name="Rectangle 674"/>
                <p:cNvSpPr>
                  <a:spLocks noChangeArrowheads="1"/>
                </p:cNvSpPr>
                <p:nvPr/>
              </p:nvSpPr>
              <p:spPr bwMode="auto">
                <a:xfrm>
                  <a:off x="1132" y="2805"/>
                  <a:ext cx="5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0" name="Rectangle 675"/>
                <p:cNvSpPr>
                  <a:spLocks noChangeArrowheads="1"/>
                </p:cNvSpPr>
                <p:nvPr/>
              </p:nvSpPr>
              <p:spPr bwMode="auto">
                <a:xfrm>
                  <a:off x="1127" y="2810"/>
                  <a:ext cx="10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1" name="Rectangle 676"/>
                <p:cNvSpPr>
                  <a:spLocks noChangeArrowheads="1"/>
                </p:cNvSpPr>
                <p:nvPr/>
              </p:nvSpPr>
              <p:spPr bwMode="auto">
                <a:xfrm>
                  <a:off x="1127" y="2805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2" name="Line 677"/>
                <p:cNvSpPr>
                  <a:spLocks noChangeShapeType="1"/>
                </p:cNvSpPr>
                <p:nvPr/>
              </p:nvSpPr>
              <p:spPr bwMode="auto">
                <a:xfrm>
                  <a:off x="1127" y="2805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3" name="Line 678"/>
                <p:cNvSpPr>
                  <a:spLocks noChangeShapeType="1"/>
                </p:cNvSpPr>
                <p:nvPr/>
              </p:nvSpPr>
              <p:spPr bwMode="auto">
                <a:xfrm>
                  <a:off x="1127" y="2805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4" name="Rectangle 679"/>
                <p:cNvSpPr>
                  <a:spLocks noChangeArrowheads="1"/>
                </p:cNvSpPr>
                <p:nvPr/>
              </p:nvSpPr>
              <p:spPr bwMode="auto">
                <a:xfrm>
                  <a:off x="1127" y="2805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5" name="Line 680"/>
                <p:cNvSpPr>
                  <a:spLocks noChangeShapeType="1"/>
                </p:cNvSpPr>
                <p:nvPr/>
              </p:nvSpPr>
              <p:spPr bwMode="auto">
                <a:xfrm>
                  <a:off x="1127" y="2805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6" name="Line 681"/>
                <p:cNvSpPr>
                  <a:spLocks noChangeShapeType="1"/>
                </p:cNvSpPr>
                <p:nvPr/>
              </p:nvSpPr>
              <p:spPr bwMode="auto">
                <a:xfrm>
                  <a:off x="1127" y="2805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7" name="Rectangle 682"/>
                <p:cNvSpPr>
                  <a:spLocks noChangeArrowheads="1"/>
                </p:cNvSpPr>
                <p:nvPr/>
              </p:nvSpPr>
              <p:spPr bwMode="auto">
                <a:xfrm>
                  <a:off x="329" y="2540"/>
                  <a:ext cx="5" cy="26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8" name="Line 683"/>
                <p:cNvSpPr>
                  <a:spLocks noChangeShapeType="1"/>
                </p:cNvSpPr>
                <p:nvPr/>
              </p:nvSpPr>
              <p:spPr bwMode="auto">
                <a:xfrm>
                  <a:off x="329" y="2540"/>
                  <a:ext cx="1" cy="26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29" name="Rectangle 684"/>
                <p:cNvSpPr>
                  <a:spLocks noChangeArrowheads="1"/>
                </p:cNvSpPr>
                <p:nvPr/>
              </p:nvSpPr>
              <p:spPr bwMode="auto">
                <a:xfrm>
                  <a:off x="334" y="2540"/>
                  <a:ext cx="5" cy="26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30" name="Rectangle 685"/>
                <p:cNvSpPr>
                  <a:spLocks noChangeArrowheads="1"/>
                </p:cNvSpPr>
                <p:nvPr/>
              </p:nvSpPr>
              <p:spPr bwMode="auto">
                <a:xfrm>
                  <a:off x="339" y="2540"/>
                  <a:ext cx="5" cy="26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31" name="Line 686"/>
                <p:cNvSpPr>
                  <a:spLocks noChangeShapeType="1"/>
                </p:cNvSpPr>
                <p:nvPr/>
              </p:nvSpPr>
              <p:spPr bwMode="auto">
                <a:xfrm>
                  <a:off x="339" y="2540"/>
                  <a:ext cx="1" cy="26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32" name="Rectangle 687"/>
                <p:cNvSpPr>
                  <a:spLocks noChangeArrowheads="1"/>
                </p:cNvSpPr>
                <p:nvPr/>
              </p:nvSpPr>
              <p:spPr bwMode="auto">
                <a:xfrm>
                  <a:off x="1137" y="2540"/>
                  <a:ext cx="5" cy="26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33" name="Line 688"/>
                <p:cNvSpPr>
                  <a:spLocks noChangeShapeType="1"/>
                </p:cNvSpPr>
                <p:nvPr/>
              </p:nvSpPr>
              <p:spPr bwMode="auto">
                <a:xfrm>
                  <a:off x="1137" y="2540"/>
                  <a:ext cx="1" cy="265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34" name="Rectangle 689"/>
                <p:cNvSpPr>
                  <a:spLocks noChangeArrowheads="1"/>
                </p:cNvSpPr>
                <p:nvPr/>
              </p:nvSpPr>
              <p:spPr bwMode="auto">
                <a:xfrm>
                  <a:off x="1132" y="2540"/>
                  <a:ext cx="5" cy="26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35" name="Rectangle 690"/>
                <p:cNvSpPr>
                  <a:spLocks noChangeArrowheads="1"/>
                </p:cNvSpPr>
                <p:nvPr/>
              </p:nvSpPr>
              <p:spPr bwMode="auto">
                <a:xfrm>
                  <a:off x="1127" y="2540"/>
                  <a:ext cx="5" cy="26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36" name="Line 691"/>
                <p:cNvSpPr>
                  <a:spLocks noChangeShapeType="1"/>
                </p:cNvSpPr>
                <p:nvPr/>
              </p:nvSpPr>
              <p:spPr bwMode="auto">
                <a:xfrm>
                  <a:off x="1127" y="2540"/>
                  <a:ext cx="1" cy="26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37" name="Rectangle 692"/>
                <p:cNvSpPr>
                  <a:spLocks noChangeArrowheads="1"/>
                </p:cNvSpPr>
                <p:nvPr/>
              </p:nvSpPr>
              <p:spPr bwMode="auto">
                <a:xfrm>
                  <a:off x="1406" y="906"/>
                  <a:ext cx="707" cy="8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38" name="Rectangle 693"/>
                <p:cNvSpPr>
                  <a:spLocks noChangeArrowheads="1"/>
                </p:cNvSpPr>
                <p:nvPr/>
              </p:nvSpPr>
              <p:spPr bwMode="auto">
                <a:xfrm>
                  <a:off x="1474" y="1045"/>
                  <a:ext cx="317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 b="1">
                      <a:solidFill>
                        <a:srgbClr val="000000"/>
                      </a:solidFill>
                      <a:latin typeface="Verdana" pitchFamily="34" charset="0"/>
                    </a:rPr>
                    <a:t>People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539" name="Rectangle 694"/>
                <p:cNvSpPr>
                  <a:spLocks noChangeArrowheads="1"/>
                </p:cNvSpPr>
                <p:nvPr/>
              </p:nvSpPr>
              <p:spPr bwMode="auto">
                <a:xfrm>
                  <a:off x="1474" y="1132"/>
                  <a:ext cx="303" cy="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40" name="Rectangle 695"/>
                <p:cNvSpPr>
                  <a:spLocks noChangeArrowheads="1"/>
                </p:cNvSpPr>
                <p:nvPr/>
              </p:nvSpPr>
              <p:spPr bwMode="auto">
                <a:xfrm>
                  <a:off x="1777" y="1045"/>
                  <a:ext cx="28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541" name="Rectangle 696"/>
                <p:cNvSpPr>
                  <a:spLocks noChangeArrowheads="1"/>
                </p:cNvSpPr>
                <p:nvPr/>
              </p:nvSpPr>
              <p:spPr bwMode="auto">
                <a:xfrm>
                  <a:off x="1390" y="931"/>
                  <a:ext cx="5" cy="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42" name="Line 697"/>
                <p:cNvSpPr>
                  <a:spLocks noChangeShapeType="1"/>
                </p:cNvSpPr>
                <p:nvPr/>
              </p:nvSpPr>
              <p:spPr bwMode="auto">
                <a:xfrm>
                  <a:off x="1390" y="931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43" name="Rectangle 698"/>
                <p:cNvSpPr>
                  <a:spLocks noChangeArrowheads="1"/>
                </p:cNvSpPr>
                <p:nvPr/>
              </p:nvSpPr>
              <p:spPr bwMode="auto">
                <a:xfrm>
                  <a:off x="1390" y="931"/>
                  <a:ext cx="14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44" name="Line 699"/>
                <p:cNvSpPr>
                  <a:spLocks noChangeShapeType="1"/>
                </p:cNvSpPr>
                <p:nvPr/>
              </p:nvSpPr>
              <p:spPr bwMode="auto">
                <a:xfrm>
                  <a:off x="1390" y="931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45" name="Rectangle 700"/>
                <p:cNvSpPr>
                  <a:spLocks noChangeArrowheads="1"/>
                </p:cNvSpPr>
                <p:nvPr/>
              </p:nvSpPr>
              <p:spPr bwMode="auto">
                <a:xfrm>
                  <a:off x="1395" y="936"/>
                  <a:ext cx="5" cy="9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46" name="Rectangle 701"/>
                <p:cNvSpPr>
                  <a:spLocks noChangeArrowheads="1"/>
                </p:cNvSpPr>
                <p:nvPr/>
              </p:nvSpPr>
              <p:spPr bwMode="auto">
                <a:xfrm>
                  <a:off x="1395" y="936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47" name="Rectangle 702"/>
                <p:cNvSpPr>
                  <a:spLocks noChangeArrowheads="1"/>
                </p:cNvSpPr>
                <p:nvPr/>
              </p:nvSpPr>
              <p:spPr bwMode="auto">
                <a:xfrm>
                  <a:off x="1400" y="941"/>
                  <a:ext cx="4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48" name="Line 703"/>
                <p:cNvSpPr>
                  <a:spLocks noChangeShapeType="1"/>
                </p:cNvSpPr>
                <p:nvPr/>
              </p:nvSpPr>
              <p:spPr bwMode="auto">
                <a:xfrm>
                  <a:off x="1400" y="941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49" name="Line 704"/>
                <p:cNvSpPr>
                  <a:spLocks noChangeShapeType="1"/>
                </p:cNvSpPr>
                <p:nvPr/>
              </p:nvSpPr>
              <p:spPr bwMode="auto">
                <a:xfrm>
                  <a:off x="1400" y="941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0" name="Rectangle 705"/>
                <p:cNvSpPr>
                  <a:spLocks noChangeArrowheads="1"/>
                </p:cNvSpPr>
                <p:nvPr/>
              </p:nvSpPr>
              <p:spPr bwMode="auto">
                <a:xfrm>
                  <a:off x="1400" y="941"/>
                  <a:ext cx="4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1" name="Line 706"/>
                <p:cNvSpPr>
                  <a:spLocks noChangeShapeType="1"/>
                </p:cNvSpPr>
                <p:nvPr/>
              </p:nvSpPr>
              <p:spPr bwMode="auto">
                <a:xfrm>
                  <a:off x="1400" y="941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2" name="Line 707"/>
                <p:cNvSpPr>
                  <a:spLocks noChangeShapeType="1"/>
                </p:cNvSpPr>
                <p:nvPr/>
              </p:nvSpPr>
              <p:spPr bwMode="auto">
                <a:xfrm>
                  <a:off x="1400" y="941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3" name="Rectangle 708"/>
                <p:cNvSpPr>
                  <a:spLocks noChangeArrowheads="1"/>
                </p:cNvSpPr>
                <p:nvPr/>
              </p:nvSpPr>
              <p:spPr bwMode="auto">
                <a:xfrm>
                  <a:off x="1404" y="931"/>
                  <a:ext cx="744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4" name="Line 709"/>
                <p:cNvSpPr>
                  <a:spLocks noChangeShapeType="1"/>
                </p:cNvSpPr>
                <p:nvPr/>
              </p:nvSpPr>
              <p:spPr bwMode="auto">
                <a:xfrm>
                  <a:off x="1404" y="931"/>
                  <a:ext cx="74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5" name="Rectangle 710"/>
                <p:cNvSpPr>
                  <a:spLocks noChangeArrowheads="1"/>
                </p:cNvSpPr>
                <p:nvPr/>
              </p:nvSpPr>
              <p:spPr bwMode="auto">
                <a:xfrm>
                  <a:off x="1404" y="936"/>
                  <a:ext cx="744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6" name="Rectangle 711"/>
                <p:cNvSpPr>
                  <a:spLocks noChangeArrowheads="1"/>
                </p:cNvSpPr>
                <p:nvPr/>
              </p:nvSpPr>
              <p:spPr bwMode="auto">
                <a:xfrm>
                  <a:off x="1404" y="941"/>
                  <a:ext cx="744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7" name="Line 712"/>
                <p:cNvSpPr>
                  <a:spLocks noChangeShapeType="1"/>
                </p:cNvSpPr>
                <p:nvPr/>
              </p:nvSpPr>
              <p:spPr bwMode="auto">
                <a:xfrm>
                  <a:off x="1404" y="941"/>
                  <a:ext cx="74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8" name="Rectangle 713"/>
                <p:cNvSpPr>
                  <a:spLocks noChangeArrowheads="1"/>
                </p:cNvSpPr>
                <p:nvPr/>
              </p:nvSpPr>
              <p:spPr bwMode="auto">
                <a:xfrm>
                  <a:off x="2157" y="931"/>
                  <a:ext cx="5" cy="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59" name="Line 714"/>
                <p:cNvSpPr>
                  <a:spLocks noChangeShapeType="1"/>
                </p:cNvSpPr>
                <p:nvPr/>
              </p:nvSpPr>
              <p:spPr bwMode="auto">
                <a:xfrm>
                  <a:off x="2157" y="931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0" name="Rectangle 715"/>
                <p:cNvSpPr>
                  <a:spLocks noChangeArrowheads="1"/>
                </p:cNvSpPr>
                <p:nvPr/>
              </p:nvSpPr>
              <p:spPr bwMode="auto">
                <a:xfrm>
                  <a:off x="2148" y="931"/>
                  <a:ext cx="14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1" name="Line 716"/>
                <p:cNvSpPr>
                  <a:spLocks noChangeShapeType="1"/>
                </p:cNvSpPr>
                <p:nvPr/>
              </p:nvSpPr>
              <p:spPr bwMode="auto">
                <a:xfrm>
                  <a:off x="2148" y="931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2" name="Rectangle 717"/>
                <p:cNvSpPr>
                  <a:spLocks noChangeArrowheads="1"/>
                </p:cNvSpPr>
                <p:nvPr/>
              </p:nvSpPr>
              <p:spPr bwMode="auto">
                <a:xfrm>
                  <a:off x="2153" y="936"/>
                  <a:ext cx="4" cy="9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3" name="Rectangle 718"/>
                <p:cNvSpPr>
                  <a:spLocks noChangeArrowheads="1"/>
                </p:cNvSpPr>
                <p:nvPr/>
              </p:nvSpPr>
              <p:spPr bwMode="auto">
                <a:xfrm>
                  <a:off x="2148" y="936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4" name="Rectangle 719"/>
                <p:cNvSpPr>
                  <a:spLocks noChangeArrowheads="1"/>
                </p:cNvSpPr>
                <p:nvPr/>
              </p:nvSpPr>
              <p:spPr bwMode="auto">
                <a:xfrm>
                  <a:off x="2148" y="941"/>
                  <a:ext cx="5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5" name="Line 720"/>
                <p:cNvSpPr>
                  <a:spLocks noChangeShapeType="1"/>
                </p:cNvSpPr>
                <p:nvPr/>
              </p:nvSpPr>
              <p:spPr bwMode="auto">
                <a:xfrm>
                  <a:off x="2148" y="941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6" name="Line 721"/>
                <p:cNvSpPr>
                  <a:spLocks noChangeShapeType="1"/>
                </p:cNvSpPr>
                <p:nvPr/>
              </p:nvSpPr>
              <p:spPr bwMode="auto">
                <a:xfrm>
                  <a:off x="2148" y="941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7" name="Rectangle 722"/>
                <p:cNvSpPr>
                  <a:spLocks noChangeArrowheads="1"/>
                </p:cNvSpPr>
                <p:nvPr/>
              </p:nvSpPr>
              <p:spPr bwMode="auto">
                <a:xfrm>
                  <a:off x="2148" y="941"/>
                  <a:ext cx="5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8" name="Line 723"/>
                <p:cNvSpPr>
                  <a:spLocks noChangeShapeType="1"/>
                </p:cNvSpPr>
                <p:nvPr/>
              </p:nvSpPr>
              <p:spPr bwMode="auto">
                <a:xfrm>
                  <a:off x="2148" y="941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69" name="Line 724"/>
                <p:cNvSpPr>
                  <a:spLocks noChangeShapeType="1"/>
                </p:cNvSpPr>
                <p:nvPr/>
              </p:nvSpPr>
              <p:spPr bwMode="auto">
                <a:xfrm>
                  <a:off x="2148" y="941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0" name="Rectangle 725"/>
                <p:cNvSpPr>
                  <a:spLocks noChangeArrowheads="1"/>
                </p:cNvSpPr>
                <p:nvPr/>
              </p:nvSpPr>
              <p:spPr bwMode="auto">
                <a:xfrm>
                  <a:off x="1390" y="945"/>
                  <a:ext cx="5" cy="19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1" name="Line 726"/>
                <p:cNvSpPr>
                  <a:spLocks noChangeShapeType="1"/>
                </p:cNvSpPr>
                <p:nvPr/>
              </p:nvSpPr>
              <p:spPr bwMode="auto">
                <a:xfrm>
                  <a:off x="1390" y="945"/>
                  <a:ext cx="1" cy="198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2" name="Rectangle 727"/>
                <p:cNvSpPr>
                  <a:spLocks noChangeArrowheads="1"/>
                </p:cNvSpPr>
                <p:nvPr/>
              </p:nvSpPr>
              <p:spPr bwMode="auto">
                <a:xfrm>
                  <a:off x="1395" y="945"/>
                  <a:ext cx="5" cy="198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3" name="Rectangle 728"/>
                <p:cNvSpPr>
                  <a:spLocks noChangeArrowheads="1"/>
                </p:cNvSpPr>
                <p:nvPr/>
              </p:nvSpPr>
              <p:spPr bwMode="auto">
                <a:xfrm>
                  <a:off x="1400" y="945"/>
                  <a:ext cx="4" cy="19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4" name="Line 729"/>
                <p:cNvSpPr>
                  <a:spLocks noChangeShapeType="1"/>
                </p:cNvSpPr>
                <p:nvPr/>
              </p:nvSpPr>
              <p:spPr bwMode="auto">
                <a:xfrm>
                  <a:off x="1400" y="945"/>
                  <a:ext cx="1" cy="19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5" name="Rectangle 730"/>
                <p:cNvSpPr>
                  <a:spLocks noChangeArrowheads="1"/>
                </p:cNvSpPr>
                <p:nvPr/>
              </p:nvSpPr>
              <p:spPr bwMode="auto">
                <a:xfrm>
                  <a:off x="2157" y="945"/>
                  <a:ext cx="5" cy="198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6" name="Line 731"/>
                <p:cNvSpPr>
                  <a:spLocks noChangeShapeType="1"/>
                </p:cNvSpPr>
                <p:nvPr/>
              </p:nvSpPr>
              <p:spPr bwMode="auto">
                <a:xfrm>
                  <a:off x="2157" y="945"/>
                  <a:ext cx="1" cy="198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7" name="Rectangle 732"/>
                <p:cNvSpPr>
                  <a:spLocks noChangeArrowheads="1"/>
                </p:cNvSpPr>
                <p:nvPr/>
              </p:nvSpPr>
              <p:spPr bwMode="auto">
                <a:xfrm>
                  <a:off x="2153" y="945"/>
                  <a:ext cx="4" cy="198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8" name="Rectangle 733"/>
                <p:cNvSpPr>
                  <a:spLocks noChangeArrowheads="1"/>
                </p:cNvSpPr>
                <p:nvPr/>
              </p:nvSpPr>
              <p:spPr bwMode="auto">
                <a:xfrm>
                  <a:off x="2148" y="945"/>
                  <a:ext cx="5" cy="198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79" name="Line 734"/>
                <p:cNvSpPr>
                  <a:spLocks noChangeShapeType="1"/>
                </p:cNvSpPr>
                <p:nvPr/>
              </p:nvSpPr>
              <p:spPr bwMode="auto">
                <a:xfrm>
                  <a:off x="2148" y="945"/>
                  <a:ext cx="1" cy="198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80" name="Rectangle 735"/>
                <p:cNvSpPr>
                  <a:spLocks noChangeArrowheads="1"/>
                </p:cNvSpPr>
                <p:nvPr/>
              </p:nvSpPr>
              <p:spPr bwMode="auto">
                <a:xfrm>
                  <a:off x="1474" y="1162"/>
                  <a:ext cx="417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The Team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581" name="Rectangle 736"/>
                <p:cNvSpPr>
                  <a:spLocks noChangeArrowheads="1"/>
                </p:cNvSpPr>
                <p:nvPr/>
              </p:nvSpPr>
              <p:spPr bwMode="auto">
                <a:xfrm>
                  <a:off x="1874" y="1162"/>
                  <a:ext cx="29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582" name="Rectangle 737"/>
                <p:cNvSpPr>
                  <a:spLocks noChangeArrowheads="1"/>
                </p:cNvSpPr>
                <p:nvPr/>
              </p:nvSpPr>
              <p:spPr bwMode="auto">
                <a:xfrm>
                  <a:off x="1390" y="1143"/>
                  <a:ext cx="5" cy="11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83" name="Line 738"/>
                <p:cNvSpPr>
                  <a:spLocks noChangeShapeType="1"/>
                </p:cNvSpPr>
                <p:nvPr/>
              </p:nvSpPr>
              <p:spPr bwMode="auto">
                <a:xfrm>
                  <a:off x="1390" y="1143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84" name="Rectangle 739"/>
                <p:cNvSpPr>
                  <a:spLocks noChangeArrowheads="1"/>
                </p:cNvSpPr>
                <p:nvPr/>
              </p:nvSpPr>
              <p:spPr bwMode="auto">
                <a:xfrm>
                  <a:off x="1395" y="1143"/>
                  <a:ext cx="5" cy="11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85" name="Rectangle 740"/>
                <p:cNvSpPr>
                  <a:spLocks noChangeArrowheads="1"/>
                </p:cNvSpPr>
                <p:nvPr/>
              </p:nvSpPr>
              <p:spPr bwMode="auto">
                <a:xfrm>
                  <a:off x="1400" y="1143"/>
                  <a:ext cx="4" cy="11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86" name="Line 741"/>
                <p:cNvSpPr>
                  <a:spLocks noChangeShapeType="1"/>
                </p:cNvSpPr>
                <p:nvPr/>
              </p:nvSpPr>
              <p:spPr bwMode="auto">
                <a:xfrm>
                  <a:off x="1400" y="1143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87" name="Rectangle 742"/>
                <p:cNvSpPr>
                  <a:spLocks noChangeArrowheads="1"/>
                </p:cNvSpPr>
                <p:nvPr/>
              </p:nvSpPr>
              <p:spPr bwMode="auto">
                <a:xfrm>
                  <a:off x="2157" y="1143"/>
                  <a:ext cx="5" cy="11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88" name="Line 743"/>
                <p:cNvSpPr>
                  <a:spLocks noChangeShapeType="1"/>
                </p:cNvSpPr>
                <p:nvPr/>
              </p:nvSpPr>
              <p:spPr bwMode="auto">
                <a:xfrm>
                  <a:off x="2157" y="1143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89" name="Rectangle 744"/>
                <p:cNvSpPr>
                  <a:spLocks noChangeArrowheads="1"/>
                </p:cNvSpPr>
                <p:nvPr/>
              </p:nvSpPr>
              <p:spPr bwMode="auto">
                <a:xfrm>
                  <a:off x="2153" y="1143"/>
                  <a:ext cx="4" cy="11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90" name="Rectangle 745"/>
                <p:cNvSpPr>
                  <a:spLocks noChangeArrowheads="1"/>
                </p:cNvSpPr>
                <p:nvPr/>
              </p:nvSpPr>
              <p:spPr bwMode="auto">
                <a:xfrm>
                  <a:off x="2148" y="1143"/>
                  <a:ext cx="5" cy="11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91" name="Line 746"/>
                <p:cNvSpPr>
                  <a:spLocks noChangeShapeType="1"/>
                </p:cNvSpPr>
                <p:nvPr/>
              </p:nvSpPr>
              <p:spPr bwMode="auto">
                <a:xfrm>
                  <a:off x="2148" y="1143"/>
                  <a:ext cx="1" cy="11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92" name="Rectangle 747"/>
                <p:cNvSpPr>
                  <a:spLocks noChangeArrowheads="1"/>
                </p:cNvSpPr>
                <p:nvPr/>
              </p:nvSpPr>
              <p:spPr bwMode="auto">
                <a:xfrm>
                  <a:off x="1474" y="1259"/>
                  <a:ext cx="483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Capabilities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593" name="Rectangle 748"/>
                <p:cNvSpPr>
                  <a:spLocks noChangeArrowheads="1"/>
                </p:cNvSpPr>
                <p:nvPr/>
              </p:nvSpPr>
              <p:spPr bwMode="auto">
                <a:xfrm>
                  <a:off x="1933" y="1259"/>
                  <a:ext cx="29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594" name="Rectangle 749"/>
                <p:cNvSpPr>
                  <a:spLocks noChangeArrowheads="1"/>
                </p:cNvSpPr>
                <p:nvPr/>
              </p:nvSpPr>
              <p:spPr bwMode="auto">
                <a:xfrm>
                  <a:off x="1390" y="1260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95" name="Line 750"/>
                <p:cNvSpPr>
                  <a:spLocks noChangeShapeType="1"/>
                </p:cNvSpPr>
                <p:nvPr/>
              </p:nvSpPr>
              <p:spPr bwMode="auto">
                <a:xfrm>
                  <a:off x="1390" y="1260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96" name="Rectangle 751"/>
                <p:cNvSpPr>
                  <a:spLocks noChangeArrowheads="1"/>
                </p:cNvSpPr>
                <p:nvPr/>
              </p:nvSpPr>
              <p:spPr bwMode="auto">
                <a:xfrm>
                  <a:off x="1395" y="1260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97" name="Rectangle 752"/>
                <p:cNvSpPr>
                  <a:spLocks noChangeArrowheads="1"/>
                </p:cNvSpPr>
                <p:nvPr/>
              </p:nvSpPr>
              <p:spPr bwMode="auto">
                <a:xfrm>
                  <a:off x="1400" y="1260"/>
                  <a:ext cx="4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98" name="Line 753"/>
                <p:cNvSpPr>
                  <a:spLocks noChangeShapeType="1"/>
                </p:cNvSpPr>
                <p:nvPr/>
              </p:nvSpPr>
              <p:spPr bwMode="auto">
                <a:xfrm>
                  <a:off x="1400" y="1260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599" name="Rectangle 754"/>
                <p:cNvSpPr>
                  <a:spLocks noChangeArrowheads="1"/>
                </p:cNvSpPr>
                <p:nvPr/>
              </p:nvSpPr>
              <p:spPr bwMode="auto">
                <a:xfrm>
                  <a:off x="2157" y="1260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00" name="Line 755"/>
                <p:cNvSpPr>
                  <a:spLocks noChangeShapeType="1"/>
                </p:cNvSpPr>
                <p:nvPr/>
              </p:nvSpPr>
              <p:spPr bwMode="auto">
                <a:xfrm>
                  <a:off x="2157" y="1260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01" name="Rectangle 756"/>
                <p:cNvSpPr>
                  <a:spLocks noChangeArrowheads="1"/>
                </p:cNvSpPr>
                <p:nvPr/>
              </p:nvSpPr>
              <p:spPr bwMode="auto">
                <a:xfrm>
                  <a:off x="2153" y="1260"/>
                  <a:ext cx="4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02" name="Rectangle 757"/>
                <p:cNvSpPr>
                  <a:spLocks noChangeArrowheads="1"/>
                </p:cNvSpPr>
                <p:nvPr/>
              </p:nvSpPr>
              <p:spPr bwMode="auto">
                <a:xfrm>
                  <a:off x="2148" y="1260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03" name="Line 758"/>
                <p:cNvSpPr>
                  <a:spLocks noChangeShapeType="1"/>
                </p:cNvSpPr>
                <p:nvPr/>
              </p:nvSpPr>
              <p:spPr bwMode="auto">
                <a:xfrm>
                  <a:off x="2148" y="1260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04" name="Rectangle 759"/>
                <p:cNvSpPr>
                  <a:spLocks noChangeArrowheads="1"/>
                </p:cNvSpPr>
                <p:nvPr/>
              </p:nvSpPr>
              <p:spPr bwMode="auto">
                <a:xfrm>
                  <a:off x="1474" y="1356"/>
                  <a:ext cx="336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Attitude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605" name="Rectangle 760"/>
                <p:cNvSpPr>
                  <a:spLocks noChangeArrowheads="1"/>
                </p:cNvSpPr>
                <p:nvPr/>
              </p:nvSpPr>
              <p:spPr bwMode="auto">
                <a:xfrm>
                  <a:off x="1792" y="1356"/>
                  <a:ext cx="29" cy="1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606" name="Rectangle 761"/>
                <p:cNvSpPr>
                  <a:spLocks noChangeArrowheads="1"/>
                </p:cNvSpPr>
                <p:nvPr/>
              </p:nvSpPr>
              <p:spPr bwMode="auto">
                <a:xfrm>
                  <a:off x="1390" y="1357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07" name="Line 762"/>
                <p:cNvSpPr>
                  <a:spLocks noChangeShapeType="1"/>
                </p:cNvSpPr>
                <p:nvPr/>
              </p:nvSpPr>
              <p:spPr bwMode="auto">
                <a:xfrm>
                  <a:off x="1390" y="1357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08" name="Rectangle 763"/>
                <p:cNvSpPr>
                  <a:spLocks noChangeArrowheads="1"/>
                </p:cNvSpPr>
                <p:nvPr/>
              </p:nvSpPr>
              <p:spPr bwMode="auto">
                <a:xfrm>
                  <a:off x="1395" y="1357"/>
                  <a:ext cx="5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09" name="Rectangle 764"/>
                <p:cNvSpPr>
                  <a:spLocks noChangeArrowheads="1"/>
                </p:cNvSpPr>
                <p:nvPr/>
              </p:nvSpPr>
              <p:spPr bwMode="auto">
                <a:xfrm>
                  <a:off x="1400" y="1357"/>
                  <a:ext cx="4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10" name="Line 765"/>
                <p:cNvSpPr>
                  <a:spLocks noChangeShapeType="1"/>
                </p:cNvSpPr>
                <p:nvPr/>
              </p:nvSpPr>
              <p:spPr bwMode="auto">
                <a:xfrm>
                  <a:off x="1400" y="1357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11" name="Rectangle 766"/>
                <p:cNvSpPr>
                  <a:spLocks noChangeArrowheads="1"/>
                </p:cNvSpPr>
                <p:nvPr/>
              </p:nvSpPr>
              <p:spPr bwMode="auto">
                <a:xfrm>
                  <a:off x="2157" y="1357"/>
                  <a:ext cx="5" cy="9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12" name="Line 767"/>
                <p:cNvSpPr>
                  <a:spLocks noChangeShapeType="1"/>
                </p:cNvSpPr>
                <p:nvPr/>
              </p:nvSpPr>
              <p:spPr bwMode="auto">
                <a:xfrm>
                  <a:off x="2157" y="1357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13" name="Rectangle 768"/>
                <p:cNvSpPr>
                  <a:spLocks noChangeArrowheads="1"/>
                </p:cNvSpPr>
                <p:nvPr/>
              </p:nvSpPr>
              <p:spPr bwMode="auto">
                <a:xfrm>
                  <a:off x="2153" y="1357"/>
                  <a:ext cx="4" cy="97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14" name="Rectangle 769"/>
                <p:cNvSpPr>
                  <a:spLocks noChangeArrowheads="1"/>
                </p:cNvSpPr>
                <p:nvPr/>
              </p:nvSpPr>
              <p:spPr bwMode="auto">
                <a:xfrm>
                  <a:off x="2148" y="1357"/>
                  <a:ext cx="5" cy="97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15" name="Line 770"/>
                <p:cNvSpPr>
                  <a:spLocks noChangeShapeType="1"/>
                </p:cNvSpPr>
                <p:nvPr/>
              </p:nvSpPr>
              <p:spPr bwMode="auto">
                <a:xfrm>
                  <a:off x="2148" y="1357"/>
                  <a:ext cx="1" cy="97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16" name="Rectangle 771"/>
                <p:cNvSpPr>
                  <a:spLocks noChangeArrowheads="1"/>
                </p:cNvSpPr>
                <p:nvPr/>
              </p:nvSpPr>
              <p:spPr bwMode="auto">
                <a:xfrm>
                  <a:off x="1474" y="1454"/>
                  <a:ext cx="459" cy="1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Reputation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617" name="Rectangle 772"/>
                <p:cNvSpPr>
                  <a:spLocks noChangeArrowheads="1"/>
                </p:cNvSpPr>
                <p:nvPr/>
              </p:nvSpPr>
              <p:spPr bwMode="auto">
                <a:xfrm>
                  <a:off x="1910" y="1454"/>
                  <a:ext cx="29" cy="1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0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618" name="Rectangle 773"/>
                <p:cNvSpPr>
                  <a:spLocks noChangeArrowheads="1"/>
                </p:cNvSpPr>
                <p:nvPr/>
              </p:nvSpPr>
              <p:spPr bwMode="auto">
                <a:xfrm>
                  <a:off x="1390" y="1708"/>
                  <a:ext cx="5" cy="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19" name="Line 774"/>
                <p:cNvSpPr>
                  <a:spLocks noChangeShapeType="1"/>
                </p:cNvSpPr>
                <p:nvPr/>
              </p:nvSpPr>
              <p:spPr bwMode="auto">
                <a:xfrm>
                  <a:off x="1390" y="1708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0" name="Rectangle 775"/>
                <p:cNvSpPr>
                  <a:spLocks noChangeArrowheads="1"/>
                </p:cNvSpPr>
                <p:nvPr/>
              </p:nvSpPr>
              <p:spPr bwMode="auto">
                <a:xfrm>
                  <a:off x="1390" y="1718"/>
                  <a:ext cx="14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1" name="Line 776"/>
                <p:cNvSpPr>
                  <a:spLocks noChangeShapeType="1"/>
                </p:cNvSpPr>
                <p:nvPr/>
              </p:nvSpPr>
              <p:spPr bwMode="auto">
                <a:xfrm>
                  <a:off x="1390" y="1718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2" name="Rectangle 777"/>
                <p:cNvSpPr>
                  <a:spLocks noChangeArrowheads="1"/>
                </p:cNvSpPr>
                <p:nvPr/>
              </p:nvSpPr>
              <p:spPr bwMode="auto">
                <a:xfrm>
                  <a:off x="1395" y="1708"/>
                  <a:ext cx="5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3" name="Rectangle 778"/>
                <p:cNvSpPr>
                  <a:spLocks noChangeArrowheads="1"/>
                </p:cNvSpPr>
                <p:nvPr/>
              </p:nvSpPr>
              <p:spPr bwMode="auto">
                <a:xfrm>
                  <a:off x="1395" y="1713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4" name="Rectangle 779"/>
                <p:cNvSpPr>
                  <a:spLocks noChangeArrowheads="1"/>
                </p:cNvSpPr>
                <p:nvPr/>
              </p:nvSpPr>
              <p:spPr bwMode="auto">
                <a:xfrm>
                  <a:off x="1400" y="1708"/>
                  <a:ext cx="4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5" name="Line 780"/>
                <p:cNvSpPr>
                  <a:spLocks noChangeShapeType="1"/>
                </p:cNvSpPr>
                <p:nvPr/>
              </p:nvSpPr>
              <p:spPr bwMode="auto">
                <a:xfrm>
                  <a:off x="1400" y="1708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6" name="Line 781"/>
                <p:cNvSpPr>
                  <a:spLocks noChangeShapeType="1"/>
                </p:cNvSpPr>
                <p:nvPr/>
              </p:nvSpPr>
              <p:spPr bwMode="auto">
                <a:xfrm>
                  <a:off x="1400" y="1708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7" name="Rectangle 782"/>
                <p:cNvSpPr>
                  <a:spLocks noChangeArrowheads="1"/>
                </p:cNvSpPr>
                <p:nvPr/>
              </p:nvSpPr>
              <p:spPr bwMode="auto">
                <a:xfrm>
                  <a:off x="1400" y="1708"/>
                  <a:ext cx="4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8" name="Line 783"/>
                <p:cNvSpPr>
                  <a:spLocks noChangeShapeType="1"/>
                </p:cNvSpPr>
                <p:nvPr/>
              </p:nvSpPr>
              <p:spPr bwMode="auto">
                <a:xfrm>
                  <a:off x="1400" y="1708"/>
                  <a:ext cx="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29" name="Line 784"/>
                <p:cNvSpPr>
                  <a:spLocks noChangeShapeType="1"/>
                </p:cNvSpPr>
                <p:nvPr/>
              </p:nvSpPr>
              <p:spPr bwMode="auto">
                <a:xfrm>
                  <a:off x="1400" y="1708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0" name="Rectangle 785"/>
                <p:cNvSpPr>
                  <a:spLocks noChangeArrowheads="1"/>
                </p:cNvSpPr>
                <p:nvPr/>
              </p:nvSpPr>
              <p:spPr bwMode="auto">
                <a:xfrm>
                  <a:off x="1404" y="1718"/>
                  <a:ext cx="744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1" name="Line 786"/>
                <p:cNvSpPr>
                  <a:spLocks noChangeShapeType="1"/>
                </p:cNvSpPr>
                <p:nvPr/>
              </p:nvSpPr>
              <p:spPr bwMode="auto">
                <a:xfrm>
                  <a:off x="1404" y="1718"/>
                  <a:ext cx="74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2" name="Rectangle 787"/>
                <p:cNvSpPr>
                  <a:spLocks noChangeArrowheads="1"/>
                </p:cNvSpPr>
                <p:nvPr/>
              </p:nvSpPr>
              <p:spPr bwMode="auto">
                <a:xfrm>
                  <a:off x="1404" y="1713"/>
                  <a:ext cx="744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3" name="Rectangle 788"/>
                <p:cNvSpPr>
                  <a:spLocks noChangeArrowheads="1"/>
                </p:cNvSpPr>
                <p:nvPr/>
              </p:nvSpPr>
              <p:spPr bwMode="auto">
                <a:xfrm>
                  <a:off x="1404" y="1708"/>
                  <a:ext cx="744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4" name="Line 789"/>
                <p:cNvSpPr>
                  <a:spLocks noChangeShapeType="1"/>
                </p:cNvSpPr>
                <p:nvPr/>
              </p:nvSpPr>
              <p:spPr bwMode="auto">
                <a:xfrm>
                  <a:off x="1404" y="1708"/>
                  <a:ext cx="744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5" name="Rectangle 790"/>
                <p:cNvSpPr>
                  <a:spLocks noChangeArrowheads="1"/>
                </p:cNvSpPr>
                <p:nvPr/>
              </p:nvSpPr>
              <p:spPr bwMode="auto">
                <a:xfrm>
                  <a:off x="2157" y="1708"/>
                  <a:ext cx="5" cy="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6" name="Line 791"/>
                <p:cNvSpPr>
                  <a:spLocks noChangeShapeType="1"/>
                </p:cNvSpPr>
                <p:nvPr/>
              </p:nvSpPr>
              <p:spPr bwMode="auto">
                <a:xfrm>
                  <a:off x="2157" y="1708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7" name="Rectangle 792"/>
                <p:cNvSpPr>
                  <a:spLocks noChangeArrowheads="1"/>
                </p:cNvSpPr>
                <p:nvPr/>
              </p:nvSpPr>
              <p:spPr bwMode="auto">
                <a:xfrm>
                  <a:off x="2148" y="1718"/>
                  <a:ext cx="14" cy="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8" name="Line 793"/>
                <p:cNvSpPr>
                  <a:spLocks noChangeShapeType="1"/>
                </p:cNvSpPr>
                <p:nvPr/>
              </p:nvSpPr>
              <p:spPr bwMode="auto">
                <a:xfrm>
                  <a:off x="2148" y="1718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39" name="Rectangle 794"/>
                <p:cNvSpPr>
                  <a:spLocks noChangeArrowheads="1"/>
                </p:cNvSpPr>
                <p:nvPr/>
              </p:nvSpPr>
              <p:spPr bwMode="auto">
                <a:xfrm>
                  <a:off x="2153" y="1708"/>
                  <a:ext cx="4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0" name="Rectangle 795"/>
                <p:cNvSpPr>
                  <a:spLocks noChangeArrowheads="1"/>
                </p:cNvSpPr>
                <p:nvPr/>
              </p:nvSpPr>
              <p:spPr bwMode="auto">
                <a:xfrm>
                  <a:off x="2148" y="1713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1" name="Rectangle 796"/>
                <p:cNvSpPr>
                  <a:spLocks noChangeArrowheads="1"/>
                </p:cNvSpPr>
                <p:nvPr/>
              </p:nvSpPr>
              <p:spPr bwMode="auto">
                <a:xfrm>
                  <a:off x="2148" y="1708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2" name="Line 797"/>
                <p:cNvSpPr>
                  <a:spLocks noChangeShapeType="1"/>
                </p:cNvSpPr>
                <p:nvPr/>
              </p:nvSpPr>
              <p:spPr bwMode="auto">
                <a:xfrm>
                  <a:off x="2148" y="1708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3" name="Line 798"/>
                <p:cNvSpPr>
                  <a:spLocks noChangeShapeType="1"/>
                </p:cNvSpPr>
                <p:nvPr/>
              </p:nvSpPr>
              <p:spPr bwMode="auto">
                <a:xfrm>
                  <a:off x="2148" y="1708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4" name="Rectangle 799"/>
                <p:cNvSpPr>
                  <a:spLocks noChangeArrowheads="1"/>
                </p:cNvSpPr>
                <p:nvPr/>
              </p:nvSpPr>
              <p:spPr bwMode="auto">
                <a:xfrm>
                  <a:off x="2148" y="1708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5" name="Line 800"/>
                <p:cNvSpPr>
                  <a:spLocks noChangeShapeType="1"/>
                </p:cNvSpPr>
                <p:nvPr/>
              </p:nvSpPr>
              <p:spPr bwMode="auto">
                <a:xfrm>
                  <a:off x="2148" y="1708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6" name="Line 801"/>
                <p:cNvSpPr>
                  <a:spLocks noChangeShapeType="1"/>
                </p:cNvSpPr>
                <p:nvPr/>
              </p:nvSpPr>
              <p:spPr bwMode="auto">
                <a:xfrm>
                  <a:off x="2148" y="1708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7" name="Rectangle 802"/>
                <p:cNvSpPr>
                  <a:spLocks noChangeArrowheads="1"/>
                </p:cNvSpPr>
                <p:nvPr/>
              </p:nvSpPr>
              <p:spPr bwMode="auto">
                <a:xfrm>
                  <a:off x="1390" y="1454"/>
                  <a:ext cx="5" cy="25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8" name="Line 803"/>
                <p:cNvSpPr>
                  <a:spLocks noChangeShapeType="1"/>
                </p:cNvSpPr>
                <p:nvPr/>
              </p:nvSpPr>
              <p:spPr bwMode="auto">
                <a:xfrm>
                  <a:off x="1390" y="1454"/>
                  <a:ext cx="1" cy="25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49" name="Rectangle 804"/>
                <p:cNvSpPr>
                  <a:spLocks noChangeArrowheads="1"/>
                </p:cNvSpPr>
                <p:nvPr/>
              </p:nvSpPr>
              <p:spPr bwMode="auto">
                <a:xfrm>
                  <a:off x="1395" y="1454"/>
                  <a:ext cx="5" cy="25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50" name="Rectangle 805"/>
                <p:cNvSpPr>
                  <a:spLocks noChangeArrowheads="1"/>
                </p:cNvSpPr>
                <p:nvPr/>
              </p:nvSpPr>
              <p:spPr bwMode="auto">
                <a:xfrm>
                  <a:off x="1400" y="1454"/>
                  <a:ext cx="4" cy="25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51" name="Line 806"/>
                <p:cNvSpPr>
                  <a:spLocks noChangeShapeType="1"/>
                </p:cNvSpPr>
                <p:nvPr/>
              </p:nvSpPr>
              <p:spPr bwMode="auto">
                <a:xfrm>
                  <a:off x="1400" y="1454"/>
                  <a:ext cx="1" cy="25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52" name="Rectangle 807"/>
                <p:cNvSpPr>
                  <a:spLocks noChangeArrowheads="1"/>
                </p:cNvSpPr>
                <p:nvPr/>
              </p:nvSpPr>
              <p:spPr bwMode="auto">
                <a:xfrm>
                  <a:off x="2157" y="1454"/>
                  <a:ext cx="5" cy="25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53" name="Line 808"/>
                <p:cNvSpPr>
                  <a:spLocks noChangeShapeType="1"/>
                </p:cNvSpPr>
                <p:nvPr/>
              </p:nvSpPr>
              <p:spPr bwMode="auto">
                <a:xfrm>
                  <a:off x="2157" y="1454"/>
                  <a:ext cx="1" cy="25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54" name="Rectangle 809"/>
                <p:cNvSpPr>
                  <a:spLocks noChangeArrowheads="1"/>
                </p:cNvSpPr>
                <p:nvPr/>
              </p:nvSpPr>
              <p:spPr bwMode="auto">
                <a:xfrm>
                  <a:off x="2153" y="1454"/>
                  <a:ext cx="4" cy="25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55" name="Rectangle 810"/>
                <p:cNvSpPr>
                  <a:spLocks noChangeArrowheads="1"/>
                </p:cNvSpPr>
                <p:nvPr/>
              </p:nvSpPr>
              <p:spPr bwMode="auto">
                <a:xfrm>
                  <a:off x="2148" y="1454"/>
                  <a:ext cx="5" cy="25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56" name="Line 811"/>
                <p:cNvSpPr>
                  <a:spLocks noChangeShapeType="1"/>
                </p:cNvSpPr>
                <p:nvPr/>
              </p:nvSpPr>
              <p:spPr bwMode="auto">
                <a:xfrm>
                  <a:off x="2148" y="1454"/>
                  <a:ext cx="1" cy="25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57" name="Rectangle 812"/>
                <p:cNvSpPr>
                  <a:spLocks noChangeArrowheads="1"/>
                </p:cNvSpPr>
                <p:nvPr/>
              </p:nvSpPr>
              <p:spPr bwMode="auto">
                <a:xfrm>
                  <a:off x="1352" y="3007"/>
                  <a:ext cx="801" cy="77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58" name="Rectangle 813"/>
                <p:cNvSpPr>
                  <a:spLocks noChangeArrowheads="1"/>
                </p:cNvSpPr>
                <p:nvPr/>
              </p:nvSpPr>
              <p:spPr bwMode="auto">
                <a:xfrm>
                  <a:off x="1421" y="3045"/>
                  <a:ext cx="34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659" name="Rectangle 814"/>
                <p:cNvSpPr>
                  <a:spLocks noChangeArrowheads="1"/>
                </p:cNvSpPr>
                <p:nvPr/>
              </p:nvSpPr>
              <p:spPr bwMode="auto">
                <a:xfrm>
                  <a:off x="1344" y="3031"/>
                  <a:ext cx="5" cy="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0" name="Line 815"/>
                <p:cNvSpPr>
                  <a:spLocks noChangeShapeType="1"/>
                </p:cNvSpPr>
                <p:nvPr/>
              </p:nvSpPr>
              <p:spPr bwMode="auto">
                <a:xfrm>
                  <a:off x="1344" y="3031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1" name="Rectangle 816"/>
                <p:cNvSpPr>
                  <a:spLocks noChangeArrowheads="1"/>
                </p:cNvSpPr>
                <p:nvPr/>
              </p:nvSpPr>
              <p:spPr bwMode="auto">
                <a:xfrm>
                  <a:off x="1344" y="3031"/>
                  <a:ext cx="15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2" name="Line 817"/>
                <p:cNvSpPr>
                  <a:spLocks noChangeShapeType="1"/>
                </p:cNvSpPr>
                <p:nvPr/>
              </p:nvSpPr>
              <p:spPr bwMode="auto">
                <a:xfrm>
                  <a:off x="1344" y="3031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3" name="Rectangle 818"/>
                <p:cNvSpPr>
                  <a:spLocks noChangeArrowheads="1"/>
                </p:cNvSpPr>
                <p:nvPr/>
              </p:nvSpPr>
              <p:spPr bwMode="auto">
                <a:xfrm>
                  <a:off x="1349" y="3036"/>
                  <a:ext cx="5" cy="9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4" name="Rectangle 819"/>
                <p:cNvSpPr>
                  <a:spLocks noChangeArrowheads="1"/>
                </p:cNvSpPr>
                <p:nvPr/>
              </p:nvSpPr>
              <p:spPr bwMode="auto">
                <a:xfrm>
                  <a:off x="1349" y="3036"/>
                  <a:ext cx="10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5" name="Rectangle 820"/>
                <p:cNvSpPr>
                  <a:spLocks noChangeArrowheads="1"/>
                </p:cNvSpPr>
                <p:nvPr/>
              </p:nvSpPr>
              <p:spPr bwMode="auto">
                <a:xfrm>
                  <a:off x="1354" y="3041"/>
                  <a:ext cx="5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6" name="Line 821"/>
                <p:cNvSpPr>
                  <a:spLocks noChangeShapeType="1"/>
                </p:cNvSpPr>
                <p:nvPr/>
              </p:nvSpPr>
              <p:spPr bwMode="auto">
                <a:xfrm>
                  <a:off x="1354" y="3041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7" name="Line 822"/>
                <p:cNvSpPr>
                  <a:spLocks noChangeShapeType="1"/>
                </p:cNvSpPr>
                <p:nvPr/>
              </p:nvSpPr>
              <p:spPr bwMode="auto">
                <a:xfrm>
                  <a:off x="1354" y="3041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8" name="Rectangle 823"/>
                <p:cNvSpPr>
                  <a:spLocks noChangeArrowheads="1"/>
                </p:cNvSpPr>
                <p:nvPr/>
              </p:nvSpPr>
              <p:spPr bwMode="auto">
                <a:xfrm>
                  <a:off x="1354" y="3041"/>
                  <a:ext cx="5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69" name="Line 824"/>
                <p:cNvSpPr>
                  <a:spLocks noChangeShapeType="1"/>
                </p:cNvSpPr>
                <p:nvPr/>
              </p:nvSpPr>
              <p:spPr bwMode="auto">
                <a:xfrm>
                  <a:off x="1354" y="3041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0" name="Line 825"/>
                <p:cNvSpPr>
                  <a:spLocks noChangeShapeType="1"/>
                </p:cNvSpPr>
                <p:nvPr/>
              </p:nvSpPr>
              <p:spPr bwMode="auto">
                <a:xfrm>
                  <a:off x="1354" y="3041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1" name="Rectangle 826"/>
                <p:cNvSpPr>
                  <a:spLocks noChangeArrowheads="1"/>
                </p:cNvSpPr>
                <p:nvPr/>
              </p:nvSpPr>
              <p:spPr bwMode="auto">
                <a:xfrm>
                  <a:off x="1359" y="3031"/>
                  <a:ext cx="837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2" name="Line 827"/>
                <p:cNvSpPr>
                  <a:spLocks noChangeShapeType="1"/>
                </p:cNvSpPr>
                <p:nvPr/>
              </p:nvSpPr>
              <p:spPr bwMode="auto">
                <a:xfrm>
                  <a:off x="1359" y="3031"/>
                  <a:ext cx="837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3" name="Rectangle 828"/>
                <p:cNvSpPr>
                  <a:spLocks noChangeArrowheads="1"/>
                </p:cNvSpPr>
                <p:nvPr/>
              </p:nvSpPr>
              <p:spPr bwMode="auto">
                <a:xfrm>
                  <a:off x="1359" y="3036"/>
                  <a:ext cx="837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4" name="Rectangle 829"/>
                <p:cNvSpPr>
                  <a:spLocks noChangeArrowheads="1"/>
                </p:cNvSpPr>
                <p:nvPr/>
              </p:nvSpPr>
              <p:spPr bwMode="auto">
                <a:xfrm>
                  <a:off x="1359" y="3041"/>
                  <a:ext cx="837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5" name="Line 830"/>
                <p:cNvSpPr>
                  <a:spLocks noChangeShapeType="1"/>
                </p:cNvSpPr>
                <p:nvPr/>
              </p:nvSpPr>
              <p:spPr bwMode="auto">
                <a:xfrm>
                  <a:off x="1359" y="3041"/>
                  <a:ext cx="837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6" name="Rectangle 831"/>
                <p:cNvSpPr>
                  <a:spLocks noChangeArrowheads="1"/>
                </p:cNvSpPr>
                <p:nvPr/>
              </p:nvSpPr>
              <p:spPr bwMode="auto">
                <a:xfrm>
                  <a:off x="2205" y="3031"/>
                  <a:ext cx="5" cy="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7" name="Line 832"/>
                <p:cNvSpPr>
                  <a:spLocks noChangeShapeType="1"/>
                </p:cNvSpPr>
                <p:nvPr/>
              </p:nvSpPr>
              <p:spPr bwMode="auto">
                <a:xfrm>
                  <a:off x="2205" y="3031"/>
                  <a:ext cx="1" cy="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8" name="Rectangle 833"/>
                <p:cNvSpPr>
                  <a:spLocks noChangeArrowheads="1"/>
                </p:cNvSpPr>
                <p:nvPr/>
              </p:nvSpPr>
              <p:spPr bwMode="auto">
                <a:xfrm>
                  <a:off x="2196" y="3031"/>
                  <a:ext cx="14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79" name="Line 834"/>
                <p:cNvSpPr>
                  <a:spLocks noChangeShapeType="1"/>
                </p:cNvSpPr>
                <p:nvPr/>
              </p:nvSpPr>
              <p:spPr bwMode="auto">
                <a:xfrm>
                  <a:off x="2196" y="3031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0" name="Rectangle 835"/>
                <p:cNvSpPr>
                  <a:spLocks noChangeArrowheads="1"/>
                </p:cNvSpPr>
                <p:nvPr/>
              </p:nvSpPr>
              <p:spPr bwMode="auto">
                <a:xfrm>
                  <a:off x="2201" y="3036"/>
                  <a:ext cx="4" cy="9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1" name="Rectangle 836"/>
                <p:cNvSpPr>
                  <a:spLocks noChangeArrowheads="1"/>
                </p:cNvSpPr>
                <p:nvPr/>
              </p:nvSpPr>
              <p:spPr bwMode="auto">
                <a:xfrm>
                  <a:off x="2196" y="3036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2" name="Rectangle 837"/>
                <p:cNvSpPr>
                  <a:spLocks noChangeArrowheads="1"/>
                </p:cNvSpPr>
                <p:nvPr/>
              </p:nvSpPr>
              <p:spPr bwMode="auto">
                <a:xfrm>
                  <a:off x="2196" y="3041"/>
                  <a:ext cx="5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3" name="Line 838"/>
                <p:cNvSpPr>
                  <a:spLocks noChangeShapeType="1"/>
                </p:cNvSpPr>
                <p:nvPr/>
              </p:nvSpPr>
              <p:spPr bwMode="auto">
                <a:xfrm>
                  <a:off x="2196" y="3041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4" name="Line 839"/>
                <p:cNvSpPr>
                  <a:spLocks noChangeShapeType="1"/>
                </p:cNvSpPr>
                <p:nvPr/>
              </p:nvSpPr>
              <p:spPr bwMode="auto">
                <a:xfrm>
                  <a:off x="2196" y="3041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5" name="Rectangle 840"/>
                <p:cNvSpPr>
                  <a:spLocks noChangeArrowheads="1"/>
                </p:cNvSpPr>
                <p:nvPr/>
              </p:nvSpPr>
              <p:spPr bwMode="auto">
                <a:xfrm>
                  <a:off x="2196" y="3041"/>
                  <a:ext cx="5" cy="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6" name="Line 841"/>
                <p:cNvSpPr>
                  <a:spLocks noChangeShapeType="1"/>
                </p:cNvSpPr>
                <p:nvPr/>
              </p:nvSpPr>
              <p:spPr bwMode="auto">
                <a:xfrm>
                  <a:off x="2196" y="3041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7" name="Line 842"/>
                <p:cNvSpPr>
                  <a:spLocks noChangeShapeType="1"/>
                </p:cNvSpPr>
                <p:nvPr/>
              </p:nvSpPr>
              <p:spPr bwMode="auto">
                <a:xfrm>
                  <a:off x="2196" y="3041"/>
                  <a:ext cx="1" cy="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8" name="Rectangle 843"/>
                <p:cNvSpPr>
                  <a:spLocks noChangeArrowheads="1"/>
                </p:cNvSpPr>
                <p:nvPr/>
              </p:nvSpPr>
              <p:spPr bwMode="auto">
                <a:xfrm>
                  <a:off x="1344" y="3045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89" name="Line 844"/>
                <p:cNvSpPr>
                  <a:spLocks noChangeShapeType="1"/>
                </p:cNvSpPr>
                <p:nvPr/>
              </p:nvSpPr>
              <p:spPr bwMode="auto">
                <a:xfrm>
                  <a:off x="1344" y="3045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90" name="Rectangle 845"/>
                <p:cNvSpPr>
                  <a:spLocks noChangeArrowheads="1"/>
                </p:cNvSpPr>
                <p:nvPr/>
              </p:nvSpPr>
              <p:spPr bwMode="auto">
                <a:xfrm>
                  <a:off x="1349" y="3045"/>
                  <a:ext cx="5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91" name="Rectangle 846"/>
                <p:cNvSpPr>
                  <a:spLocks noChangeArrowheads="1"/>
                </p:cNvSpPr>
                <p:nvPr/>
              </p:nvSpPr>
              <p:spPr bwMode="auto">
                <a:xfrm>
                  <a:off x="1354" y="3045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92" name="Line 847"/>
                <p:cNvSpPr>
                  <a:spLocks noChangeShapeType="1"/>
                </p:cNvSpPr>
                <p:nvPr/>
              </p:nvSpPr>
              <p:spPr bwMode="auto">
                <a:xfrm>
                  <a:off x="1354" y="3045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93" name="Rectangle 848"/>
                <p:cNvSpPr>
                  <a:spLocks noChangeArrowheads="1"/>
                </p:cNvSpPr>
                <p:nvPr/>
              </p:nvSpPr>
              <p:spPr bwMode="auto">
                <a:xfrm>
                  <a:off x="2205" y="3045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94" name="Line 849"/>
                <p:cNvSpPr>
                  <a:spLocks noChangeShapeType="1"/>
                </p:cNvSpPr>
                <p:nvPr/>
              </p:nvSpPr>
              <p:spPr bwMode="auto">
                <a:xfrm>
                  <a:off x="2205" y="3045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95" name="Rectangle 850"/>
                <p:cNvSpPr>
                  <a:spLocks noChangeArrowheads="1"/>
                </p:cNvSpPr>
                <p:nvPr/>
              </p:nvSpPr>
              <p:spPr bwMode="auto">
                <a:xfrm>
                  <a:off x="2201" y="3045"/>
                  <a:ext cx="4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96" name="Rectangle 851"/>
                <p:cNvSpPr>
                  <a:spLocks noChangeArrowheads="1"/>
                </p:cNvSpPr>
                <p:nvPr/>
              </p:nvSpPr>
              <p:spPr bwMode="auto">
                <a:xfrm>
                  <a:off x="2196" y="3045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97" name="Line 852"/>
                <p:cNvSpPr>
                  <a:spLocks noChangeShapeType="1"/>
                </p:cNvSpPr>
                <p:nvPr/>
              </p:nvSpPr>
              <p:spPr bwMode="auto">
                <a:xfrm>
                  <a:off x="2196" y="3045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698" name="Rectangle 853"/>
                <p:cNvSpPr>
                  <a:spLocks noChangeArrowheads="1"/>
                </p:cNvSpPr>
                <p:nvPr/>
              </p:nvSpPr>
              <p:spPr bwMode="auto">
                <a:xfrm>
                  <a:off x="1421" y="3159"/>
                  <a:ext cx="678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Opportunity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699" name="Rectangle 854"/>
                <p:cNvSpPr>
                  <a:spLocks noChangeArrowheads="1"/>
                </p:cNvSpPr>
                <p:nvPr/>
              </p:nvSpPr>
              <p:spPr bwMode="auto">
                <a:xfrm>
                  <a:off x="1421" y="3260"/>
                  <a:ext cx="632" cy="9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00" name="Rectangle 855"/>
                <p:cNvSpPr>
                  <a:spLocks noChangeArrowheads="1"/>
                </p:cNvSpPr>
                <p:nvPr/>
              </p:nvSpPr>
              <p:spPr bwMode="auto">
                <a:xfrm>
                  <a:off x="2053" y="3159"/>
                  <a:ext cx="34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01" name="Rectangle 856"/>
                <p:cNvSpPr>
                  <a:spLocks noChangeArrowheads="1"/>
                </p:cNvSpPr>
                <p:nvPr/>
              </p:nvSpPr>
              <p:spPr bwMode="auto">
                <a:xfrm>
                  <a:off x="1344" y="3159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02" name="Line 857"/>
                <p:cNvSpPr>
                  <a:spLocks noChangeShapeType="1"/>
                </p:cNvSpPr>
                <p:nvPr/>
              </p:nvSpPr>
              <p:spPr bwMode="auto">
                <a:xfrm>
                  <a:off x="1344" y="3159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03" name="Rectangle 858"/>
                <p:cNvSpPr>
                  <a:spLocks noChangeArrowheads="1"/>
                </p:cNvSpPr>
                <p:nvPr/>
              </p:nvSpPr>
              <p:spPr bwMode="auto">
                <a:xfrm>
                  <a:off x="1349" y="3159"/>
                  <a:ext cx="5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04" name="Rectangle 859"/>
                <p:cNvSpPr>
                  <a:spLocks noChangeArrowheads="1"/>
                </p:cNvSpPr>
                <p:nvPr/>
              </p:nvSpPr>
              <p:spPr bwMode="auto">
                <a:xfrm>
                  <a:off x="1354" y="3159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05" name="Line 860"/>
                <p:cNvSpPr>
                  <a:spLocks noChangeShapeType="1"/>
                </p:cNvSpPr>
                <p:nvPr/>
              </p:nvSpPr>
              <p:spPr bwMode="auto">
                <a:xfrm>
                  <a:off x="1354" y="3159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06" name="Rectangle 861"/>
                <p:cNvSpPr>
                  <a:spLocks noChangeArrowheads="1"/>
                </p:cNvSpPr>
                <p:nvPr/>
              </p:nvSpPr>
              <p:spPr bwMode="auto">
                <a:xfrm>
                  <a:off x="2205" y="3159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07" name="Line 862"/>
                <p:cNvSpPr>
                  <a:spLocks noChangeShapeType="1"/>
                </p:cNvSpPr>
                <p:nvPr/>
              </p:nvSpPr>
              <p:spPr bwMode="auto">
                <a:xfrm>
                  <a:off x="2205" y="3159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08" name="Rectangle 863"/>
                <p:cNvSpPr>
                  <a:spLocks noChangeArrowheads="1"/>
                </p:cNvSpPr>
                <p:nvPr/>
              </p:nvSpPr>
              <p:spPr bwMode="auto">
                <a:xfrm>
                  <a:off x="2201" y="3159"/>
                  <a:ext cx="4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09" name="Rectangle 864"/>
                <p:cNvSpPr>
                  <a:spLocks noChangeArrowheads="1"/>
                </p:cNvSpPr>
                <p:nvPr/>
              </p:nvSpPr>
              <p:spPr bwMode="auto">
                <a:xfrm>
                  <a:off x="2196" y="3159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10" name="Line 865"/>
                <p:cNvSpPr>
                  <a:spLocks noChangeShapeType="1"/>
                </p:cNvSpPr>
                <p:nvPr/>
              </p:nvSpPr>
              <p:spPr bwMode="auto">
                <a:xfrm>
                  <a:off x="2196" y="3159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11" name="Rectangle 866"/>
                <p:cNvSpPr>
                  <a:spLocks noChangeArrowheads="1"/>
                </p:cNvSpPr>
                <p:nvPr/>
              </p:nvSpPr>
              <p:spPr bwMode="auto">
                <a:xfrm>
                  <a:off x="1421" y="3294"/>
                  <a:ext cx="538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000000"/>
                      </a:solidFill>
                      <a:latin typeface="Verdana" pitchFamily="34" charset="0"/>
                    </a:rPr>
                    <a:t>Customers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12" name="Rectangle 867"/>
                <p:cNvSpPr>
                  <a:spLocks noChangeArrowheads="1"/>
                </p:cNvSpPr>
                <p:nvPr/>
              </p:nvSpPr>
              <p:spPr bwMode="auto">
                <a:xfrm>
                  <a:off x="1925" y="3294"/>
                  <a:ext cx="36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13" name="Rectangle 868"/>
                <p:cNvSpPr>
                  <a:spLocks noChangeArrowheads="1"/>
                </p:cNvSpPr>
                <p:nvPr/>
              </p:nvSpPr>
              <p:spPr bwMode="auto">
                <a:xfrm>
                  <a:off x="1344" y="3273"/>
                  <a:ext cx="5" cy="13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14" name="Line 869"/>
                <p:cNvSpPr>
                  <a:spLocks noChangeShapeType="1"/>
                </p:cNvSpPr>
                <p:nvPr/>
              </p:nvSpPr>
              <p:spPr bwMode="auto">
                <a:xfrm>
                  <a:off x="1344" y="3273"/>
                  <a:ext cx="1" cy="13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15" name="Rectangle 870"/>
                <p:cNvSpPr>
                  <a:spLocks noChangeArrowheads="1"/>
                </p:cNvSpPr>
                <p:nvPr/>
              </p:nvSpPr>
              <p:spPr bwMode="auto">
                <a:xfrm>
                  <a:off x="1349" y="3273"/>
                  <a:ext cx="5" cy="13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16" name="Rectangle 871"/>
                <p:cNvSpPr>
                  <a:spLocks noChangeArrowheads="1"/>
                </p:cNvSpPr>
                <p:nvPr/>
              </p:nvSpPr>
              <p:spPr bwMode="auto">
                <a:xfrm>
                  <a:off x="1354" y="3273"/>
                  <a:ext cx="5" cy="1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17" name="Line 872"/>
                <p:cNvSpPr>
                  <a:spLocks noChangeShapeType="1"/>
                </p:cNvSpPr>
                <p:nvPr/>
              </p:nvSpPr>
              <p:spPr bwMode="auto">
                <a:xfrm>
                  <a:off x="1354" y="3273"/>
                  <a:ext cx="1" cy="1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18" name="Rectangle 873"/>
                <p:cNvSpPr>
                  <a:spLocks noChangeArrowheads="1"/>
                </p:cNvSpPr>
                <p:nvPr/>
              </p:nvSpPr>
              <p:spPr bwMode="auto">
                <a:xfrm>
                  <a:off x="2205" y="3273"/>
                  <a:ext cx="5" cy="13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19" name="Line 874"/>
                <p:cNvSpPr>
                  <a:spLocks noChangeShapeType="1"/>
                </p:cNvSpPr>
                <p:nvPr/>
              </p:nvSpPr>
              <p:spPr bwMode="auto">
                <a:xfrm>
                  <a:off x="2205" y="3273"/>
                  <a:ext cx="1" cy="13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20" name="Rectangle 875"/>
                <p:cNvSpPr>
                  <a:spLocks noChangeArrowheads="1"/>
                </p:cNvSpPr>
                <p:nvPr/>
              </p:nvSpPr>
              <p:spPr bwMode="auto">
                <a:xfrm>
                  <a:off x="2201" y="3273"/>
                  <a:ext cx="4" cy="13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21" name="Rectangle 876"/>
                <p:cNvSpPr>
                  <a:spLocks noChangeArrowheads="1"/>
                </p:cNvSpPr>
                <p:nvPr/>
              </p:nvSpPr>
              <p:spPr bwMode="auto">
                <a:xfrm>
                  <a:off x="2196" y="3273"/>
                  <a:ext cx="5" cy="13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22" name="Line 877"/>
                <p:cNvSpPr>
                  <a:spLocks noChangeShapeType="1"/>
                </p:cNvSpPr>
                <p:nvPr/>
              </p:nvSpPr>
              <p:spPr bwMode="auto">
                <a:xfrm>
                  <a:off x="2196" y="3273"/>
                  <a:ext cx="1" cy="13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23" name="Rectangle 878"/>
                <p:cNvSpPr>
                  <a:spLocks noChangeArrowheads="1"/>
                </p:cNvSpPr>
                <p:nvPr/>
              </p:nvSpPr>
              <p:spPr bwMode="auto">
                <a:xfrm>
                  <a:off x="1421" y="3408"/>
                  <a:ext cx="504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000000"/>
                      </a:solidFill>
                      <a:latin typeface="Verdana" pitchFamily="34" charset="0"/>
                    </a:rPr>
                    <a:t> Strategy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24" name="Rectangle 879"/>
                <p:cNvSpPr>
                  <a:spLocks noChangeArrowheads="1"/>
                </p:cNvSpPr>
                <p:nvPr/>
              </p:nvSpPr>
              <p:spPr bwMode="auto">
                <a:xfrm>
                  <a:off x="1891" y="3408"/>
                  <a:ext cx="35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25" name="Rectangle 880"/>
                <p:cNvSpPr>
                  <a:spLocks noChangeArrowheads="1"/>
                </p:cNvSpPr>
                <p:nvPr/>
              </p:nvSpPr>
              <p:spPr bwMode="auto">
                <a:xfrm>
                  <a:off x="1344" y="3407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26" name="Line 881"/>
                <p:cNvSpPr>
                  <a:spLocks noChangeShapeType="1"/>
                </p:cNvSpPr>
                <p:nvPr/>
              </p:nvSpPr>
              <p:spPr bwMode="auto">
                <a:xfrm>
                  <a:off x="1344" y="3407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27" name="Rectangle 882"/>
                <p:cNvSpPr>
                  <a:spLocks noChangeArrowheads="1"/>
                </p:cNvSpPr>
                <p:nvPr/>
              </p:nvSpPr>
              <p:spPr bwMode="auto">
                <a:xfrm>
                  <a:off x="1349" y="3407"/>
                  <a:ext cx="5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28" name="Rectangle 883"/>
                <p:cNvSpPr>
                  <a:spLocks noChangeArrowheads="1"/>
                </p:cNvSpPr>
                <p:nvPr/>
              </p:nvSpPr>
              <p:spPr bwMode="auto">
                <a:xfrm>
                  <a:off x="1354" y="3407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29" name="Line 884"/>
                <p:cNvSpPr>
                  <a:spLocks noChangeShapeType="1"/>
                </p:cNvSpPr>
                <p:nvPr/>
              </p:nvSpPr>
              <p:spPr bwMode="auto">
                <a:xfrm>
                  <a:off x="1354" y="3407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30" name="Rectangle 885"/>
                <p:cNvSpPr>
                  <a:spLocks noChangeArrowheads="1"/>
                </p:cNvSpPr>
                <p:nvPr/>
              </p:nvSpPr>
              <p:spPr bwMode="auto">
                <a:xfrm>
                  <a:off x="2205" y="3407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31" name="Line 886"/>
                <p:cNvSpPr>
                  <a:spLocks noChangeShapeType="1"/>
                </p:cNvSpPr>
                <p:nvPr/>
              </p:nvSpPr>
              <p:spPr bwMode="auto">
                <a:xfrm>
                  <a:off x="2205" y="3407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32" name="Rectangle 887"/>
                <p:cNvSpPr>
                  <a:spLocks noChangeArrowheads="1"/>
                </p:cNvSpPr>
                <p:nvPr/>
              </p:nvSpPr>
              <p:spPr bwMode="auto">
                <a:xfrm>
                  <a:off x="2201" y="3407"/>
                  <a:ext cx="4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33" name="Rectangle 888"/>
                <p:cNvSpPr>
                  <a:spLocks noChangeArrowheads="1"/>
                </p:cNvSpPr>
                <p:nvPr/>
              </p:nvSpPr>
              <p:spPr bwMode="auto">
                <a:xfrm>
                  <a:off x="2196" y="3407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34" name="Line 889"/>
                <p:cNvSpPr>
                  <a:spLocks noChangeShapeType="1"/>
                </p:cNvSpPr>
                <p:nvPr/>
              </p:nvSpPr>
              <p:spPr bwMode="auto">
                <a:xfrm>
                  <a:off x="2196" y="3407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35" name="Rectangle 890"/>
                <p:cNvSpPr>
                  <a:spLocks noChangeArrowheads="1"/>
                </p:cNvSpPr>
                <p:nvPr/>
              </p:nvSpPr>
              <p:spPr bwMode="auto">
                <a:xfrm>
                  <a:off x="1421" y="3521"/>
                  <a:ext cx="475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000000"/>
                      </a:solidFill>
                      <a:latin typeface="Verdana" pitchFamily="34" charset="0"/>
                    </a:rPr>
                    <a:t>Business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36" name="Rectangle 891"/>
                <p:cNvSpPr>
                  <a:spLocks noChangeArrowheads="1"/>
                </p:cNvSpPr>
                <p:nvPr/>
              </p:nvSpPr>
              <p:spPr bwMode="auto">
                <a:xfrm>
                  <a:off x="1344" y="3521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37" name="Line 892"/>
                <p:cNvSpPr>
                  <a:spLocks noChangeShapeType="1"/>
                </p:cNvSpPr>
                <p:nvPr/>
              </p:nvSpPr>
              <p:spPr bwMode="auto">
                <a:xfrm>
                  <a:off x="1344" y="3521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38" name="Rectangle 893"/>
                <p:cNvSpPr>
                  <a:spLocks noChangeArrowheads="1"/>
                </p:cNvSpPr>
                <p:nvPr/>
              </p:nvSpPr>
              <p:spPr bwMode="auto">
                <a:xfrm>
                  <a:off x="1349" y="3521"/>
                  <a:ext cx="5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39" name="Rectangle 894"/>
                <p:cNvSpPr>
                  <a:spLocks noChangeArrowheads="1"/>
                </p:cNvSpPr>
                <p:nvPr/>
              </p:nvSpPr>
              <p:spPr bwMode="auto">
                <a:xfrm>
                  <a:off x="1354" y="3521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40" name="Line 895"/>
                <p:cNvSpPr>
                  <a:spLocks noChangeShapeType="1"/>
                </p:cNvSpPr>
                <p:nvPr/>
              </p:nvSpPr>
              <p:spPr bwMode="auto">
                <a:xfrm>
                  <a:off x="1354" y="3521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41" name="Rectangle 896"/>
                <p:cNvSpPr>
                  <a:spLocks noChangeArrowheads="1"/>
                </p:cNvSpPr>
                <p:nvPr/>
              </p:nvSpPr>
              <p:spPr bwMode="auto">
                <a:xfrm>
                  <a:off x="2205" y="3521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42" name="Line 897"/>
                <p:cNvSpPr>
                  <a:spLocks noChangeShapeType="1"/>
                </p:cNvSpPr>
                <p:nvPr/>
              </p:nvSpPr>
              <p:spPr bwMode="auto">
                <a:xfrm>
                  <a:off x="2205" y="3521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43" name="Rectangle 898"/>
                <p:cNvSpPr>
                  <a:spLocks noChangeArrowheads="1"/>
                </p:cNvSpPr>
                <p:nvPr/>
              </p:nvSpPr>
              <p:spPr bwMode="auto">
                <a:xfrm>
                  <a:off x="2201" y="3521"/>
                  <a:ext cx="4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44" name="Rectangle 899"/>
                <p:cNvSpPr>
                  <a:spLocks noChangeArrowheads="1"/>
                </p:cNvSpPr>
                <p:nvPr/>
              </p:nvSpPr>
              <p:spPr bwMode="auto">
                <a:xfrm>
                  <a:off x="2196" y="3521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45" name="Line 900"/>
                <p:cNvSpPr>
                  <a:spLocks noChangeShapeType="1"/>
                </p:cNvSpPr>
                <p:nvPr/>
              </p:nvSpPr>
              <p:spPr bwMode="auto">
                <a:xfrm>
                  <a:off x="2196" y="3521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46" name="Rectangle 901"/>
                <p:cNvSpPr>
                  <a:spLocks noChangeArrowheads="1"/>
                </p:cNvSpPr>
                <p:nvPr/>
              </p:nvSpPr>
              <p:spPr bwMode="auto">
                <a:xfrm>
                  <a:off x="1421" y="3635"/>
                  <a:ext cx="294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000000"/>
                      </a:solidFill>
                      <a:latin typeface="Verdana" pitchFamily="34" charset="0"/>
                    </a:rPr>
                    <a:t>Model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47" name="Rectangle 902"/>
                <p:cNvSpPr>
                  <a:spLocks noChangeArrowheads="1"/>
                </p:cNvSpPr>
                <p:nvPr/>
              </p:nvSpPr>
              <p:spPr bwMode="auto">
                <a:xfrm>
                  <a:off x="1698" y="3635"/>
                  <a:ext cx="35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48" name="Rectangle 903"/>
                <p:cNvSpPr>
                  <a:spLocks noChangeArrowheads="1"/>
                </p:cNvSpPr>
                <p:nvPr/>
              </p:nvSpPr>
              <p:spPr bwMode="auto">
                <a:xfrm>
                  <a:off x="1344" y="3749"/>
                  <a:ext cx="5" cy="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49" name="Line 904"/>
                <p:cNvSpPr>
                  <a:spLocks noChangeShapeType="1"/>
                </p:cNvSpPr>
                <p:nvPr/>
              </p:nvSpPr>
              <p:spPr bwMode="auto">
                <a:xfrm>
                  <a:off x="1344" y="3749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0" name="Rectangle 905"/>
                <p:cNvSpPr>
                  <a:spLocks noChangeArrowheads="1"/>
                </p:cNvSpPr>
                <p:nvPr/>
              </p:nvSpPr>
              <p:spPr bwMode="auto">
                <a:xfrm>
                  <a:off x="1344" y="3759"/>
                  <a:ext cx="15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1" name="Line 906"/>
                <p:cNvSpPr>
                  <a:spLocks noChangeShapeType="1"/>
                </p:cNvSpPr>
                <p:nvPr/>
              </p:nvSpPr>
              <p:spPr bwMode="auto">
                <a:xfrm>
                  <a:off x="1344" y="3759"/>
                  <a:ext cx="15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2" name="Rectangle 907"/>
                <p:cNvSpPr>
                  <a:spLocks noChangeArrowheads="1"/>
                </p:cNvSpPr>
                <p:nvPr/>
              </p:nvSpPr>
              <p:spPr bwMode="auto">
                <a:xfrm>
                  <a:off x="1349" y="3749"/>
                  <a:ext cx="5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3" name="Rectangle 908"/>
                <p:cNvSpPr>
                  <a:spLocks noChangeArrowheads="1"/>
                </p:cNvSpPr>
                <p:nvPr/>
              </p:nvSpPr>
              <p:spPr bwMode="auto">
                <a:xfrm>
                  <a:off x="1349" y="3754"/>
                  <a:ext cx="10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4" name="Rectangle 909"/>
                <p:cNvSpPr>
                  <a:spLocks noChangeArrowheads="1"/>
                </p:cNvSpPr>
                <p:nvPr/>
              </p:nvSpPr>
              <p:spPr bwMode="auto">
                <a:xfrm>
                  <a:off x="1354" y="3749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5" name="Line 910"/>
                <p:cNvSpPr>
                  <a:spLocks noChangeShapeType="1"/>
                </p:cNvSpPr>
                <p:nvPr/>
              </p:nvSpPr>
              <p:spPr bwMode="auto">
                <a:xfrm>
                  <a:off x="1354" y="3749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6" name="Line 911"/>
                <p:cNvSpPr>
                  <a:spLocks noChangeShapeType="1"/>
                </p:cNvSpPr>
                <p:nvPr/>
              </p:nvSpPr>
              <p:spPr bwMode="auto">
                <a:xfrm>
                  <a:off x="1354" y="3749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7" name="Rectangle 912"/>
                <p:cNvSpPr>
                  <a:spLocks noChangeArrowheads="1"/>
                </p:cNvSpPr>
                <p:nvPr/>
              </p:nvSpPr>
              <p:spPr bwMode="auto">
                <a:xfrm>
                  <a:off x="1354" y="3749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8" name="Line 913"/>
                <p:cNvSpPr>
                  <a:spLocks noChangeShapeType="1"/>
                </p:cNvSpPr>
                <p:nvPr/>
              </p:nvSpPr>
              <p:spPr bwMode="auto">
                <a:xfrm>
                  <a:off x="1354" y="3749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59" name="Line 914"/>
                <p:cNvSpPr>
                  <a:spLocks noChangeShapeType="1"/>
                </p:cNvSpPr>
                <p:nvPr/>
              </p:nvSpPr>
              <p:spPr bwMode="auto">
                <a:xfrm>
                  <a:off x="1354" y="3749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0" name="Rectangle 915"/>
                <p:cNvSpPr>
                  <a:spLocks noChangeArrowheads="1"/>
                </p:cNvSpPr>
                <p:nvPr/>
              </p:nvSpPr>
              <p:spPr bwMode="auto">
                <a:xfrm>
                  <a:off x="1359" y="3759"/>
                  <a:ext cx="837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1" name="Line 916"/>
                <p:cNvSpPr>
                  <a:spLocks noChangeShapeType="1"/>
                </p:cNvSpPr>
                <p:nvPr/>
              </p:nvSpPr>
              <p:spPr bwMode="auto">
                <a:xfrm>
                  <a:off x="1359" y="3759"/>
                  <a:ext cx="837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2" name="Rectangle 917"/>
                <p:cNvSpPr>
                  <a:spLocks noChangeArrowheads="1"/>
                </p:cNvSpPr>
                <p:nvPr/>
              </p:nvSpPr>
              <p:spPr bwMode="auto">
                <a:xfrm>
                  <a:off x="1359" y="3754"/>
                  <a:ext cx="837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3" name="Rectangle 918"/>
                <p:cNvSpPr>
                  <a:spLocks noChangeArrowheads="1"/>
                </p:cNvSpPr>
                <p:nvPr/>
              </p:nvSpPr>
              <p:spPr bwMode="auto">
                <a:xfrm>
                  <a:off x="1359" y="3749"/>
                  <a:ext cx="837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4" name="Line 919"/>
                <p:cNvSpPr>
                  <a:spLocks noChangeShapeType="1"/>
                </p:cNvSpPr>
                <p:nvPr/>
              </p:nvSpPr>
              <p:spPr bwMode="auto">
                <a:xfrm>
                  <a:off x="1359" y="3749"/>
                  <a:ext cx="837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5" name="Rectangle 920"/>
                <p:cNvSpPr>
                  <a:spLocks noChangeArrowheads="1"/>
                </p:cNvSpPr>
                <p:nvPr/>
              </p:nvSpPr>
              <p:spPr bwMode="auto">
                <a:xfrm>
                  <a:off x="2205" y="3749"/>
                  <a:ext cx="5" cy="1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6" name="Line 921"/>
                <p:cNvSpPr>
                  <a:spLocks noChangeShapeType="1"/>
                </p:cNvSpPr>
                <p:nvPr/>
              </p:nvSpPr>
              <p:spPr bwMode="auto">
                <a:xfrm>
                  <a:off x="2205" y="3749"/>
                  <a:ext cx="1" cy="7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7" name="Rectangle 922"/>
                <p:cNvSpPr>
                  <a:spLocks noChangeArrowheads="1"/>
                </p:cNvSpPr>
                <p:nvPr/>
              </p:nvSpPr>
              <p:spPr bwMode="auto">
                <a:xfrm>
                  <a:off x="2196" y="3759"/>
                  <a:ext cx="14" cy="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8" name="Line 923"/>
                <p:cNvSpPr>
                  <a:spLocks noChangeShapeType="1"/>
                </p:cNvSpPr>
                <p:nvPr/>
              </p:nvSpPr>
              <p:spPr bwMode="auto">
                <a:xfrm>
                  <a:off x="2196" y="3759"/>
                  <a:ext cx="14" cy="1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69" name="Rectangle 924"/>
                <p:cNvSpPr>
                  <a:spLocks noChangeArrowheads="1"/>
                </p:cNvSpPr>
                <p:nvPr/>
              </p:nvSpPr>
              <p:spPr bwMode="auto">
                <a:xfrm>
                  <a:off x="2201" y="3749"/>
                  <a:ext cx="4" cy="10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0" name="Rectangle 925"/>
                <p:cNvSpPr>
                  <a:spLocks noChangeArrowheads="1"/>
                </p:cNvSpPr>
                <p:nvPr/>
              </p:nvSpPr>
              <p:spPr bwMode="auto">
                <a:xfrm>
                  <a:off x="2196" y="3754"/>
                  <a:ext cx="9" cy="5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1" name="Rectangle 926"/>
                <p:cNvSpPr>
                  <a:spLocks noChangeArrowheads="1"/>
                </p:cNvSpPr>
                <p:nvPr/>
              </p:nvSpPr>
              <p:spPr bwMode="auto">
                <a:xfrm>
                  <a:off x="2196" y="3749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2" name="Line 927"/>
                <p:cNvSpPr>
                  <a:spLocks noChangeShapeType="1"/>
                </p:cNvSpPr>
                <p:nvPr/>
              </p:nvSpPr>
              <p:spPr bwMode="auto">
                <a:xfrm>
                  <a:off x="2196" y="3749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3" name="Line 928"/>
                <p:cNvSpPr>
                  <a:spLocks noChangeShapeType="1"/>
                </p:cNvSpPr>
                <p:nvPr/>
              </p:nvSpPr>
              <p:spPr bwMode="auto">
                <a:xfrm>
                  <a:off x="2196" y="3749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4" name="Rectangle 929"/>
                <p:cNvSpPr>
                  <a:spLocks noChangeArrowheads="1"/>
                </p:cNvSpPr>
                <p:nvPr/>
              </p:nvSpPr>
              <p:spPr bwMode="auto">
                <a:xfrm>
                  <a:off x="2196" y="3749"/>
                  <a:ext cx="5" cy="5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5" name="Line 930"/>
                <p:cNvSpPr>
                  <a:spLocks noChangeShapeType="1"/>
                </p:cNvSpPr>
                <p:nvPr/>
              </p:nvSpPr>
              <p:spPr bwMode="auto">
                <a:xfrm>
                  <a:off x="2196" y="3749"/>
                  <a:ext cx="5" cy="1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6" name="Line 931"/>
                <p:cNvSpPr>
                  <a:spLocks noChangeShapeType="1"/>
                </p:cNvSpPr>
                <p:nvPr/>
              </p:nvSpPr>
              <p:spPr bwMode="auto">
                <a:xfrm>
                  <a:off x="2196" y="3749"/>
                  <a:ext cx="1" cy="5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7" name="Rectangle 932"/>
                <p:cNvSpPr>
                  <a:spLocks noChangeArrowheads="1"/>
                </p:cNvSpPr>
                <p:nvPr/>
              </p:nvSpPr>
              <p:spPr bwMode="auto">
                <a:xfrm>
                  <a:off x="1344" y="3635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8" name="Line 933"/>
                <p:cNvSpPr>
                  <a:spLocks noChangeShapeType="1"/>
                </p:cNvSpPr>
                <p:nvPr/>
              </p:nvSpPr>
              <p:spPr bwMode="auto">
                <a:xfrm>
                  <a:off x="1344" y="3635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79" name="Rectangle 934"/>
                <p:cNvSpPr>
                  <a:spLocks noChangeArrowheads="1"/>
                </p:cNvSpPr>
                <p:nvPr/>
              </p:nvSpPr>
              <p:spPr bwMode="auto">
                <a:xfrm>
                  <a:off x="1349" y="3635"/>
                  <a:ext cx="5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80" name="Rectangle 935"/>
                <p:cNvSpPr>
                  <a:spLocks noChangeArrowheads="1"/>
                </p:cNvSpPr>
                <p:nvPr/>
              </p:nvSpPr>
              <p:spPr bwMode="auto">
                <a:xfrm>
                  <a:off x="1354" y="3635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81" name="Line 936"/>
                <p:cNvSpPr>
                  <a:spLocks noChangeShapeType="1"/>
                </p:cNvSpPr>
                <p:nvPr/>
              </p:nvSpPr>
              <p:spPr bwMode="auto">
                <a:xfrm>
                  <a:off x="1354" y="3635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82" name="Rectangle 937"/>
                <p:cNvSpPr>
                  <a:spLocks noChangeArrowheads="1"/>
                </p:cNvSpPr>
                <p:nvPr/>
              </p:nvSpPr>
              <p:spPr bwMode="auto">
                <a:xfrm>
                  <a:off x="2205" y="3635"/>
                  <a:ext cx="5" cy="114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83" name="Line 938"/>
                <p:cNvSpPr>
                  <a:spLocks noChangeShapeType="1"/>
                </p:cNvSpPr>
                <p:nvPr/>
              </p:nvSpPr>
              <p:spPr bwMode="auto">
                <a:xfrm>
                  <a:off x="2205" y="3635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C0C0C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84" name="Rectangle 939"/>
                <p:cNvSpPr>
                  <a:spLocks noChangeArrowheads="1"/>
                </p:cNvSpPr>
                <p:nvPr/>
              </p:nvSpPr>
              <p:spPr bwMode="auto">
                <a:xfrm>
                  <a:off x="2201" y="3635"/>
                  <a:ext cx="4" cy="114"/>
                </a:xfrm>
                <a:prstGeom prst="rect">
                  <a:avLst/>
                </a:prstGeom>
                <a:solidFill>
                  <a:srgbClr val="60606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85" name="Rectangle 940"/>
                <p:cNvSpPr>
                  <a:spLocks noChangeArrowheads="1"/>
                </p:cNvSpPr>
                <p:nvPr/>
              </p:nvSpPr>
              <p:spPr bwMode="auto">
                <a:xfrm>
                  <a:off x="2196" y="3635"/>
                  <a:ext cx="5" cy="11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86" name="Line 941"/>
                <p:cNvSpPr>
                  <a:spLocks noChangeShapeType="1"/>
                </p:cNvSpPr>
                <p:nvPr/>
              </p:nvSpPr>
              <p:spPr bwMode="auto">
                <a:xfrm>
                  <a:off x="2196" y="3635"/>
                  <a:ext cx="1" cy="114"/>
                </a:xfrm>
                <a:prstGeom prst="line">
                  <a:avLst/>
                </a:prstGeom>
                <a:noFill/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87" name="Line 942"/>
                <p:cNvSpPr>
                  <a:spLocks noChangeShapeType="1"/>
                </p:cNvSpPr>
                <p:nvPr/>
              </p:nvSpPr>
              <p:spPr bwMode="auto">
                <a:xfrm>
                  <a:off x="1763" y="1729"/>
                  <a:ext cx="1" cy="1298"/>
                </a:xfrm>
                <a:prstGeom prst="line">
                  <a:avLst/>
                </a:prstGeom>
                <a:noFill/>
                <a:ln w="7938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grpSp>
              <p:nvGrpSpPr>
                <p:cNvPr id="10788" name="Group 943"/>
                <p:cNvGrpSpPr>
                  <a:grpSpLocks/>
                </p:cNvGrpSpPr>
                <p:nvPr/>
              </p:nvGrpSpPr>
              <p:grpSpPr bwMode="auto">
                <a:xfrm>
                  <a:off x="1289" y="1916"/>
                  <a:ext cx="941" cy="990"/>
                  <a:chOff x="1289" y="1916"/>
                  <a:chExt cx="941" cy="990"/>
                </a:xfrm>
              </p:grpSpPr>
              <p:sp>
                <p:nvSpPr>
                  <p:cNvPr id="10806" name="Oval 944"/>
                  <p:cNvSpPr>
                    <a:spLocks noChangeArrowheads="1"/>
                  </p:cNvSpPr>
                  <p:nvPr/>
                </p:nvSpPr>
                <p:spPr bwMode="auto">
                  <a:xfrm>
                    <a:off x="1289" y="1916"/>
                    <a:ext cx="941" cy="99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07" name="Oval 945"/>
                  <p:cNvSpPr>
                    <a:spLocks noChangeArrowheads="1"/>
                  </p:cNvSpPr>
                  <p:nvPr/>
                </p:nvSpPr>
                <p:spPr bwMode="auto">
                  <a:xfrm>
                    <a:off x="1289" y="1916"/>
                    <a:ext cx="941" cy="990"/>
                  </a:xfrm>
                  <a:prstGeom prst="ellipse">
                    <a:avLst/>
                  </a:prstGeom>
                  <a:noFill/>
                  <a:ln w="158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grpSp>
              <p:nvGrpSpPr>
                <p:cNvPr id="10789" name="Group 946"/>
                <p:cNvGrpSpPr>
                  <a:grpSpLocks/>
                </p:cNvGrpSpPr>
                <p:nvPr/>
              </p:nvGrpSpPr>
              <p:grpSpPr bwMode="auto">
                <a:xfrm>
                  <a:off x="1603" y="2257"/>
                  <a:ext cx="307" cy="341"/>
                  <a:chOff x="1603" y="2257"/>
                  <a:chExt cx="307" cy="341"/>
                </a:xfrm>
              </p:grpSpPr>
              <p:sp>
                <p:nvSpPr>
                  <p:cNvPr id="10804" name="Oval 947"/>
                  <p:cNvSpPr>
                    <a:spLocks noChangeArrowheads="1"/>
                  </p:cNvSpPr>
                  <p:nvPr/>
                </p:nvSpPr>
                <p:spPr bwMode="auto">
                  <a:xfrm>
                    <a:off x="1603" y="2257"/>
                    <a:ext cx="307" cy="341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05" name="Oval 948"/>
                  <p:cNvSpPr>
                    <a:spLocks noChangeArrowheads="1"/>
                  </p:cNvSpPr>
                  <p:nvPr/>
                </p:nvSpPr>
                <p:spPr bwMode="auto">
                  <a:xfrm>
                    <a:off x="1603" y="2257"/>
                    <a:ext cx="307" cy="341"/>
                  </a:xfrm>
                  <a:prstGeom prst="ellipse">
                    <a:avLst/>
                  </a:prstGeom>
                  <a:noFill/>
                  <a:ln w="158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grpSp>
              <p:nvGrpSpPr>
                <p:cNvPr id="10790" name="Group 949"/>
                <p:cNvGrpSpPr>
                  <a:grpSpLocks/>
                </p:cNvGrpSpPr>
                <p:nvPr/>
              </p:nvGrpSpPr>
              <p:grpSpPr bwMode="auto">
                <a:xfrm>
                  <a:off x="1637" y="2302"/>
                  <a:ext cx="239" cy="257"/>
                  <a:chOff x="1637" y="2302"/>
                  <a:chExt cx="239" cy="257"/>
                </a:xfrm>
              </p:grpSpPr>
              <p:sp>
                <p:nvSpPr>
                  <p:cNvPr id="10802" name="Oval 950"/>
                  <p:cNvSpPr>
                    <a:spLocks noChangeArrowheads="1"/>
                  </p:cNvSpPr>
                  <p:nvPr/>
                </p:nvSpPr>
                <p:spPr bwMode="auto">
                  <a:xfrm>
                    <a:off x="1637" y="2302"/>
                    <a:ext cx="239" cy="25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  <p:sp>
                <p:nvSpPr>
                  <p:cNvPr id="10803" name="Oval 951"/>
                  <p:cNvSpPr>
                    <a:spLocks noChangeArrowheads="1"/>
                  </p:cNvSpPr>
                  <p:nvPr/>
                </p:nvSpPr>
                <p:spPr bwMode="auto">
                  <a:xfrm>
                    <a:off x="1637" y="2302"/>
                    <a:ext cx="239" cy="257"/>
                  </a:xfrm>
                  <a:prstGeom prst="ellipse">
                    <a:avLst/>
                  </a:prstGeom>
                  <a:noFill/>
                  <a:ln w="15875" cap="rnd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nb-NO"/>
                  </a:p>
                </p:txBody>
              </p:sp>
            </p:grpSp>
            <p:sp>
              <p:nvSpPr>
                <p:cNvPr id="10791" name="Line 952"/>
                <p:cNvSpPr>
                  <a:spLocks noChangeShapeType="1"/>
                </p:cNvSpPr>
                <p:nvPr/>
              </p:nvSpPr>
              <p:spPr bwMode="auto">
                <a:xfrm>
                  <a:off x="1683" y="2434"/>
                  <a:ext cx="147" cy="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92" name="Line 953"/>
                <p:cNvSpPr>
                  <a:spLocks noChangeShapeType="1"/>
                </p:cNvSpPr>
                <p:nvPr/>
              </p:nvSpPr>
              <p:spPr bwMode="auto">
                <a:xfrm flipH="1" flipV="1">
                  <a:off x="1756" y="2351"/>
                  <a:ext cx="6" cy="161"/>
                </a:xfrm>
                <a:prstGeom prst="line">
                  <a:avLst/>
                </a:prstGeom>
                <a:noFill/>
                <a:ln w="20638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nb-NO"/>
                </a:p>
              </p:txBody>
            </p:sp>
            <p:sp>
              <p:nvSpPr>
                <p:cNvPr id="10793" name="Rectangle 954"/>
                <p:cNvSpPr>
                  <a:spLocks noChangeArrowheads="1"/>
                </p:cNvSpPr>
                <p:nvPr/>
              </p:nvSpPr>
              <p:spPr bwMode="auto">
                <a:xfrm>
                  <a:off x="1687" y="1971"/>
                  <a:ext cx="240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The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94" name="Rectangle 955"/>
                <p:cNvSpPr>
                  <a:spLocks noChangeArrowheads="1"/>
                </p:cNvSpPr>
                <p:nvPr/>
              </p:nvSpPr>
              <p:spPr bwMode="auto">
                <a:xfrm>
                  <a:off x="1552" y="2085"/>
                  <a:ext cx="498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Business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95" name="Rectangle 956"/>
                <p:cNvSpPr>
                  <a:spLocks noChangeArrowheads="1"/>
                </p:cNvSpPr>
                <p:nvPr/>
              </p:nvSpPr>
              <p:spPr bwMode="auto">
                <a:xfrm>
                  <a:off x="2016" y="2085"/>
                  <a:ext cx="35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96" name="Rectangle 957"/>
                <p:cNvSpPr>
                  <a:spLocks noChangeArrowheads="1"/>
                </p:cNvSpPr>
                <p:nvPr/>
              </p:nvSpPr>
              <p:spPr bwMode="auto">
                <a:xfrm>
                  <a:off x="1525" y="2199"/>
                  <a:ext cx="35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97" name="Rectangle 958"/>
                <p:cNvSpPr>
                  <a:spLocks noChangeArrowheads="1"/>
                </p:cNvSpPr>
                <p:nvPr/>
              </p:nvSpPr>
              <p:spPr bwMode="auto">
                <a:xfrm>
                  <a:off x="1525" y="2313"/>
                  <a:ext cx="35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98" name="Rectangle 959"/>
                <p:cNvSpPr>
                  <a:spLocks noChangeArrowheads="1"/>
                </p:cNvSpPr>
                <p:nvPr/>
              </p:nvSpPr>
              <p:spPr bwMode="auto">
                <a:xfrm>
                  <a:off x="1525" y="2427"/>
                  <a:ext cx="35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799" name="Rectangle 960"/>
                <p:cNvSpPr>
                  <a:spLocks noChangeArrowheads="1"/>
                </p:cNvSpPr>
                <p:nvPr/>
              </p:nvSpPr>
              <p:spPr bwMode="auto">
                <a:xfrm>
                  <a:off x="1525" y="2541"/>
                  <a:ext cx="35" cy="1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800" name="Rectangle 961"/>
                <p:cNvSpPr>
                  <a:spLocks noChangeArrowheads="1"/>
                </p:cNvSpPr>
                <p:nvPr/>
              </p:nvSpPr>
              <p:spPr bwMode="auto">
                <a:xfrm>
                  <a:off x="1670" y="2694"/>
                  <a:ext cx="245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Plan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  <p:sp>
              <p:nvSpPr>
                <p:cNvPr id="10801" name="Rectangle 962"/>
                <p:cNvSpPr>
                  <a:spLocks noChangeArrowheads="1"/>
                </p:cNvSpPr>
                <p:nvPr/>
              </p:nvSpPr>
              <p:spPr bwMode="auto">
                <a:xfrm>
                  <a:off x="1899" y="2694"/>
                  <a:ext cx="35" cy="12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eaLnBrk="0" hangingPunct="0"/>
                  <a:r>
                    <a:rPr lang="en-US" sz="1200" b="1">
                      <a:solidFill>
                        <a:srgbClr val="000000"/>
                      </a:solidFill>
                      <a:latin typeface="Verdana" pitchFamily="34" charset="0"/>
                    </a:rPr>
                    <a:t> </a:t>
                  </a:r>
                  <a:endParaRPr lang="en-US" sz="1200">
                    <a:solidFill>
                      <a:schemeClr val="tx2"/>
                    </a:solidFill>
                    <a:latin typeface="Verdana" pitchFamily="34" charset="0"/>
                  </a:endParaRPr>
                </a:p>
              </p:txBody>
            </p:sp>
          </p:grpSp>
        </p:grpSp>
      </p:grpSp>
      <p:pic>
        <p:nvPicPr>
          <p:cNvPr id="10251" name="Picture 963" descr="conce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339850"/>
            <a:ext cx="1905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Text Box 964"/>
          <p:cNvSpPr txBox="1">
            <a:spLocks noChangeArrowheads="1"/>
          </p:cNvSpPr>
          <p:nvPr/>
        </p:nvSpPr>
        <p:spPr bwMode="auto">
          <a:xfrm>
            <a:off x="5451475" y="257175"/>
            <a:ext cx="2792413" cy="650875"/>
          </a:xfrm>
          <a:prstGeom prst="rect">
            <a:avLst/>
          </a:prstGeom>
          <a:solidFill>
            <a:schemeClr val="accent1"/>
          </a:solidFill>
          <a:ln w="9525" cap="rnd" algn="ctr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chemeClr val="tx2"/>
                </a:solidFill>
                <a:latin typeface="Verdana" pitchFamily="34" charset="0"/>
              </a:rPr>
              <a:t>Context: </a:t>
            </a:r>
            <a:r>
              <a:rPr lang="en-US">
                <a:solidFill>
                  <a:schemeClr val="tx2"/>
                </a:solidFill>
                <a:latin typeface="Verdana" pitchFamily="34" charset="0"/>
              </a:rPr>
              <a:t>Economy, </a:t>
            </a:r>
          </a:p>
          <a:p>
            <a:pPr eaLnBrk="0" hangingPunct="0"/>
            <a:r>
              <a:rPr lang="en-US">
                <a:solidFill>
                  <a:schemeClr val="tx2"/>
                </a:solidFill>
                <a:latin typeface="Verdana" pitchFamily="34" charset="0"/>
              </a:rPr>
              <a:t>Regulatory, Industry</a:t>
            </a:r>
          </a:p>
        </p:txBody>
      </p:sp>
      <p:sp>
        <p:nvSpPr>
          <p:cNvPr id="966" name="Text Box 2"/>
          <p:cNvSpPr txBox="1">
            <a:spLocks noChangeArrowheads="1"/>
          </p:cNvSpPr>
          <p:nvPr/>
        </p:nvSpPr>
        <p:spPr bwMode="auto">
          <a:xfrm>
            <a:off x="5638800" y="5321315"/>
            <a:ext cx="3276600" cy="25082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u="sng" dirty="0">
                <a:latin typeface="Verdana" pitchFamily="34" charset="0"/>
                <a:ea typeface="+mn-ea"/>
                <a:cs typeface="+mn-cs"/>
              </a:rPr>
              <a:t>Technology Ventures</a:t>
            </a:r>
            <a:r>
              <a:rPr lang="en-US" sz="1000" dirty="0">
                <a:latin typeface="Verdana" pitchFamily="34" charset="0"/>
                <a:ea typeface="+mn-ea"/>
                <a:cs typeface="+mn-cs"/>
              </a:rPr>
              <a:t>: From Idea to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Enterprise</a:t>
            </a:r>
            <a:endParaRPr lang="en-US" sz="1000" u="sng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967" name="Text Box 3"/>
          <p:cNvSpPr txBox="1">
            <a:spLocks noChangeArrowheads="1"/>
          </p:cNvSpPr>
          <p:nvPr/>
        </p:nvSpPr>
        <p:spPr bwMode="auto">
          <a:xfrm>
            <a:off x="228600" y="5321315"/>
            <a:ext cx="3557582" cy="246221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+mn-ea"/>
                <a:cs typeface="+mn-cs"/>
              </a:rPr>
              <a:t>Chapter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7: Venture Creation and the Business plan</a:t>
            </a:r>
            <a:endParaRPr lang="en-US" sz="1000" dirty="0"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princi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196975"/>
            <a:ext cx="19050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1295400" y="2481263"/>
            <a:ext cx="7015163" cy="925512"/>
          </a:xfrm>
          <a:prstGeom prst="rect">
            <a:avLst/>
          </a:prstGeom>
          <a:solidFill>
            <a:schemeClr val="accent1"/>
          </a:solidFill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  <a:latin typeface="Verdana" pitchFamily="34" charset="0"/>
              </a:rPr>
              <a:t>Entrepreneurs can learn and master a process for building a new venture and they communicate their intentions by writing a business plan.</a:t>
            </a:r>
            <a:endParaRPr lang="en-US" b="1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638800" y="5133975"/>
            <a:ext cx="3276600" cy="25082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u="sng" dirty="0">
                <a:latin typeface="Verdana" pitchFamily="34" charset="0"/>
                <a:ea typeface="+mn-ea"/>
                <a:cs typeface="+mn-cs"/>
              </a:rPr>
              <a:t>Technology Ventures</a:t>
            </a:r>
            <a:r>
              <a:rPr lang="en-US" sz="1000" dirty="0">
                <a:latin typeface="Verdana" pitchFamily="34" charset="0"/>
                <a:ea typeface="+mn-ea"/>
                <a:cs typeface="+mn-cs"/>
              </a:rPr>
              <a:t>: From Idea to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Enterprise</a:t>
            </a:r>
            <a:endParaRPr lang="en-US" sz="1000" u="sng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8600" y="5133975"/>
            <a:ext cx="3557582" cy="246221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shade val="46275"/>
                  <a:invGamma/>
                  <a:alpha val="39999"/>
                </a:srgbClr>
              </a:gs>
              <a:gs pos="50000">
                <a:srgbClr val="C0C0C0">
                  <a:alpha val="70000"/>
                </a:srgbClr>
              </a:gs>
              <a:gs pos="100000">
                <a:srgbClr val="C0C0C0">
                  <a:gamma/>
                  <a:shade val="46275"/>
                  <a:invGamma/>
                  <a:alpha val="39999"/>
                </a:srgbClr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000" dirty="0">
                <a:latin typeface="Verdana" pitchFamily="34" charset="0"/>
                <a:ea typeface="+mn-ea"/>
                <a:cs typeface="+mn-cs"/>
              </a:rPr>
              <a:t>Chapter </a:t>
            </a:r>
            <a:r>
              <a:rPr lang="en-US" sz="1000" dirty="0" smtClean="0">
                <a:latin typeface="Verdana" pitchFamily="34" charset="0"/>
                <a:ea typeface="+mn-ea"/>
                <a:cs typeface="+mn-cs"/>
              </a:rPr>
              <a:t>7: Venture Creation and the Business plan</a:t>
            </a:r>
            <a:endParaRPr lang="en-US" sz="1000" dirty="0"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dirty="0" smtClean="0"/>
              <a:t>Business Plan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Verdana" pitchFamily="34" charset="0"/>
              <a:buNone/>
            </a:pPr>
            <a:r>
              <a:rPr lang="nb-NO" dirty="0" err="1" smtClean="0"/>
              <a:t>Mythical</a:t>
            </a:r>
            <a:r>
              <a:rPr lang="nb-NO" dirty="0" smtClean="0"/>
              <a:t> status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dirty="0" err="1" smtClean="0"/>
              <a:t>Thousands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books</a:t>
            </a:r>
            <a:r>
              <a:rPr lang="nb-NO" dirty="0" smtClean="0"/>
              <a:t> and </a:t>
            </a:r>
            <a:r>
              <a:rPr lang="nb-NO" dirty="0" err="1" smtClean="0"/>
              <a:t>articles</a:t>
            </a:r>
            <a:endParaRPr lang="nb-NO" dirty="0" smtClean="0"/>
          </a:p>
          <a:p>
            <a:pPr marL="0" indent="0" eaLnBrk="1" hangingPunct="1">
              <a:buFont typeface="Verdana" pitchFamily="34" charset="0"/>
              <a:buNone/>
            </a:pPr>
            <a:r>
              <a:rPr lang="nb-NO" dirty="0" smtClean="0"/>
              <a:t>	</a:t>
            </a:r>
            <a:r>
              <a:rPr lang="nb-NO" sz="2400" dirty="0" smtClean="0"/>
              <a:t>(28.126 </a:t>
            </a:r>
            <a:r>
              <a:rPr lang="nb-NO" sz="2400" dirty="0" err="1" smtClean="0"/>
              <a:t>books</a:t>
            </a:r>
            <a:r>
              <a:rPr lang="nb-NO" sz="2400" dirty="0" smtClean="0"/>
              <a:t> </a:t>
            </a:r>
            <a:r>
              <a:rPr lang="nb-NO" sz="2400" dirty="0" err="1" smtClean="0"/>
              <a:t>on</a:t>
            </a:r>
            <a:r>
              <a:rPr lang="nb-NO" sz="2400" dirty="0" smtClean="0"/>
              <a:t> </a:t>
            </a:r>
            <a:r>
              <a:rPr lang="nb-NO" sz="2400" dirty="0" err="1" smtClean="0"/>
              <a:t>Amazon.com</a:t>
            </a:r>
            <a:r>
              <a:rPr lang="nb-NO" sz="2400" dirty="0" smtClean="0"/>
              <a:t>!)</a:t>
            </a:r>
            <a:endParaRPr lang="nb-NO" dirty="0" smtClean="0"/>
          </a:p>
          <a:p>
            <a:pPr marL="0" indent="0" eaLnBrk="1" hangingPunct="1">
              <a:buFont typeface="Verdana" pitchFamily="34" charset="0"/>
              <a:buNone/>
            </a:pPr>
            <a:r>
              <a:rPr lang="nb-NO" dirty="0" smtClean="0"/>
              <a:t>Hard to </a:t>
            </a:r>
            <a:r>
              <a:rPr lang="nb-NO" dirty="0" err="1" smtClean="0"/>
              <a:t>predict</a:t>
            </a:r>
            <a:r>
              <a:rPr lang="nb-NO" dirty="0" smtClean="0"/>
              <a:t> </a:t>
            </a:r>
            <a:r>
              <a:rPr lang="nb-NO" dirty="0" err="1" smtClean="0"/>
              <a:t>future</a:t>
            </a:r>
            <a:endParaRPr lang="nb-NO" dirty="0" smtClean="0"/>
          </a:p>
          <a:p>
            <a:pPr marL="0" indent="0" eaLnBrk="1" hangingPunct="1">
              <a:buFont typeface="Verdana" pitchFamily="34" charset="0"/>
              <a:buNone/>
            </a:pPr>
            <a:r>
              <a:rPr lang="nb-NO" dirty="0" err="1" smtClean="0"/>
              <a:t>Too</a:t>
            </a:r>
            <a:r>
              <a:rPr lang="nb-NO" dirty="0" smtClean="0"/>
              <a:t> </a:t>
            </a:r>
            <a:r>
              <a:rPr lang="nb-NO" dirty="0" err="1" smtClean="0"/>
              <a:t>optimistic</a:t>
            </a:r>
            <a:endParaRPr lang="nb-NO" dirty="0" smtClean="0"/>
          </a:p>
          <a:p>
            <a:pPr marL="0" indent="0" eaLnBrk="1" hangingPunct="1">
              <a:buFont typeface="Verdana" pitchFamily="34" charset="0"/>
              <a:buNone/>
            </a:pPr>
            <a:r>
              <a:rPr lang="nb-NO" dirty="0" err="1" smtClean="0"/>
              <a:t>Only</a:t>
            </a:r>
            <a:r>
              <a:rPr lang="nb-NO" dirty="0" smtClean="0"/>
              <a:t> </a:t>
            </a:r>
            <a:r>
              <a:rPr lang="nb-NO" dirty="0" err="1" smtClean="0"/>
              <a:t>Exec</a:t>
            </a:r>
            <a:r>
              <a:rPr lang="nb-NO" dirty="0" smtClean="0"/>
              <a:t> </a:t>
            </a:r>
            <a:r>
              <a:rPr lang="nb-NO" dirty="0" err="1" smtClean="0"/>
              <a:t>Summary</a:t>
            </a:r>
            <a:r>
              <a:rPr lang="nb-NO" dirty="0" smtClean="0"/>
              <a:t> </a:t>
            </a:r>
            <a:r>
              <a:rPr lang="nb-NO" dirty="0" err="1" smtClean="0"/>
              <a:t>read</a:t>
            </a:r>
            <a:endParaRPr lang="nb-NO" dirty="0" smtClean="0"/>
          </a:p>
          <a:p>
            <a:pPr marL="0" indent="0" eaLnBrk="1" hangingPunct="1">
              <a:buFont typeface="Verdana" pitchFamily="34" charset="0"/>
              <a:buNone/>
            </a:pPr>
            <a:r>
              <a:rPr lang="nb-NO" dirty="0" smtClean="0"/>
              <a:t>Living </a:t>
            </a:r>
            <a:r>
              <a:rPr lang="nb-NO" dirty="0" err="1" smtClean="0"/>
              <a:t>document</a:t>
            </a:r>
            <a:endParaRPr 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Why</a:t>
            </a:r>
            <a:r>
              <a:rPr lang="nb-NO" dirty="0" smtClean="0"/>
              <a:t> </a:t>
            </a:r>
            <a:r>
              <a:rPr lang="nb-NO" dirty="0" err="1" smtClean="0"/>
              <a:t>write</a:t>
            </a:r>
            <a:r>
              <a:rPr lang="nb-NO" dirty="0" smtClean="0"/>
              <a:t> a business plan?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44463" lvl="1" indent="-142875" defTabSz="895350"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A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description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of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u="sng" dirty="0" err="1" smtClean="0">
                <a:solidFill>
                  <a:schemeClr val="bg1"/>
                </a:solidFill>
                <a:latin typeface="Verdana" pitchFamily="34" charset="0"/>
              </a:rPr>
              <a:t>what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you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want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to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achieve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with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your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business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idea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, and </a:t>
            </a:r>
            <a:r>
              <a:rPr lang="nb-NO" sz="2400" u="sng" dirty="0" err="1" smtClean="0">
                <a:solidFill>
                  <a:schemeClr val="bg1"/>
                </a:solidFill>
                <a:latin typeface="Verdana" pitchFamily="34" charset="0"/>
              </a:rPr>
              <a:t>how</a:t>
            </a:r>
            <a:endParaRPr lang="nb-NO" sz="2400" u="sng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144463" lvl="1" indent="-142875" defTabSz="895350"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Think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through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and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formulate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all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basic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foundations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for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the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business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you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try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to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create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, and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the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plan to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execute</a:t>
            </a:r>
            <a:endParaRPr lang="nb-NO" sz="24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144463" lvl="1" indent="-142875" defTabSz="895350"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Create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a living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document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that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can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be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communicated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,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discussed</a:t>
            </a:r>
            <a:r>
              <a:rPr lang="nb-NO" sz="2400" dirty="0" smtClean="0">
                <a:solidFill>
                  <a:schemeClr val="bg1"/>
                </a:solidFill>
                <a:latin typeface="Verdana" pitchFamily="34" charset="0"/>
              </a:rPr>
              <a:t> and </a:t>
            </a:r>
            <a:r>
              <a:rPr lang="nb-NO" sz="2400" dirty="0" err="1" smtClean="0">
                <a:solidFill>
                  <a:schemeClr val="bg1"/>
                </a:solidFill>
                <a:latin typeface="Verdana" pitchFamily="34" charset="0"/>
              </a:rPr>
              <a:t>revised</a:t>
            </a:r>
            <a:endParaRPr lang="nb-NO" sz="2400" dirty="0" smtClean="0">
              <a:solidFill>
                <a:schemeClr val="bg1"/>
              </a:solidFill>
              <a:latin typeface="Verdana" pitchFamily="34" charset="0"/>
            </a:endParaRPr>
          </a:p>
          <a:p>
            <a:pPr marL="144463" lvl="1" indent="-142875" defTabSz="895350">
              <a:buClr>
                <a:schemeClr val="accent1"/>
              </a:buClr>
              <a:buFont typeface="Wingdings" pitchFamily="2" charset="2"/>
              <a:buNone/>
            </a:pPr>
            <a:r>
              <a:rPr lang="nb-NO" sz="2400" u="sng" dirty="0" smtClean="0">
                <a:latin typeface="Verdana" pitchFamily="34" charset="0"/>
              </a:rPr>
              <a:t> </a:t>
            </a:r>
          </a:p>
          <a:p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err="1" smtClean="0"/>
              <a:t>What</a:t>
            </a:r>
            <a:r>
              <a:rPr lang="nb-NO" sz="2800" dirty="0" smtClean="0"/>
              <a:t> do investors </a:t>
            </a:r>
            <a:r>
              <a:rPr lang="nb-NO" sz="2800" i="1" dirty="0" err="1" smtClean="0"/>
              <a:t>really</a:t>
            </a:r>
            <a:r>
              <a:rPr lang="nb-NO" sz="2800" dirty="0" smtClean="0"/>
              <a:t> </a:t>
            </a:r>
            <a:r>
              <a:rPr lang="nb-NO" sz="2800" dirty="0" err="1" smtClean="0"/>
              <a:t>want</a:t>
            </a:r>
            <a:r>
              <a:rPr lang="nb-NO" sz="2800" dirty="0" smtClean="0"/>
              <a:t> to know?	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571612"/>
            <a:ext cx="7766050" cy="3498850"/>
          </a:xfrm>
        </p:spPr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size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opportunity</a:t>
            </a:r>
            <a:endParaRPr lang="nb-NO" dirty="0" smtClean="0"/>
          </a:p>
          <a:p>
            <a:r>
              <a:rPr lang="nb-NO" dirty="0" smtClean="0"/>
              <a:t>Is </a:t>
            </a:r>
            <a:r>
              <a:rPr lang="nb-NO" dirty="0" err="1" smtClean="0"/>
              <a:t>the</a:t>
            </a:r>
            <a:r>
              <a:rPr lang="nb-NO" dirty="0" smtClean="0"/>
              <a:t> business </a:t>
            </a:r>
            <a:r>
              <a:rPr lang="nb-NO" dirty="0" err="1" smtClean="0"/>
              <a:t>model</a:t>
            </a:r>
            <a:r>
              <a:rPr lang="nb-NO" dirty="0" smtClean="0"/>
              <a:t> </a:t>
            </a:r>
            <a:r>
              <a:rPr lang="nb-NO" dirty="0" err="1" smtClean="0"/>
              <a:t>good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Does</a:t>
            </a:r>
            <a:r>
              <a:rPr lang="nb-NO" dirty="0" smtClean="0"/>
              <a:t> it </a:t>
            </a:r>
            <a:r>
              <a:rPr lang="nb-NO" dirty="0" err="1" smtClean="0"/>
              <a:t>scale</a:t>
            </a:r>
            <a:r>
              <a:rPr lang="nb-NO" dirty="0" smtClean="0"/>
              <a:t>?</a:t>
            </a:r>
          </a:p>
          <a:p>
            <a:r>
              <a:rPr lang="nb-NO" dirty="0" smtClean="0"/>
              <a:t>Is </a:t>
            </a:r>
            <a:r>
              <a:rPr lang="nb-NO" dirty="0" err="1" smtClean="0"/>
              <a:t>there</a:t>
            </a:r>
            <a:r>
              <a:rPr lang="nb-NO" dirty="0" smtClean="0"/>
              <a:t> </a:t>
            </a:r>
            <a:r>
              <a:rPr lang="nb-NO" i="1" dirty="0" err="1" smtClean="0"/>
              <a:t>pain</a:t>
            </a:r>
            <a:r>
              <a:rPr lang="nb-NO" dirty="0" smtClean="0"/>
              <a:t> and market pull?</a:t>
            </a:r>
          </a:p>
          <a:p>
            <a:r>
              <a:rPr lang="nb-NO" dirty="0" smtClean="0"/>
              <a:t>Do </a:t>
            </a:r>
            <a:r>
              <a:rPr lang="nb-NO" dirty="0" err="1" smtClean="0"/>
              <a:t>you</a:t>
            </a:r>
            <a:r>
              <a:rPr lang="nb-NO" dirty="0" smtClean="0"/>
              <a:t> have a </a:t>
            </a:r>
            <a:r>
              <a:rPr lang="nb-NO" dirty="0" err="1" smtClean="0"/>
              <a:t>unique</a:t>
            </a:r>
            <a:r>
              <a:rPr lang="nb-NO" dirty="0" smtClean="0"/>
              <a:t> (unfair) </a:t>
            </a:r>
            <a:r>
              <a:rPr lang="nb-NO" dirty="0" err="1" smtClean="0"/>
              <a:t>advantage</a:t>
            </a:r>
            <a:r>
              <a:rPr lang="nb-NO" dirty="0" smtClean="0"/>
              <a:t>?</a:t>
            </a:r>
          </a:p>
          <a:p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these</a:t>
            </a:r>
            <a:r>
              <a:rPr lang="nb-NO" dirty="0" smtClean="0"/>
              <a:t> </a:t>
            </a:r>
            <a:r>
              <a:rPr lang="nb-NO" dirty="0" err="1" smtClean="0"/>
              <a:t>people</a:t>
            </a:r>
            <a:r>
              <a:rPr lang="nb-NO" dirty="0" smtClean="0"/>
              <a:t> make it </a:t>
            </a:r>
            <a:r>
              <a:rPr lang="nb-NO" dirty="0" err="1" smtClean="0"/>
              <a:t>happen</a:t>
            </a:r>
            <a:r>
              <a:rPr lang="nb-NO" dirty="0" smtClean="0"/>
              <a:t>?</a:t>
            </a:r>
          </a:p>
          <a:p>
            <a:r>
              <a:rPr lang="nb-NO" dirty="0" smtClean="0"/>
              <a:t>Have </a:t>
            </a:r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considered</a:t>
            </a:r>
            <a:r>
              <a:rPr lang="nb-NO" dirty="0" smtClean="0"/>
              <a:t> </a:t>
            </a:r>
            <a:r>
              <a:rPr lang="nb-NO" dirty="0" err="1" smtClean="0"/>
              <a:t>everything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go</a:t>
            </a:r>
            <a:r>
              <a:rPr lang="nb-NO" dirty="0" smtClean="0"/>
              <a:t> </a:t>
            </a:r>
            <a:r>
              <a:rPr lang="nb-NO" dirty="0" err="1" smtClean="0"/>
              <a:t>wrong</a:t>
            </a:r>
            <a:r>
              <a:rPr lang="nb-NO" dirty="0" smtClean="0"/>
              <a:t>?</a:t>
            </a:r>
          </a:p>
          <a:p>
            <a:r>
              <a:rPr lang="nb-NO" dirty="0" smtClean="0"/>
              <a:t>Is </a:t>
            </a:r>
            <a:r>
              <a:rPr lang="nb-NO" dirty="0" err="1" smtClean="0"/>
              <a:t>the</a:t>
            </a:r>
            <a:r>
              <a:rPr lang="nb-NO" dirty="0" smtClean="0"/>
              <a:t> timing right?</a:t>
            </a:r>
          </a:p>
          <a:p>
            <a:r>
              <a:rPr lang="nb-NO" dirty="0" smtClean="0"/>
              <a:t>Hvor er </a:t>
            </a:r>
            <a:r>
              <a:rPr lang="nb-NO" dirty="0" err="1" smtClean="0"/>
              <a:t>penga</a:t>
            </a:r>
            <a:r>
              <a:rPr lang="nb-NO" dirty="0" smtClean="0"/>
              <a:t>?</a:t>
            </a:r>
          </a:p>
          <a:p>
            <a:pPr>
              <a:buNone/>
            </a:pP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01800" y="115888"/>
            <a:ext cx="7766050" cy="1136650"/>
          </a:xfrm>
        </p:spPr>
        <p:txBody>
          <a:bodyPr/>
          <a:lstStyle/>
          <a:p>
            <a:pPr eaLnBrk="1" hangingPunct="1"/>
            <a:r>
              <a:rPr lang="nb-NO" sz="2800" smtClean="0"/>
              <a:t>Time to positive cash flow</a:t>
            </a:r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042988" y="4159250"/>
            <a:ext cx="58340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 flipV="1">
            <a:off x="1042988" y="1711325"/>
            <a:ext cx="0" cy="3744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22533" name="Freeform 5"/>
          <p:cNvSpPr>
            <a:spLocks/>
          </p:cNvSpPr>
          <p:nvPr/>
        </p:nvSpPr>
        <p:spPr bwMode="auto">
          <a:xfrm>
            <a:off x="1042988" y="2790825"/>
            <a:ext cx="5834062" cy="2303463"/>
          </a:xfrm>
          <a:custGeom>
            <a:avLst/>
            <a:gdLst>
              <a:gd name="T0" fmla="*/ 0 w 3675"/>
              <a:gd name="T1" fmla="*/ 2016126 h 1451"/>
              <a:gd name="T2" fmla="*/ 720725 w 3675"/>
              <a:gd name="T3" fmla="*/ 2303463 h 1451"/>
              <a:gd name="T4" fmla="*/ 1728788 w 3675"/>
              <a:gd name="T5" fmla="*/ 2016126 h 1451"/>
              <a:gd name="T6" fmla="*/ 2233612 w 3675"/>
              <a:gd name="T7" fmla="*/ 1439863 h 1451"/>
              <a:gd name="T8" fmla="*/ 3384550 w 3675"/>
              <a:gd name="T9" fmla="*/ 719138 h 1451"/>
              <a:gd name="T10" fmla="*/ 4752975 w 3675"/>
              <a:gd name="T11" fmla="*/ 215900 h 1451"/>
              <a:gd name="T12" fmla="*/ 5834062 w 3675"/>
              <a:gd name="T13" fmla="*/ 0 h 14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675"/>
              <a:gd name="T22" fmla="*/ 0 h 1451"/>
              <a:gd name="T23" fmla="*/ 3675 w 3675"/>
              <a:gd name="T24" fmla="*/ 1451 h 145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675" h="1451">
                <a:moveTo>
                  <a:pt x="0" y="1270"/>
                </a:moveTo>
                <a:cubicBezTo>
                  <a:pt x="136" y="1360"/>
                  <a:pt x="273" y="1451"/>
                  <a:pt x="454" y="1451"/>
                </a:cubicBezTo>
                <a:cubicBezTo>
                  <a:pt x="635" y="1451"/>
                  <a:pt x="930" y="1361"/>
                  <a:pt x="1089" y="1270"/>
                </a:cubicBezTo>
                <a:cubicBezTo>
                  <a:pt x="1248" y="1179"/>
                  <a:pt x="1233" y="1043"/>
                  <a:pt x="1407" y="907"/>
                </a:cubicBezTo>
                <a:cubicBezTo>
                  <a:pt x="1581" y="771"/>
                  <a:pt x="1868" y="581"/>
                  <a:pt x="2132" y="453"/>
                </a:cubicBezTo>
                <a:cubicBezTo>
                  <a:pt x="2396" y="325"/>
                  <a:pt x="2737" y="212"/>
                  <a:pt x="2994" y="136"/>
                </a:cubicBezTo>
                <a:cubicBezTo>
                  <a:pt x="3251" y="60"/>
                  <a:pt x="3562" y="8"/>
                  <a:pt x="3675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nb-NO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5003800" y="3390900"/>
            <a:ext cx="17668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nb-NO" sz="1600" b="1"/>
              <a:t>Potential reward</a:t>
            </a:r>
            <a:endParaRPr lang="en-US" sz="1600" b="1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63575" y="1322388"/>
            <a:ext cx="827088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nb-NO" sz="1600" b="1"/>
              <a:t>Money</a:t>
            </a:r>
            <a:endParaRPr lang="en-US" sz="1600" b="1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351588" y="4203700"/>
            <a:ext cx="658812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nb-NO" sz="1600" b="1"/>
              <a:t>Time</a:t>
            </a:r>
            <a:endParaRPr lang="en-US" sz="1600" b="1"/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258888" y="4303713"/>
            <a:ext cx="14605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nb-NO" sz="1600" b="1"/>
              <a:t>depth of hole</a:t>
            </a:r>
            <a:endParaRPr lang="en-US" sz="16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smtClean="0"/>
              <a:t>Invest in a company – not a feature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/>
              <a:t> The world is </a:t>
            </a:r>
            <a:r>
              <a:rPr lang="nb-NO" sz="2000" dirty="0" err="1" smtClean="0"/>
              <a:t>changing</a:t>
            </a:r>
            <a:r>
              <a:rPr lang="nb-NO" sz="2000" dirty="0" smtClean="0"/>
              <a:t>:</a:t>
            </a:r>
          </a:p>
          <a:p>
            <a:pPr lvl="1" indent="0" eaLnBrk="1" hangingPunct="1">
              <a:lnSpc>
                <a:spcPct val="90000"/>
              </a:lnSpc>
            </a:pPr>
            <a:r>
              <a:rPr lang="nb-NO" sz="1800" dirty="0" smtClean="0"/>
              <a:t>Market</a:t>
            </a:r>
          </a:p>
          <a:p>
            <a:pPr lvl="1" indent="0" eaLnBrk="1" hangingPunct="1">
              <a:lnSpc>
                <a:spcPct val="90000"/>
              </a:lnSpc>
            </a:pPr>
            <a:r>
              <a:rPr lang="nb-NO" sz="1800" dirty="0" err="1" smtClean="0"/>
              <a:t>Technology</a:t>
            </a:r>
            <a:endParaRPr lang="nb-NO" sz="18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/>
              <a:t> </a:t>
            </a:r>
            <a:r>
              <a:rPr lang="nb-NO" sz="2000" dirty="0" err="1" smtClean="0"/>
              <a:t>If</a:t>
            </a:r>
            <a:r>
              <a:rPr lang="nb-NO" sz="2000" dirty="0" smtClean="0"/>
              <a:t> </a:t>
            </a:r>
            <a:r>
              <a:rPr lang="nb-NO" sz="2000" dirty="0" err="1" smtClean="0"/>
              <a:t>you</a:t>
            </a:r>
            <a:r>
              <a:rPr lang="nb-NO" sz="2000" dirty="0" smtClean="0"/>
              <a:t> </a:t>
            </a:r>
            <a:r>
              <a:rPr lang="nb-NO" sz="2000" dirty="0" err="1" smtClean="0"/>
              <a:t>don’t</a:t>
            </a:r>
            <a:r>
              <a:rPr lang="nb-NO" sz="2000" dirty="0" smtClean="0"/>
              <a:t> have a TEAM </a:t>
            </a:r>
            <a:r>
              <a:rPr lang="nb-NO" sz="2000" dirty="0" err="1" smtClean="0"/>
              <a:t>that</a:t>
            </a:r>
            <a:r>
              <a:rPr lang="nb-NO" sz="2000" dirty="0" smtClean="0"/>
              <a:t> </a:t>
            </a:r>
            <a:r>
              <a:rPr lang="nb-NO" sz="2000" dirty="0" err="1" smtClean="0"/>
              <a:t>can</a:t>
            </a:r>
            <a:r>
              <a:rPr lang="nb-NO" sz="2000" dirty="0" smtClean="0"/>
              <a:t> </a:t>
            </a:r>
            <a:r>
              <a:rPr lang="nb-NO" sz="2000" dirty="0" err="1" smtClean="0"/>
              <a:t>develop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business </a:t>
            </a:r>
            <a:r>
              <a:rPr lang="nb-NO" sz="2000" dirty="0" err="1" smtClean="0"/>
              <a:t>with</a:t>
            </a:r>
            <a:r>
              <a:rPr lang="nb-NO" sz="2000" dirty="0" smtClean="0"/>
              <a:t> </a:t>
            </a:r>
            <a:r>
              <a:rPr lang="nb-NO" sz="2000" dirty="0" err="1" smtClean="0"/>
              <a:t>changing</a:t>
            </a:r>
            <a:r>
              <a:rPr lang="nb-NO" sz="2000" dirty="0" smtClean="0"/>
              <a:t> </a:t>
            </a:r>
            <a:r>
              <a:rPr lang="nb-NO" sz="2000" dirty="0" err="1" smtClean="0"/>
              <a:t>environment</a:t>
            </a:r>
            <a:r>
              <a:rPr lang="nb-NO" sz="2000" dirty="0" smtClean="0"/>
              <a:t>, </a:t>
            </a:r>
            <a:r>
              <a:rPr lang="nb-NO" sz="2000" dirty="0" err="1" smtClean="0"/>
              <a:t>you</a:t>
            </a:r>
            <a:r>
              <a:rPr lang="nb-NO" sz="2000" dirty="0" smtClean="0"/>
              <a:t> have </a:t>
            </a:r>
            <a:r>
              <a:rPr lang="nb-NO" sz="2000" dirty="0" err="1" smtClean="0"/>
              <a:t>nothing</a:t>
            </a:r>
            <a:endParaRPr lang="nb-NO" sz="20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/>
              <a:t> Most </a:t>
            </a:r>
            <a:r>
              <a:rPr lang="nb-NO" sz="2000" dirty="0" err="1" smtClean="0"/>
              <a:t>startup</a:t>
            </a:r>
            <a:r>
              <a:rPr lang="nb-NO" sz="2000" dirty="0" smtClean="0"/>
              <a:t> </a:t>
            </a:r>
            <a:r>
              <a:rPr lang="nb-NO" sz="2000" dirty="0" err="1" smtClean="0"/>
              <a:t>companies</a:t>
            </a:r>
            <a:r>
              <a:rPr lang="nb-NO" sz="2000" dirty="0" smtClean="0"/>
              <a:t> </a:t>
            </a:r>
            <a:r>
              <a:rPr lang="nb-NO" sz="2000" dirty="0" err="1" smtClean="0"/>
              <a:t>that</a:t>
            </a:r>
            <a:r>
              <a:rPr lang="nb-NO" sz="2000" dirty="0" smtClean="0"/>
              <a:t> </a:t>
            </a:r>
            <a:r>
              <a:rPr lang="nb-NO" sz="2000" dirty="0" err="1" smtClean="0"/>
              <a:t>succeed</a:t>
            </a:r>
            <a:r>
              <a:rPr lang="nb-NO" sz="2000" dirty="0" smtClean="0"/>
              <a:t>, have </a:t>
            </a:r>
            <a:r>
              <a:rPr lang="nb-NO" sz="2000" dirty="0" err="1" smtClean="0"/>
              <a:t>changed</a:t>
            </a:r>
            <a:r>
              <a:rPr lang="nb-NO" sz="2000" dirty="0" smtClean="0"/>
              <a:t> </a:t>
            </a:r>
            <a:r>
              <a:rPr lang="nb-NO" sz="2000" dirty="0" err="1" smtClean="0"/>
              <a:t>their</a:t>
            </a:r>
            <a:r>
              <a:rPr lang="nb-NO" sz="2000" dirty="0" smtClean="0"/>
              <a:t> business </a:t>
            </a:r>
            <a:r>
              <a:rPr lang="nb-NO" sz="2000" dirty="0" err="1" smtClean="0"/>
              <a:t>model</a:t>
            </a:r>
            <a:r>
              <a:rPr lang="nb-NO" sz="2000" dirty="0" smtClean="0"/>
              <a:t> 3 times </a:t>
            </a:r>
            <a:r>
              <a:rPr lang="nb-NO" sz="2000" dirty="0" err="1" smtClean="0"/>
              <a:t>before</a:t>
            </a:r>
            <a:r>
              <a:rPr lang="nb-NO" sz="2000" dirty="0" smtClean="0"/>
              <a:t> </a:t>
            </a:r>
            <a:r>
              <a:rPr lang="nb-NO" sz="2000" dirty="0" err="1" smtClean="0"/>
              <a:t>finding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one</a:t>
            </a:r>
            <a:r>
              <a:rPr lang="nb-NO" sz="2000" dirty="0" smtClean="0"/>
              <a:t> </a:t>
            </a:r>
            <a:r>
              <a:rPr lang="nb-NO" sz="2000" dirty="0" err="1" smtClean="0"/>
              <a:t>that</a:t>
            </a:r>
            <a:r>
              <a:rPr lang="nb-NO" sz="2000" dirty="0" smtClean="0"/>
              <a:t> </a:t>
            </a:r>
            <a:r>
              <a:rPr lang="nb-NO" sz="2000" dirty="0" err="1" smtClean="0"/>
              <a:t>works</a:t>
            </a:r>
            <a:endParaRPr lang="nb-NO" sz="2000" dirty="0" smtClean="0"/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/>
              <a:t> Arthur Rock: ”I </a:t>
            </a:r>
            <a:r>
              <a:rPr lang="nb-NO" sz="2000" dirty="0" err="1" smtClean="0"/>
              <a:t>invest</a:t>
            </a:r>
            <a:r>
              <a:rPr lang="nb-NO" sz="2000" dirty="0" smtClean="0"/>
              <a:t> in </a:t>
            </a:r>
            <a:r>
              <a:rPr lang="nb-NO" sz="2000" dirty="0" err="1" smtClean="0"/>
              <a:t>people</a:t>
            </a:r>
            <a:r>
              <a:rPr lang="nb-NO" sz="2000" dirty="0" smtClean="0"/>
              <a:t>, not in </a:t>
            </a:r>
            <a:r>
              <a:rPr lang="nb-NO" sz="2000" dirty="0" err="1" smtClean="0"/>
              <a:t>ideas</a:t>
            </a:r>
            <a:r>
              <a:rPr lang="nb-NO" sz="2000" dirty="0" smtClean="0"/>
              <a:t>”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nb-NO" sz="2000" dirty="0" smtClean="0"/>
              <a:t>”</a:t>
            </a:r>
            <a:r>
              <a:rPr lang="nb-NO" sz="2000" dirty="0" err="1" smtClean="0"/>
              <a:t>If</a:t>
            </a:r>
            <a:r>
              <a:rPr lang="nb-NO" sz="2000" dirty="0" smtClean="0"/>
              <a:t> </a:t>
            </a:r>
            <a:r>
              <a:rPr lang="nb-NO" sz="2000" dirty="0" err="1" smtClean="0"/>
              <a:t>you</a:t>
            </a:r>
            <a:r>
              <a:rPr lang="nb-NO" sz="2000" dirty="0" smtClean="0"/>
              <a:t> </a:t>
            </a:r>
            <a:r>
              <a:rPr lang="nb-NO" sz="2000" dirty="0" err="1" smtClean="0"/>
              <a:t>can</a:t>
            </a:r>
            <a:r>
              <a:rPr lang="nb-NO" sz="2000" dirty="0" smtClean="0"/>
              <a:t> </a:t>
            </a:r>
            <a:r>
              <a:rPr lang="nb-NO" sz="2000" dirty="0" err="1" smtClean="0"/>
              <a:t>find</a:t>
            </a:r>
            <a:r>
              <a:rPr lang="nb-NO" sz="2000" dirty="0" smtClean="0"/>
              <a:t> </a:t>
            </a:r>
            <a:r>
              <a:rPr lang="nb-NO" sz="2000" dirty="0" err="1" smtClean="0"/>
              <a:t>good</a:t>
            </a:r>
            <a:r>
              <a:rPr lang="nb-NO" sz="2000" dirty="0" smtClean="0"/>
              <a:t> </a:t>
            </a:r>
            <a:r>
              <a:rPr lang="nb-NO" sz="2000" dirty="0" err="1" smtClean="0"/>
              <a:t>people</a:t>
            </a:r>
            <a:r>
              <a:rPr lang="nb-NO" sz="2000" dirty="0" smtClean="0"/>
              <a:t>, </a:t>
            </a:r>
            <a:r>
              <a:rPr lang="nb-NO" sz="2000" dirty="0" err="1" smtClean="0"/>
              <a:t>if</a:t>
            </a:r>
            <a:r>
              <a:rPr lang="nb-NO" sz="2000" dirty="0" smtClean="0"/>
              <a:t> </a:t>
            </a:r>
            <a:r>
              <a:rPr lang="nb-NO" sz="2000" dirty="0" err="1" smtClean="0"/>
              <a:t>they’re</a:t>
            </a:r>
            <a:r>
              <a:rPr lang="nb-NO" sz="2000" dirty="0" smtClean="0"/>
              <a:t> </a:t>
            </a:r>
            <a:r>
              <a:rPr lang="nb-NO" sz="2000" dirty="0" err="1" smtClean="0"/>
              <a:t>wrong</a:t>
            </a:r>
            <a:r>
              <a:rPr lang="nb-NO" sz="2000" dirty="0" smtClean="0"/>
              <a:t> </a:t>
            </a:r>
            <a:r>
              <a:rPr lang="nb-NO" sz="2000" dirty="0" err="1" smtClean="0"/>
              <a:t>about</a:t>
            </a:r>
            <a:r>
              <a:rPr lang="nb-NO" sz="2000" dirty="0" smtClean="0"/>
              <a:t> </a:t>
            </a:r>
            <a:r>
              <a:rPr lang="nb-NO" sz="2000" dirty="0" err="1" smtClean="0"/>
              <a:t>the</a:t>
            </a:r>
            <a:r>
              <a:rPr lang="nb-NO" sz="2000" dirty="0" smtClean="0"/>
              <a:t> </a:t>
            </a:r>
            <a:r>
              <a:rPr lang="nb-NO" sz="2000" dirty="0" err="1" smtClean="0"/>
              <a:t>product</a:t>
            </a:r>
            <a:r>
              <a:rPr lang="nb-NO" sz="2000" dirty="0" smtClean="0"/>
              <a:t>, </a:t>
            </a:r>
            <a:r>
              <a:rPr lang="nb-NO" sz="2000" dirty="0" err="1" smtClean="0"/>
              <a:t>they’ll</a:t>
            </a:r>
            <a:r>
              <a:rPr lang="nb-NO" sz="2000" dirty="0" smtClean="0"/>
              <a:t> make a </a:t>
            </a:r>
            <a:r>
              <a:rPr lang="nb-NO" sz="2000" dirty="0" err="1" smtClean="0"/>
              <a:t>switch</a:t>
            </a:r>
            <a:r>
              <a:rPr lang="nb-NO" sz="2000" dirty="0" smtClean="0"/>
              <a:t>…” (Nettavisen)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William </a:t>
            </a:r>
            <a:r>
              <a:rPr lang="nb-NO" dirty="0" err="1" smtClean="0"/>
              <a:t>Sahlmann</a:t>
            </a:r>
            <a:r>
              <a:rPr lang="nb-NO" dirty="0" smtClean="0"/>
              <a:t>: </a:t>
            </a:r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write</a:t>
            </a:r>
            <a:r>
              <a:rPr lang="nb-NO" dirty="0" smtClean="0"/>
              <a:t> a Great business plan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Harvard Business </a:t>
            </a:r>
            <a:r>
              <a:rPr lang="nb-NO" dirty="0" err="1" smtClean="0"/>
              <a:t>Review</a:t>
            </a:r>
            <a:r>
              <a:rPr lang="nb-NO" dirty="0" smtClean="0"/>
              <a:t>, 1999</a:t>
            </a:r>
          </a:p>
          <a:p>
            <a:r>
              <a:rPr lang="nb-NO" dirty="0" err="1" smtClean="0"/>
              <a:t>What</a:t>
            </a:r>
            <a:r>
              <a:rPr lang="nb-NO" dirty="0" smtClean="0"/>
              <a:t> investors </a:t>
            </a:r>
            <a:r>
              <a:rPr lang="nb-NO" i="1" dirty="0" err="1" smtClean="0"/>
              <a:t>really</a:t>
            </a:r>
            <a:r>
              <a:rPr lang="nb-NO" dirty="0" smtClean="0"/>
              <a:t> </a:t>
            </a:r>
            <a:r>
              <a:rPr lang="nb-NO" dirty="0" err="1" smtClean="0"/>
              <a:t>are</a:t>
            </a:r>
            <a:r>
              <a:rPr lang="nb-NO" dirty="0" smtClean="0"/>
              <a:t> </a:t>
            </a:r>
            <a:r>
              <a:rPr lang="nb-NO" dirty="0" err="1" smtClean="0"/>
              <a:t>looking</a:t>
            </a:r>
            <a:r>
              <a:rPr lang="nb-NO" dirty="0" smtClean="0"/>
              <a:t> for</a:t>
            </a:r>
          </a:p>
          <a:p>
            <a:r>
              <a:rPr lang="en-US" dirty="0" smtClean="0"/>
              <a:t>Nine Questions About the Business Every Business Plan Should Answer</a:t>
            </a:r>
          </a:p>
          <a:p>
            <a:r>
              <a:rPr lang="en-US" dirty="0" smtClean="0"/>
              <a:t>Fourteen "Personal" Questions Every Business Plan Should Answer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5" y="44450"/>
            <a:ext cx="7766050" cy="1136650"/>
          </a:xfrm>
        </p:spPr>
        <p:txBody>
          <a:bodyPr/>
          <a:lstStyle/>
          <a:p>
            <a:pPr eaLnBrk="1" hangingPunct="1"/>
            <a:r>
              <a:rPr lang="nb-NO" sz="2800" dirty="0" err="1" smtClean="0"/>
              <a:t>Sahlmann</a:t>
            </a:r>
            <a:r>
              <a:rPr lang="nb-NO" sz="2800" dirty="0" smtClean="0"/>
              <a:t>: 9 </a:t>
            </a:r>
            <a:r>
              <a:rPr lang="nb-NO" sz="2800" dirty="0" err="1" smtClean="0"/>
              <a:t>questions</a:t>
            </a:r>
            <a:r>
              <a:rPr lang="nb-NO" sz="2800" dirty="0" smtClean="0"/>
              <a:t>...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08050"/>
            <a:ext cx="7766050" cy="3498850"/>
          </a:xfrm>
        </p:spPr>
        <p:txBody>
          <a:bodyPr/>
          <a:lstStyle/>
          <a:p>
            <a:pPr marL="0" indent="0" eaLnBrk="1" hangingPunct="1">
              <a:buFont typeface="Verdana" pitchFamily="34" charset="0"/>
              <a:buNone/>
            </a:pPr>
            <a:r>
              <a:rPr lang="nb-NO" sz="1900" smtClean="0"/>
              <a:t>Who is the new venture’s customer?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1900" smtClean="0"/>
              <a:t>How does the customer make decisions about buying this product or service?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1900" smtClean="0"/>
              <a:t>To what degree is the product or service a compelling purchase for the customer?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1900" smtClean="0"/>
              <a:t>How will the product or service be priced?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1900" smtClean="0"/>
              <a:t>How will the venture reach all the identified customer segments?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1900" smtClean="0"/>
              <a:t>How much does it cost (in time and rexources) to acquire a customer?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1900" smtClean="0"/>
              <a:t>How much does it cost to produce and deliver the product or service?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1900" smtClean="0"/>
              <a:t>How much does it cost to support a customer?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1900" smtClean="0"/>
              <a:t>How easy is it to retain a customer?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sz="2800" dirty="0" smtClean="0"/>
              <a:t>14 </a:t>
            </a:r>
            <a:r>
              <a:rPr lang="nb-NO" sz="2800" dirty="0" err="1" smtClean="0"/>
              <a:t>questions</a:t>
            </a:r>
            <a:endParaRPr lang="nb-NO" sz="28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Where are the founders from?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Where have they been educated?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Where have they worked – and for whom?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What have they accomplished – professionally and personally – in the past?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What is their reputation in the business community?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What experience do they have that is directly relevant to the opportunity they are pursuing?</a:t>
            </a:r>
          </a:p>
          <a:p>
            <a:pPr marL="0" indent="0" eaLnBrk="1" hangingPunct="1">
              <a:buFont typeface="Verdana" pitchFamily="34" charset="0"/>
              <a:buNone/>
            </a:pPr>
            <a:r>
              <a:rPr lang="nb-NO" sz="2100" smtClean="0"/>
              <a:t>What skills, abilities and knowledge do they have?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S">
  <a:themeElements>
    <a:clrScheme name="G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S">
      <a:majorFont>
        <a:latin typeface="Verdana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 utforming">
      <a:majorFont>
        <a:latin typeface="Times New Roman"/>
        <a:ea typeface=""/>
        <a:cs typeface="Lucida Sans Unicode"/>
      </a:majorFont>
      <a:minorFont>
        <a:latin typeface="Verdana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GS</Template>
  <TotalTime>2118</TotalTime>
  <Words>839</Words>
  <Application>Microsoft PowerPoint</Application>
  <PresentationFormat>Skjermfremvisning (4:3)</PresentationFormat>
  <Paragraphs>176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1" baseType="lpstr">
      <vt:lpstr>GS</vt:lpstr>
      <vt:lpstr>Standard utforming</vt:lpstr>
      <vt:lpstr>Document</vt:lpstr>
      <vt:lpstr>Lysbilde 1</vt:lpstr>
      <vt:lpstr>Business Plan</vt:lpstr>
      <vt:lpstr>Why write a business plan?</vt:lpstr>
      <vt:lpstr>What do investors really want to know? </vt:lpstr>
      <vt:lpstr>Time to positive cash flow</vt:lpstr>
      <vt:lpstr>Invest in a company – not a feature</vt:lpstr>
      <vt:lpstr>William Sahlmann: How to write a Great business plan</vt:lpstr>
      <vt:lpstr>Sahlmann: 9 questions...</vt:lpstr>
      <vt:lpstr>14 questions</vt:lpstr>
      <vt:lpstr>14 questions...</vt:lpstr>
      <vt:lpstr>Lysbilde 11</vt:lpstr>
      <vt:lpstr>Lysbilde 12</vt:lpstr>
      <vt:lpstr>Lysbilde 13</vt:lpstr>
      <vt:lpstr>Porter’s  5 forces:</vt:lpstr>
      <vt:lpstr>Lysbilde 15</vt:lpstr>
      <vt:lpstr>Lysbilde 16</vt:lpstr>
      <vt:lpstr>Lysbilde 17</vt:lpstr>
      <vt:lpstr>Lysbilde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eRLING mAARTMANN-mOE</dc:creator>
  <cp:lastModifiedBy>Erling Maartmann-Moe</cp:lastModifiedBy>
  <cp:revision>135</cp:revision>
  <dcterms:created xsi:type="dcterms:W3CDTF">2003-01-21T08:24:35Z</dcterms:created>
  <dcterms:modified xsi:type="dcterms:W3CDTF">2008-09-09T11:33:35Z</dcterms:modified>
</cp:coreProperties>
</file>