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9"/>
  </p:notesMasterIdLst>
  <p:handoutMasterIdLst>
    <p:handoutMasterId r:id="rId30"/>
  </p:handoutMasterIdLst>
  <p:sldIdLst>
    <p:sldId id="386" r:id="rId2"/>
    <p:sldId id="437" r:id="rId3"/>
    <p:sldId id="406" r:id="rId4"/>
    <p:sldId id="426" r:id="rId5"/>
    <p:sldId id="435" r:id="rId6"/>
    <p:sldId id="436" r:id="rId7"/>
    <p:sldId id="452" r:id="rId8"/>
    <p:sldId id="453" r:id="rId9"/>
    <p:sldId id="454" r:id="rId10"/>
    <p:sldId id="455" r:id="rId11"/>
    <p:sldId id="429" r:id="rId12"/>
    <p:sldId id="430" r:id="rId13"/>
    <p:sldId id="456" r:id="rId14"/>
    <p:sldId id="457" r:id="rId15"/>
    <p:sldId id="431" r:id="rId16"/>
    <p:sldId id="427" r:id="rId17"/>
    <p:sldId id="449" r:id="rId18"/>
    <p:sldId id="460" r:id="rId19"/>
    <p:sldId id="461" r:id="rId20"/>
    <p:sldId id="463" r:id="rId21"/>
    <p:sldId id="464" r:id="rId22"/>
    <p:sldId id="446" r:id="rId23"/>
    <p:sldId id="447" r:id="rId24"/>
    <p:sldId id="432" r:id="rId25"/>
    <p:sldId id="433" r:id="rId26"/>
    <p:sldId id="434" r:id="rId27"/>
    <p:sldId id="462" r:id="rId28"/>
  </p:sldIdLst>
  <p:sldSz cx="9144000" cy="6858000" type="screen4x3"/>
  <p:notesSz cx="7099300" cy="10234613"/>
  <p:defaultTextStyle>
    <a:defPPr>
      <a:defRPr lang="en-US"/>
    </a:defPPr>
    <a:lvl1pPr algn="l" rtl="0" eaLnBrk="0" fontAlgn="base" hangingPunct="0">
      <a:spcBef>
        <a:spcPct val="40000"/>
      </a:spcBef>
      <a:spcAft>
        <a:spcPct val="0"/>
      </a:spcAft>
      <a:buClr>
        <a:srgbClr val="000099"/>
      </a:buClr>
      <a:buFont typeface="Wingdings" pitchFamily="2" charset="2"/>
      <a:defRPr sz="2400" kern="1200">
        <a:solidFill>
          <a:schemeClr val="tx1"/>
        </a:solidFill>
        <a:latin typeface="Times New Roman" pitchFamily="18" charset="0"/>
        <a:ea typeface="+mn-ea"/>
        <a:cs typeface="+mn-cs"/>
      </a:defRPr>
    </a:lvl1pPr>
    <a:lvl2pPr marL="457200" algn="l" rtl="0" eaLnBrk="0" fontAlgn="base" hangingPunct="0">
      <a:spcBef>
        <a:spcPct val="40000"/>
      </a:spcBef>
      <a:spcAft>
        <a:spcPct val="0"/>
      </a:spcAft>
      <a:buClr>
        <a:srgbClr val="000099"/>
      </a:buClr>
      <a:buFont typeface="Wingdings" pitchFamily="2" charset="2"/>
      <a:defRPr sz="2400" kern="1200">
        <a:solidFill>
          <a:schemeClr val="tx1"/>
        </a:solidFill>
        <a:latin typeface="Times New Roman" pitchFamily="18" charset="0"/>
        <a:ea typeface="+mn-ea"/>
        <a:cs typeface="+mn-cs"/>
      </a:defRPr>
    </a:lvl2pPr>
    <a:lvl3pPr marL="914400" algn="l" rtl="0" eaLnBrk="0" fontAlgn="base" hangingPunct="0">
      <a:spcBef>
        <a:spcPct val="40000"/>
      </a:spcBef>
      <a:spcAft>
        <a:spcPct val="0"/>
      </a:spcAft>
      <a:buClr>
        <a:srgbClr val="000099"/>
      </a:buClr>
      <a:buFont typeface="Wingdings" pitchFamily="2" charset="2"/>
      <a:defRPr sz="2400" kern="1200">
        <a:solidFill>
          <a:schemeClr val="tx1"/>
        </a:solidFill>
        <a:latin typeface="Times New Roman" pitchFamily="18" charset="0"/>
        <a:ea typeface="+mn-ea"/>
        <a:cs typeface="+mn-cs"/>
      </a:defRPr>
    </a:lvl3pPr>
    <a:lvl4pPr marL="1371600" algn="l" rtl="0" eaLnBrk="0" fontAlgn="base" hangingPunct="0">
      <a:spcBef>
        <a:spcPct val="40000"/>
      </a:spcBef>
      <a:spcAft>
        <a:spcPct val="0"/>
      </a:spcAft>
      <a:buClr>
        <a:srgbClr val="000099"/>
      </a:buClr>
      <a:buFont typeface="Wingdings" pitchFamily="2" charset="2"/>
      <a:defRPr sz="2400" kern="1200">
        <a:solidFill>
          <a:schemeClr val="tx1"/>
        </a:solidFill>
        <a:latin typeface="Times New Roman" pitchFamily="18" charset="0"/>
        <a:ea typeface="+mn-ea"/>
        <a:cs typeface="+mn-cs"/>
      </a:defRPr>
    </a:lvl4pPr>
    <a:lvl5pPr marL="1828800" algn="l" rtl="0" eaLnBrk="0" fontAlgn="base" hangingPunct="0">
      <a:spcBef>
        <a:spcPct val="40000"/>
      </a:spcBef>
      <a:spcAft>
        <a:spcPct val="0"/>
      </a:spcAft>
      <a:buClr>
        <a:srgbClr val="000099"/>
      </a:buClr>
      <a:buFont typeface="Wingdings" pitchFamily="2" charset="2"/>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CC"/>
    <a:srgbClr val="9900CC"/>
    <a:srgbClr val="006600"/>
    <a:srgbClr val="FF0000"/>
    <a:srgbClr val="FFFF00"/>
    <a:srgbClr val="000099"/>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autoAdjust="0"/>
  </p:normalViewPr>
  <p:slideViewPr>
    <p:cSldViewPr>
      <p:cViewPr>
        <p:scale>
          <a:sx n="75" d="100"/>
          <a:sy n="75" d="100"/>
        </p:scale>
        <p:origin x="-360" y="-25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00" d="100"/>
        <a:sy n="100" d="100"/>
      </p:scale>
      <p:origin x="0" y="4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18.xml"/><Relationship Id="rId1" Type="http://schemas.openxmlformats.org/officeDocument/2006/relationships/slide" Target="slides/slide16.xml"/><Relationship Id="rId5" Type="http://schemas.openxmlformats.org/officeDocument/2006/relationships/slide" Target="slides/slide21.xml"/><Relationship Id="rId4"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1"/>
            <a:ext cx="3076754" cy="512720"/>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defTabSz="957116">
              <a:spcBef>
                <a:spcPct val="0"/>
              </a:spcBef>
              <a:buClrTx/>
              <a:buFontTx/>
              <a:buNone/>
              <a:defRPr sz="1300" b="1">
                <a:solidFill>
                  <a:schemeClr val="accent1"/>
                </a:solidFill>
              </a:defRPr>
            </a:lvl1pPr>
          </a:lstStyle>
          <a:p>
            <a:pPr>
              <a:defRPr/>
            </a:pPr>
            <a:endParaRPr lang="en-US"/>
          </a:p>
        </p:txBody>
      </p:sp>
      <p:sp>
        <p:nvSpPr>
          <p:cNvPr id="182275" name="Rectangle 3"/>
          <p:cNvSpPr>
            <a:spLocks noGrp="1" noChangeArrowheads="1"/>
          </p:cNvSpPr>
          <p:nvPr>
            <p:ph type="dt" sz="quarter" idx="1"/>
          </p:nvPr>
        </p:nvSpPr>
        <p:spPr bwMode="auto">
          <a:xfrm>
            <a:off x="4022547" y="1"/>
            <a:ext cx="3076754" cy="512720"/>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116">
              <a:spcBef>
                <a:spcPct val="0"/>
              </a:spcBef>
              <a:buClrTx/>
              <a:buFontTx/>
              <a:buNone/>
              <a:defRPr sz="1300" b="1">
                <a:solidFill>
                  <a:schemeClr val="accent1"/>
                </a:solidFill>
              </a:defRPr>
            </a:lvl1pPr>
          </a:lstStyle>
          <a:p>
            <a:pPr>
              <a:defRPr/>
            </a:pPr>
            <a:endParaRPr lang="en-US"/>
          </a:p>
        </p:txBody>
      </p:sp>
      <p:sp>
        <p:nvSpPr>
          <p:cNvPr id="182276" name="Rectangle 4"/>
          <p:cNvSpPr>
            <a:spLocks noGrp="1" noChangeArrowheads="1"/>
          </p:cNvSpPr>
          <p:nvPr>
            <p:ph type="ftr" sz="quarter" idx="2"/>
          </p:nvPr>
        </p:nvSpPr>
        <p:spPr bwMode="auto">
          <a:xfrm>
            <a:off x="0" y="9721894"/>
            <a:ext cx="3076754" cy="51271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defTabSz="957116">
              <a:spcBef>
                <a:spcPct val="0"/>
              </a:spcBef>
              <a:buClrTx/>
              <a:buFontTx/>
              <a:buNone/>
              <a:defRPr sz="1300" b="1">
                <a:solidFill>
                  <a:schemeClr val="accent1"/>
                </a:solidFill>
              </a:defRPr>
            </a:lvl1pPr>
          </a:lstStyle>
          <a:p>
            <a:pPr>
              <a:defRPr/>
            </a:pPr>
            <a:endParaRPr lang="en-US"/>
          </a:p>
        </p:txBody>
      </p:sp>
      <p:sp>
        <p:nvSpPr>
          <p:cNvPr id="182277" name="Rectangle 5"/>
          <p:cNvSpPr>
            <a:spLocks noGrp="1" noChangeArrowheads="1"/>
          </p:cNvSpPr>
          <p:nvPr>
            <p:ph type="sldNum" sz="quarter" idx="3"/>
          </p:nvPr>
        </p:nvSpPr>
        <p:spPr bwMode="auto">
          <a:xfrm>
            <a:off x="4022547" y="9721894"/>
            <a:ext cx="3076754" cy="51271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116">
              <a:spcBef>
                <a:spcPct val="0"/>
              </a:spcBef>
              <a:buClrTx/>
              <a:buFontTx/>
              <a:buNone/>
              <a:defRPr sz="1300" b="1">
                <a:solidFill>
                  <a:schemeClr val="accent1"/>
                </a:solidFill>
              </a:defRPr>
            </a:lvl1pPr>
          </a:lstStyle>
          <a:p>
            <a:pPr>
              <a:defRPr/>
            </a:pPr>
            <a:fld id="{F147CA9E-BAA3-413B-8D39-14757711AD0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893763" y="687388"/>
            <a:ext cx="5316537" cy="3987800"/>
          </a:xfrm>
          <a:prstGeom prst="rect">
            <a:avLst/>
          </a:prstGeom>
          <a:noFill/>
          <a:ln>
            <a:miter lim="800000"/>
            <a:headEnd/>
            <a:tailEnd/>
          </a:ln>
        </p:spPr>
      </p:sp>
      <p:sp>
        <p:nvSpPr>
          <p:cNvPr id="37891" name="Rectangle 3"/>
          <p:cNvSpPr>
            <a:spLocks noGrp="1" noChangeArrowheads="1"/>
          </p:cNvSpPr>
          <p:nvPr>
            <p:ph type="body" idx="1"/>
          </p:nvPr>
        </p:nvSpPr>
        <p:spPr bwMode="auto">
          <a:xfrm>
            <a:off x="949141" y="4874960"/>
            <a:ext cx="5201019" cy="4629316"/>
          </a:xfrm>
          <a:prstGeom prst="rect">
            <a:avLst/>
          </a:prstGeom>
          <a:noFill/>
          <a:ln>
            <a:miter lim="800000"/>
            <a:headEnd/>
            <a:tailEnd/>
          </a:ln>
        </p:spPr>
        <p:txBody>
          <a:bodyPr lIns="95546" tIns="47773" rIns="95546" bIns="47773"/>
          <a:lstStyle/>
          <a:p>
            <a:pPr>
              <a:lnSpc>
                <a:spcPct val="90000"/>
              </a:lnSpc>
            </a:pPr>
            <a:r>
              <a:rPr lang="nb-NO" b="1" smtClean="0"/>
              <a:t>Dersom du ikke får offentlig tilskudd og heller ikke ønsker å dele eierskapet i bedriften med andre, fortvil ikke for det finnes andre måter å skaffe kapital.</a:t>
            </a:r>
            <a:endParaRPr lang="nb-NO" smtClean="0"/>
          </a:p>
          <a:p>
            <a:pPr>
              <a:lnSpc>
                <a:spcPct val="90000"/>
              </a:lnSpc>
            </a:pPr>
            <a:r>
              <a:rPr lang="nb-NO" smtClean="0"/>
              <a:t/>
            </a:r>
            <a:br>
              <a:rPr lang="nb-NO" smtClean="0"/>
            </a:br>
            <a:r>
              <a:rPr lang="nb-NO" smtClean="0"/>
              <a:t/>
            </a:r>
            <a:br>
              <a:rPr lang="nb-NO" smtClean="0"/>
            </a:br>
            <a:r>
              <a:rPr lang="nb-NO" smtClean="0"/>
              <a:t>Legathåndboka inneholder en rekke lagater som kan være aktuelle for noen. Kjøp boka i bokhandelen, eller lån den på bibiloteket.</a:t>
            </a:r>
          </a:p>
          <a:p>
            <a:pPr>
              <a:lnSpc>
                <a:spcPct val="90000"/>
              </a:lnSpc>
            </a:pPr>
            <a:r>
              <a:rPr lang="nb-NO" smtClean="0"/>
              <a:t> </a:t>
            </a:r>
          </a:p>
          <a:p>
            <a:pPr>
              <a:lnSpc>
                <a:spcPct val="90000"/>
              </a:lnSpc>
            </a:pPr>
            <a:r>
              <a:rPr lang="nb-NO" smtClean="0"/>
              <a:t>Banken kan gi kassakreditt, men krever ofte sikkerhet i form av kausjon eller pant i fast eiendom.</a:t>
            </a:r>
          </a:p>
          <a:p>
            <a:pPr>
              <a:lnSpc>
                <a:spcPct val="90000"/>
              </a:lnSpc>
            </a:pPr>
            <a:r>
              <a:rPr lang="nb-NO" smtClean="0"/>
              <a:t> </a:t>
            </a:r>
          </a:p>
          <a:p>
            <a:pPr>
              <a:lnSpc>
                <a:spcPct val="90000"/>
              </a:lnSpc>
            </a:pPr>
            <a:r>
              <a:rPr lang="nb-NO" smtClean="0"/>
              <a:t>Banklån med pant i fast eiendom - har du ledig sikkerhet på din egen bolig, og stor tro på at prosjektet er levedyktig, kan dette gi rimelig lån.</a:t>
            </a:r>
          </a:p>
          <a:p>
            <a:pPr>
              <a:lnSpc>
                <a:spcPct val="90000"/>
              </a:lnSpc>
            </a:pPr>
            <a:r>
              <a:rPr lang="nb-NO" smtClean="0"/>
              <a:t> </a:t>
            </a:r>
          </a:p>
          <a:p>
            <a:pPr>
              <a:lnSpc>
                <a:spcPct val="90000"/>
              </a:lnSpc>
            </a:pPr>
            <a:r>
              <a:rPr lang="nb-NO" smtClean="0"/>
              <a:t>Leasing - finansieringsselskapene tilbyd leasing av forskjellige eiendeler, ikke bare bil. Felles for alle slike ordninger er at de er relativt dyre, fordi du må betale en høy rente</a:t>
            </a:r>
          </a:p>
          <a:p>
            <a:pPr>
              <a:lnSpc>
                <a:spcPct val="90000"/>
              </a:lnSpc>
            </a:pPr>
            <a:r>
              <a:rPr lang="nb-NO" smtClean="0"/>
              <a:t> </a:t>
            </a:r>
          </a:p>
          <a:p>
            <a:pPr>
              <a:lnSpc>
                <a:spcPct val="90000"/>
              </a:lnSpc>
            </a:pPr>
            <a:r>
              <a:rPr lang="nb-NO" smtClean="0"/>
              <a:t>Factoring innebærer at du overlater innkreving av faktura til kundene dine til et finanseringsselskap. Du får penge fra finanseringsselskapet med en gang du har fakturert, og slipper å vente på trege betalere. Også her betaler du en relativt dyr rente, fordi finansieringsselskapet ser på dette som et lån med sikkerhet ti fakturaen.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893763" y="687388"/>
            <a:ext cx="5316537" cy="3987800"/>
          </a:xfrm>
          <a:prstGeom prst="rect">
            <a:avLst/>
          </a:prstGeom>
          <a:noFill/>
          <a:ln>
            <a:miter lim="800000"/>
            <a:headEnd/>
            <a:tailEnd/>
          </a:ln>
        </p:spPr>
      </p:sp>
      <p:sp>
        <p:nvSpPr>
          <p:cNvPr id="38915" name="Rectangle 3"/>
          <p:cNvSpPr>
            <a:spLocks noGrp="1" noChangeArrowheads="1"/>
          </p:cNvSpPr>
          <p:nvPr>
            <p:ph type="body" idx="1"/>
          </p:nvPr>
        </p:nvSpPr>
        <p:spPr bwMode="auto">
          <a:xfrm>
            <a:off x="949141" y="4874960"/>
            <a:ext cx="5201019" cy="4629316"/>
          </a:xfrm>
          <a:prstGeom prst="rect">
            <a:avLst/>
          </a:prstGeom>
          <a:noFill/>
          <a:ln>
            <a:miter lim="800000"/>
            <a:headEnd/>
            <a:tailEnd/>
          </a:ln>
        </p:spPr>
        <p:txBody>
          <a:bodyPr lIns="95546" tIns="47773" rIns="95546" bIns="47773"/>
          <a:lstStyle/>
          <a:p>
            <a:pPr lvl="1">
              <a:lnSpc>
                <a:spcPct val="80000"/>
              </a:lnSpc>
              <a:buFontTx/>
              <a:buChar char="•"/>
            </a:pPr>
            <a:r>
              <a:rPr lang="nb-NO" sz="1000" dirty="0" smtClean="0"/>
              <a:t>Innovasjon Norges finansieringsordninger kommer jeg nærmere inn på</a:t>
            </a:r>
          </a:p>
          <a:p>
            <a:pPr lvl="1">
              <a:lnSpc>
                <a:spcPct val="80000"/>
              </a:lnSpc>
              <a:buFontTx/>
              <a:buChar char="•"/>
            </a:pPr>
            <a:r>
              <a:rPr lang="nb-NO" sz="1000" dirty="0" smtClean="0"/>
              <a:t>Kommunale etableringsstipender - næringssjefene i enkelte kommuner har midler som tildeles som </a:t>
            </a:r>
            <a:r>
              <a:rPr lang="nb-NO" sz="1000" dirty="0" err="1" smtClean="0"/>
              <a:t>stipende</a:t>
            </a:r>
            <a:r>
              <a:rPr lang="nb-NO" sz="1000" dirty="0" smtClean="0"/>
              <a:t> ved etableringer. Kriteriene for å få tilskudd er ofte de samme som under </a:t>
            </a:r>
            <a:r>
              <a:rPr lang="nb-NO" sz="1000" dirty="0" err="1" smtClean="0"/>
              <a:t>INs</a:t>
            </a:r>
            <a:r>
              <a:rPr lang="nb-NO" sz="1000" dirty="0" smtClean="0"/>
              <a:t> etablererstipend, at prosjektet er nyskapende og gir lokal verdiskapning. Kontakt din kommune for å høre om det kan gis etablererstipend</a:t>
            </a:r>
          </a:p>
          <a:p>
            <a:pPr lvl="1">
              <a:lnSpc>
                <a:spcPct val="80000"/>
              </a:lnSpc>
              <a:buFontTx/>
              <a:buChar char="•"/>
            </a:pPr>
            <a:r>
              <a:rPr lang="nb-NO" sz="1000" dirty="0" smtClean="0"/>
              <a:t>Innovasjon Norge sitt veiledningskontor for oppfinnere (</a:t>
            </a:r>
            <a:r>
              <a:rPr lang="nb-NO" sz="1000" dirty="0" err="1" smtClean="0"/>
              <a:t>tidl</a:t>
            </a:r>
            <a:r>
              <a:rPr lang="nb-NO" sz="1000" dirty="0" smtClean="0"/>
              <a:t> SVO) kan i visse tilfeller bidra med tilskudd eller stipend for at prosjekter med patenterbare ideer skal komme videre. Innovasjon Norge gjør en vurdering av hvert enkelt prosjekt med sin egen rådgiver, før de eventuelt anbefaler deg å søke. Det kan gis tilskudd knyttet til konkrete tiltak i prosjektet, eller </a:t>
            </a:r>
            <a:r>
              <a:rPr lang="nb-NO" sz="1000" dirty="0" err="1" smtClean="0"/>
              <a:t>stipende</a:t>
            </a:r>
            <a:r>
              <a:rPr lang="nb-NO" sz="1000" dirty="0" smtClean="0"/>
              <a:t> for dekning av levekostnader i en definert periode.</a:t>
            </a:r>
          </a:p>
          <a:p>
            <a:pPr lvl="1">
              <a:lnSpc>
                <a:spcPct val="80000"/>
              </a:lnSpc>
              <a:buFontTx/>
              <a:buChar char="•"/>
            </a:pPr>
            <a:r>
              <a:rPr lang="nb-NO" sz="1000" dirty="0" err="1" smtClean="0"/>
              <a:t>Dagpenger</a:t>
            </a:r>
            <a:r>
              <a:rPr lang="nb-NO" sz="1000" dirty="0" smtClean="0"/>
              <a:t> under etablering. Er du arbeidsløs og ønsker å etablere egen virksomhet, kan du fremme krav om å få beholde </a:t>
            </a:r>
            <a:r>
              <a:rPr lang="nb-NO" sz="1000" dirty="0" err="1" smtClean="0"/>
              <a:t>dagpengene</a:t>
            </a:r>
            <a:r>
              <a:rPr lang="nb-NO" sz="1000" dirty="0" smtClean="0"/>
              <a:t> i inntil seks måneder mens du utvikler planer og </a:t>
            </a:r>
            <a:r>
              <a:rPr lang="nb-NO" sz="1000" dirty="0" err="1" smtClean="0"/>
              <a:t>forretningside</a:t>
            </a:r>
            <a:r>
              <a:rPr lang="nb-NO" sz="1000" dirty="0" smtClean="0"/>
              <a:t>, og i tillegg i inntil tre måneder etter at du er kommet i gang med drift av selskapet. Søknadsskjema får du hos NAV. Etablerersenteret kan hjelpe deg med råd og veiledning til utvikling av planer og </a:t>
            </a:r>
            <a:r>
              <a:rPr lang="nb-NO" sz="1000" dirty="0" err="1" smtClean="0"/>
              <a:t>forretningside</a:t>
            </a:r>
            <a:r>
              <a:rPr lang="nb-NO" sz="1000" dirty="0" smtClean="0"/>
              <a:t>. Etablerersenteret har også oppgaven med å skrive en næringsfaglig vurdering, på grunnlag av dine planer.</a:t>
            </a:r>
          </a:p>
          <a:p>
            <a:pPr>
              <a:lnSpc>
                <a:spcPct val="80000"/>
              </a:lnSpc>
              <a:buFontTx/>
              <a:buChar char="•"/>
            </a:pPr>
            <a:endParaRPr lang="nb-NO" sz="9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990600" y="768350"/>
            <a:ext cx="5119688" cy="3838575"/>
          </a:xfrm>
          <a:prstGeom prst="rect">
            <a:avLst/>
          </a:prstGeom>
          <a:noFill/>
          <a:ln>
            <a:solidFill>
              <a:srgbClr val="000000"/>
            </a:solidFill>
            <a:miter lim="800000"/>
            <a:headEnd/>
            <a:tailEnd/>
          </a:ln>
        </p:spPr>
      </p:sp>
      <p:sp>
        <p:nvSpPr>
          <p:cNvPr id="39939" name="Rectangle 3"/>
          <p:cNvSpPr>
            <a:spLocks noGrp="1" noChangeArrowheads="1"/>
          </p:cNvSpPr>
          <p:nvPr>
            <p:ph type="body" idx="1"/>
          </p:nvPr>
        </p:nvSpPr>
        <p:spPr bwMode="auto">
          <a:xfrm>
            <a:off x="945793" y="4861772"/>
            <a:ext cx="5207715" cy="4604586"/>
          </a:xfrm>
          <a:prstGeom prst="rect">
            <a:avLst/>
          </a:prstGeom>
          <a:noFill/>
          <a:ln>
            <a:miter lim="800000"/>
            <a:headEnd/>
            <a:tailEnd/>
          </a:ln>
        </p:spPr>
        <p:txBody>
          <a:bodyPr lIns="95535" tIns="47768" rIns="95535" bIns="47768"/>
          <a:lstStyle/>
          <a:p>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494D2B8F-5C3E-4CDB-A717-AF7D7FF0BF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112B6962-0217-4A91-80C8-4AB91DBAFD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152400"/>
            <a:ext cx="1943100" cy="59436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6096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01421D48-D74F-466B-9103-263979CA6BC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609600" y="152400"/>
            <a:ext cx="7772400" cy="990600"/>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609600" y="1447800"/>
            <a:ext cx="3810000" cy="464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572000" y="1447800"/>
            <a:ext cx="3810000" cy="464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a:t>
            </a:r>
            <a:r>
              <a:rPr lang="nb-NO" b="0">
                <a:solidFill>
                  <a:srgbClr val="000066"/>
                </a:solidFill>
              </a:rPr>
              <a:t>lliance Venture Capital</a:t>
            </a:r>
            <a:endParaRPr lang="en-US" b="0">
              <a:solidFill>
                <a:srgbClr val="00006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16F459E-9C20-48AF-A377-0237F699EE6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tel, tekst og 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152400"/>
            <a:ext cx="7772400" cy="990600"/>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609600" y="1447800"/>
            <a:ext cx="3810000" cy="464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quarter" idx="2"/>
          </p:nvPr>
        </p:nvSpPr>
        <p:spPr>
          <a:xfrm>
            <a:off x="4572000" y="1447800"/>
            <a:ext cx="3810000" cy="22479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innhold 4"/>
          <p:cNvSpPr>
            <a:spLocks noGrp="1"/>
          </p:cNvSpPr>
          <p:nvPr>
            <p:ph sz="quarter" idx="3"/>
          </p:nvPr>
        </p:nvSpPr>
        <p:spPr>
          <a:xfrm>
            <a:off x="4572000" y="3848100"/>
            <a:ext cx="3810000" cy="22479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A</a:t>
            </a:r>
            <a:r>
              <a:rPr lang="nb-NO" b="0">
                <a:solidFill>
                  <a:srgbClr val="000066"/>
                </a:solidFill>
              </a:rPr>
              <a:t>lliance Venture Capital</a:t>
            </a:r>
            <a:endParaRPr lang="en-US" b="0">
              <a:solidFill>
                <a:srgbClr val="000066"/>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2ECBE70-DF5F-4C17-AB4E-FF6EF40F0F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2F5A2ADF-83D2-4286-A240-CD4C2C261E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5E8B6530-C45C-46BE-B0DB-A100A4A389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609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572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1CDB1A3E-7BF3-423C-805D-F96F918DD4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8"/>
          <p:cNvSpPr>
            <a:spLocks noGrp="1"/>
          </p:cNvSpPr>
          <p:nvPr>
            <p:ph type="sldNum" sz="quarter" idx="11"/>
          </p:nvPr>
        </p:nvSpPr>
        <p:spPr/>
        <p:txBody>
          <a:bodyPr/>
          <a:lstStyle>
            <a:lvl1pPr>
              <a:defRPr/>
            </a:lvl1pPr>
          </a:lstStyle>
          <a:p>
            <a:pPr>
              <a:defRPr/>
            </a:pPr>
            <a:fld id="{554B5222-BE63-4D9E-BF55-537A6EC04B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4"/>
          <p:cNvSpPr>
            <a:spLocks noGrp="1"/>
          </p:cNvSpPr>
          <p:nvPr>
            <p:ph type="sldNum" sz="quarter" idx="11"/>
          </p:nvPr>
        </p:nvSpPr>
        <p:spPr/>
        <p:txBody>
          <a:bodyPr/>
          <a:lstStyle>
            <a:lvl1pPr>
              <a:defRPr/>
            </a:lvl1pPr>
          </a:lstStyle>
          <a:p>
            <a:pPr>
              <a:defRPr/>
            </a:pPr>
            <a:fld id="{8CCFBF34-CB84-4A65-9103-2968A9A8F8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3"/>
          <p:cNvSpPr>
            <a:spLocks noGrp="1"/>
          </p:cNvSpPr>
          <p:nvPr>
            <p:ph type="sldNum" sz="quarter" idx="11"/>
          </p:nvPr>
        </p:nvSpPr>
        <p:spPr/>
        <p:txBody>
          <a:bodyPr/>
          <a:lstStyle>
            <a:lvl1pPr>
              <a:defRPr/>
            </a:lvl1pPr>
          </a:lstStyle>
          <a:p>
            <a:pPr>
              <a:defRPr/>
            </a:pPr>
            <a:fld id="{AD4DCEFC-DCF9-4B02-861B-9A89FB2EF4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93CDA043-4A6B-403C-BA9D-428C3B7ABB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45302F70-8567-461F-AB28-05958042C1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allianceventure.com/index.html"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52400"/>
            <a:ext cx="7772400" cy="990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buClrTx/>
              <a:buFontTx/>
              <a:buNone/>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Bef>
                <a:spcPct val="0"/>
              </a:spcBef>
              <a:buClrTx/>
              <a:buFontTx/>
              <a:buNone/>
              <a:defRPr sz="1800" b="1">
                <a:solidFill>
                  <a:srgbClr val="000099"/>
                </a:solidFill>
              </a:defRPr>
            </a:lvl1pPr>
          </a:lstStyle>
          <a:p>
            <a:pPr>
              <a:defRPr/>
            </a:pPr>
            <a:r>
              <a:rPr lang="en-US"/>
              <a:t>A</a:t>
            </a:r>
            <a:r>
              <a:rPr lang="nb-NO">
                <a:solidFill>
                  <a:srgbClr val="000066"/>
                </a:solidFill>
              </a:rPr>
              <a:t>lliance Venture Capital</a:t>
            </a:r>
            <a:endParaRPr lang="en-US">
              <a:solidFill>
                <a:srgbClr val="000066"/>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buClrTx/>
              <a:buFontTx/>
              <a:buNone/>
              <a:defRPr sz="1400"/>
            </a:lvl1pPr>
          </a:lstStyle>
          <a:p>
            <a:pPr>
              <a:defRPr/>
            </a:pPr>
            <a:fld id="{375DD530-E9DE-48C1-8880-1F9E748B9272}" type="slidenum">
              <a:rPr lang="en-US"/>
              <a:pPr>
                <a:defRPr/>
              </a:pPr>
              <a:t>‹#›</a:t>
            </a:fld>
            <a:endParaRPr lang="en-US"/>
          </a:p>
        </p:txBody>
      </p:sp>
      <p:sp>
        <p:nvSpPr>
          <p:cNvPr id="1031" name="Rectangle 7"/>
          <p:cNvSpPr>
            <a:spLocks noChangeArrowheads="1"/>
          </p:cNvSpPr>
          <p:nvPr/>
        </p:nvSpPr>
        <p:spPr bwMode="auto">
          <a:xfrm>
            <a:off x="533400" y="1143000"/>
            <a:ext cx="7924800" cy="76200"/>
          </a:xfrm>
          <a:prstGeom prst="rect">
            <a:avLst/>
          </a:prstGeom>
          <a:solidFill>
            <a:srgbClr val="000099"/>
          </a:solidFill>
          <a:ln w="9525">
            <a:solidFill>
              <a:srgbClr val="000099"/>
            </a:solidFill>
            <a:miter lim="800000"/>
            <a:headEnd/>
            <a:tailEnd/>
          </a:ln>
          <a:effectLst/>
        </p:spPr>
        <p:txBody>
          <a:bodyPr wrap="none" anchor="ctr"/>
          <a:lstStyle/>
          <a:p>
            <a:pPr>
              <a:defRPr/>
            </a:pPr>
            <a:endParaRPr lang="nb-NO"/>
          </a:p>
        </p:txBody>
      </p:sp>
      <p:pic>
        <p:nvPicPr>
          <p:cNvPr id="1032" name="Picture 8" descr="Go to HOMEPAGE">
            <a:hlinkClick r:id="rId15"/>
          </p:cNvPr>
          <p:cNvPicPr>
            <a:picLocks noChangeAspect="1" noChangeArrowheads="1"/>
          </p:cNvPicPr>
          <p:nvPr/>
        </p:nvPicPr>
        <p:blipFill>
          <a:blip r:embed="rId16"/>
          <a:srcRect/>
          <a:stretch>
            <a:fillRect/>
          </a:stretch>
        </p:blipFill>
        <p:spPr bwMode="auto">
          <a:xfrm>
            <a:off x="0" y="6248400"/>
            <a:ext cx="9144000"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hf sldNum="0"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eaLnBrk="0" fontAlgn="base" hangingPunct="0">
        <a:spcBef>
          <a:spcPct val="0"/>
        </a:spcBef>
        <a:spcAft>
          <a:spcPct val="0"/>
        </a:spcAft>
        <a:defRPr sz="3600">
          <a:solidFill>
            <a:schemeClr val="tx2"/>
          </a:solidFill>
          <a:latin typeface="Times New Roman" pitchFamily="18" charset="0"/>
        </a:defRPr>
      </a:lvl6pPr>
      <a:lvl7pPr marL="914400" algn="l" rtl="0" eaLnBrk="0" fontAlgn="base" hangingPunct="0">
        <a:spcBef>
          <a:spcPct val="0"/>
        </a:spcBef>
        <a:spcAft>
          <a:spcPct val="0"/>
        </a:spcAft>
        <a:defRPr sz="3600">
          <a:solidFill>
            <a:schemeClr val="tx2"/>
          </a:solidFill>
          <a:latin typeface="Times New Roman" pitchFamily="18" charset="0"/>
        </a:defRPr>
      </a:lvl7pPr>
      <a:lvl8pPr marL="1371600" algn="l" rtl="0" eaLnBrk="0" fontAlgn="base" hangingPunct="0">
        <a:spcBef>
          <a:spcPct val="0"/>
        </a:spcBef>
        <a:spcAft>
          <a:spcPct val="0"/>
        </a:spcAft>
        <a:defRPr sz="3600">
          <a:solidFill>
            <a:schemeClr val="tx2"/>
          </a:solidFill>
          <a:latin typeface="Times New Roman" pitchFamily="18" charset="0"/>
        </a:defRPr>
      </a:lvl8pPr>
      <a:lvl9pPr marL="1828800" algn="l"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40000"/>
        </a:spcBef>
        <a:spcAft>
          <a:spcPct val="0"/>
        </a:spcAft>
        <a:buClr>
          <a:srgbClr val="000099"/>
        </a:buClr>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network-electronics.com/" TargetMode="External"/><Relationship Id="rId13" Type="http://schemas.openxmlformats.org/officeDocument/2006/relationships/image" Target="../media/image6.png"/><Relationship Id="rId3" Type="http://schemas.openxmlformats.org/officeDocument/2006/relationships/hyperlink" Target="http://www.edvantagegroup.com/" TargetMode="External"/><Relationship Id="rId7" Type="http://schemas.openxmlformats.org/officeDocument/2006/relationships/hyperlink" Target="http://www.tific.com/" TargetMode="External"/><Relationship Id="rId12"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www.capnia.com/" TargetMode="External"/><Relationship Id="rId11" Type="http://schemas.openxmlformats.org/officeDocument/2006/relationships/image" Target="../media/image4.wmf"/><Relationship Id="rId5" Type="http://schemas.openxmlformats.org/officeDocument/2006/relationships/hyperlink" Target="http://www.hypres.com/" TargetMode="External"/><Relationship Id="rId15" Type="http://schemas.openxmlformats.org/officeDocument/2006/relationships/image" Target="../media/image8.png"/><Relationship Id="rId10" Type="http://schemas.openxmlformats.org/officeDocument/2006/relationships/image" Target="../media/image3.wmf"/><Relationship Id="rId4" Type="http://schemas.openxmlformats.org/officeDocument/2006/relationships/hyperlink" Target="http://www.interagon.com/" TargetMode="External"/><Relationship Id="rId9" Type="http://schemas.openxmlformats.org/officeDocument/2006/relationships/image" Target="../media/image2.png"/><Relationship Id="rId1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hyperlink" Target="http://www.falanx.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hyperlink" Target="http://www.net4cal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bmenu.no/index2.htm" TargetMode="External"/><Relationship Id="rId13" Type="http://schemas.openxmlformats.org/officeDocument/2006/relationships/image" Target="../media/image14.png"/><Relationship Id="rId3" Type="http://schemas.openxmlformats.org/officeDocument/2006/relationships/hyperlink" Target="http://www.bmenu.com/" TargetMode="External"/><Relationship Id="rId7" Type="http://schemas.openxmlformats.org/officeDocument/2006/relationships/hyperlink" Target="http://www.multiplan.no/" TargetMode="External"/><Relationship Id="rId12"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www.optosense.com/" TargetMode="External"/><Relationship Id="rId11" Type="http://schemas.openxmlformats.org/officeDocument/2006/relationships/image" Target="../media/image12.jpeg"/><Relationship Id="rId5" Type="http://schemas.openxmlformats.org/officeDocument/2006/relationships/hyperlink" Target="http://www.owera.com/" TargetMode="External"/><Relationship Id="rId10" Type="http://schemas.openxmlformats.org/officeDocument/2006/relationships/hyperlink" Target="http://www.artspages.com/head.htm" TargetMode="External"/><Relationship Id="rId4" Type="http://schemas.openxmlformats.org/officeDocument/2006/relationships/hyperlink" Target="http://www.artspages.com/" TargetMode="External"/><Relationship Id="rId9" Type="http://schemas.openxmlformats.org/officeDocument/2006/relationships/image" Target="../media/image11.jpeg"/><Relationship Id="rId14" Type="http://schemas.openxmlformats.org/officeDocument/2006/relationships/image" Target="../media/image15.png"/></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hyperlink" Target="http://www.never.no/" TargetMode="External"/><Relationship Id="rId7"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hyperlink" Target="http://www.novelda.no/" TargetMode="External"/><Relationship Id="rId4" Type="http://schemas.openxmlformats.org/officeDocument/2006/relationships/hyperlink" Target="http://www.pingcom.ne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algn="ctr"/>
            <a:r>
              <a:rPr lang="nb-NO" sz="3200" smtClean="0"/>
              <a:t/>
            </a:r>
            <a:br>
              <a:rPr lang="nb-NO" sz="3200" smtClean="0"/>
            </a:br>
            <a:r>
              <a:rPr lang="nb-NO" sz="3200" smtClean="0"/>
              <a:t>Hvilke instrumenter brukes i finansiering?</a:t>
            </a:r>
            <a:br>
              <a:rPr lang="nb-NO" sz="3200" smtClean="0"/>
            </a:br>
            <a:r>
              <a:rPr lang="nb-NO" sz="3200" smtClean="0"/>
              <a:t>Hvilke rolle spiller Venturekapital?</a:t>
            </a:r>
            <a:br>
              <a:rPr lang="nb-NO" sz="3200" smtClean="0"/>
            </a:br>
            <a:endParaRPr lang="en-US" sz="3200" smtClean="0"/>
          </a:p>
        </p:txBody>
      </p:sp>
      <p:sp>
        <p:nvSpPr>
          <p:cNvPr id="13315" name="Rectangle 3"/>
          <p:cNvSpPr>
            <a:spLocks noGrp="1" noChangeArrowheads="1"/>
          </p:cNvSpPr>
          <p:nvPr>
            <p:ph type="subTitle" idx="1"/>
          </p:nvPr>
        </p:nvSpPr>
        <p:spPr/>
        <p:txBody>
          <a:bodyPr/>
          <a:lstStyle/>
          <a:p>
            <a:r>
              <a:rPr lang="nb-NO" dirty="0" smtClean="0"/>
              <a:t>Erling Maartmann-Moe</a:t>
            </a:r>
          </a:p>
          <a:p>
            <a:r>
              <a:rPr lang="nb-NO" smtClean="0"/>
              <a:t>Alliance Venture</a:t>
            </a:r>
            <a:endParaRPr lang="nb-NO" dirty="0" smtClean="0"/>
          </a:p>
          <a:p>
            <a:r>
              <a:rPr lang="nb-NO" dirty="0" smtClean="0"/>
              <a:t>ENT1000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tel 1"/>
          <p:cNvSpPr>
            <a:spLocks noGrp="1"/>
          </p:cNvSpPr>
          <p:nvPr>
            <p:ph type="title"/>
          </p:nvPr>
        </p:nvSpPr>
        <p:spPr/>
        <p:txBody>
          <a:bodyPr/>
          <a:lstStyle/>
          <a:p>
            <a:r>
              <a:rPr lang="nb-NO" smtClean="0"/>
              <a:t>Forskingssektoren</a:t>
            </a:r>
          </a:p>
        </p:txBody>
      </p:sp>
      <p:sp>
        <p:nvSpPr>
          <p:cNvPr id="22531" name="Plassholder for innhold 2"/>
          <p:cNvSpPr>
            <a:spLocks noGrp="1"/>
          </p:cNvSpPr>
          <p:nvPr>
            <p:ph idx="1"/>
          </p:nvPr>
        </p:nvSpPr>
        <p:spPr/>
        <p:txBody>
          <a:bodyPr/>
          <a:lstStyle/>
          <a:p>
            <a:r>
              <a:rPr lang="nb-NO" sz="2400" smtClean="0"/>
              <a:t>Birkeland Innovasjon</a:t>
            </a:r>
          </a:p>
          <a:p>
            <a:r>
              <a:rPr lang="nb-NO" sz="2400" smtClean="0"/>
              <a:t>Sikre og forvalte UiOs intellektuelle rettigheter til forskningsresultater </a:t>
            </a:r>
          </a:p>
          <a:p>
            <a:r>
              <a:rPr lang="nb-NO" sz="2400" smtClean="0"/>
              <a:t>Stimulere til kunnskapsbasert innovasjon ved å drive opplysende virksomhet ved UiO for å skape forståelse blant forskerne for betydningen av innovasjon og nyskaping som en del av UiOs virksomhet </a:t>
            </a:r>
          </a:p>
          <a:p>
            <a:r>
              <a:rPr lang="nb-NO" sz="2400" smtClean="0"/>
              <a:t>Velge ut og drive frem prosjekter som er egnet for kommersialisering ved lisensiering til eksisterende industri eller ved etablering av nye selskaper</a:t>
            </a:r>
          </a:p>
          <a:p>
            <a:endParaRPr lang="nb-NO" sz="2400" smtClean="0"/>
          </a:p>
          <a:p>
            <a:endParaRPr lang="nb-NO"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nb-NO" smtClean="0"/>
              <a:t>Venture-selskapenes organisering</a:t>
            </a:r>
            <a:endParaRPr lang="en-US" smtClean="0"/>
          </a:p>
        </p:txBody>
      </p:sp>
      <p:sp>
        <p:nvSpPr>
          <p:cNvPr id="23555" name="Rectangle 3"/>
          <p:cNvSpPr>
            <a:spLocks noGrp="1" noChangeArrowheads="1"/>
          </p:cNvSpPr>
          <p:nvPr>
            <p:ph type="body" idx="1"/>
          </p:nvPr>
        </p:nvSpPr>
        <p:spPr/>
        <p:txBody>
          <a:bodyPr/>
          <a:lstStyle/>
          <a:p>
            <a:r>
              <a:rPr lang="nb-NO" smtClean="0"/>
              <a:t>General Partner/Limited Partner</a:t>
            </a:r>
          </a:p>
          <a:p>
            <a:r>
              <a:rPr lang="nb-NO" smtClean="0"/>
              <a:t>Begrenset levetid – skal ”likvideres” etter 6-10 år (typisk)</a:t>
            </a:r>
          </a:p>
          <a:p>
            <a:r>
              <a:rPr lang="nb-NO" smtClean="0"/>
              <a:t>Serie med fond av begrenset levetid</a:t>
            </a:r>
          </a:p>
          <a:p>
            <a:r>
              <a:rPr lang="nb-NO" smtClean="0"/>
              <a:t>Normalt skal ikke et nytt fond ”redde” investeringer i tidligere fond</a:t>
            </a:r>
          </a:p>
          <a:p>
            <a:r>
              <a:rPr lang="nb-NO" smtClean="0"/>
              <a:t>Management-selskap får</a:t>
            </a:r>
          </a:p>
          <a:p>
            <a:pPr lvl="1"/>
            <a:r>
              <a:rPr lang="nb-NO" smtClean="0"/>
              <a:t>Ca. 2,5% forvantlingshonorar av kapital</a:t>
            </a:r>
          </a:p>
          <a:p>
            <a:pPr lvl="1"/>
            <a:r>
              <a:rPr lang="nb-NO" smtClean="0"/>
              <a:t>Carried Interest 80/20</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nb-NO" smtClean="0"/>
              <a:t>Venture-modellen</a:t>
            </a:r>
            <a:endParaRPr lang="en-US" smtClean="0"/>
          </a:p>
        </p:txBody>
      </p:sp>
      <p:sp>
        <p:nvSpPr>
          <p:cNvPr id="24579" name="Rectangle 3"/>
          <p:cNvSpPr>
            <a:spLocks noGrp="1" noChangeArrowheads="1"/>
          </p:cNvSpPr>
          <p:nvPr>
            <p:ph type="body" idx="1"/>
          </p:nvPr>
        </p:nvSpPr>
        <p:spPr/>
        <p:txBody>
          <a:bodyPr/>
          <a:lstStyle/>
          <a:p>
            <a:r>
              <a:rPr lang="nb-NO" smtClean="0"/>
              <a:t>Oppsto historisk i USA etter 2. verdenskrig</a:t>
            </a:r>
          </a:p>
          <a:p>
            <a:pPr lvl="1"/>
            <a:r>
              <a:rPr lang="nb-NO" smtClean="0"/>
              <a:t>American Research and Development ARD</a:t>
            </a:r>
          </a:p>
          <a:p>
            <a:r>
              <a:rPr lang="nb-NO" smtClean="0"/>
              <a:t>Skjøt fart fra ca. 1960 med:</a:t>
            </a:r>
          </a:p>
          <a:p>
            <a:pPr lvl="1"/>
            <a:r>
              <a:rPr lang="nb-NO" smtClean="0"/>
              <a:t>SBIC</a:t>
            </a:r>
          </a:p>
          <a:p>
            <a:pPr lvl="1"/>
            <a:r>
              <a:rPr lang="nb-NO" smtClean="0"/>
              <a:t>Pensjonsmidler (1979)</a:t>
            </a:r>
          </a:p>
          <a:p>
            <a:pPr lvl="1"/>
            <a:r>
              <a:rPr lang="nb-NO" smtClean="0"/>
              <a:t>Limited Partnership</a:t>
            </a:r>
          </a:p>
          <a:p>
            <a:r>
              <a:rPr lang="nb-NO" smtClean="0"/>
              <a:t>”The Money of Invention”</a:t>
            </a:r>
          </a:p>
          <a:p>
            <a:pPr lvl="1"/>
            <a:r>
              <a:rPr lang="nb-NO" smtClean="0"/>
              <a:t>Gompers &amp; Lerner</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nb-NO" dirty="0" err="1" smtClean="0"/>
              <a:t>Venture-modellen</a:t>
            </a:r>
            <a:r>
              <a:rPr lang="nb-NO" dirty="0" smtClean="0"/>
              <a:t>: Pengestrøm</a:t>
            </a:r>
          </a:p>
        </p:txBody>
      </p:sp>
      <p:sp>
        <p:nvSpPr>
          <p:cNvPr id="4" name="Oval 3"/>
          <p:cNvSpPr/>
          <p:nvPr/>
        </p:nvSpPr>
        <p:spPr>
          <a:xfrm>
            <a:off x="2500313" y="3214688"/>
            <a:ext cx="4643437" cy="78581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dirty="0"/>
              <a:t>Polaris</a:t>
            </a:r>
          </a:p>
        </p:txBody>
      </p:sp>
      <p:sp>
        <p:nvSpPr>
          <p:cNvPr id="5" name="Oval 4"/>
          <p:cNvSpPr/>
          <p:nvPr/>
        </p:nvSpPr>
        <p:spPr>
          <a:xfrm>
            <a:off x="1857375" y="1928813"/>
            <a:ext cx="857250"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Kistefos</a:t>
            </a:r>
          </a:p>
        </p:txBody>
      </p:sp>
      <p:sp>
        <p:nvSpPr>
          <p:cNvPr id="6" name="Oval 5"/>
          <p:cNvSpPr/>
          <p:nvPr/>
        </p:nvSpPr>
        <p:spPr>
          <a:xfrm>
            <a:off x="3786188" y="1571625"/>
            <a:ext cx="857250"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Private</a:t>
            </a:r>
          </a:p>
        </p:txBody>
      </p:sp>
      <p:sp>
        <p:nvSpPr>
          <p:cNvPr id="7" name="Oval 6"/>
          <p:cNvSpPr/>
          <p:nvPr/>
        </p:nvSpPr>
        <p:spPr>
          <a:xfrm>
            <a:off x="4714874" y="1571625"/>
            <a:ext cx="928695"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Statkraft</a:t>
            </a:r>
          </a:p>
        </p:txBody>
      </p:sp>
      <p:sp>
        <p:nvSpPr>
          <p:cNvPr id="8" name="Oval 7"/>
          <p:cNvSpPr/>
          <p:nvPr/>
        </p:nvSpPr>
        <p:spPr>
          <a:xfrm>
            <a:off x="5715000" y="1714500"/>
            <a:ext cx="857250"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Statoil</a:t>
            </a:r>
          </a:p>
        </p:txBody>
      </p:sp>
      <p:sp>
        <p:nvSpPr>
          <p:cNvPr id="9" name="Oval 8"/>
          <p:cNvSpPr/>
          <p:nvPr/>
        </p:nvSpPr>
        <p:spPr>
          <a:xfrm>
            <a:off x="6572250" y="1928813"/>
            <a:ext cx="857250"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DnB</a:t>
            </a:r>
          </a:p>
        </p:txBody>
      </p:sp>
      <p:sp>
        <p:nvSpPr>
          <p:cNvPr id="10" name="Oval 9"/>
          <p:cNvSpPr/>
          <p:nvPr/>
        </p:nvSpPr>
        <p:spPr>
          <a:xfrm>
            <a:off x="2786063" y="1714500"/>
            <a:ext cx="857250"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US</a:t>
            </a:r>
          </a:p>
        </p:txBody>
      </p:sp>
      <p:sp>
        <p:nvSpPr>
          <p:cNvPr id="11" name="Oval 10"/>
          <p:cNvSpPr/>
          <p:nvPr/>
        </p:nvSpPr>
        <p:spPr>
          <a:xfrm>
            <a:off x="571472" y="2357438"/>
            <a:ext cx="1285903" cy="14287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nb-NO" sz="1200" dirty="0"/>
              <a:t>Innovasjon Norge</a:t>
            </a:r>
          </a:p>
        </p:txBody>
      </p:sp>
      <p:cxnSp>
        <p:nvCxnSpPr>
          <p:cNvPr id="13" name="Straight Arrow Connector 12"/>
          <p:cNvCxnSpPr/>
          <p:nvPr/>
        </p:nvCxnSpPr>
        <p:spPr>
          <a:xfrm rot="16200000" flipH="1">
            <a:off x="2250282" y="2678906"/>
            <a:ext cx="857250"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00250" y="3286125"/>
            <a:ext cx="500063" cy="1428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rot="16200000" flipH="1">
            <a:off x="2928938" y="2643187"/>
            <a:ext cx="857250"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857626" y="2571750"/>
            <a:ext cx="785812"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4679951" y="2606675"/>
            <a:ext cx="7858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5643562" y="2643188"/>
            <a:ext cx="785813"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6393656" y="2750344"/>
            <a:ext cx="785813"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714500" y="5357813"/>
            <a:ext cx="1077066" cy="357187"/>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Optosense</a:t>
            </a:r>
          </a:p>
        </p:txBody>
      </p:sp>
      <p:sp>
        <p:nvSpPr>
          <p:cNvPr id="28" name="Oval 27"/>
          <p:cNvSpPr/>
          <p:nvPr/>
        </p:nvSpPr>
        <p:spPr>
          <a:xfrm>
            <a:off x="3786187" y="5715000"/>
            <a:ext cx="923199" cy="357188"/>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PING</a:t>
            </a:r>
          </a:p>
        </p:txBody>
      </p:sp>
      <p:sp>
        <p:nvSpPr>
          <p:cNvPr id="29" name="Oval 28"/>
          <p:cNvSpPr/>
          <p:nvPr/>
        </p:nvSpPr>
        <p:spPr>
          <a:xfrm>
            <a:off x="4714874" y="5715000"/>
            <a:ext cx="1000133" cy="357188"/>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Artspages</a:t>
            </a:r>
          </a:p>
        </p:txBody>
      </p:sp>
      <p:sp>
        <p:nvSpPr>
          <p:cNvPr id="30" name="Oval 29"/>
          <p:cNvSpPr/>
          <p:nvPr/>
        </p:nvSpPr>
        <p:spPr>
          <a:xfrm>
            <a:off x="5714999" y="5572125"/>
            <a:ext cx="923199" cy="357188"/>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Owera</a:t>
            </a:r>
          </a:p>
        </p:txBody>
      </p:sp>
      <p:sp>
        <p:nvSpPr>
          <p:cNvPr id="31" name="Oval 30"/>
          <p:cNvSpPr/>
          <p:nvPr/>
        </p:nvSpPr>
        <p:spPr>
          <a:xfrm>
            <a:off x="6572249" y="5357813"/>
            <a:ext cx="923199" cy="357187"/>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Never</a:t>
            </a:r>
          </a:p>
        </p:txBody>
      </p:sp>
      <p:sp>
        <p:nvSpPr>
          <p:cNvPr id="32" name="Oval 31"/>
          <p:cNvSpPr/>
          <p:nvPr/>
        </p:nvSpPr>
        <p:spPr>
          <a:xfrm>
            <a:off x="2786062" y="5572125"/>
            <a:ext cx="923199" cy="357188"/>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a:t>bMenu</a:t>
            </a:r>
          </a:p>
        </p:txBody>
      </p:sp>
      <p:cxnSp>
        <p:nvCxnSpPr>
          <p:cNvPr id="33" name="Straight Arrow Connector 32"/>
          <p:cNvCxnSpPr/>
          <p:nvPr/>
        </p:nvCxnSpPr>
        <p:spPr>
          <a:xfrm rot="5400000">
            <a:off x="2250282" y="4464844"/>
            <a:ext cx="857250"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2928938" y="4714875"/>
            <a:ext cx="857250"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928268" y="4787107"/>
            <a:ext cx="785813" cy="69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4751388" y="4892675"/>
            <a:ext cx="7858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5572125" y="4786313"/>
            <a:ext cx="785813"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6429386" y="4643448"/>
            <a:ext cx="785806" cy="214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kstSylinder 38"/>
          <p:cNvSpPr txBox="1"/>
          <p:nvPr/>
        </p:nvSpPr>
        <p:spPr>
          <a:xfrm>
            <a:off x="3786182" y="2500306"/>
            <a:ext cx="1944763" cy="461665"/>
          </a:xfrm>
          <a:prstGeom prst="rect">
            <a:avLst/>
          </a:prstGeom>
          <a:noFill/>
        </p:spPr>
        <p:txBody>
          <a:bodyPr wrap="none" rtlCol="0">
            <a:spAutoFit/>
          </a:bodyPr>
          <a:lstStyle/>
          <a:p>
            <a:r>
              <a:rPr lang="nb-NO" dirty="0" smtClean="0"/>
              <a:t>Investeringer</a:t>
            </a:r>
            <a:endParaRPr lang="nb-NO" dirty="0"/>
          </a:p>
        </p:txBody>
      </p:sp>
      <p:sp>
        <p:nvSpPr>
          <p:cNvPr id="40" name="TekstSylinder 39"/>
          <p:cNvSpPr txBox="1"/>
          <p:nvPr/>
        </p:nvSpPr>
        <p:spPr>
          <a:xfrm>
            <a:off x="3786182" y="4396095"/>
            <a:ext cx="1944763" cy="461665"/>
          </a:xfrm>
          <a:prstGeom prst="rect">
            <a:avLst/>
          </a:prstGeom>
          <a:noFill/>
        </p:spPr>
        <p:txBody>
          <a:bodyPr wrap="none" rtlCol="0">
            <a:spAutoFit/>
          </a:bodyPr>
          <a:lstStyle/>
          <a:p>
            <a:r>
              <a:rPr lang="nb-NO" dirty="0" smtClean="0"/>
              <a:t>Investeringer</a:t>
            </a:r>
            <a:endParaRPr lang="nb-NO" dirty="0"/>
          </a:p>
        </p:txBody>
      </p:sp>
      <p:sp>
        <p:nvSpPr>
          <p:cNvPr id="41" name="TekstSylinder 40"/>
          <p:cNvSpPr txBox="1"/>
          <p:nvPr/>
        </p:nvSpPr>
        <p:spPr>
          <a:xfrm>
            <a:off x="1857356" y="3429000"/>
            <a:ext cx="715260" cy="461665"/>
          </a:xfrm>
          <a:prstGeom prst="rect">
            <a:avLst/>
          </a:prstGeom>
          <a:noFill/>
        </p:spPr>
        <p:txBody>
          <a:bodyPr wrap="none" rtlCol="0">
            <a:spAutoFit/>
          </a:bodyPr>
          <a:lstStyle/>
          <a:p>
            <a:r>
              <a:rPr lang="nb-NO" dirty="0" smtClean="0"/>
              <a:t>Lån</a:t>
            </a:r>
            <a:endParaRPr lang="nb-NO" dirty="0"/>
          </a:p>
        </p:txBody>
      </p:sp>
      <p:sp>
        <p:nvSpPr>
          <p:cNvPr id="43" name="Oval 30"/>
          <p:cNvSpPr/>
          <p:nvPr/>
        </p:nvSpPr>
        <p:spPr>
          <a:xfrm>
            <a:off x="7435015" y="5143512"/>
            <a:ext cx="1066075" cy="357187"/>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dirty="0" smtClean="0"/>
              <a:t>Multiplan</a:t>
            </a:r>
            <a:endParaRPr lang="nb-NO" sz="900" dirty="0"/>
          </a:p>
        </p:txBody>
      </p:sp>
      <p:cxnSp>
        <p:nvCxnSpPr>
          <p:cNvPr id="44" name="Straight Arrow Connector 37"/>
          <p:cNvCxnSpPr/>
          <p:nvPr/>
        </p:nvCxnSpPr>
        <p:spPr>
          <a:xfrm rot="16200000" flipH="1">
            <a:off x="7000896" y="4286255"/>
            <a:ext cx="785811"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Venture-modellen</a:t>
            </a:r>
            <a:r>
              <a:rPr lang="nb-NO" dirty="0" smtClean="0"/>
              <a:t> - </a:t>
            </a:r>
            <a:r>
              <a:rPr lang="nb-NO" dirty="0" err="1" smtClean="0"/>
              <a:t>return</a:t>
            </a:r>
            <a:endParaRPr lang="nb-NO" dirty="0"/>
          </a:p>
        </p:txBody>
      </p:sp>
      <p:cxnSp>
        <p:nvCxnSpPr>
          <p:cNvPr id="5" name="Rett pil 4"/>
          <p:cNvCxnSpPr/>
          <p:nvPr/>
        </p:nvCxnSpPr>
        <p:spPr>
          <a:xfrm>
            <a:off x="500828" y="5786454"/>
            <a:ext cx="7715304"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Rett pil 6"/>
          <p:cNvCxnSpPr/>
          <p:nvPr/>
        </p:nvCxnSpPr>
        <p:spPr>
          <a:xfrm rot="5400000" flipH="1" flipV="1">
            <a:off x="-1427998" y="3857628"/>
            <a:ext cx="38576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Frihåndsform 15"/>
          <p:cNvSpPr/>
          <p:nvPr/>
        </p:nvSpPr>
        <p:spPr>
          <a:xfrm>
            <a:off x="500035" y="1714488"/>
            <a:ext cx="7715303" cy="4053821"/>
          </a:xfrm>
          <a:custGeom>
            <a:avLst/>
            <a:gdLst>
              <a:gd name="connsiteX0" fmla="*/ 0 w 7562626"/>
              <a:gd name="connsiteY0" fmla="*/ 2506531 h 2506531"/>
              <a:gd name="connsiteX1" fmla="*/ 1387736 w 7562626"/>
              <a:gd name="connsiteY1" fmla="*/ 2431228 h 2506531"/>
              <a:gd name="connsiteX2" fmla="*/ 3022899 w 7562626"/>
              <a:gd name="connsiteY2" fmla="*/ 2248348 h 2506531"/>
              <a:gd name="connsiteX3" fmla="*/ 4851699 w 7562626"/>
              <a:gd name="connsiteY3" fmla="*/ 1957891 h 2506531"/>
              <a:gd name="connsiteX4" fmla="*/ 6207162 w 7562626"/>
              <a:gd name="connsiteY4" fmla="*/ 1344706 h 2506531"/>
              <a:gd name="connsiteX5" fmla="*/ 7175351 w 7562626"/>
              <a:gd name="connsiteY5" fmla="*/ 484094 h 2506531"/>
              <a:gd name="connsiteX6" fmla="*/ 7562626 w 7562626"/>
              <a:gd name="connsiteY6" fmla="*/ 0 h 2506531"/>
              <a:gd name="connsiteX0" fmla="*/ 0 w 7562626"/>
              <a:gd name="connsiteY0" fmla="*/ 2506531 h 2506531"/>
              <a:gd name="connsiteX1" fmla="*/ 1387736 w 7562626"/>
              <a:gd name="connsiteY1" fmla="*/ 2431228 h 2506531"/>
              <a:gd name="connsiteX2" fmla="*/ 3022899 w 7562626"/>
              <a:gd name="connsiteY2" fmla="*/ 2248348 h 2506531"/>
              <a:gd name="connsiteX3" fmla="*/ 4851700 w 7562626"/>
              <a:gd name="connsiteY3" fmla="*/ 1852879 h 2506531"/>
              <a:gd name="connsiteX4" fmla="*/ 6207162 w 7562626"/>
              <a:gd name="connsiteY4" fmla="*/ 1344706 h 2506531"/>
              <a:gd name="connsiteX5" fmla="*/ 7175351 w 7562626"/>
              <a:gd name="connsiteY5" fmla="*/ 484094 h 2506531"/>
              <a:gd name="connsiteX6" fmla="*/ 7562626 w 7562626"/>
              <a:gd name="connsiteY6" fmla="*/ 0 h 2506531"/>
              <a:gd name="connsiteX0" fmla="*/ 0 w 7562626"/>
              <a:gd name="connsiteY0" fmla="*/ 2506531 h 2506531"/>
              <a:gd name="connsiteX1" fmla="*/ 1387736 w 7562626"/>
              <a:gd name="connsiteY1" fmla="*/ 2431228 h 2506531"/>
              <a:gd name="connsiteX2" fmla="*/ 3022899 w 7562626"/>
              <a:gd name="connsiteY2" fmla="*/ 2248348 h 2506531"/>
              <a:gd name="connsiteX3" fmla="*/ 4851700 w 7562626"/>
              <a:gd name="connsiteY3" fmla="*/ 1852879 h 2506531"/>
              <a:gd name="connsiteX4" fmla="*/ 6207162 w 7562626"/>
              <a:gd name="connsiteY4" fmla="*/ 1344706 h 2506531"/>
              <a:gd name="connsiteX5" fmla="*/ 7175351 w 7562626"/>
              <a:gd name="connsiteY5" fmla="*/ 484094 h 2506531"/>
              <a:gd name="connsiteX6" fmla="*/ 7562626 w 7562626"/>
              <a:gd name="connsiteY6" fmla="*/ 0 h 2506531"/>
              <a:gd name="connsiteX0" fmla="*/ 0 w 7562626"/>
              <a:gd name="connsiteY0" fmla="*/ 2506531 h 2506531"/>
              <a:gd name="connsiteX1" fmla="*/ 1387736 w 7562626"/>
              <a:gd name="connsiteY1" fmla="*/ 2431228 h 2506531"/>
              <a:gd name="connsiteX2" fmla="*/ 3022899 w 7562626"/>
              <a:gd name="connsiteY2" fmla="*/ 2248348 h 2506531"/>
              <a:gd name="connsiteX3" fmla="*/ 4851700 w 7562626"/>
              <a:gd name="connsiteY3" fmla="*/ 1852879 h 2506531"/>
              <a:gd name="connsiteX4" fmla="*/ 6207162 w 7562626"/>
              <a:gd name="connsiteY4" fmla="*/ 1344706 h 2506531"/>
              <a:gd name="connsiteX5" fmla="*/ 7313274 w 7562626"/>
              <a:gd name="connsiteY5" fmla="*/ 851559 h 2506531"/>
              <a:gd name="connsiteX6" fmla="*/ 7562626 w 7562626"/>
              <a:gd name="connsiteY6" fmla="*/ 0 h 2506531"/>
              <a:gd name="connsiteX0" fmla="*/ 0 w 7838504"/>
              <a:gd name="connsiteY0" fmla="*/ 2191563 h 2191563"/>
              <a:gd name="connsiteX1" fmla="*/ 1387736 w 7838504"/>
              <a:gd name="connsiteY1" fmla="*/ 2116260 h 2191563"/>
              <a:gd name="connsiteX2" fmla="*/ 3022899 w 7838504"/>
              <a:gd name="connsiteY2" fmla="*/ 1933380 h 2191563"/>
              <a:gd name="connsiteX3" fmla="*/ 4851700 w 7838504"/>
              <a:gd name="connsiteY3" fmla="*/ 1537911 h 2191563"/>
              <a:gd name="connsiteX4" fmla="*/ 6207162 w 7838504"/>
              <a:gd name="connsiteY4" fmla="*/ 1029738 h 2191563"/>
              <a:gd name="connsiteX5" fmla="*/ 7313274 w 7838504"/>
              <a:gd name="connsiteY5" fmla="*/ 536591 h 2191563"/>
              <a:gd name="connsiteX6" fmla="*/ 7838504 w 7838504"/>
              <a:gd name="connsiteY6" fmla="*/ 0 h 2191563"/>
              <a:gd name="connsiteX0" fmla="*/ 0 w 7838504"/>
              <a:gd name="connsiteY0" fmla="*/ 2191563 h 2191563"/>
              <a:gd name="connsiteX1" fmla="*/ 1387736 w 7838504"/>
              <a:gd name="connsiteY1" fmla="*/ 2116260 h 2191563"/>
              <a:gd name="connsiteX2" fmla="*/ 3022899 w 7838504"/>
              <a:gd name="connsiteY2" fmla="*/ 1933380 h 2191563"/>
              <a:gd name="connsiteX3" fmla="*/ 4851700 w 7838504"/>
              <a:gd name="connsiteY3" fmla="*/ 1537911 h 2191563"/>
              <a:gd name="connsiteX4" fmla="*/ 6069177 w 7838504"/>
              <a:gd name="connsiteY4" fmla="*/ 767233 h 2191563"/>
              <a:gd name="connsiteX5" fmla="*/ 7313274 w 7838504"/>
              <a:gd name="connsiteY5" fmla="*/ 536591 h 2191563"/>
              <a:gd name="connsiteX6" fmla="*/ 7838504 w 7838504"/>
              <a:gd name="connsiteY6" fmla="*/ 0 h 2191563"/>
              <a:gd name="connsiteX0" fmla="*/ 0 w 7838504"/>
              <a:gd name="connsiteY0" fmla="*/ 2191563 h 2191563"/>
              <a:gd name="connsiteX1" fmla="*/ 1387736 w 7838504"/>
              <a:gd name="connsiteY1" fmla="*/ 2116260 h 2191563"/>
              <a:gd name="connsiteX2" fmla="*/ 3022899 w 7838504"/>
              <a:gd name="connsiteY2" fmla="*/ 1933380 h 2191563"/>
              <a:gd name="connsiteX3" fmla="*/ 4851700 w 7838504"/>
              <a:gd name="connsiteY3" fmla="*/ 1537911 h 2191563"/>
              <a:gd name="connsiteX4" fmla="*/ 6069177 w 7838504"/>
              <a:gd name="connsiteY4" fmla="*/ 767233 h 2191563"/>
              <a:gd name="connsiteX5" fmla="*/ 6968357 w 7838504"/>
              <a:gd name="connsiteY5" fmla="*/ 326583 h 2191563"/>
              <a:gd name="connsiteX6" fmla="*/ 7838504 w 7838504"/>
              <a:gd name="connsiteY6" fmla="*/ 0 h 2191563"/>
              <a:gd name="connsiteX0" fmla="*/ 0 w 7838504"/>
              <a:gd name="connsiteY0" fmla="*/ 2191563 h 2191563"/>
              <a:gd name="connsiteX1" fmla="*/ 1387736 w 7838504"/>
              <a:gd name="connsiteY1" fmla="*/ 2116260 h 2191563"/>
              <a:gd name="connsiteX2" fmla="*/ 3022899 w 7838504"/>
              <a:gd name="connsiteY2" fmla="*/ 1933380 h 2191563"/>
              <a:gd name="connsiteX3" fmla="*/ 4851700 w 7838504"/>
              <a:gd name="connsiteY3" fmla="*/ 1432898 h 2191563"/>
              <a:gd name="connsiteX4" fmla="*/ 6069177 w 7838504"/>
              <a:gd name="connsiteY4" fmla="*/ 767233 h 2191563"/>
              <a:gd name="connsiteX5" fmla="*/ 6968357 w 7838504"/>
              <a:gd name="connsiteY5" fmla="*/ 326583 h 2191563"/>
              <a:gd name="connsiteX6" fmla="*/ 7838504 w 7838504"/>
              <a:gd name="connsiteY6" fmla="*/ 0 h 2191563"/>
              <a:gd name="connsiteX0" fmla="*/ 0 w 7838504"/>
              <a:gd name="connsiteY0" fmla="*/ 2191563 h 2191563"/>
              <a:gd name="connsiteX1" fmla="*/ 1387736 w 7838504"/>
              <a:gd name="connsiteY1" fmla="*/ 2116260 h 2191563"/>
              <a:gd name="connsiteX2" fmla="*/ 3022899 w 7838504"/>
              <a:gd name="connsiteY2" fmla="*/ 1933380 h 2191563"/>
              <a:gd name="connsiteX3" fmla="*/ 4851700 w 7838504"/>
              <a:gd name="connsiteY3" fmla="*/ 1432898 h 2191563"/>
              <a:gd name="connsiteX4" fmla="*/ 6069177 w 7838504"/>
              <a:gd name="connsiteY4" fmla="*/ 767233 h 2191563"/>
              <a:gd name="connsiteX5" fmla="*/ 6968357 w 7838504"/>
              <a:gd name="connsiteY5" fmla="*/ 326583 h 2191563"/>
              <a:gd name="connsiteX6" fmla="*/ 7838504 w 7838504"/>
              <a:gd name="connsiteY6" fmla="*/ 0 h 2191563"/>
              <a:gd name="connsiteX0" fmla="*/ 0 w 7838504"/>
              <a:gd name="connsiteY0" fmla="*/ 2191563 h 2191563"/>
              <a:gd name="connsiteX1" fmla="*/ 1387736 w 7838504"/>
              <a:gd name="connsiteY1" fmla="*/ 2116260 h 2191563"/>
              <a:gd name="connsiteX2" fmla="*/ 3022899 w 7838504"/>
              <a:gd name="connsiteY2" fmla="*/ 1933380 h 2191563"/>
              <a:gd name="connsiteX3" fmla="*/ 4851700 w 7838504"/>
              <a:gd name="connsiteY3" fmla="*/ 1432898 h 2191563"/>
              <a:gd name="connsiteX4" fmla="*/ 6069177 w 7838504"/>
              <a:gd name="connsiteY4" fmla="*/ 767233 h 2191563"/>
              <a:gd name="connsiteX5" fmla="*/ 6968357 w 7838504"/>
              <a:gd name="connsiteY5" fmla="*/ 326583 h 2191563"/>
              <a:gd name="connsiteX6" fmla="*/ 7838504 w 7838504"/>
              <a:gd name="connsiteY6" fmla="*/ 0 h 2191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8504" h="2191563">
                <a:moveTo>
                  <a:pt x="0" y="2191563"/>
                </a:moveTo>
                <a:cubicBezTo>
                  <a:pt x="441960" y="2175426"/>
                  <a:pt x="883920" y="2159290"/>
                  <a:pt x="1387736" y="2116260"/>
                </a:cubicBezTo>
                <a:cubicBezTo>
                  <a:pt x="1891552" y="2073230"/>
                  <a:pt x="2445572" y="2047274"/>
                  <a:pt x="3022899" y="1933380"/>
                </a:cubicBezTo>
                <a:cubicBezTo>
                  <a:pt x="3600226" y="1819486"/>
                  <a:pt x="4348738" y="1630932"/>
                  <a:pt x="4851700" y="1432898"/>
                </a:cubicBezTo>
                <a:cubicBezTo>
                  <a:pt x="5519524" y="1092307"/>
                  <a:pt x="5716401" y="951619"/>
                  <a:pt x="6069177" y="767233"/>
                </a:cubicBezTo>
                <a:cubicBezTo>
                  <a:pt x="6421953" y="582847"/>
                  <a:pt x="6673469" y="454455"/>
                  <a:pt x="6968357" y="326583"/>
                </a:cubicBezTo>
                <a:cubicBezTo>
                  <a:pt x="7263245" y="198711"/>
                  <a:pt x="7782923" y="77096"/>
                  <a:pt x="7838504" y="0"/>
                </a:cubicBezTo>
              </a:path>
            </a:pathLst>
          </a:custGeom>
        </p:spPr>
        <p:style>
          <a:lnRef idx="3">
            <a:schemeClr val="accent2"/>
          </a:lnRef>
          <a:fillRef idx="0">
            <a:schemeClr val="accent2"/>
          </a:fillRef>
          <a:effectRef idx="2">
            <a:schemeClr val="accent2"/>
          </a:effectRef>
          <a:fontRef idx="minor">
            <a:schemeClr val="tx1"/>
          </a:fontRef>
        </p:style>
        <p:txBody>
          <a:bodyPr rtlCol="0" anchor="b"/>
          <a:lstStyle/>
          <a:p>
            <a:pPr algn="ctr"/>
            <a:r>
              <a:rPr lang="nb-NO" dirty="0" smtClean="0"/>
              <a:t>				</a:t>
            </a:r>
            <a:endParaRPr lang="nb-NO" dirty="0"/>
          </a:p>
        </p:txBody>
      </p:sp>
      <p:cxnSp>
        <p:nvCxnSpPr>
          <p:cNvPr id="9" name="Straight Connector 8"/>
          <p:cNvCxnSpPr/>
          <p:nvPr/>
        </p:nvCxnSpPr>
        <p:spPr bwMode="auto">
          <a:xfrm flipV="1">
            <a:off x="500034" y="5357826"/>
            <a:ext cx="7572428" cy="4286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Arrow Connector 11"/>
          <p:cNvCxnSpPr>
            <a:stCxn id="7" idx="6"/>
          </p:cNvCxnSpPr>
          <p:nvPr/>
        </p:nvCxnSpPr>
        <p:spPr bwMode="auto">
          <a:xfrm>
            <a:off x="8215338" y="1714488"/>
            <a:ext cx="1588" cy="78581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bwMode="auto">
          <a:xfrm rot="5400000">
            <a:off x="6786578" y="3929066"/>
            <a:ext cx="2857520" cy="158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bwMode="auto">
          <a:xfrm rot="5400000">
            <a:off x="8001024" y="5572140"/>
            <a:ext cx="428628" cy="158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6643702" y="5429264"/>
            <a:ext cx="1553630" cy="338554"/>
          </a:xfrm>
          <a:prstGeom prst="rect">
            <a:avLst/>
          </a:prstGeom>
          <a:noFill/>
        </p:spPr>
        <p:txBody>
          <a:bodyPr wrap="none" rtlCol="0">
            <a:spAutoFit/>
          </a:bodyPr>
          <a:lstStyle/>
          <a:p>
            <a:r>
              <a:rPr lang="nb-NO" sz="1600" b="0" dirty="0" smtClean="0">
                <a:solidFill>
                  <a:schemeClr val="tx1"/>
                </a:solidFill>
                <a:latin typeface="Arial" pitchFamily="34" charset="0"/>
                <a:cs typeface="Arial" pitchFamily="34" charset="0"/>
              </a:rPr>
              <a:t>Hurdle rate 7%</a:t>
            </a:r>
            <a:endParaRPr lang="nb-NO" sz="1600" b="0" dirty="0">
              <a:solidFill>
                <a:schemeClr val="tx1"/>
              </a:solidFill>
              <a:latin typeface="Arial" pitchFamily="34" charset="0"/>
              <a:cs typeface="Arial" pitchFamily="34" charset="0"/>
            </a:endParaRPr>
          </a:p>
        </p:txBody>
      </p:sp>
      <p:sp>
        <p:nvSpPr>
          <p:cNvPr id="18" name="TextBox 17"/>
          <p:cNvSpPr txBox="1"/>
          <p:nvPr/>
        </p:nvSpPr>
        <p:spPr>
          <a:xfrm>
            <a:off x="6925297" y="5805090"/>
            <a:ext cx="1234633" cy="338554"/>
          </a:xfrm>
          <a:prstGeom prst="rect">
            <a:avLst/>
          </a:prstGeom>
          <a:noFill/>
        </p:spPr>
        <p:txBody>
          <a:bodyPr wrap="none" rtlCol="0">
            <a:spAutoFit/>
          </a:bodyPr>
          <a:lstStyle/>
          <a:p>
            <a:r>
              <a:rPr lang="nb-NO" sz="1600" b="0" dirty="0" smtClean="0">
                <a:latin typeface="Arial" pitchFamily="34" charset="0"/>
                <a:cs typeface="Arial" pitchFamily="34" charset="0"/>
              </a:rPr>
              <a:t>End of fund</a:t>
            </a:r>
            <a:endParaRPr lang="nb-NO" sz="1600" b="0" dirty="0">
              <a:latin typeface="Arial" pitchFamily="34" charset="0"/>
              <a:cs typeface="Arial" pitchFamily="34" charset="0"/>
            </a:endParaRPr>
          </a:p>
        </p:txBody>
      </p:sp>
      <p:sp>
        <p:nvSpPr>
          <p:cNvPr id="19" name="TextBox 18"/>
          <p:cNvSpPr txBox="1"/>
          <p:nvPr/>
        </p:nvSpPr>
        <p:spPr>
          <a:xfrm>
            <a:off x="6715140" y="3643314"/>
            <a:ext cx="1486304" cy="338554"/>
          </a:xfrm>
          <a:prstGeom prst="rect">
            <a:avLst/>
          </a:prstGeom>
          <a:noFill/>
        </p:spPr>
        <p:txBody>
          <a:bodyPr wrap="none" rtlCol="0">
            <a:spAutoFit/>
          </a:bodyPr>
          <a:lstStyle/>
          <a:p>
            <a:r>
              <a:rPr lang="nb-NO" sz="1600" b="0" dirty="0" smtClean="0">
                <a:solidFill>
                  <a:schemeClr val="accent2"/>
                </a:solidFill>
                <a:latin typeface="Arial" pitchFamily="34" charset="0"/>
                <a:cs typeface="Arial" pitchFamily="34" charset="0"/>
              </a:rPr>
              <a:t>Investors 80%</a:t>
            </a:r>
            <a:endParaRPr lang="nb-NO" sz="1600" b="0" dirty="0">
              <a:solidFill>
                <a:schemeClr val="accent2"/>
              </a:solidFill>
              <a:latin typeface="Arial" pitchFamily="34" charset="0"/>
              <a:cs typeface="Arial" pitchFamily="34" charset="0"/>
            </a:endParaRPr>
          </a:p>
        </p:txBody>
      </p:sp>
      <p:sp>
        <p:nvSpPr>
          <p:cNvPr id="20" name="TextBox 19"/>
          <p:cNvSpPr txBox="1"/>
          <p:nvPr/>
        </p:nvSpPr>
        <p:spPr>
          <a:xfrm>
            <a:off x="6715140" y="2000240"/>
            <a:ext cx="2068195" cy="338554"/>
          </a:xfrm>
          <a:prstGeom prst="rect">
            <a:avLst/>
          </a:prstGeom>
          <a:noFill/>
        </p:spPr>
        <p:txBody>
          <a:bodyPr wrap="none" rtlCol="0">
            <a:spAutoFit/>
          </a:bodyPr>
          <a:lstStyle/>
          <a:p>
            <a:r>
              <a:rPr lang="nb-NO" sz="1600" b="0" dirty="0" smtClean="0">
                <a:latin typeface="Arial" pitchFamily="34" charset="0"/>
                <a:cs typeface="Arial" pitchFamily="34" charset="0"/>
              </a:rPr>
              <a:t>Carried Interest 20%</a:t>
            </a:r>
            <a:endParaRPr lang="nb-NO" sz="1600" b="0" dirty="0">
              <a:latin typeface="Arial" pitchFamily="34" charset="0"/>
              <a:cs typeface="Arial" pitchFamily="34" charset="0"/>
            </a:endParaRPr>
          </a:p>
        </p:txBody>
      </p:sp>
      <p:sp>
        <p:nvSpPr>
          <p:cNvPr id="21" name="TextBox 20"/>
          <p:cNvSpPr txBox="1"/>
          <p:nvPr/>
        </p:nvSpPr>
        <p:spPr>
          <a:xfrm>
            <a:off x="571472" y="2143116"/>
            <a:ext cx="691984" cy="338554"/>
          </a:xfrm>
          <a:prstGeom prst="rect">
            <a:avLst/>
          </a:prstGeom>
          <a:noFill/>
        </p:spPr>
        <p:txBody>
          <a:bodyPr wrap="none" rtlCol="0">
            <a:spAutoFit/>
          </a:bodyPr>
          <a:lstStyle/>
          <a:p>
            <a:r>
              <a:rPr lang="nb-NO" sz="1600" b="0" dirty="0" smtClean="0">
                <a:solidFill>
                  <a:schemeClr val="tx1"/>
                </a:solidFill>
                <a:latin typeface="Arial" pitchFamily="34" charset="0"/>
                <a:cs typeface="Arial" pitchFamily="34" charset="0"/>
              </a:rPr>
              <a:t>Value</a:t>
            </a:r>
            <a:endParaRPr lang="nb-NO" sz="1600" b="0" dirty="0">
              <a:solidFill>
                <a:schemeClr val="tx1"/>
              </a:solidFill>
              <a:latin typeface="Arial" pitchFamily="34" charset="0"/>
              <a:cs typeface="Arial" pitchFamily="34" charset="0"/>
            </a:endParaRPr>
          </a:p>
        </p:txBody>
      </p:sp>
      <p:sp>
        <p:nvSpPr>
          <p:cNvPr id="22" name="TextBox 21"/>
          <p:cNvSpPr txBox="1"/>
          <p:nvPr/>
        </p:nvSpPr>
        <p:spPr>
          <a:xfrm>
            <a:off x="500034" y="5786454"/>
            <a:ext cx="1305165" cy="338554"/>
          </a:xfrm>
          <a:prstGeom prst="rect">
            <a:avLst/>
          </a:prstGeom>
          <a:noFill/>
        </p:spPr>
        <p:txBody>
          <a:bodyPr wrap="none" rtlCol="0">
            <a:spAutoFit/>
          </a:bodyPr>
          <a:lstStyle/>
          <a:p>
            <a:r>
              <a:rPr lang="nb-NO" sz="1600" b="0" dirty="0" smtClean="0">
                <a:latin typeface="Arial" pitchFamily="34" charset="0"/>
                <a:cs typeface="Arial" pitchFamily="34" charset="0"/>
              </a:rPr>
              <a:t>Start of fund</a:t>
            </a:r>
            <a:endParaRPr lang="nb-NO" sz="1600" b="0" dirty="0">
              <a:latin typeface="Arial" pitchFamily="34" charset="0"/>
              <a:cs typeface="Arial" pitchFamily="34" charset="0"/>
            </a:endParaRPr>
          </a:p>
        </p:txBody>
      </p:sp>
      <p:sp>
        <p:nvSpPr>
          <p:cNvPr id="23" name="TextBox 20"/>
          <p:cNvSpPr txBox="1"/>
          <p:nvPr/>
        </p:nvSpPr>
        <p:spPr>
          <a:xfrm>
            <a:off x="571472" y="5376462"/>
            <a:ext cx="708848" cy="338554"/>
          </a:xfrm>
          <a:prstGeom prst="rect">
            <a:avLst/>
          </a:prstGeom>
          <a:noFill/>
        </p:spPr>
        <p:txBody>
          <a:bodyPr wrap="none" rtlCol="0">
            <a:spAutoFit/>
          </a:bodyPr>
          <a:lstStyle/>
          <a:p>
            <a:r>
              <a:rPr lang="nb-NO" sz="1600" b="0" dirty="0" smtClean="0">
                <a:solidFill>
                  <a:schemeClr val="tx1"/>
                </a:solidFill>
                <a:latin typeface="Arial" pitchFamily="34" charset="0"/>
                <a:cs typeface="Arial" pitchFamily="34" charset="0"/>
              </a:rPr>
              <a:t>100%</a:t>
            </a:r>
            <a:endParaRPr lang="nb-NO" sz="1600" b="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nb-NO" smtClean="0"/>
              <a:t>Hva er typisk for VC?</a:t>
            </a:r>
            <a:endParaRPr lang="en-US" smtClean="0"/>
          </a:p>
        </p:txBody>
      </p:sp>
      <p:sp>
        <p:nvSpPr>
          <p:cNvPr id="25603" name="Rectangle 3"/>
          <p:cNvSpPr>
            <a:spLocks noGrp="1" noChangeArrowheads="1"/>
          </p:cNvSpPr>
          <p:nvPr>
            <p:ph type="body" idx="1"/>
          </p:nvPr>
        </p:nvSpPr>
        <p:spPr/>
        <p:txBody>
          <a:bodyPr/>
          <a:lstStyle/>
          <a:p>
            <a:pPr>
              <a:lnSpc>
                <a:spcPct val="90000"/>
              </a:lnSpc>
            </a:pPr>
            <a:r>
              <a:rPr lang="nb-NO" sz="2400" smtClean="0"/>
              <a:t>Svært kritisk gjennomgang av case</a:t>
            </a:r>
          </a:p>
          <a:p>
            <a:pPr>
              <a:lnSpc>
                <a:spcPct val="90000"/>
              </a:lnSpc>
            </a:pPr>
            <a:r>
              <a:rPr lang="nb-NO" sz="2400" smtClean="0"/>
              <a:t>Aktive investorer</a:t>
            </a:r>
          </a:p>
          <a:p>
            <a:pPr>
              <a:lnSpc>
                <a:spcPct val="90000"/>
              </a:lnSpc>
            </a:pPr>
            <a:r>
              <a:rPr lang="nb-NO" sz="2400" smtClean="0"/>
              <a:t>Investerer i </a:t>
            </a:r>
            <a:r>
              <a:rPr lang="nb-NO" sz="2400" i="1" smtClean="0"/>
              <a:t>stages</a:t>
            </a:r>
          </a:p>
          <a:p>
            <a:pPr lvl="1">
              <a:lnSpc>
                <a:spcPct val="90000"/>
              </a:lnSpc>
            </a:pPr>
            <a:r>
              <a:rPr lang="nb-NO" sz="2000" smtClean="0"/>
              <a:t>Sikrer at mål blir nådd</a:t>
            </a:r>
          </a:p>
          <a:p>
            <a:pPr lvl="1">
              <a:lnSpc>
                <a:spcPct val="90000"/>
              </a:lnSpc>
            </a:pPr>
            <a:r>
              <a:rPr lang="nb-NO" sz="2000" smtClean="0"/>
              <a:t>Øker verdivurdering ved hver fase</a:t>
            </a:r>
          </a:p>
          <a:p>
            <a:pPr>
              <a:lnSpc>
                <a:spcPct val="90000"/>
              </a:lnSpc>
            </a:pPr>
            <a:r>
              <a:rPr lang="nb-NO" sz="2400" smtClean="0"/>
              <a:t>Term-sheet:</a:t>
            </a:r>
          </a:p>
          <a:p>
            <a:pPr lvl="1">
              <a:lnSpc>
                <a:spcPct val="90000"/>
              </a:lnSpc>
            </a:pPr>
            <a:r>
              <a:rPr lang="nb-NO" sz="2000" smtClean="0"/>
              <a:t>Preferanse-aksjer</a:t>
            </a:r>
          </a:p>
          <a:p>
            <a:pPr lvl="1">
              <a:lnSpc>
                <a:spcPct val="90000"/>
              </a:lnSpc>
            </a:pPr>
            <a:r>
              <a:rPr lang="nb-NO" sz="2000" smtClean="0"/>
              <a:t>Anti-dilution</a:t>
            </a:r>
          </a:p>
          <a:p>
            <a:pPr lvl="1">
              <a:lnSpc>
                <a:spcPct val="90000"/>
              </a:lnSpc>
            </a:pPr>
            <a:r>
              <a:rPr lang="nb-NO" sz="2000" smtClean="0"/>
              <a:t>Liquidation preference</a:t>
            </a:r>
          </a:p>
          <a:p>
            <a:pPr lvl="1">
              <a:lnSpc>
                <a:spcPct val="90000"/>
              </a:lnSpc>
            </a:pPr>
            <a:r>
              <a:rPr lang="nb-NO" sz="2000" smtClean="0"/>
              <a:t>Redemption</a:t>
            </a:r>
          </a:p>
          <a:p>
            <a:pPr lvl="1">
              <a:lnSpc>
                <a:spcPct val="90000"/>
              </a:lnSpc>
            </a:pPr>
            <a:r>
              <a:rPr lang="nb-NO" sz="2000" smtClean="0"/>
              <a:t>Styreplasser</a:t>
            </a:r>
          </a:p>
          <a:p>
            <a:pPr lvl="1">
              <a:lnSpc>
                <a:spcPct val="90000"/>
              </a:lnSpc>
            </a:pPr>
            <a:r>
              <a:rPr lang="nb-NO" sz="2000" smtClean="0"/>
              <a:t>Avstemningsregler…</a:t>
            </a:r>
          </a:p>
          <a:p>
            <a:pPr>
              <a:lnSpc>
                <a:spcPct val="90000"/>
              </a:lnSpc>
            </a:pPr>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en-US" smtClean="0">
                <a:cs typeface="Times New Roman" pitchFamily="18" charset="0"/>
              </a:rPr>
              <a:t>Investment Criteria</a:t>
            </a:r>
          </a:p>
        </p:txBody>
      </p:sp>
      <p:sp>
        <p:nvSpPr>
          <p:cNvPr id="26627" name="Rectangle 3"/>
          <p:cNvSpPr>
            <a:spLocks noGrp="1" noChangeArrowheads="1"/>
          </p:cNvSpPr>
          <p:nvPr>
            <p:ph type="body" idx="1"/>
          </p:nvPr>
        </p:nvSpPr>
        <p:spPr>
          <a:xfrm>
            <a:off x="533400" y="1676400"/>
            <a:ext cx="8001000" cy="4038600"/>
          </a:xfrm>
          <a:noFill/>
        </p:spPr>
        <p:txBody>
          <a:bodyPr/>
          <a:lstStyle/>
          <a:p>
            <a:r>
              <a:rPr lang="en-US" sz="2400" smtClean="0"/>
              <a:t>Scalable business model</a:t>
            </a:r>
          </a:p>
          <a:p>
            <a:r>
              <a:rPr lang="en-US" sz="2400" smtClean="0"/>
              <a:t>A global enterprise market, not culturally dependent</a:t>
            </a:r>
          </a:p>
          <a:p>
            <a:r>
              <a:rPr lang="en-US" sz="2400" smtClean="0"/>
              <a:t>A distinct competitive (unfair) advantage</a:t>
            </a:r>
          </a:p>
          <a:p>
            <a:r>
              <a:rPr lang="en-US" sz="2400" smtClean="0"/>
              <a:t>Leading edge, protective technology</a:t>
            </a:r>
          </a:p>
          <a:p>
            <a:r>
              <a:rPr lang="en-US" sz="2400" smtClean="0"/>
              <a:t>Clear exit alternatives, </a:t>
            </a:r>
          </a:p>
          <a:p>
            <a:r>
              <a:rPr lang="en-US" sz="2400" smtClean="0"/>
              <a:t>How can we contribute, and </a:t>
            </a:r>
          </a:p>
          <a:p>
            <a:pPr>
              <a:buFont typeface="Wingdings" pitchFamily="2" charset="2"/>
              <a:buNone/>
            </a:pPr>
            <a:r>
              <a:rPr lang="en-US" sz="2400" smtClean="0"/>
              <a:t>	first &amp; foremost:</a:t>
            </a:r>
          </a:p>
          <a:p>
            <a:r>
              <a:rPr lang="en-US" sz="2400" b="1" smtClean="0"/>
              <a:t>Management, management, management….</a:t>
            </a:r>
          </a:p>
          <a:p>
            <a:pPr>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tel 1"/>
          <p:cNvSpPr>
            <a:spLocks noGrp="1"/>
          </p:cNvSpPr>
          <p:nvPr>
            <p:ph type="title"/>
          </p:nvPr>
        </p:nvSpPr>
        <p:spPr/>
        <p:txBody>
          <a:bodyPr/>
          <a:lstStyle/>
          <a:p>
            <a:r>
              <a:rPr lang="nb-NO" smtClean="0"/>
              <a:t>Alliance Venture Polaris</a:t>
            </a:r>
          </a:p>
        </p:txBody>
      </p:sp>
      <p:sp>
        <p:nvSpPr>
          <p:cNvPr id="29699" name="Plassholder for innhold 2"/>
          <p:cNvSpPr>
            <a:spLocks noGrp="1"/>
          </p:cNvSpPr>
          <p:nvPr>
            <p:ph idx="1"/>
          </p:nvPr>
        </p:nvSpPr>
        <p:spPr/>
        <p:txBody>
          <a:bodyPr/>
          <a:lstStyle/>
          <a:p>
            <a:r>
              <a:rPr lang="nb-NO" sz="2400" smtClean="0"/>
              <a:t>Nytt fond etablert Desember 2006</a:t>
            </a:r>
          </a:p>
          <a:p>
            <a:r>
              <a:rPr lang="nb-NO" sz="2400" smtClean="0"/>
              <a:t>340 mill til disposisjon</a:t>
            </a:r>
          </a:p>
          <a:p>
            <a:r>
              <a:rPr lang="nb-NO" sz="2400" smtClean="0"/>
              <a:t>Investorer: Kistefos, DnB, Statoil, Hydro, Teleplan, 3 amerikanske investorer….</a:t>
            </a:r>
          </a:p>
          <a:p>
            <a:r>
              <a:rPr lang="nb-NO" sz="2400" smtClean="0"/>
              <a:t>50% statlig lån gjennom Innovasjon Norge</a:t>
            </a:r>
          </a:p>
          <a:p>
            <a:r>
              <a:rPr lang="nb-NO" sz="2400" smtClean="0"/>
              <a:t>Såkorn/Early Stage Venture</a:t>
            </a:r>
          </a:p>
          <a:p>
            <a:pPr lvl="1"/>
            <a:r>
              <a:rPr lang="nb-NO" sz="2000" smtClean="0"/>
              <a:t>Telekom/Media/Internet</a:t>
            </a:r>
          </a:p>
          <a:p>
            <a:pPr lvl="1"/>
            <a:r>
              <a:rPr lang="nb-NO" sz="2000" smtClean="0"/>
              <a:t>IKT i Olje/Energi</a:t>
            </a:r>
          </a:p>
          <a:p>
            <a:r>
              <a:rPr lang="nb-NO" sz="2400" smtClean="0"/>
              <a:t>Regner med 20-25 investeringer over 5-6 år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sz="3200" smtClean="0"/>
              <a:t>Alliance Venture IP - Portfolio Companies</a:t>
            </a:r>
          </a:p>
        </p:txBody>
      </p:sp>
      <p:sp>
        <p:nvSpPr>
          <p:cNvPr id="11267" name="Rectangle 3"/>
          <p:cNvSpPr>
            <a:spLocks noGrp="1" noChangeArrowheads="1"/>
          </p:cNvSpPr>
          <p:nvPr>
            <p:ph type="body" sz="half" idx="1"/>
          </p:nvPr>
        </p:nvSpPr>
        <p:spPr>
          <a:xfrm>
            <a:off x="2428875" y="1357313"/>
            <a:ext cx="6215063" cy="4857750"/>
          </a:xfrm>
          <a:noFill/>
          <a:ln>
            <a:noFill/>
          </a:ln>
        </p:spPr>
        <p:txBody>
          <a:bodyPr/>
          <a:lstStyle/>
          <a:p>
            <a:pPr>
              <a:lnSpc>
                <a:spcPct val="80000"/>
              </a:lnSpc>
              <a:spcBef>
                <a:spcPct val="50000"/>
              </a:spcBef>
              <a:buClr>
                <a:srgbClr val="FF0000"/>
              </a:buClr>
              <a:buFont typeface="Wingdings" pitchFamily="2" charset="2"/>
              <a:buNone/>
            </a:pPr>
            <a:r>
              <a:rPr lang="en-US" sz="1800" smtClean="0">
                <a:cs typeface="Arial" charset="0"/>
              </a:rPr>
              <a:t>	</a:t>
            </a:r>
            <a:r>
              <a:rPr lang="en-US" sz="1400" smtClean="0">
                <a:cs typeface="Arial" charset="0"/>
              </a:rPr>
              <a:t>Offers tailor-made portals and communities for learning in large organizations, hosted as a Service.  </a:t>
            </a:r>
            <a:r>
              <a:rPr lang="en-US" sz="1400" smtClean="0">
                <a:cs typeface="Arial" charset="0"/>
                <a:hlinkClick r:id="rId3"/>
              </a:rPr>
              <a:t>www.edvantagegroup.com</a:t>
            </a:r>
            <a:r>
              <a:rPr lang="en-US" sz="1400" smtClean="0">
                <a:cs typeface="Arial" charset="0"/>
              </a:rPr>
              <a:t> </a:t>
            </a:r>
            <a:endParaRPr lang="nb-NO" sz="1400" smtClean="0"/>
          </a:p>
          <a:p>
            <a:pPr>
              <a:lnSpc>
                <a:spcPct val="80000"/>
              </a:lnSpc>
              <a:spcBef>
                <a:spcPct val="50000"/>
              </a:spcBef>
              <a:buClr>
                <a:srgbClr val="FF0000"/>
              </a:buClr>
              <a:buFont typeface="Wingdings" pitchFamily="2" charset="2"/>
              <a:buNone/>
            </a:pPr>
            <a:r>
              <a:rPr lang="en-US" sz="1400" smtClean="0">
                <a:cs typeface="Times New Roman" pitchFamily="18" charset="0"/>
              </a:rPr>
              <a:t>	</a:t>
            </a:r>
            <a:r>
              <a:rPr lang="en-US" sz="1400" smtClean="0"/>
              <a:t>Provides a system for search in unstructured data and pattern evolution at unprecedented computational power. Initially targeting bioinformatics, but also pursues applications in other vertical markets. </a:t>
            </a:r>
            <a:r>
              <a:rPr lang="en-US" sz="1400" smtClean="0">
                <a:hlinkClick r:id="rId4"/>
              </a:rPr>
              <a:t>www.interagon.com</a:t>
            </a:r>
            <a:endParaRPr lang="en-US" sz="1400" smtClean="0"/>
          </a:p>
          <a:p>
            <a:pPr>
              <a:lnSpc>
                <a:spcPct val="80000"/>
              </a:lnSpc>
              <a:spcBef>
                <a:spcPct val="50000"/>
              </a:spcBef>
              <a:buClr>
                <a:srgbClr val="FF0000"/>
              </a:buClr>
              <a:buFont typeface="Wingdings" pitchFamily="2" charset="2"/>
              <a:buNone/>
            </a:pPr>
            <a:r>
              <a:rPr lang="en-US" sz="1400" smtClean="0"/>
              <a:t>	</a:t>
            </a:r>
            <a:r>
              <a:rPr lang="nb-NO" sz="1400" smtClean="0"/>
              <a:t>D</a:t>
            </a:r>
            <a:r>
              <a:rPr lang="en-US" sz="1400" smtClean="0">
                <a:cs typeface="Times New Roman" pitchFamily="18" charset="0"/>
              </a:rPr>
              <a:t>evelops and commercializes superconducting microelectronics components for defense and the wireless and optical network industries.  </a:t>
            </a:r>
            <a:r>
              <a:rPr lang="en-US" sz="1400" smtClean="0">
                <a:solidFill>
                  <a:srgbClr val="FF0000"/>
                </a:solidFill>
                <a:cs typeface="Times New Roman" pitchFamily="18" charset="0"/>
                <a:hlinkClick r:id="rId5"/>
              </a:rPr>
              <a:t>www.hypres.com</a:t>
            </a:r>
            <a:r>
              <a:rPr lang="en-US" sz="1400" smtClean="0">
                <a:solidFill>
                  <a:srgbClr val="FF0000"/>
                </a:solidFill>
                <a:cs typeface="Times New Roman" pitchFamily="18" charset="0"/>
              </a:rPr>
              <a:t> </a:t>
            </a:r>
          </a:p>
          <a:p>
            <a:pPr>
              <a:lnSpc>
                <a:spcPct val="80000"/>
              </a:lnSpc>
              <a:spcBef>
                <a:spcPct val="50000"/>
              </a:spcBef>
              <a:buClr>
                <a:srgbClr val="FF0000"/>
              </a:buClr>
              <a:buFont typeface="Wingdings" pitchFamily="2" charset="2"/>
              <a:buNone/>
            </a:pPr>
            <a:r>
              <a:rPr lang="en-US" sz="1400" smtClean="0">
                <a:solidFill>
                  <a:srgbClr val="FF0000"/>
                </a:solidFill>
                <a:cs typeface="Times New Roman" pitchFamily="18" charset="0"/>
              </a:rPr>
              <a:t>	</a:t>
            </a:r>
            <a:r>
              <a:rPr lang="en-US" sz="1400" smtClean="0"/>
              <a:t>Integrating a 3D graphics processor on a removable distribution medium. This enables e.g. the distribution of games on flash memory cards for mobile devices, where the necessary hardware elements are packaged together with the game as a plug and play device.</a:t>
            </a:r>
          </a:p>
          <a:p>
            <a:pPr>
              <a:lnSpc>
                <a:spcPct val="80000"/>
              </a:lnSpc>
              <a:spcBef>
                <a:spcPct val="50000"/>
              </a:spcBef>
              <a:buClr>
                <a:srgbClr val="FF0000"/>
              </a:buClr>
              <a:buFont typeface="Wingdings" pitchFamily="2" charset="2"/>
              <a:buNone/>
            </a:pPr>
            <a:r>
              <a:rPr lang="en-US" sz="1400" smtClean="0"/>
              <a:t>	Develops prescription drug in a handheld delivery device that can treat migraine headache faster, safer, and more economically than current therapies</a:t>
            </a:r>
            <a:r>
              <a:rPr lang="en-US" sz="1400" smtClean="0">
                <a:cs typeface="Times New Roman" pitchFamily="18" charset="0"/>
              </a:rPr>
              <a:t>.  </a:t>
            </a:r>
            <a:r>
              <a:rPr lang="en-US" sz="1400" smtClean="0">
                <a:solidFill>
                  <a:srgbClr val="FF0000"/>
                </a:solidFill>
                <a:cs typeface="Times New Roman" pitchFamily="18" charset="0"/>
                <a:hlinkClick r:id="rId6"/>
              </a:rPr>
              <a:t>www.capnia.com</a:t>
            </a:r>
            <a:r>
              <a:rPr lang="en-US" sz="1400" smtClean="0">
                <a:solidFill>
                  <a:srgbClr val="FF0000"/>
                </a:solidFill>
                <a:cs typeface="Times New Roman" pitchFamily="18" charset="0"/>
              </a:rPr>
              <a:t> </a:t>
            </a:r>
          </a:p>
          <a:p>
            <a:pPr>
              <a:lnSpc>
                <a:spcPct val="80000"/>
              </a:lnSpc>
              <a:spcBef>
                <a:spcPct val="50000"/>
              </a:spcBef>
              <a:buClr>
                <a:srgbClr val="FF0000"/>
              </a:buClr>
              <a:buFont typeface="Wingdings" pitchFamily="2" charset="2"/>
              <a:buNone/>
            </a:pPr>
            <a:r>
              <a:rPr lang="en-US" sz="1400" smtClean="0">
                <a:solidFill>
                  <a:srgbClr val="FF0000"/>
                </a:solidFill>
                <a:cs typeface="Times New Roman" pitchFamily="18" charset="0"/>
              </a:rPr>
              <a:t>	</a:t>
            </a:r>
            <a:r>
              <a:rPr lang="en-US" sz="1400" smtClean="0"/>
              <a:t>A Swedish software company that develops and markets solutions for support automation and self service. TiFiC’s solutions use the latest research to automatically identify and solve computer support issues.  </a:t>
            </a:r>
            <a:r>
              <a:rPr lang="en-US" sz="1400" smtClean="0">
                <a:hlinkClick r:id="rId7"/>
              </a:rPr>
              <a:t>www.tific.com</a:t>
            </a:r>
            <a:r>
              <a:rPr lang="en-US" sz="1400" smtClean="0"/>
              <a:t> </a:t>
            </a:r>
          </a:p>
          <a:p>
            <a:pPr>
              <a:lnSpc>
                <a:spcPct val="80000"/>
              </a:lnSpc>
              <a:spcBef>
                <a:spcPct val="50000"/>
              </a:spcBef>
              <a:buClr>
                <a:srgbClr val="FF0000"/>
              </a:buClr>
              <a:buFont typeface="Wingdings" pitchFamily="2" charset="2"/>
              <a:buNone/>
            </a:pPr>
            <a:r>
              <a:rPr lang="en-US" sz="1400" smtClean="0"/>
              <a:t>	Offers routing, signal processing and optical transport solutions for audio, video and datacom signals to the professional video and broadcast industry. </a:t>
            </a:r>
            <a:r>
              <a:rPr lang="en-US" sz="1400" smtClean="0">
                <a:hlinkClick r:id="rId8"/>
              </a:rPr>
              <a:t>www.network-electronics.com</a:t>
            </a:r>
            <a:r>
              <a:rPr lang="en-US" sz="1400" smtClean="0"/>
              <a:t> </a:t>
            </a:r>
          </a:p>
          <a:p>
            <a:pPr lvl="1">
              <a:lnSpc>
                <a:spcPct val="80000"/>
              </a:lnSpc>
              <a:spcBef>
                <a:spcPct val="50000"/>
              </a:spcBef>
              <a:buClr>
                <a:srgbClr val="FF0000"/>
              </a:buClr>
              <a:buFont typeface="Wingdings" pitchFamily="2" charset="2"/>
              <a:buNone/>
            </a:pPr>
            <a:endParaRPr lang="en-US" sz="1400" smtClean="0">
              <a:solidFill>
                <a:srgbClr val="FF0000"/>
              </a:solidFill>
              <a:cs typeface="Times New Roman" pitchFamily="18" charset="0"/>
            </a:endParaRPr>
          </a:p>
          <a:p>
            <a:pPr lvl="1">
              <a:lnSpc>
                <a:spcPct val="80000"/>
              </a:lnSpc>
              <a:spcBef>
                <a:spcPct val="50000"/>
              </a:spcBef>
              <a:buClr>
                <a:srgbClr val="FF0000"/>
              </a:buClr>
              <a:buFont typeface="Wingdings" pitchFamily="2" charset="2"/>
              <a:buNone/>
            </a:pPr>
            <a:r>
              <a:rPr lang="nb-NO" sz="1400" smtClean="0">
                <a:solidFill>
                  <a:srgbClr val="FF0000"/>
                </a:solidFill>
              </a:rPr>
              <a:t>	</a:t>
            </a:r>
            <a:endParaRPr lang="en-US" sz="1400" smtClean="0"/>
          </a:p>
        </p:txBody>
      </p:sp>
      <p:pic>
        <p:nvPicPr>
          <p:cNvPr id="11268" name="Picture 4" descr="Interagon logo"/>
          <p:cNvPicPr>
            <a:picLocks noChangeAspect="1" noChangeArrowheads="1"/>
          </p:cNvPicPr>
          <p:nvPr/>
        </p:nvPicPr>
        <p:blipFill>
          <a:blip r:embed="rId9"/>
          <a:srcRect/>
          <a:stretch>
            <a:fillRect/>
          </a:stretch>
        </p:blipFill>
        <p:spPr bwMode="auto">
          <a:xfrm>
            <a:off x="500063" y="1928813"/>
            <a:ext cx="1828800" cy="357187"/>
          </a:xfrm>
          <a:prstGeom prst="rect">
            <a:avLst/>
          </a:prstGeom>
          <a:noFill/>
          <a:ln w="9525">
            <a:noFill/>
            <a:miter lim="800000"/>
            <a:headEnd/>
            <a:tailEnd/>
          </a:ln>
        </p:spPr>
      </p:pic>
      <p:pic>
        <p:nvPicPr>
          <p:cNvPr id="11269" name="Picture 6"/>
          <p:cNvPicPr>
            <a:picLocks noChangeArrowheads="1"/>
          </p:cNvPicPr>
          <p:nvPr/>
        </p:nvPicPr>
        <p:blipFill>
          <a:blip r:embed="rId10"/>
          <a:srcRect/>
          <a:stretch>
            <a:fillRect/>
          </a:stretch>
        </p:blipFill>
        <p:spPr bwMode="auto">
          <a:xfrm>
            <a:off x="571500" y="1428750"/>
            <a:ext cx="1905000" cy="304800"/>
          </a:xfrm>
          <a:prstGeom prst="rect">
            <a:avLst/>
          </a:prstGeom>
          <a:noFill/>
          <a:ln w="9525">
            <a:noFill/>
            <a:miter lim="800000"/>
            <a:headEnd/>
            <a:tailEnd/>
          </a:ln>
        </p:spPr>
      </p:pic>
      <p:pic>
        <p:nvPicPr>
          <p:cNvPr id="11270" name="Picture 7"/>
          <p:cNvPicPr>
            <a:picLocks noChangeAspect="1" noChangeArrowheads="1"/>
          </p:cNvPicPr>
          <p:nvPr/>
        </p:nvPicPr>
        <p:blipFill>
          <a:blip r:embed="rId11"/>
          <a:srcRect/>
          <a:stretch>
            <a:fillRect/>
          </a:stretch>
        </p:blipFill>
        <p:spPr bwMode="auto">
          <a:xfrm>
            <a:off x="571500" y="2428875"/>
            <a:ext cx="1428750" cy="441325"/>
          </a:xfrm>
          <a:prstGeom prst="rect">
            <a:avLst/>
          </a:prstGeom>
          <a:noFill/>
          <a:ln w="9525">
            <a:noFill/>
            <a:miter lim="800000"/>
            <a:headEnd/>
            <a:tailEnd/>
          </a:ln>
        </p:spPr>
      </p:pic>
      <p:pic>
        <p:nvPicPr>
          <p:cNvPr id="11271" name="Picture 5" descr="logo"/>
          <p:cNvPicPr>
            <a:picLocks noGrp="1" noChangeAspect="1" noChangeArrowheads="1"/>
          </p:cNvPicPr>
          <p:nvPr>
            <p:ph sz="quarter" idx="4294967295"/>
          </p:nvPr>
        </p:nvPicPr>
        <p:blipFill>
          <a:blip r:embed="rId12"/>
          <a:srcRect/>
          <a:stretch>
            <a:fillRect/>
          </a:stretch>
        </p:blipFill>
        <p:spPr>
          <a:xfrm>
            <a:off x="571500" y="3786188"/>
            <a:ext cx="1601788" cy="471487"/>
          </a:xfrm>
          <a:noFill/>
          <a:ln>
            <a:noFill/>
          </a:ln>
        </p:spPr>
      </p:pic>
      <p:pic>
        <p:nvPicPr>
          <p:cNvPr id="11273" name="Picture 6" descr="tificlogo">
            <a:hlinkClick r:id="rId7"/>
          </p:cNvPr>
          <p:cNvPicPr>
            <a:picLocks noChangeAspect="1" noChangeArrowheads="1"/>
          </p:cNvPicPr>
          <p:nvPr/>
        </p:nvPicPr>
        <p:blipFill>
          <a:blip r:embed="rId13"/>
          <a:srcRect/>
          <a:stretch>
            <a:fillRect/>
          </a:stretch>
        </p:blipFill>
        <p:spPr bwMode="auto">
          <a:xfrm>
            <a:off x="571500" y="4500563"/>
            <a:ext cx="1643063" cy="307975"/>
          </a:xfrm>
          <a:prstGeom prst="rect">
            <a:avLst/>
          </a:prstGeom>
          <a:noFill/>
          <a:ln w="9525">
            <a:noFill/>
            <a:miter lim="800000"/>
            <a:headEnd/>
            <a:tailEnd/>
          </a:ln>
        </p:spPr>
      </p:pic>
      <p:pic>
        <p:nvPicPr>
          <p:cNvPr id="11274" name="Picture 7"/>
          <p:cNvPicPr>
            <a:picLocks noChangeAspect="1" noChangeArrowheads="1"/>
          </p:cNvPicPr>
          <p:nvPr/>
        </p:nvPicPr>
        <p:blipFill>
          <a:blip r:embed="rId14"/>
          <a:srcRect l="5634" t="18655" r="72192" b="75227"/>
          <a:stretch>
            <a:fillRect/>
          </a:stretch>
        </p:blipFill>
        <p:spPr bwMode="auto">
          <a:xfrm>
            <a:off x="571500" y="5000625"/>
            <a:ext cx="1428750" cy="423863"/>
          </a:xfrm>
          <a:prstGeom prst="rect">
            <a:avLst/>
          </a:prstGeom>
          <a:noFill/>
          <a:ln w="12700">
            <a:noFill/>
            <a:miter lim="800000"/>
            <a:headEnd type="none" w="sm" len="sm"/>
            <a:tailEnd type="none" w="sm" len="sm"/>
          </a:ln>
        </p:spPr>
      </p:pic>
      <p:pic>
        <p:nvPicPr>
          <p:cNvPr id="11" name="Bilde 10" descr="FXIlogo.png"/>
          <p:cNvPicPr>
            <a:picLocks noChangeAspect="1"/>
          </p:cNvPicPr>
          <p:nvPr/>
        </p:nvPicPr>
        <p:blipFill>
          <a:blip r:embed="rId15"/>
          <a:stretch>
            <a:fillRect/>
          </a:stretch>
        </p:blipFill>
        <p:spPr>
          <a:xfrm>
            <a:off x="571472" y="3000372"/>
            <a:ext cx="1322182" cy="60442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US" sz="3200" smtClean="0"/>
              <a:t>Alliance Venture IP – Exits</a:t>
            </a:r>
            <a:endParaRPr lang="en-US" sz="2000" smtClean="0"/>
          </a:p>
        </p:txBody>
      </p:sp>
      <p:sp>
        <p:nvSpPr>
          <p:cNvPr id="12291" name="Rectangle 3"/>
          <p:cNvSpPr>
            <a:spLocks noGrp="1" noChangeArrowheads="1"/>
          </p:cNvSpPr>
          <p:nvPr>
            <p:ph type="body" sz="half" idx="1"/>
          </p:nvPr>
        </p:nvSpPr>
        <p:spPr>
          <a:xfrm>
            <a:off x="2916238" y="1412875"/>
            <a:ext cx="5688012" cy="4752975"/>
          </a:xfrm>
          <a:noFill/>
          <a:ln>
            <a:noFill/>
          </a:ln>
        </p:spPr>
        <p:txBody>
          <a:bodyPr/>
          <a:lstStyle/>
          <a:p>
            <a:pPr marL="122238" indent="0">
              <a:lnSpc>
                <a:spcPct val="80000"/>
              </a:lnSpc>
              <a:spcBef>
                <a:spcPct val="50000"/>
              </a:spcBef>
              <a:spcAft>
                <a:spcPct val="50000"/>
              </a:spcAft>
              <a:buClr>
                <a:srgbClr val="FF0000"/>
              </a:buClr>
              <a:buFont typeface="Wingdings" pitchFamily="2" charset="2"/>
              <a:buNone/>
            </a:pPr>
            <a:r>
              <a:rPr lang="nb-NO" sz="1400" smtClean="0"/>
              <a:t>A f</a:t>
            </a:r>
            <a:r>
              <a:rPr lang="en-US" sz="1400" smtClean="0"/>
              <a:t>ables IP (Intellectual Property) core design company targeting the SoCs (Systems-on-Chips) providers for handheld 3D graphics and multimedia hardware such as mobile phones. </a:t>
            </a:r>
            <a:r>
              <a:rPr lang="en-US" sz="1400" smtClean="0">
                <a:hlinkClick r:id="rId3"/>
              </a:rPr>
              <a:t>www.falanx.com</a:t>
            </a:r>
            <a:r>
              <a:rPr lang="en-US" sz="1400" smtClean="0"/>
              <a:t> </a:t>
            </a:r>
          </a:p>
          <a:p>
            <a:pPr marL="122238" indent="0">
              <a:lnSpc>
                <a:spcPct val="80000"/>
              </a:lnSpc>
              <a:spcBef>
                <a:spcPct val="0"/>
              </a:spcBef>
              <a:spcAft>
                <a:spcPct val="50000"/>
              </a:spcAft>
              <a:buClr>
                <a:srgbClr val="FF0000"/>
              </a:buClr>
              <a:buFont typeface="Wingdings" pitchFamily="2" charset="2"/>
              <a:buNone/>
            </a:pPr>
            <a:r>
              <a:rPr lang="en-US" sz="1400" b="1" smtClean="0"/>
              <a:t>SOLD TO ARM – MAY 2006 (6X return – excl. FXI Technologies )</a:t>
            </a:r>
          </a:p>
          <a:p>
            <a:pPr marL="122238" indent="0">
              <a:lnSpc>
                <a:spcPct val="80000"/>
              </a:lnSpc>
              <a:spcBef>
                <a:spcPct val="50000"/>
              </a:spcBef>
              <a:spcAft>
                <a:spcPct val="50000"/>
              </a:spcAft>
              <a:buClr>
                <a:srgbClr val="FF0000"/>
              </a:buClr>
              <a:buFont typeface="Wingdings" pitchFamily="2" charset="2"/>
              <a:buNone/>
            </a:pPr>
            <a:r>
              <a:rPr lang="en-US" sz="1400" smtClean="0"/>
              <a:t>Provides network independent value added voice, data communication, multimedia software products and services for existing and next generation telecom networks, incl. fixed, IP and wireless.  </a:t>
            </a:r>
            <a:r>
              <a:rPr lang="en-US" sz="1400" smtClean="0">
                <a:hlinkClick r:id="rId4"/>
              </a:rPr>
              <a:t>www.net4call.com</a:t>
            </a:r>
            <a:r>
              <a:rPr lang="en-US" sz="1400" smtClean="0"/>
              <a:t> </a:t>
            </a:r>
          </a:p>
          <a:p>
            <a:pPr marL="122238" indent="0">
              <a:lnSpc>
                <a:spcPct val="80000"/>
              </a:lnSpc>
              <a:spcBef>
                <a:spcPct val="0"/>
              </a:spcBef>
              <a:spcAft>
                <a:spcPct val="50000"/>
              </a:spcAft>
              <a:buClr>
                <a:srgbClr val="FF0000"/>
              </a:buClr>
              <a:buFont typeface="Wingdings" pitchFamily="2" charset="2"/>
              <a:buNone/>
            </a:pPr>
            <a:r>
              <a:rPr lang="en-US" sz="1400" b="1" smtClean="0"/>
              <a:t>SOLD TO ORACLE APRIL 2006 (14x return)</a:t>
            </a:r>
          </a:p>
          <a:p>
            <a:pPr marL="522288" lvl="1" indent="0">
              <a:lnSpc>
                <a:spcPct val="80000"/>
              </a:lnSpc>
              <a:spcBef>
                <a:spcPct val="50000"/>
              </a:spcBef>
              <a:spcAft>
                <a:spcPct val="50000"/>
              </a:spcAft>
              <a:buClr>
                <a:srgbClr val="FF0000"/>
              </a:buClr>
              <a:buFont typeface="Wingdings" pitchFamily="2" charset="2"/>
              <a:buNone/>
            </a:pPr>
            <a:endParaRPr lang="en-US" sz="1400" b="1" smtClean="0"/>
          </a:p>
        </p:txBody>
      </p:sp>
      <p:pic>
        <p:nvPicPr>
          <p:cNvPr id="12292" name="Picture 4" descr="Falanx logo"/>
          <p:cNvPicPr>
            <a:picLocks noGrp="1" noChangeAspect="1" noChangeArrowheads="1"/>
          </p:cNvPicPr>
          <p:nvPr>
            <p:ph sz="quarter" idx="2"/>
          </p:nvPr>
        </p:nvPicPr>
        <p:blipFill>
          <a:blip r:embed="rId5"/>
          <a:srcRect/>
          <a:stretch>
            <a:fillRect/>
          </a:stretch>
        </p:blipFill>
        <p:spPr>
          <a:xfrm>
            <a:off x="755650" y="1484313"/>
            <a:ext cx="1458913" cy="723900"/>
          </a:xfrm>
          <a:noFill/>
        </p:spPr>
      </p:pic>
      <p:pic>
        <p:nvPicPr>
          <p:cNvPr id="12293" name="Picture 5" descr="Net4Call 3D logo"/>
          <p:cNvPicPr>
            <a:picLocks noChangeAspect="1" noChangeArrowheads="1"/>
          </p:cNvPicPr>
          <p:nvPr/>
        </p:nvPicPr>
        <p:blipFill>
          <a:blip r:embed="rId6"/>
          <a:srcRect/>
          <a:stretch>
            <a:fillRect/>
          </a:stretch>
        </p:blipFill>
        <p:spPr bwMode="auto">
          <a:xfrm>
            <a:off x="785813" y="2500313"/>
            <a:ext cx="1752600" cy="58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nb-NO" smtClean="0"/>
              <a:t>Presentasjon i 3 deler</a:t>
            </a:r>
            <a:endParaRPr lang="en-US" smtClean="0"/>
          </a:p>
        </p:txBody>
      </p:sp>
      <p:sp>
        <p:nvSpPr>
          <p:cNvPr id="14339" name="Rectangle 3"/>
          <p:cNvSpPr>
            <a:spLocks noGrp="1" noChangeArrowheads="1"/>
          </p:cNvSpPr>
          <p:nvPr>
            <p:ph type="body" idx="1"/>
          </p:nvPr>
        </p:nvSpPr>
        <p:spPr/>
        <p:txBody>
          <a:bodyPr/>
          <a:lstStyle/>
          <a:p>
            <a:r>
              <a:rPr lang="nb-NO" smtClean="0"/>
              <a:t>Generelt om kilder til kapital</a:t>
            </a:r>
          </a:p>
          <a:p>
            <a:pPr lvl="1"/>
            <a:r>
              <a:rPr lang="nb-NO" smtClean="0"/>
              <a:t>Offentlige kilder/Innovasjon Norge</a:t>
            </a:r>
          </a:p>
          <a:p>
            <a:pPr lvl="1"/>
            <a:r>
              <a:rPr lang="nb-NO" smtClean="0"/>
              <a:t>Forskningssektoren: Birkeland Innovasjon</a:t>
            </a:r>
          </a:p>
          <a:p>
            <a:r>
              <a:rPr lang="nb-NO" smtClean="0"/>
              <a:t>Grunnleggende om venture kapital</a:t>
            </a:r>
          </a:p>
          <a:p>
            <a:pPr lvl="1"/>
            <a:r>
              <a:rPr lang="nb-NO" smtClean="0"/>
              <a:t>Emisjoner</a:t>
            </a:r>
          </a:p>
          <a:p>
            <a:pPr lvl="1"/>
            <a:r>
              <a:rPr lang="nb-NO" smtClean="0"/>
              <a:t>Investeringer</a:t>
            </a:r>
          </a:p>
          <a:p>
            <a:pPr lvl="1"/>
            <a:r>
              <a:rPr lang="nb-NO" smtClean="0"/>
              <a:t>Prinsipper for Venturekapital</a:t>
            </a:r>
          </a:p>
          <a:p>
            <a:r>
              <a:rPr lang="nb-NO" smtClean="0"/>
              <a:t>Noen fakta om bransjen i Norge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sz="half" idx="1"/>
          </p:nvPr>
        </p:nvSpPr>
        <p:spPr>
          <a:xfrm>
            <a:off x="2143125" y="1285875"/>
            <a:ext cx="6500813" cy="4929188"/>
          </a:xfrm>
          <a:ln>
            <a:noFill/>
          </a:ln>
        </p:spPr>
        <p:txBody>
          <a:bodyPr/>
          <a:lstStyle/>
          <a:p>
            <a:pPr>
              <a:lnSpc>
                <a:spcPct val="80000"/>
              </a:lnSpc>
              <a:spcBef>
                <a:spcPct val="50000"/>
              </a:spcBef>
              <a:buClr>
                <a:srgbClr val="FF0000"/>
              </a:buClr>
              <a:buFont typeface="Wingdings" pitchFamily="2" charset="2"/>
              <a:buNone/>
            </a:pPr>
            <a:r>
              <a:rPr lang="en-US" sz="1800" smtClean="0">
                <a:latin typeface="Calibri" pitchFamily="34" charset="0"/>
                <a:cs typeface="Arial" charset="0"/>
              </a:rPr>
              <a:t>	</a:t>
            </a:r>
            <a:r>
              <a:rPr lang="en-US" sz="1400" smtClean="0">
                <a:latin typeface="Calibri" pitchFamily="34" charset="0"/>
                <a:cs typeface="Arial" charset="0"/>
              </a:rPr>
              <a:t>Provides a new </a:t>
            </a:r>
            <a:r>
              <a:rPr lang="en-GB" sz="1400" smtClean="0">
                <a:latin typeface="Calibri" pitchFamily="34" charset="0"/>
              </a:rPr>
              <a:t>system for web navigation that automatically generates a menu for any website without any redesign that allows much more efficient and user-friendly way to browse the site</a:t>
            </a:r>
            <a:r>
              <a:rPr lang="en-US" sz="1400" smtClean="0">
                <a:latin typeface="Calibri" pitchFamily="34" charset="0"/>
                <a:cs typeface="Arial" charset="0"/>
              </a:rPr>
              <a:t>.  </a:t>
            </a:r>
            <a:r>
              <a:rPr lang="en-US" sz="1400" smtClean="0">
                <a:latin typeface="Calibri" pitchFamily="34" charset="0"/>
                <a:cs typeface="Arial" charset="0"/>
                <a:hlinkClick r:id="rId3"/>
              </a:rPr>
              <a:t>www.bmenu.com</a:t>
            </a:r>
            <a:r>
              <a:rPr lang="en-US" sz="1400" smtClean="0">
                <a:latin typeface="Calibri" pitchFamily="34" charset="0"/>
                <a:cs typeface="Arial" charset="0"/>
              </a:rPr>
              <a:t> </a:t>
            </a:r>
            <a:endParaRPr lang="nb-NO" sz="1400" smtClean="0">
              <a:latin typeface="Calibri" pitchFamily="34" charset="0"/>
            </a:endParaRPr>
          </a:p>
          <a:p>
            <a:pPr>
              <a:lnSpc>
                <a:spcPct val="80000"/>
              </a:lnSpc>
              <a:spcBef>
                <a:spcPct val="50000"/>
              </a:spcBef>
              <a:buClr>
                <a:srgbClr val="FF0000"/>
              </a:buClr>
              <a:buFont typeface="Wingdings" pitchFamily="2" charset="2"/>
              <a:buNone/>
            </a:pPr>
            <a:r>
              <a:rPr lang="en-US" sz="1400" smtClean="0">
                <a:latin typeface="Calibri" pitchFamily="34" charset="0"/>
                <a:cs typeface="Times New Roman" pitchFamily="18" charset="0"/>
              </a:rPr>
              <a:t>	</a:t>
            </a:r>
          </a:p>
          <a:p>
            <a:pPr>
              <a:lnSpc>
                <a:spcPct val="80000"/>
              </a:lnSpc>
              <a:spcBef>
                <a:spcPct val="50000"/>
              </a:spcBef>
              <a:buClr>
                <a:srgbClr val="FF0000"/>
              </a:buClr>
              <a:buFont typeface="Wingdings" pitchFamily="2" charset="2"/>
              <a:buNone/>
            </a:pPr>
            <a:r>
              <a:rPr lang="en-US" sz="1400" smtClean="0">
                <a:solidFill>
                  <a:srgbClr val="FF0000"/>
                </a:solidFill>
                <a:latin typeface="Calibri" pitchFamily="34" charset="0"/>
                <a:cs typeface="Times New Roman" pitchFamily="18" charset="0"/>
              </a:rPr>
              <a:t>	</a:t>
            </a:r>
            <a:r>
              <a:rPr lang="en-US" sz="1400" smtClean="0">
                <a:latin typeface="Calibri" pitchFamily="34" charset="0"/>
                <a:cs typeface="Times New Roman" pitchFamily="18" charset="0"/>
              </a:rPr>
              <a:t>A</a:t>
            </a:r>
            <a:r>
              <a:rPr lang="en-US" sz="1400" smtClean="0">
                <a:latin typeface="Calibri" pitchFamily="34" charset="0"/>
              </a:rPr>
              <a:t>ggregator of digital music, signing artists and labels within independent music outside the major record companies, and selling its tracks through leading storefronts like iTunes and Microsoft. Focusing on the Nordic market, but also has operations in China and South Africa.  </a:t>
            </a:r>
            <a:r>
              <a:rPr lang="en-US" sz="1400" u="sng" smtClean="0">
                <a:latin typeface="Calibri" pitchFamily="34" charset="0"/>
                <a:hlinkClick r:id="rId4"/>
              </a:rPr>
              <a:t>www.artspages.com</a:t>
            </a:r>
            <a:endParaRPr lang="en-US" sz="1400" u="sng" smtClean="0">
              <a:latin typeface="Calibri" pitchFamily="34" charset="0"/>
            </a:endParaRPr>
          </a:p>
          <a:p>
            <a:pPr>
              <a:lnSpc>
                <a:spcPct val="80000"/>
              </a:lnSpc>
              <a:spcBef>
                <a:spcPct val="50000"/>
              </a:spcBef>
              <a:buClr>
                <a:srgbClr val="FF0000"/>
              </a:buClr>
              <a:buFont typeface="Wingdings" pitchFamily="2" charset="2"/>
              <a:buNone/>
            </a:pPr>
            <a:endParaRPr lang="en-US" sz="1400" u="sng" smtClean="0">
              <a:latin typeface="Calibri" pitchFamily="34" charset="0"/>
            </a:endParaRPr>
          </a:p>
          <a:p>
            <a:pPr>
              <a:lnSpc>
                <a:spcPct val="80000"/>
              </a:lnSpc>
              <a:spcBef>
                <a:spcPct val="50000"/>
              </a:spcBef>
              <a:buClr>
                <a:srgbClr val="FF0000"/>
              </a:buClr>
              <a:buFont typeface="Wingdings" pitchFamily="2" charset="2"/>
              <a:buNone/>
            </a:pPr>
            <a:r>
              <a:rPr lang="en-US" sz="1400" smtClean="0">
                <a:latin typeface="Calibri" pitchFamily="34" charset="0"/>
              </a:rPr>
              <a:t>	Offers client/server provisioning software that enables VoIP (Voice over IP) service providers to roll out high quality services, and thin client software for developers and manufacturers of SIP (Session Initiation Protocol) based IP Phones and IAD (Integrated access devices. </a:t>
            </a:r>
            <a:r>
              <a:rPr lang="en-US" sz="1400" u="sng" smtClean="0">
                <a:latin typeface="Calibri" pitchFamily="34" charset="0"/>
                <a:hlinkClick r:id="rId5"/>
              </a:rPr>
              <a:t>www.owera.com</a:t>
            </a:r>
            <a:endParaRPr lang="nb-NO" sz="1400" smtClean="0">
              <a:latin typeface="Calibri" pitchFamily="34" charset="0"/>
            </a:endParaRPr>
          </a:p>
          <a:p>
            <a:pPr>
              <a:lnSpc>
                <a:spcPct val="80000"/>
              </a:lnSpc>
              <a:spcBef>
                <a:spcPct val="50000"/>
              </a:spcBef>
              <a:buClr>
                <a:srgbClr val="FF0000"/>
              </a:buClr>
              <a:buFont typeface="Wingdings" pitchFamily="2" charset="2"/>
              <a:buNone/>
            </a:pPr>
            <a:endParaRPr lang="en-US" sz="1400" smtClean="0">
              <a:latin typeface="Calibri" pitchFamily="34" charset="0"/>
            </a:endParaRPr>
          </a:p>
          <a:p>
            <a:pPr>
              <a:lnSpc>
                <a:spcPct val="80000"/>
              </a:lnSpc>
              <a:spcBef>
                <a:spcPct val="50000"/>
              </a:spcBef>
              <a:buClr>
                <a:srgbClr val="FF0000"/>
              </a:buClr>
              <a:buFont typeface="Wingdings" pitchFamily="2" charset="2"/>
              <a:buNone/>
            </a:pPr>
            <a:r>
              <a:rPr lang="en-US" sz="1400" smtClean="0">
                <a:latin typeface="Calibri" pitchFamily="34" charset="0"/>
              </a:rPr>
              <a:t>	Develops gas sensors for detection of gases and measurement of gas concentrations in applications such as air control in buildings, detection of combustible gases in explosive areas, patient monitoring  and anesthetics systems in hospitals. </a:t>
            </a:r>
            <a:r>
              <a:rPr lang="en-US" sz="1400" u="sng" smtClean="0">
                <a:latin typeface="Calibri" pitchFamily="34" charset="0"/>
                <a:hlinkClick r:id="rId6"/>
              </a:rPr>
              <a:t>www.optosense.com</a:t>
            </a:r>
            <a:endParaRPr lang="en-US" sz="1400" u="sng" smtClean="0">
              <a:latin typeface="Calibri" pitchFamily="34" charset="0"/>
            </a:endParaRPr>
          </a:p>
          <a:p>
            <a:pPr>
              <a:lnSpc>
                <a:spcPct val="80000"/>
              </a:lnSpc>
              <a:spcBef>
                <a:spcPct val="50000"/>
              </a:spcBef>
              <a:buClr>
                <a:srgbClr val="FF0000"/>
              </a:buClr>
              <a:buFont typeface="Wingdings" pitchFamily="2" charset="2"/>
              <a:buNone/>
            </a:pPr>
            <a:endParaRPr lang="en-US" sz="1400" u="sng" smtClean="0">
              <a:latin typeface="Calibri" pitchFamily="34" charset="0"/>
            </a:endParaRPr>
          </a:p>
          <a:p>
            <a:pPr>
              <a:lnSpc>
                <a:spcPct val="80000"/>
              </a:lnSpc>
              <a:spcBef>
                <a:spcPct val="50000"/>
              </a:spcBef>
              <a:buClr>
                <a:srgbClr val="FF0000"/>
              </a:buClr>
              <a:buFont typeface="Wingdings" pitchFamily="2" charset="2"/>
              <a:buNone/>
            </a:pPr>
            <a:r>
              <a:rPr lang="en-US" sz="1400" smtClean="0">
                <a:latin typeface="Calibri" pitchFamily="34" charset="0"/>
              </a:rPr>
              <a:t>	Has developed the PagePlanner publishing software with primary focus on the magazine and catalogue industry.   Multiplan has pioneered  the  concept  of  delivering  publishing  systems trough  a  new flat  plan interface. </a:t>
            </a:r>
            <a:r>
              <a:rPr lang="en-US" sz="1400" smtClean="0">
                <a:latin typeface="Calibri" pitchFamily="34" charset="0"/>
                <a:hlinkClick r:id="rId7"/>
              </a:rPr>
              <a:t>www.multiplan.no</a:t>
            </a:r>
            <a:endParaRPr lang="en-US" sz="1400" smtClean="0">
              <a:latin typeface="Calibri" pitchFamily="34" charset="0"/>
            </a:endParaRPr>
          </a:p>
        </p:txBody>
      </p:sp>
      <p:pic>
        <p:nvPicPr>
          <p:cNvPr id="6147" name="Picture 2" descr="http://www.bmenu.no/top.jpg">
            <a:hlinkClick r:id="rId8"/>
          </p:cNvPr>
          <p:cNvPicPr>
            <a:picLocks noChangeAspect="1" noChangeArrowheads="1"/>
          </p:cNvPicPr>
          <p:nvPr/>
        </p:nvPicPr>
        <p:blipFill>
          <a:blip r:embed="rId9"/>
          <a:srcRect l="1884" t="15532" r="77287" b="20711"/>
          <a:stretch>
            <a:fillRect/>
          </a:stretch>
        </p:blipFill>
        <p:spPr bwMode="auto">
          <a:xfrm>
            <a:off x="625475" y="1414463"/>
            <a:ext cx="1606550" cy="442912"/>
          </a:xfrm>
          <a:prstGeom prst="rect">
            <a:avLst/>
          </a:prstGeom>
          <a:noFill/>
          <a:ln w="9525">
            <a:noFill/>
            <a:miter lim="800000"/>
            <a:headEnd/>
            <a:tailEnd/>
          </a:ln>
        </p:spPr>
      </p:pic>
      <p:pic>
        <p:nvPicPr>
          <p:cNvPr id="6148" name="Picture 6" descr="http://www.artspages.com/nyebilder15jan07/oldlogo2.jpg">
            <a:hlinkClick r:id="rId10"/>
          </p:cNvPr>
          <p:cNvPicPr>
            <a:picLocks noChangeAspect="1" noChangeArrowheads="1"/>
          </p:cNvPicPr>
          <p:nvPr/>
        </p:nvPicPr>
        <p:blipFill>
          <a:blip r:embed="rId11"/>
          <a:srcRect/>
          <a:stretch>
            <a:fillRect/>
          </a:stretch>
        </p:blipFill>
        <p:spPr bwMode="auto">
          <a:xfrm>
            <a:off x="571500" y="2403475"/>
            <a:ext cx="1714500" cy="382588"/>
          </a:xfrm>
          <a:prstGeom prst="rect">
            <a:avLst/>
          </a:prstGeom>
          <a:noFill/>
          <a:ln w="9525">
            <a:noFill/>
            <a:miter lim="800000"/>
            <a:headEnd/>
            <a:tailEnd/>
          </a:ln>
        </p:spPr>
      </p:pic>
      <p:pic>
        <p:nvPicPr>
          <p:cNvPr id="6149" name="Rectangle 799748"/>
          <p:cNvPicPr>
            <a:picLocks noChangeAspect="1" noChangeArrowheads="1"/>
          </p:cNvPicPr>
          <p:nvPr/>
        </p:nvPicPr>
        <p:blipFill>
          <a:blip r:embed="rId12"/>
          <a:srcRect b="18443"/>
          <a:stretch>
            <a:fillRect/>
          </a:stretch>
        </p:blipFill>
        <p:spPr bwMode="auto">
          <a:xfrm>
            <a:off x="606425" y="3541713"/>
            <a:ext cx="1643063" cy="315912"/>
          </a:xfrm>
          <a:prstGeom prst="rect">
            <a:avLst/>
          </a:prstGeom>
          <a:solidFill>
            <a:schemeClr val="accent2"/>
          </a:solidFill>
          <a:ln w="9525">
            <a:noFill/>
            <a:miter lim="800000"/>
            <a:headEnd/>
            <a:tailEnd/>
          </a:ln>
        </p:spPr>
      </p:pic>
      <p:pic>
        <p:nvPicPr>
          <p:cNvPr id="6150" name="Picture 9" descr="Logo2_cropped"/>
          <p:cNvPicPr>
            <a:picLocks noChangeAspect="1" noChangeArrowheads="1"/>
          </p:cNvPicPr>
          <p:nvPr/>
        </p:nvPicPr>
        <p:blipFill>
          <a:blip r:embed="rId13"/>
          <a:srcRect/>
          <a:stretch>
            <a:fillRect/>
          </a:stretch>
        </p:blipFill>
        <p:spPr bwMode="auto">
          <a:xfrm>
            <a:off x="571500" y="4584700"/>
            <a:ext cx="1714500" cy="273050"/>
          </a:xfrm>
          <a:prstGeom prst="rect">
            <a:avLst/>
          </a:prstGeom>
          <a:noFill/>
          <a:ln w="9525">
            <a:noFill/>
            <a:miter lim="800000"/>
            <a:headEnd/>
            <a:tailEnd/>
          </a:ln>
        </p:spPr>
      </p:pic>
      <p:sp>
        <p:nvSpPr>
          <p:cNvPr id="6151" name="Rectangle 2"/>
          <p:cNvSpPr>
            <a:spLocks noGrp="1" noChangeArrowheads="1"/>
          </p:cNvSpPr>
          <p:nvPr>
            <p:ph type="title"/>
          </p:nvPr>
        </p:nvSpPr>
        <p:spPr>
          <a:xfrm>
            <a:off x="609600" y="152400"/>
            <a:ext cx="8248650" cy="990600"/>
          </a:xfrm>
        </p:spPr>
        <p:txBody>
          <a:bodyPr/>
          <a:lstStyle/>
          <a:p>
            <a:r>
              <a:rPr lang="en-US" sz="3200" smtClean="0">
                <a:latin typeface="Calibri" pitchFamily="34" charset="0"/>
              </a:rPr>
              <a:t>Alliance Venture Polaris – Portfolio Companies</a:t>
            </a:r>
            <a:endParaRPr lang="en-US" sz="2000" smtClean="0">
              <a:latin typeface="Calibri" pitchFamily="34" charset="0"/>
            </a:endParaRPr>
          </a:p>
        </p:txBody>
      </p:sp>
      <p:pic>
        <p:nvPicPr>
          <p:cNvPr id="6152" name="Bilde 9" descr="Multiplan.gif"/>
          <p:cNvPicPr>
            <a:picLocks noChangeAspect="1"/>
          </p:cNvPicPr>
          <p:nvPr/>
        </p:nvPicPr>
        <p:blipFill>
          <a:blip r:embed="rId14"/>
          <a:srcRect/>
          <a:stretch>
            <a:fillRect/>
          </a:stretch>
        </p:blipFill>
        <p:spPr bwMode="auto">
          <a:xfrm>
            <a:off x="619125" y="5572125"/>
            <a:ext cx="16192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1785938" y="1285875"/>
            <a:ext cx="6858000" cy="4929188"/>
          </a:xfrm>
          <a:ln>
            <a:noFill/>
          </a:ln>
        </p:spPr>
        <p:txBody>
          <a:bodyPr/>
          <a:lstStyle/>
          <a:p>
            <a:pPr>
              <a:lnSpc>
                <a:spcPct val="80000"/>
              </a:lnSpc>
              <a:spcBef>
                <a:spcPct val="50000"/>
              </a:spcBef>
              <a:buClr>
                <a:srgbClr val="FF0000"/>
              </a:buClr>
              <a:buFont typeface="Wingdings" pitchFamily="2" charset="2"/>
              <a:buNone/>
            </a:pPr>
            <a:r>
              <a:rPr lang="en-US" sz="1800" b="1" smtClean="0">
                <a:latin typeface="Calibri" pitchFamily="34" charset="0"/>
                <a:cs typeface="Arial" charset="0"/>
              </a:rPr>
              <a:t>	</a:t>
            </a:r>
            <a:r>
              <a:rPr lang="en-US" sz="1400" smtClean="0">
                <a:latin typeface="Calibri" pitchFamily="34" charset="0"/>
              </a:rPr>
              <a:t>Offers digital cross media communication technology, primarily for audience participation and user submitted content in broadcasting. The platform works for both traditional TV and webTV, IPTV, mobile TV etc. The product suite powers interactive TV formats and entire channels where viewers participate through their mobile phones, the Internet, set-top boxes or other electronic communication devices.  </a:t>
            </a:r>
            <a:r>
              <a:rPr lang="en-US" sz="1400" smtClean="0">
                <a:latin typeface="Calibri" pitchFamily="34" charset="0"/>
                <a:hlinkClick r:id="rId3"/>
              </a:rPr>
              <a:t>www.never.no</a:t>
            </a:r>
            <a:r>
              <a:rPr lang="en-US" sz="1400" smtClean="0">
                <a:latin typeface="Calibri" pitchFamily="34" charset="0"/>
              </a:rPr>
              <a:t> </a:t>
            </a:r>
          </a:p>
          <a:p>
            <a:pPr>
              <a:lnSpc>
                <a:spcPct val="80000"/>
              </a:lnSpc>
              <a:spcBef>
                <a:spcPct val="50000"/>
              </a:spcBef>
              <a:buClr>
                <a:srgbClr val="FF0000"/>
              </a:buClr>
              <a:buFont typeface="Wingdings" pitchFamily="2" charset="2"/>
              <a:buNone/>
            </a:pPr>
            <a:endParaRPr lang="en-US" sz="1400" smtClean="0">
              <a:latin typeface="Calibri" pitchFamily="34" charset="0"/>
            </a:endParaRPr>
          </a:p>
          <a:p>
            <a:pPr eaLnBrk="1" hangingPunct="1">
              <a:buFont typeface="Wingdings" pitchFamily="2" charset="2"/>
              <a:buNone/>
            </a:pPr>
            <a:r>
              <a:rPr lang="nb-NO" sz="1400" smtClean="0">
                <a:latin typeface="Calibri" pitchFamily="34" charset="0"/>
              </a:rPr>
              <a:t>	</a:t>
            </a:r>
            <a:r>
              <a:rPr lang="en-US" sz="1400" smtClean="0">
                <a:latin typeface="Calibri" pitchFamily="34" charset="0"/>
              </a:rPr>
              <a:t>Provider of Integrated Access Devices (IAD). The IAD combines the functionality of the broadband  modem and the high speed wireless router, targeting the market for residential devices, offering integrated high speed internet access, Voice over IP (VoIP), IPTV and mobile services in the same unit (Quattro play). </a:t>
            </a:r>
            <a:r>
              <a:rPr lang="en-US" sz="1400" smtClean="0">
                <a:latin typeface="Calibri" pitchFamily="34" charset="0"/>
                <a:hlinkClick r:id="rId4"/>
              </a:rPr>
              <a:t>www.pingcom.net</a:t>
            </a:r>
            <a:r>
              <a:rPr lang="en-US" sz="1400" smtClean="0">
                <a:latin typeface="Calibri" pitchFamily="34" charset="0"/>
              </a:rPr>
              <a:t> </a:t>
            </a:r>
          </a:p>
          <a:p>
            <a:pPr eaLnBrk="1" hangingPunct="1">
              <a:buFont typeface="Wingdings" pitchFamily="2" charset="2"/>
              <a:buNone/>
            </a:pPr>
            <a:endParaRPr lang="en-US" sz="1400" smtClean="0">
              <a:latin typeface="Calibri" pitchFamily="34" charset="0"/>
            </a:endParaRPr>
          </a:p>
          <a:p>
            <a:pPr eaLnBrk="1" hangingPunct="1">
              <a:buFont typeface="Wingdings" pitchFamily="2" charset="2"/>
              <a:buNone/>
            </a:pPr>
            <a:r>
              <a:rPr lang="en-US" sz="1400" smtClean="0">
                <a:latin typeface="Calibri" pitchFamily="34" charset="0"/>
              </a:rPr>
              <a:t>	Novelda is a fabless semiconductor company developing single chip realizations of Ultra Wide-Band (UWB) Impulse Radios (IR). Novelda aims to become the world’s leading supplier of integrated circuits (IC) to OEMs for UWB-IR-based sensor and wireless communication products.  </a:t>
            </a:r>
            <a:r>
              <a:rPr lang="en-US" sz="1400" smtClean="0">
                <a:latin typeface="Calibri" pitchFamily="34" charset="0"/>
                <a:hlinkClick r:id="rId5"/>
              </a:rPr>
              <a:t>www.novelda.no</a:t>
            </a:r>
            <a:r>
              <a:rPr lang="en-US" sz="1400" smtClean="0">
                <a:latin typeface="Calibri" pitchFamily="34" charset="0"/>
              </a:rPr>
              <a:t> </a:t>
            </a:r>
            <a:endParaRPr lang="nb-NO" sz="1400" smtClean="0">
              <a:latin typeface="Calibri" pitchFamily="34" charset="0"/>
            </a:endParaRPr>
          </a:p>
          <a:p>
            <a:pPr eaLnBrk="1" hangingPunct="1">
              <a:buFont typeface="Wingdings" pitchFamily="2" charset="2"/>
              <a:buNone/>
            </a:pPr>
            <a:endParaRPr lang="en-US" sz="1400" smtClean="0">
              <a:latin typeface="Calibri" pitchFamily="34" charset="0"/>
            </a:endParaRPr>
          </a:p>
        </p:txBody>
      </p:sp>
      <p:pic>
        <p:nvPicPr>
          <p:cNvPr id="7171" name="Bilde 9" descr="Never_PNG%20%28thumbnail%29.png"/>
          <p:cNvPicPr>
            <a:picLocks noChangeAspect="1"/>
          </p:cNvPicPr>
          <p:nvPr/>
        </p:nvPicPr>
        <p:blipFill>
          <a:blip r:embed="rId6"/>
          <a:srcRect/>
          <a:stretch>
            <a:fillRect/>
          </a:stretch>
        </p:blipFill>
        <p:spPr bwMode="auto">
          <a:xfrm>
            <a:off x="571500" y="1433513"/>
            <a:ext cx="1190625" cy="781050"/>
          </a:xfrm>
          <a:prstGeom prst="rect">
            <a:avLst/>
          </a:prstGeom>
          <a:noFill/>
          <a:ln w="9525">
            <a:noFill/>
            <a:miter lim="800000"/>
            <a:headEnd/>
            <a:tailEnd/>
          </a:ln>
        </p:spPr>
      </p:pic>
      <p:pic>
        <p:nvPicPr>
          <p:cNvPr id="7172" name="Picture 5" descr="ping skisse_pres"/>
          <p:cNvPicPr>
            <a:picLocks noChangeAspect="1" noChangeArrowheads="1"/>
          </p:cNvPicPr>
          <p:nvPr/>
        </p:nvPicPr>
        <p:blipFill>
          <a:blip r:embed="rId7"/>
          <a:srcRect/>
          <a:stretch>
            <a:fillRect/>
          </a:stretch>
        </p:blipFill>
        <p:spPr bwMode="auto">
          <a:xfrm>
            <a:off x="230188" y="2786063"/>
            <a:ext cx="1841500" cy="428625"/>
          </a:xfrm>
          <a:prstGeom prst="rect">
            <a:avLst/>
          </a:prstGeom>
          <a:noFill/>
          <a:ln w="9525">
            <a:noFill/>
            <a:miter lim="800000"/>
            <a:headEnd/>
            <a:tailEnd/>
          </a:ln>
        </p:spPr>
      </p:pic>
      <p:sp>
        <p:nvSpPr>
          <p:cNvPr id="7173" name="Rectangle 2"/>
          <p:cNvSpPr>
            <a:spLocks noGrp="1" noChangeArrowheads="1"/>
          </p:cNvSpPr>
          <p:nvPr>
            <p:ph type="title"/>
          </p:nvPr>
        </p:nvSpPr>
        <p:spPr>
          <a:xfrm>
            <a:off x="609600" y="152400"/>
            <a:ext cx="8248650" cy="990600"/>
          </a:xfrm>
        </p:spPr>
        <p:txBody>
          <a:bodyPr/>
          <a:lstStyle/>
          <a:p>
            <a:r>
              <a:rPr lang="en-US" sz="3200" smtClean="0">
                <a:latin typeface="Calibri" pitchFamily="34" charset="0"/>
              </a:rPr>
              <a:t>Alliance Venture Polaris – Portfolio Companies</a:t>
            </a:r>
            <a:endParaRPr lang="en-US" sz="2000" smtClean="0">
              <a:latin typeface="Calibri" pitchFamily="34" charset="0"/>
            </a:endParaRPr>
          </a:p>
        </p:txBody>
      </p:sp>
      <p:pic>
        <p:nvPicPr>
          <p:cNvPr id="7174" name="Picture 2"/>
          <p:cNvPicPr>
            <a:picLocks noChangeAspect="1" noChangeArrowheads="1"/>
          </p:cNvPicPr>
          <p:nvPr/>
        </p:nvPicPr>
        <p:blipFill>
          <a:blip r:embed="rId8"/>
          <a:srcRect/>
          <a:stretch>
            <a:fillRect/>
          </a:stretch>
        </p:blipFill>
        <p:spPr bwMode="auto">
          <a:xfrm>
            <a:off x="357188" y="3857625"/>
            <a:ext cx="15938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nb-NO" b="1" smtClean="0"/>
              <a:t>Ventureselskaper som investerer i IT⁄telekom:</a:t>
            </a:r>
            <a:r>
              <a:rPr lang="nb-NO" smtClean="0"/>
              <a:t/>
            </a:r>
            <a:br>
              <a:rPr lang="nb-NO" smtClean="0"/>
            </a:br>
            <a:endParaRPr lang="nb-NO" smtClean="0"/>
          </a:p>
        </p:txBody>
      </p:sp>
      <p:sp>
        <p:nvSpPr>
          <p:cNvPr id="32771" name="Content Placeholder 2"/>
          <p:cNvSpPr>
            <a:spLocks noGrp="1"/>
          </p:cNvSpPr>
          <p:nvPr>
            <p:ph idx="1"/>
          </p:nvPr>
        </p:nvSpPr>
        <p:spPr/>
        <p:txBody>
          <a:bodyPr/>
          <a:lstStyle/>
          <a:p>
            <a:r>
              <a:rPr lang="nb-NO" sz="1600" smtClean="0"/>
              <a:t>Alliance Venture </a:t>
            </a:r>
          </a:p>
          <a:p>
            <a:r>
              <a:rPr lang="nb-NO" sz="1600" smtClean="0"/>
              <a:t>CapMan Norway </a:t>
            </a:r>
          </a:p>
          <a:p>
            <a:r>
              <a:rPr lang="nb-NO" sz="1600" smtClean="0"/>
              <a:t>Convexa Capital </a:t>
            </a:r>
          </a:p>
          <a:p>
            <a:r>
              <a:rPr lang="nb-NO" sz="1600" smtClean="0"/>
              <a:t>Ferd Venture </a:t>
            </a:r>
          </a:p>
          <a:p>
            <a:r>
              <a:rPr lang="nb-NO" sz="1600" smtClean="0"/>
              <a:t>Northzone Ventures </a:t>
            </a:r>
          </a:p>
          <a:p>
            <a:r>
              <a:rPr lang="nb-NO" sz="1600" smtClean="0"/>
              <a:t>Proventure Management </a:t>
            </a:r>
          </a:p>
          <a:p>
            <a:r>
              <a:rPr lang="nb-NO" sz="1600" smtClean="0"/>
              <a:t>Selvaag Venture Capital </a:t>
            </a:r>
          </a:p>
          <a:p>
            <a:r>
              <a:rPr lang="nb-NO" sz="1600" smtClean="0"/>
              <a:t>Skagerak Venture Capital </a:t>
            </a:r>
          </a:p>
          <a:p>
            <a:r>
              <a:rPr lang="nb-NO" sz="1600" smtClean="0"/>
              <a:t>Teknoinvest </a:t>
            </a:r>
          </a:p>
          <a:p>
            <a:r>
              <a:rPr lang="nb-NO" sz="1600" smtClean="0"/>
              <a:t>Televenture Management </a:t>
            </a:r>
          </a:p>
          <a:p>
            <a:r>
              <a:rPr lang="nb-NO" sz="1600" smtClean="0"/>
              <a:t>Venturos Venture </a:t>
            </a:r>
          </a:p>
          <a:p>
            <a:r>
              <a:rPr lang="nb-NO" sz="1600" smtClean="0"/>
              <a:t>Verdane Capital Advisors </a:t>
            </a:r>
          </a:p>
          <a:p>
            <a:r>
              <a:rPr lang="nb-NO" sz="1600" smtClean="0"/>
              <a:t>Viking Venture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09600" y="295275"/>
            <a:ext cx="7772400" cy="990600"/>
          </a:xfrm>
        </p:spPr>
        <p:txBody>
          <a:bodyPr/>
          <a:lstStyle/>
          <a:p>
            <a:r>
              <a:rPr lang="nb-NO" b="1" smtClean="0"/>
              <a:t>Ventureselskaper som investerer i biotek/olje/energi:</a:t>
            </a:r>
            <a:r>
              <a:rPr lang="nb-NO" smtClean="0"/>
              <a:t/>
            </a:r>
            <a:br>
              <a:rPr lang="nb-NO" smtClean="0"/>
            </a:br>
            <a:endParaRPr lang="nb-NO" smtClean="0"/>
          </a:p>
        </p:txBody>
      </p:sp>
      <p:sp>
        <p:nvSpPr>
          <p:cNvPr id="33795" name="Content Placeholder 2"/>
          <p:cNvSpPr>
            <a:spLocks noGrp="1"/>
          </p:cNvSpPr>
          <p:nvPr>
            <p:ph idx="1"/>
          </p:nvPr>
        </p:nvSpPr>
        <p:spPr>
          <a:xfrm>
            <a:off x="609600" y="1447800"/>
            <a:ext cx="3390900" cy="4648200"/>
          </a:xfrm>
        </p:spPr>
        <p:txBody>
          <a:bodyPr/>
          <a:lstStyle/>
          <a:p>
            <a:r>
              <a:rPr lang="nb-NO" sz="1600" smtClean="0"/>
              <a:t>Neomed Management </a:t>
            </a:r>
          </a:p>
          <a:p>
            <a:r>
              <a:rPr lang="nb-NO" sz="1600" smtClean="0"/>
              <a:t>Teknoinvest  </a:t>
            </a:r>
          </a:p>
          <a:p>
            <a:r>
              <a:rPr lang="nb-NO" sz="1600" smtClean="0"/>
              <a:t>Sarsia Management </a:t>
            </a:r>
          </a:p>
          <a:p>
            <a:r>
              <a:rPr lang="nb-NO" sz="1600" smtClean="0"/>
              <a:t>Sarsia Seed Management </a:t>
            </a:r>
          </a:p>
          <a:p>
            <a:r>
              <a:rPr lang="nb-NO" sz="1600" smtClean="0"/>
              <a:t>Selvaag Venture Capital </a:t>
            </a:r>
          </a:p>
          <a:p>
            <a:r>
              <a:rPr lang="nb-NO" sz="1600" smtClean="0"/>
              <a:t>Energy Ventures </a:t>
            </a:r>
          </a:p>
          <a:p>
            <a:r>
              <a:rPr lang="nb-NO" sz="1600" smtClean="0"/>
              <a:t>Convexa Capital </a:t>
            </a:r>
          </a:p>
          <a:p>
            <a:r>
              <a:rPr lang="nb-NO" sz="1600" smtClean="0"/>
              <a:t>Ferd Venture </a:t>
            </a:r>
          </a:p>
          <a:p>
            <a:r>
              <a:rPr lang="nb-NO" sz="1600" smtClean="0"/>
              <a:t>HitecVision Private Equity </a:t>
            </a:r>
          </a:p>
          <a:p>
            <a:r>
              <a:rPr lang="nb-NO" sz="1600" smtClean="0"/>
              <a:t>Northzone Ventures </a:t>
            </a:r>
          </a:p>
        </p:txBody>
      </p:sp>
      <p:sp>
        <p:nvSpPr>
          <p:cNvPr id="5" name="Content Placeholder 2"/>
          <p:cNvSpPr txBox="1">
            <a:spLocks/>
          </p:cNvSpPr>
          <p:nvPr/>
        </p:nvSpPr>
        <p:spPr bwMode="auto">
          <a:xfrm>
            <a:off x="4572000" y="1571625"/>
            <a:ext cx="3390900" cy="4648200"/>
          </a:xfrm>
          <a:prstGeom prst="rect">
            <a:avLst/>
          </a:prstGeom>
          <a:noFill/>
          <a:ln w="9525">
            <a:noFill/>
            <a:miter lim="800000"/>
            <a:headEnd/>
            <a:tailEnd/>
          </a:ln>
          <a:effectLst/>
        </p:spPr>
        <p:txBody>
          <a:bodyPr lIns="92075" tIns="46038" rIns="92075" bIns="46038"/>
          <a:lstStyle/>
          <a:p>
            <a:pPr marL="342900" indent="-342900">
              <a:buFont typeface="Wingdings" pitchFamily="2" charset="2"/>
              <a:buChar char="Ø"/>
              <a:defRPr/>
            </a:pPr>
            <a:r>
              <a:rPr lang="nb-NO" sz="1600" kern="0" dirty="0">
                <a:latin typeface="+mn-lt"/>
              </a:rPr>
              <a:t>Proventure Management </a:t>
            </a:r>
          </a:p>
          <a:p>
            <a:pPr marL="342900" indent="-342900">
              <a:buFont typeface="Wingdings" pitchFamily="2" charset="2"/>
              <a:buChar char="Ø"/>
              <a:defRPr/>
            </a:pPr>
            <a:r>
              <a:rPr lang="nb-NO" sz="1600" kern="0" dirty="0">
                <a:latin typeface="+mn-lt"/>
              </a:rPr>
              <a:t>Reiten &amp; Co </a:t>
            </a:r>
          </a:p>
          <a:p>
            <a:pPr marL="342900" indent="-342900">
              <a:buFont typeface="Wingdings" pitchFamily="2" charset="2"/>
              <a:buChar char="Ø"/>
              <a:defRPr/>
            </a:pPr>
            <a:r>
              <a:rPr lang="nb-NO" sz="1600" kern="0" dirty="0">
                <a:latin typeface="+mn-lt"/>
              </a:rPr>
              <a:t>Sarsia Seed Management </a:t>
            </a:r>
          </a:p>
          <a:p>
            <a:pPr marL="342900" indent="-342900">
              <a:buFont typeface="Wingdings" pitchFamily="2" charset="2"/>
              <a:buChar char="Ø"/>
              <a:defRPr/>
            </a:pPr>
            <a:r>
              <a:rPr lang="nb-NO" sz="1600" kern="0" dirty="0">
                <a:latin typeface="+mn-lt"/>
              </a:rPr>
              <a:t>Skagerak Venture Capital </a:t>
            </a:r>
          </a:p>
          <a:p>
            <a:pPr marL="342900" indent="-342900">
              <a:buFont typeface="Wingdings" pitchFamily="2" charset="2"/>
              <a:buChar char="Ø"/>
              <a:defRPr/>
            </a:pPr>
            <a:r>
              <a:rPr lang="nb-NO" sz="1600" kern="0" dirty="0">
                <a:latin typeface="+mn-lt"/>
              </a:rPr>
              <a:t>SåkornInvest Management </a:t>
            </a:r>
          </a:p>
          <a:p>
            <a:pPr marL="342900" indent="-342900">
              <a:buFont typeface="Wingdings" pitchFamily="2" charset="2"/>
              <a:buChar char="Ø"/>
              <a:defRPr/>
            </a:pPr>
            <a:r>
              <a:rPr lang="nb-NO" sz="1600" kern="0" dirty="0">
                <a:latin typeface="+mn-lt"/>
              </a:rPr>
              <a:t>Viking Venture </a:t>
            </a:r>
          </a:p>
          <a:p>
            <a:pPr marL="342900" indent="-342900">
              <a:defRPr/>
            </a:pPr>
            <a:r>
              <a:rPr lang="nb-NO" sz="1600" kern="0" dirty="0">
                <a:latin typeface="+mn-lt"/>
              </a:rPr>
              <a:t/>
            </a:r>
            <a:br>
              <a:rPr lang="nb-NO" sz="1600" kern="0" dirty="0">
                <a:latin typeface="+mn-lt"/>
              </a:rPr>
            </a:br>
            <a:endParaRPr lang="nb-NO" sz="1600" kern="0"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nb-NO" smtClean="0"/>
              <a:t>Hvorfor VC?</a:t>
            </a:r>
            <a:endParaRPr lang="en-US" smtClean="0"/>
          </a:p>
        </p:txBody>
      </p:sp>
      <p:sp>
        <p:nvSpPr>
          <p:cNvPr id="34819" name="Rectangle 3"/>
          <p:cNvSpPr>
            <a:spLocks noGrp="1" noChangeArrowheads="1"/>
          </p:cNvSpPr>
          <p:nvPr>
            <p:ph type="body" idx="1"/>
          </p:nvPr>
        </p:nvSpPr>
        <p:spPr/>
        <p:txBody>
          <a:bodyPr/>
          <a:lstStyle/>
          <a:p>
            <a:r>
              <a:rPr lang="nb-NO" smtClean="0"/>
              <a:t>Dele risiko, begrense ansvar</a:t>
            </a:r>
          </a:p>
          <a:p>
            <a:r>
              <a:rPr lang="nb-NO" smtClean="0"/>
              <a:t>Grunnlag for å skaffe annen kapital</a:t>
            </a:r>
          </a:p>
          <a:p>
            <a:r>
              <a:rPr lang="nb-NO" smtClean="0"/>
              <a:t>Aktiv partner, nettverk</a:t>
            </a:r>
          </a:p>
          <a:p>
            <a:r>
              <a:rPr lang="nb-NO" smtClean="0"/>
              <a:t>MEN:</a:t>
            </a:r>
          </a:p>
          <a:p>
            <a:pPr lvl="1"/>
            <a:r>
              <a:rPr lang="nb-NO" smtClean="0"/>
              <a:t>Spesialisert finansiering</a:t>
            </a:r>
          </a:p>
          <a:p>
            <a:pPr lvl="1"/>
            <a:r>
              <a:rPr lang="nb-NO" smtClean="0"/>
              <a:t>Vekstselskaper med internasjonale ambisjoner</a:t>
            </a:r>
          </a:p>
          <a:p>
            <a:pPr lvl="1"/>
            <a:r>
              <a:rPr lang="nb-NO" smtClean="0"/>
              <a:t>Viktigere å erobre marked enn at gründerne beholder %-andel av eierskap</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nb-NO" smtClean="0"/>
              <a:t>Hva ”koster” det å bruke VC?</a:t>
            </a:r>
            <a:endParaRPr lang="en-US" smtClean="0"/>
          </a:p>
        </p:txBody>
      </p:sp>
      <p:sp>
        <p:nvSpPr>
          <p:cNvPr id="35843" name="Rectangle 3"/>
          <p:cNvSpPr>
            <a:spLocks noGrp="1" noChangeArrowheads="1"/>
          </p:cNvSpPr>
          <p:nvPr>
            <p:ph type="body" idx="1"/>
          </p:nvPr>
        </p:nvSpPr>
        <p:spPr/>
        <p:txBody>
          <a:bodyPr/>
          <a:lstStyle/>
          <a:p>
            <a:pPr>
              <a:lnSpc>
                <a:spcPct val="90000"/>
              </a:lnSpc>
            </a:pPr>
            <a:r>
              <a:rPr lang="nb-NO" smtClean="0"/>
              <a:t>90% av firmaer som avslår tilbud om VC er konkurs etter 3 år</a:t>
            </a:r>
          </a:p>
          <a:p>
            <a:pPr>
              <a:lnSpc>
                <a:spcPct val="90000"/>
              </a:lnSpc>
            </a:pPr>
            <a:r>
              <a:rPr lang="nb-NO" smtClean="0"/>
              <a:t>Nær 1/3 total børsverdi i USA er skapt av VC-backede selskaper</a:t>
            </a:r>
          </a:p>
          <a:p>
            <a:pPr>
              <a:lnSpc>
                <a:spcPct val="90000"/>
              </a:lnSpc>
            </a:pPr>
            <a:r>
              <a:rPr lang="nb-NO" smtClean="0"/>
              <a:t>VC-backede firmaer vokser raskere, kommer raskere til IPO og har bedre resultater enn andre</a:t>
            </a:r>
          </a:p>
          <a:p>
            <a:pPr>
              <a:lnSpc>
                <a:spcPct val="90000"/>
              </a:lnSpc>
            </a:pPr>
            <a:r>
              <a:rPr lang="nb-NO" smtClean="0"/>
              <a:t>MEN:</a:t>
            </a:r>
          </a:p>
          <a:p>
            <a:pPr lvl="1">
              <a:lnSpc>
                <a:spcPct val="90000"/>
              </a:lnSpc>
            </a:pPr>
            <a:r>
              <a:rPr lang="nb-NO" smtClean="0"/>
              <a:t>Exit</a:t>
            </a:r>
          </a:p>
          <a:p>
            <a:pPr lvl="1">
              <a:lnSpc>
                <a:spcPct val="90000"/>
              </a:lnSpc>
            </a:pPr>
            <a:r>
              <a:rPr lang="nb-NO" smtClean="0"/>
              <a:t>Porteføljebetraktninger</a:t>
            </a:r>
          </a:p>
          <a:p>
            <a:pPr lvl="1">
              <a:lnSpc>
                <a:spcPct val="90000"/>
              </a:lnSpc>
            </a:pPr>
            <a:r>
              <a:rPr lang="nb-NO" smtClean="0"/>
              <a:t>Kaster ikke ”gode penger etter dårlige”</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nb-NO" smtClean="0"/>
              <a:t>(Når) bør gründere akseptere VC?</a:t>
            </a:r>
            <a:endParaRPr lang="en-US" smtClean="0"/>
          </a:p>
        </p:txBody>
      </p:sp>
      <p:sp>
        <p:nvSpPr>
          <p:cNvPr id="36867" name="Rectangle 3"/>
          <p:cNvSpPr>
            <a:spLocks noGrp="1" noChangeArrowheads="1"/>
          </p:cNvSpPr>
          <p:nvPr>
            <p:ph type="body" idx="1"/>
          </p:nvPr>
        </p:nvSpPr>
        <p:spPr/>
        <p:txBody>
          <a:bodyPr/>
          <a:lstStyle/>
          <a:p>
            <a:r>
              <a:rPr lang="nb-NO" smtClean="0"/>
              <a:t>Ikke for tidlig</a:t>
            </a:r>
          </a:p>
          <a:p>
            <a:pPr lvl="1"/>
            <a:r>
              <a:rPr lang="nb-NO" smtClean="0"/>
              <a:t>For sterk utvanning</a:t>
            </a:r>
          </a:p>
          <a:p>
            <a:r>
              <a:rPr lang="nb-NO" smtClean="0"/>
              <a:t>Start på vekstfase</a:t>
            </a:r>
          </a:p>
          <a:p>
            <a:pPr lvl="1"/>
            <a:r>
              <a:rPr lang="nb-NO" smtClean="0"/>
              <a:t>Produktportefølje utviklet</a:t>
            </a:r>
          </a:p>
          <a:p>
            <a:pPr lvl="1"/>
            <a:r>
              <a:rPr lang="nb-NO" smtClean="0"/>
              <a:t>Betalende kunder</a:t>
            </a:r>
          </a:p>
          <a:p>
            <a:pPr lvl="1"/>
            <a:r>
              <a:rPr lang="nb-NO" smtClean="0"/>
              <a:t>Erobre internasjonalt marked</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152400"/>
            <a:ext cx="7923213" cy="990600"/>
          </a:xfrm>
        </p:spPr>
        <p:txBody>
          <a:bodyPr/>
          <a:lstStyle/>
          <a:p>
            <a:r>
              <a:rPr lang="en-US" sz="2800" smtClean="0"/>
              <a:t>For more information - Please contact</a:t>
            </a:r>
          </a:p>
        </p:txBody>
      </p:sp>
      <p:pic>
        <p:nvPicPr>
          <p:cNvPr id="16387" name="Picture 3"/>
          <p:cNvPicPr>
            <a:picLocks noGrp="1" noChangeAspect="1" noChangeArrowheads="1"/>
          </p:cNvPicPr>
          <p:nvPr>
            <p:ph type="body" idx="1"/>
          </p:nvPr>
        </p:nvPicPr>
        <p:blipFill>
          <a:blip r:embed="rId2"/>
          <a:srcRect b="3290"/>
          <a:stretch>
            <a:fillRect/>
          </a:stretch>
        </p:blipFill>
        <p:spPr>
          <a:xfrm>
            <a:off x="611188" y="1412875"/>
            <a:ext cx="5446712" cy="4633913"/>
          </a:xfrm>
          <a:noFill/>
        </p:spPr>
      </p:pic>
      <p:sp>
        <p:nvSpPr>
          <p:cNvPr id="612356" name="Text Box 4"/>
          <p:cNvSpPr txBox="1">
            <a:spLocks noChangeArrowheads="1"/>
          </p:cNvSpPr>
          <p:nvPr/>
        </p:nvSpPr>
        <p:spPr bwMode="auto">
          <a:xfrm>
            <a:off x="5795963" y="6400800"/>
            <a:ext cx="3348037" cy="366713"/>
          </a:xfrm>
          <a:prstGeom prst="rect">
            <a:avLst/>
          </a:prstGeom>
          <a:noFill/>
          <a:ln w="12700">
            <a:noFill/>
            <a:miter lim="800000"/>
            <a:headEnd type="none" w="sm" len="sm"/>
            <a:tailEnd type="none" w="sm" len="sm"/>
          </a:ln>
          <a:effectLst/>
        </p:spPr>
        <p:txBody>
          <a:bodyPr>
            <a:spAutoFit/>
          </a:bodyPr>
          <a:lstStyle/>
          <a:p>
            <a:pPr>
              <a:spcBef>
                <a:spcPct val="50000"/>
              </a:spcBef>
              <a:defRPr/>
            </a:pPr>
            <a:r>
              <a:rPr lang="nb-NO" sz="1800">
                <a:solidFill>
                  <a:schemeClr val="bg1"/>
                </a:solidFill>
                <a:effectLst>
                  <a:outerShdw blurRad="38100" dist="38100" dir="2700000" algn="tl">
                    <a:srgbClr val="C0C0C0"/>
                  </a:outerShdw>
                </a:effectLst>
              </a:rPr>
              <a:t>Mail: info@allianceventure.com</a:t>
            </a:r>
            <a:endParaRPr lang="en-US" sz="1800">
              <a:solidFill>
                <a:schemeClr val="bg1"/>
              </a:solidFill>
              <a:effectLst>
                <a:outerShdw blurRad="38100" dist="38100" dir="2700000" algn="tl">
                  <a:srgbClr val="C0C0C0"/>
                </a:outerShdw>
              </a:effectLst>
            </a:endParaRPr>
          </a:p>
        </p:txBody>
      </p:sp>
      <p:sp>
        <p:nvSpPr>
          <p:cNvPr id="612357" name="Text Box 5"/>
          <p:cNvSpPr txBox="1">
            <a:spLocks noChangeArrowheads="1"/>
          </p:cNvSpPr>
          <p:nvPr/>
        </p:nvSpPr>
        <p:spPr bwMode="auto">
          <a:xfrm>
            <a:off x="6084888" y="3573463"/>
            <a:ext cx="2843212" cy="2536825"/>
          </a:xfrm>
          <a:prstGeom prst="rect">
            <a:avLst/>
          </a:prstGeom>
          <a:noFill/>
          <a:ln w="12700">
            <a:noFill/>
            <a:miter lim="800000"/>
            <a:headEnd type="none" w="sm" len="sm"/>
            <a:tailEnd type="none" w="sm" len="sm"/>
          </a:ln>
          <a:effectLst/>
        </p:spPr>
        <p:txBody>
          <a:bodyPr>
            <a:spAutoFit/>
          </a:bodyPr>
          <a:lstStyle/>
          <a:p>
            <a:pPr>
              <a:spcBef>
                <a:spcPct val="50000"/>
              </a:spcBef>
              <a:defRPr/>
            </a:pPr>
            <a:r>
              <a:rPr lang="nb-NO" sz="1600" dirty="0">
                <a:solidFill>
                  <a:schemeClr val="tx1"/>
                </a:solidFill>
                <a:effectLst>
                  <a:outerShdw blurRad="38100" dist="38100" dir="2700000" algn="tl">
                    <a:srgbClr val="C0C0C0"/>
                  </a:outerShdw>
                </a:effectLst>
              </a:rPr>
              <a:t>Alliance </a:t>
            </a:r>
            <a:r>
              <a:rPr lang="nb-NO" sz="1600" dirty="0" err="1">
                <a:solidFill>
                  <a:schemeClr val="tx1"/>
                </a:solidFill>
                <a:effectLst>
                  <a:outerShdw blurRad="38100" dist="38100" dir="2700000" algn="tl">
                    <a:srgbClr val="C0C0C0"/>
                  </a:outerShdw>
                </a:effectLst>
              </a:rPr>
              <a:t>Venture</a:t>
            </a:r>
            <a:endParaRPr lang="nb-NO" sz="1600" dirty="0">
              <a:solidFill>
                <a:schemeClr val="tx1"/>
              </a:solidFill>
              <a:effectLst>
                <a:outerShdw blurRad="38100" dist="38100" dir="2700000" algn="tl">
                  <a:srgbClr val="C0C0C0"/>
                </a:outerShdw>
              </a:effectLst>
            </a:endParaRPr>
          </a:p>
          <a:p>
            <a:pPr>
              <a:spcBef>
                <a:spcPct val="50000"/>
              </a:spcBef>
              <a:defRPr/>
            </a:pPr>
            <a:r>
              <a:rPr lang="nb-NO" sz="1600" dirty="0" smtClean="0">
                <a:solidFill>
                  <a:schemeClr val="tx1"/>
                </a:solidFill>
                <a:effectLst>
                  <a:outerShdw blurRad="38100" dist="38100" dir="2700000" algn="tl">
                    <a:srgbClr val="C0C0C0"/>
                  </a:outerShdw>
                </a:effectLst>
              </a:rPr>
              <a:t>Erling Maartmann-Moe</a:t>
            </a:r>
            <a:endParaRPr lang="nb-NO" sz="1600" dirty="0">
              <a:solidFill>
                <a:schemeClr val="tx1"/>
              </a:solidFill>
              <a:effectLst>
                <a:outerShdw blurRad="38100" dist="38100" dir="2700000" algn="tl">
                  <a:srgbClr val="C0C0C0"/>
                </a:outerShdw>
              </a:effectLst>
            </a:endParaRPr>
          </a:p>
          <a:p>
            <a:pPr>
              <a:spcBef>
                <a:spcPct val="50000"/>
              </a:spcBef>
              <a:defRPr/>
            </a:pPr>
            <a:r>
              <a:rPr lang="nb-NO" sz="1600" dirty="0">
                <a:solidFill>
                  <a:schemeClr val="tx1"/>
                </a:solidFill>
                <a:effectLst>
                  <a:outerShdw blurRad="38100" dist="38100" dir="2700000" algn="tl">
                    <a:srgbClr val="C0C0C0"/>
                  </a:outerShdw>
                </a:effectLst>
              </a:rPr>
              <a:t>Stranden 57</a:t>
            </a:r>
          </a:p>
          <a:p>
            <a:pPr>
              <a:spcBef>
                <a:spcPct val="50000"/>
              </a:spcBef>
              <a:defRPr/>
            </a:pPr>
            <a:r>
              <a:rPr lang="nb-NO" sz="1600" dirty="0">
                <a:solidFill>
                  <a:schemeClr val="tx1"/>
                </a:solidFill>
                <a:effectLst>
                  <a:outerShdw blurRad="38100" dist="38100" dir="2700000" algn="tl">
                    <a:srgbClr val="C0C0C0"/>
                  </a:outerShdw>
                </a:effectLst>
              </a:rPr>
              <a:t>0250 Oslo</a:t>
            </a:r>
          </a:p>
          <a:p>
            <a:pPr>
              <a:spcBef>
                <a:spcPct val="50000"/>
              </a:spcBef>
              <a:defRPr/>
            </a:pPr>
            <a:r>
              <a:rPr lang="nb-NO" sz="1600" dirty="0">
                <a:solidFill>
                  <a:schemeClr val="tx1"/>
                </a:solidFill>
                <a:effectLst>
                  <a:outerShdw blurRad="38100" dist="38100" dir="2700000" algn="tl">
                    <a:srgbClr val="C0C0C0"/>
                  </a:outerShdw>
                </a:effectLst>
              </a:rPr>
              <a:t>Tel. +47 22944020</a:t>
            </a:r>
          </a:p>
          <a:p>
            <a:pPr>
              <a:spcBef>
                <a:spcPct val="50000"/>
              </a:spcBef>
              <a:defRPr/>
            </a:pPr>
            <a:r>
              <a:rPr lang="nb-NO" sz="1600" dirty="0" err="1">
                <a:solidFill>
                  <a:schemeClr val="tx1"/>
                </a:solidFill>
                <a:effectLst>
                  <a:outerShdw blurRad="38100" dist="38100" dir="2700000" algn="tl">
                    <a:srgbClr val="C0C0C0"/>
                  </a:outerShdw>
                </a:effectLst>
              </a:rPr>
              <a:t>Fax</a:t>
            </a:r>
            <a:r>
              <a:rPr lang="nb-NO" sz="1600" dirty="0">
                <a:solidFill>
                  <a:schemeClr val="tx1"/>
                </a:solidFill>
                <a:effectLst>
                  <a:outerShdw blurRad="38100" dist="38100" dir="2700000" algn="tl">
                    <a:srgbClr val="C0C0C0"/>
                  </a:outerShdw>
                </a:effectLst>
              </a:rPr>
              <a:t> +47 23239951</a:t>
            </a:r>
          </a:p>
          <a:p>
            <a:pPr>
              <a:spcBef>
                <a:spcPct val="50000"/>
              </a:spcBef>
              <a:defRPr/>
            </a:pPr>
            <a:r>
              <a:rPr lang="nb-NO" sz="1600" dirty="0" smtClean="0">
                <a:solidFill>
                  <a:schemeClr val="tx1"/>
                </a:solidFill>
                <a:effectLst>
                  <a:outerShdw blurRad="38100" dist="38100" dir="2700000" algn="tl">
                    <a:srgbClr val="C0C0C0"/>
                  </a:outerShdw>
                </a:effectLst>
              </a:rPr>
              <a:t>erling@allianceventure.com</a:t>
            </a:r>
            <a:endParaRPr lang="en-US" sz="1600" dirty="0">
              <a:solidFill>
                <a:schemeClr val="tx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nb-NO" smtClean="0"/>
              <a:t>Noen spørsmål</a:t>
            </a:r>
            <a:endParaRPr lang="en-US" smtClean="0"/>
          </a:p>
        </p:txBody>
      </p:sp>
      <p:sp>
        <p:nvSpPr>
          <p:cNvPr id="15363" name="Rectangle 3"/>
          <p:cNvSpPr>
            <a:spLocks noGrp="1" noChangeArrowheads="1"/>
          </p:cNvSpPr>
          <p:nvPr>
            <p:ph type="body" idx="1"/>
          </p:nvPr>
        </p:nvSpPr>
        <p:spPr/>
        <p:txBody>
          <a:bodyPr/>
          <a:lstStyle/>
          <a:p>
            <a:pPr>
              <a:lnSpc>
                <a:spcPct val="90000"/>
              </a:lnSpc>
            </a:pPr>
            <a:r>
              <a:rPr lang="nb-NO" smtClean="0"/>
              <a:t>Hvordan og hvorfor hente inn kapital?</a:t>
            </a:r>
            <a:endParaRPr lang="en-US" smtClean="0"/>
          </a:p>
          <a:p>
            <a:pPr>
              <a:lnSpc>
                <a:spcPct val="90000"/>
              </a:lnSpc>
            </a:pPr>
            <a:r>
              <a:rPr lang="en-US" smtClean="0"/>
              <a:t>Når bør et selskap vurdere venture kapital? </a:t>
            </a:r>
          </a:p>
          <a:p>
            <a:pPr>
              <a:lnSpc>
                <a:spcPct val="90000"/>
              </a:lnSpc>
            </a:pPr>
            <a:r>
              <a:rPr lang="en-US" smtClean="0"/>
              <a:t>Hvor mye koster venture finansiering? </a:t>
            </a:r>
          </a:p>
          <a:p>
            <a:pPr>
              <a:lnSpc>
                <a:spcPct val="90000"/>
              </a:lnSpc>
            </a:pPr>
            <a:r>
              <a:rPr lang="en-US" smtClean="0"/>
              <a:t>Hva legges det vekt på ved vurderingen av gründerselskaper? </a:t>
            </a:r>
          </a:p>
          <a:p>
            <a:pPr>
              <a:lnSpc>
                <a:spcPct val="90000"/>
              </a:lnSpc>
            </a:pPr>
            <a:r>
              <a:rPr lang="en-US" smtClean="0"/>
              <a:t>Hvordan vurdere verdien på et grunderselskap?</a:t>
            </a:r>
          </a:p>
          <a:p>
            <a:pPr>
              <a:lnSpc>
                <a:spcPct val="90000"/>
              </a:lnSpc>
            </a:pPr>
            <a:r>
              <a:rPr lang="en-US" smtClean="0"/>
              <a:t>Hva kan et venturekapital selskap tilføre i tillegg til finansiering? </a:t>
            </a:r>
          </a:p>
          <a:p>
            <a:pPr>
              <a:lnSpc>
                <a:spcPct val="90000"/>
              </a:lnSpc>
            </a:pPr>
            <a:r>
              <a:rPr lang="en-US" smtClean="0"/>
              <a:t>Hvordan er venturekapitalmarkedet i Norge i dag? </a:t>
            </a:r>
            <a:endParaRPr lang="nb-NO"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9906" name="Rectangle 2"/>
          <p:cNvSpPr>
            <a:spLocks noChangeArrowheads="1"/>
          </p:cNvSpPr>
          <p:nvPr/>
        </p:nvSpPr>
        <p:spPr bwMode="auto">
          <a:xfrm>
            <a:off x="914400" y="5354638"/>
            <a:ext cx="7391400" cy="306387"/>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16387" name="Line 3"/>
          <p:cNvSpPr>
            <a:spLocks noChangeShapeType="1"/>
          </p:cNvSpPr>
          <p:nvPr/>
        </p:nvSpPr>
        <p:spPr bwMode="auto">
          <a:xfrm>
            <a:off x="901700" y="4457700"/>
            <a:ext cx="7467600" cy="0"/>
          </a:xfrm>
          <a:prstGeom prst="line">
            <a:avLst/>
          </a:prstGeom>
          <a:noFill/>
          <a:ln w="57150">
            <a:solidFill>
              <a:srgbClr val="FF0000"/>
            </a:solidFill>
            <a:round/>
            <a:headEnd/>
            <a:tailEnd/>
          </a:ln>
        </p:spPr>
        <p:txBody>
          <a:bodyPr wrap="none" anchor="ctr"/>
          <a:lstStyle/>
          <a:p>
            <a:endParaRPr lang="nb-NO"/>
          </a:p>
        </p:txBody>
      </p:sp>
      <p:sp>
        <p:nvSpPr>
          <p:cNvPr id="16388" name="Rectangle 4"/>
          <p:cNvSpPr>
            <a:spLocks noChangeArrowheads="1"/>
          </p:cNvSpPr>
          <p:nvPr/>
        </p:nvSpPr>
        <p:spPr bwMode="auto">
          <a:xfrm>
            <a:off x="838200" y="1752600"/>
            <a:ext cx="7493000" cy="3886200"/>
          </a:xfrm>
          <a:prstGeom prst="rect">
            <a:avLst/>
          </a:prstGeom>
          <a:noFill/>
          <a:ln w="25400">
            <a:solidFill>
              <a:schemeClr val="tx1"/>
            </a:solidFill>
            <a:miter lim="800000"/>
            <a:headEnd/>
            <a:tailEnd/>
          </a:ln>
        </p:spPr>
        <p:txBody>
          <a:bodyPr wrap="none" anchor="ctr"/>
          <a:lstStyle/>
          <a:p>
            <a:endParaRPr lang="nb-NO"/>
          </a:p>
        </p:txBody>
      </p:sp>
      <p:sp>
        <p:nvSpPr>
          <p:cNvPr id="16389" name="Rectangle 5"/>
          <p:cNvSpPr>
            <a:spLocks noChangeArrowheads="1"/>
          </p:cNvSpPr>
          <p:nvPr/>
        </p:nvSpPr>
        <p:spPr bwMode="auto">
          <a:xfrm>
            <a:off x="381000" y="4267200"/>
            <a:ext cx="438150" cy="363538"/>
          </a:xfrm>
          <a:prstGeom prst="rect">
            <a:avLst/>
          </a:prstGeom>
          <a:noFill/>
          <a:ln w="12700">
            <a:noFill/>
            <a:miter lim="800000"/>
            <a:headEnd/>
            <a:tailEnd/>
          </a:ln>
        </p:spPr>
        <p:txBody>
          <a:bodyPr lIns="90488" tIns="44450" rIns="90488" bIns="44450">
            <a:spAutoFit/>
          </a:bodyPr>
          <a:lstStyle/>
          <a:p>
            <a:pPr>
              <a:spcBef>
                <a:spcPct val="0"/>
              </a:spcBef>
              <a:buClrTx/>
              <a:buFontTx/>
              <a:buNone/>
            </a:pPr>
            <a:r>
              <a:rPr lang="en-US" sz="1800" b="1"/>
              <a:t>$0</a:t>
            </a:r>
          </a:p>
        </p:txBody>
      </p:sp>
      <p:sp>
        <p:nvSpPr>
          <p:cNvPr id="16390" name="Rectangle 6"/>
          <p:cNvSpPr>
            <a:spLocks noChangeArrowheads="1"/>
          </p:cNvSpPr>
          <p:nvPr/>
        </p:nvSpPr>
        <p:spPr bwMode="auto">
          <a:xfrm>
            <a:off x="3657600" y="5715000"/>
            <a:ext cx="485775" cy="363538"/>
          </a:xfrm>
          <a:prstGeom prst="rect">
            <a:avLst/>
          </a:prstGeom>
          <a:noFill/>
          <a:ln w="12700">
            <a:noFill/>
            <a:miter lim="800000"/>
            <a:headEnd/>
            <a:tailEnd/>
          </a:ln>
        </p:spPr>
        <p:txBody>
          <a:bodyPr wrap="none" lIns="90488" tIns="44450" rIns="90488" bIns="44450">
            <a:spAutoFit/>
          </a:bodyPr>
          <a:lstStyle/>
          <a:p>
            <a:pPr>
              <a:spcBef>
                <a:spcPct val="0"/>
              </a:spcBef>
              <a:buClrTx/>
              <a:buFontTx/>
              <a:buNone/>
            </a:pPr>
            <a:r>
              <a:rPr lang="en-US" sz="1800" b="1"/>
              <a:t>2-5</a:t>
            </a:r>
          </a:p>
        </p:txBody>
      </p:sp>
      <p:sp>
        <p:nvSpPr>
          <p:cNvPr id="16391" name="Rectangle 7"/>
          <p:cNvSpPr>
            <a:spLocks noChangeArrowheads="1"/>
          </p:cNvSpPr>
          <p:nvPr/>
        </p:nvSpPr>
        <p:spPr bwMode="auto">
          <a:xfrm>
            <a:off x="6324600" y="5715000"/>
            <a:ext cx="485775" cy="363538"/>
          </a:xfrm>
          <a:prstGeom prst="rect">
            <a:avLst/>
          </a:prstGeom>
          <a:noFill/>
          <a:ln w="12700">
            <a:noFill/>
            <a:miter lim="800000"/>
            <a:headEnd/>
            <a:tailEnd/>
          </a:ln>
        </p:spPr>
        <p:txBody>
          <a:bodyPr wrap="none" lIns="90488" tIns="44450" rIns="90488" bIns="44450">
            <a:spAutoFit/>
          </a:bodyPr>
          <a:lstStyle/>
          <a:p>
            <a:pPr>
              <a:spcBef>
                <a:spcPct val="0"/>
              </a:spcBef>
              <a:buClrTx/>
              <a:buFontTx/>
              <a:buNone/>
            </a:pPr>
            <a:r>
              <a:rPr lang="en-US" sz="1800" b="1"/>
              <a:t>6-8</a:t>
            </a:r>
          </a:p>
        </p:txBody>
      </p:sp>
      <p:sp>
        <p:nvSpPr>
          <p:cNvPr id="16392" name="Rectangle 8"/>
          <p:cNvSpPr>
            <a:spLocks noChangeArrowheads="1"/>
          </p:cNvSpPr>
          <p:nvPr/>
        </p:nvSpPr>
        <p:spPr bwMode="auto">
          <a:xfrm>
            <a:off x="7467600" y="5715000"/>
            <a:ext cx="866775" cy="333375"/>
          </a:xfrm>
          <a:prstGeom prst="rect">
            <a:avLst/>
          </a:prstGeom>
          <a:noFill/>
          <a:ln w="12700">
            <a:noFill/>
            <a:miter lim="800000"/>
            <a:headEnd/>
            <a:tailEnd/>
          </a:ln>
        </p:spPr>
        <p:txBody>
          <a:bodyPr wrap="none" lIns="90488" tIns="44450" rIns="90488" bIns="44450">
            <a:spAutoFit/>
          </a:bodyPr>
          <a:lstStyle/>
          <a:p>
            <a:pPr>
              <a:spcBef>
                <a:spcPct val="0"/>
              </a:spcBef>
              <a:buClrTx/>
              <a:buFontTx/>
              <a:buNone/>
            </a:pPr>
            <a:r>
              <a:rPr lang="en-US" sz="1600" b="1"/>
              <a:t>YEARS</a:t>
            </a:r>
          </a:p>
        </p:txBody>
      </p:sp>
      <p:sp>
        <p:nvSpPr>
          <p:cNvPr id="16393" name="Rectangle 9"/>
          <p:cNvSpPr>
            <a:spLocks noChangeArrowheads="1"/>
          </p:cNvSpPr>
          <p:nvPr/>
        </p:nvSpPr>
        <p:spPr bwMode="auto">
          <a:xfrm rot="-5400000">
            <a:off x="-261144" y="3004344"/>
            <a:ext cx="1770063" cy="333375"/>
          </a:xfrm>
          <a:prstGeom prst="rect">
            <a:avLst/>
          </a:prstGeom>
          <a:noFill/>
          <a:ln w="12700">
            <a:noFill/>
            <a:miter lim="800000"/>
            <a:headEnd/>
            <a:tailEnd/>
          </a:ln>
        </p:spPr>
        <p:txBody>
          <a:bodyPr wrap="none" lIns="90488" tIns="44450" rIns="90488" bIns="44450">
            <a:spAutoFit/>
          </a:bodyPr>
          <a:lstStyle/>
          <a:p>
            <a:pPr>
              <a:spcBef>
                <a:spcPct val="0"/>
              </a:spcBef>
              <a:buClrTx/>
              <a:buFontTx/>
              <a:buNone/>
            </a:pPr>
            <a:r>
              <a:rPr lang="en-US" sz="1600" b="1"/>
              <a:t>Operating Income</a:t>
            </a:r>
          </a:p>
        </p:txBody>
      </p:sp>
      <p:sp>
        <p:nvSpPr>
          <p:cNvPr id="16394" name="Rectangle 10"/>
          <p:cNvSpPr>
            <a:spLocks noGrp="1" noChangeArrowheads="1"/>
          </p:cNvSpPr>
          <p:nvPr>
            <p:ph type="title"/>
          </p:nvPr>
        </p:nvSpPr>
        <p:spPr>
          <a:xfrm>
            <a:off x="381000" y="309563"/>
            <a:ext cx="8420100" cy="958850"/>
          </a:xfrm>
        </p:spPr>
        <p:txBody>
          <a:bodyPr/>
          <a:lstStyle/>
          <a:p>
            <a:r>
              <a:rPr lang="en-US" smtClean="0"/>
              <a:t>Funding stages</a:t>
            </a:r>
          </a:p>
        </p:txBody>
      </p:sp>
      <p:sp>
        <p:nvSpPr>
          <p:cNvPr id="379915" name="Rectangle 11"/>
          <p:cNvSpPr>
            <a:spLocks noChangeArrowheads="1"/>
          </p:cNvSpPr>
          <p:nvPr/>
        </p:nvSpPr>
        <p:spPr bwMode="auto">
          <a:xfrm>
            <a:off x="1219200" y="4960938"/>
            <a:ext cx="7086600" cy="306387"/>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16" name="Rectangle 12"/>
          <p:cNvSpPr>
            <a:spLocks noChangeArrowheads="1"/>
          </p:cNvSpPr>
          <p:nvPr/>
        </p:nvSpPr>
        <p:spPr bwMode="auto">
          <a:xfrm>
            <a:off x="1828800" y="4551363"/>
            <a:ext cx="6477000" cy="306387"/>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17" name="Rectangle 13"/>
          <p:cNvSpPr>
            <a:spLocks noChangeArrowheads="1"/>
          </p:cNvSpPr>
          <p:nvPr/>
        </p:nvSpPr>
        <p:spPr bwMode="auto">
          <a:xfrm>
            <a:off x="2514600" y="4073525"/>
            <a:ext cx="5791200" cy="306388"/>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18" name="Rectangle 14"/>
          <p:cNvSpPr>
            <a:spLocks noChangeArrowheads="1"/>
          </p:cNvSpPr>
          <p:nvPr/>
        </p:nvSpPr>
        <p:spPr bwMode="auto">
          <a:xfrm>
            <a:off x="3810000" y="3665538"/>
            <a:ext cx="4495800" cy="306387"/>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19" name="Rectangle 15"/>
          <p:cNvSpPr>
            <a:spLocks noChangeArrowheads="1"/>
          </p:cNvSpPr>
          <p:nvPr/>
        </p:nvSpPr>
        <p:spPr bwMode="auto">
          <a:xfrm>
            <a:off x="4876800" y="3271838"/>
            <a:ext cx="3429000" cy="306387"/>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20" name="Rectangle 16"/>
          <p:cNvSpPr>
            <a:spLocks noChangeArrowheads="1"/>
          </p:cNvSpPr>
          <p:nvPr/>
        </p:nvSpPr>
        <p:spPr bwMode="auto">
          <a:xfrm>
            <a:off x="5638800" y="2790825"/>
            <a:ext cx="2667000" cy="368300"/>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21" name="Rectangle 17"/>
          <p:cNvSpPr>
            <a:spLocks noChangeArrowheads="1"/>
          </p:cNvSpPr>
          <p:nvPr/>
        </p:nvSpPr>
        <p:spPr bwMode="auto">
          <a:xfrm rot="-10648">
            <a:off x="1181100" y="4935538"/>
            <a:ext cx="1524000"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Angel investors</a:t>
            </a:r>
          </a:p>
        </p:txBody>
      </p:sp>
      <p:sp>
        <p:nvSpPr>
          <p:cNvPr id="379922" name="Rectangle 18"/>
          <p:cNvSpPr>
            <a:spLocks noChangeArrowheads="1"/>
          </p:cNvSpPr>
          <p:nvPr/>
        </p:nvSpPr>
        <p:spPr bwMode="auto">
          <a:xfrm rot="-15893">
            <a:off x="1752600" y="4495800"/>
            <a:ext cx="590550"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Seed</a:t>
            </a:r>
          </a:p>
        </p:txBody>
      </p:sp>
      <p:sp>
        <p:nvSpPr>
          <p:cNvPr id="379923" name="Rectangle 19"/>
          <p:cNvSpPr>
            <a:spLocks noChangeArrowheads="1"/>
          </p:cNvSpPr>
          <p:nvPr/>
        </p:nvSpPr>
        <p:spPr bwMode="auto">
          <a:xfrm rot="4395">
            <a:off x="2514600" y="4038600"/>
            <a:ext cx="669925"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Local</a:t>
            </a:r>
          </a:p>
        </p:txBody>
      </p:sp>
      <p:sp>
        <p:nvSpPr>
          <p:cNvPr id="379924" name="Rectangle 20"/>
          <p:cNvSpPr>
            <a:spLocks noChangeArrowheads="1"/>
          </p:cNvSpPr>
          <p:nvPr/>
        </p:nvSpPr>
        <p:spPr bwMode="auto">
          <a:xfrm rot="-1214">
            <a:off x="3759200" y="3657600"/>
            <a:ext cx="1098550"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Expansion</a:t>
            </a:r>
          </a:p>
        </p:txBody>
      </p:sp>
      <p:sp>
        <p:nvSpPr>
          <p:cNvPr id="379925" name="Rectangle 21"/>
          <p:cNvSpPr>
            <a:spLocks noChangeArrowheads="1"/>
          </p:cNvSpPr>
          <p:nvPr/>
        </p:nvSpPr>
        <p:spPr bwMode="auto">
          <a:xfrm>
            <a:off x="6705600" y="2257425"/>
            <a:ext cx="1600200" cy="357188"/>
          </a:xfrm>
          <a:prstGeom prst="rect">
            <a:avLst/>
          </a:prstGeom>
          <a:solidFill>
            <a:srgbClr val="99FFCC"/>
          </a:solidFill>
          <a:ln w="12700">
            <a:solidFill>
              <a:schemeClr val="tx1"/>
            </a:solidFill>
            <a:miter lim="800000"/>
            <a:headEnd/>
            <a:tailEnd/>
          </a:ln>
        </p:spPr>
        <p:txBody>
          <a:bodyPr anchor="ctr">
            <a:spAutoFit/>
          </a:bodyPr>
          <a:lstStyle/>
          <a:p>
            <a:endParaRPr lang="nb-NO"/>
          </a:p>
        </p:txBody>
      </p:sp>
      <p:sp>
        <p:nvSpPr>
          <p:cNvPr id="379926" name="Rectangle 22"/>
          <p:cNvSpPr>
            <a:spLocks noChangeArrowheads="1"/>
          </p:cNvSpPr>
          <p:nvPr/>
        </p:nvSpPr>
        <p:spPr bwMode="auto">
          <a:xfrm rot="-2284">
            <a:off x="6653213" y="2286000"/>
            <a:ext cx="738187"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Public</a:t>
            </a:r>
          </a:p>
        </p:txBody>
      </p:sp>
      <p:sp>
        <p:nvSpPr>
          <p:cNvPr id="379927" name="Rectangle 23"/>
          <p:cNvSpPr>
            <a:spLocks noChangeArrowheads="1"/>
          </p:cNvSpPr>
          <p:nvPr/>
        </p:nvSpPr>
        <p:spPr bwMode="auto">
          <a:xfrm rot="-10648">
            <a:off x="889000" y="5348288"/>
            <a:ext cx="1890713"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Friends and Family</a:t>
            </a:r>
          </a:p>
        </p:txBody>
      </p:sp>
      <p:sp>
        <p:nvSpPr>
          <p:cNvPr id="379928" name="Rectangle 24"/>
          <p:cNvSpPr>
            <a:spLocks noChangeArrowheads="1"/>
          </p:cNvSpPr>
          <p:nvPr/>
        </p:nvSpPr>
        <p:spPr bwMode="auto">
          <a:xfrm rot="8533">
            <a:off x="4821238" y="3276600"/>
            <a:ext cx="1122362"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Mezzanine</a:t>
            </a:r>
          </a:p>
        </p:txBody>
      </p:sp>
      <p:sp>
        <p:nvSpPr>
          <p:cNvPr id="379929" name="Rectangle 25"/>
          <p:cNvSpPr>
            <a:spLocks noChangeArrowheads="1"/>
          </p:cNvSpPr>
          <p:nvPr/>
        </p:nvSpPr>
        <p:spPr bwMode="auto">
          <a:xfrm rot="6714">
            <a:off x="5588000" y="2819400"/>
            <a:ext cx="1574800" cy="336550"/>
          </a:xfrm>
          <a:prstGeom prst="rect">
            <a:avLst/>
          </a:prstGeom>
          <a:noFill/>
          <a:ln w="12700">
            <a:noFill/>
            <a:miter lim="800000"/>
            <a:headEnd/>
            <a:tailEnd/>
          </a:ln>
        </p:spPr>
        <p:txBody>
          <a:bodyPr wrap="none">
            <a:spAutoFit/>
          </a:bodyPr>
          <a:lstStyle/>
          <a:p>
            <a:pPr>
              <a:spcBef>
                <a:spcPct val="0"/>
              </a:spcBef>
              <a:buClrTx/>
              <a:buFontTx/>
              <a:buNone/>
            </a:pPr>
            <a:r>
              <a:rPr lang="en-US" sz="1600" b="1">
                <a:solidFill>
                  <a:schemeClr val="bg2"/>
                </a:solidFill>
              </a:rPr>
              <a:t>Strategic / Corp</a:t>
            </a:r>
          </a:p>
        </p:txBody>
      </p:sp>
      <p:sp>
        <p:nvSpPr>
          <p:cNvPr id="16410" name="Rectangle 26"/>
          <p:cNvSpPr>
            <a:spLocks noChangeArrowheads="1"/>
          </p:cNvSpPr>
          <p:nvPr/>
        </p:nvSpPr>
        <p:spPr bwMode="auto">
          <a:xfrm>
            <a:off x="609600" y="5715000"/>
            <a:ext cx="685800" cy="363538"/>
          </a:xfrm>
          <a:prstGeom prst="rect">
            <a:avLst/>
          </a:prstGeom>
          <a:noFill/>
          <a:ln w="12700">
            <a:noFill/>
            <a:miter lim="800000"/>
            <a:headEnd/>
            <a:tailEnd/>
          </a:ln>
        </p:spPr>
        <p:txBody>
          <a:bodyPr lIns="90488" tIns="44450" rIns="90488" bIns="44450">
            <a:spAutoFit/>
          </a:bodyPr>
          <a:lstStyle/>
          <a:p>
            <a:pPr>
              <a:spcBef>
                <a:spcPct val="0"/>
              </a:spcBef>
              <a:buClrTx/>
              <a:buFontTx/>
              <a:buNone/>
            </a:pPr>
            <a:r>
              <a:rPr lang="en-US" sz="1800" b="1" i="1"/>
              <a:t>t </a:t>
            </a:r>
            <a:r>
              <a:rPr lang="en-US" sz="1800" b="1"/>
              <a:t>0</a:t>
            </a:r>
          </a:p>
        </p:txBody>
      </p:sp>
      <p:sp>
        <p:nvSpPr>
          <p:cNvPr id="16411" name="Freeform 27"/>
          <p:cNvSpPr>
            <a:spLocks/>
          </p:cNvSpPr>
          <p:nvPr/>
        </p:nvSpPr>
        <p:spPr bwMode="auto">
          <a:xfrm>
            <a:off x="914400" y="2286000"/>
            <a:ext cx="7493000" cy="3454400"/>
          </a:xfrm>
          <a:custGeom>
            <a:avLst/>
            <a:gdLst>
              <a:gd name="T0" fmla="*/ 179034170 w 4480"/>
              <a:gd name="T1" fmla="*/ 2147483647 h 2408"/>
              <a:gd name="T2" fmla="*/ 313309393 w 4480"/>
              <a:gd name="T3" fmla="*/ 2147483647 h 2408"/>
              <a:gd name="T4" fmla="*/ 2058890686 w 4480"/>
              <a:gd name="T5" fmla="*/ 2147483647 h 2408"/>
              <a:gd name="T6" fmla="*/ 2147483647 w 4480"/>
              <a:gd name="T7" fmla="*/ 2147483647 h 2408"/>
              <a:gd name="T8" fmla="*/ 2147483647 w 4480"/>
              <a:gd name="T9" fmla="*/ 1975619764 h 2408"/>
              <a:gd name="T10" fmla="*/ 2147483647 w 4480"/>
              <a:gd name="T11" fmla="*/ 0 h 2408"/>
              <a:gd name="T12" fmla="*/ 0 60000 65536"/>
              <a:gd name="T13" fmla="*/ 0 60000 65536"/>
              <a:gd name="T14" fmla="*/ 0 60000 65536"/>
              <a:gd name="T15" fmla="*/ 0 60000 65536"/>
              <a:gd name="T16" fmla="*/ 0 60000 65536"/>
              <a:gd name="T17" fmla="*/ 0 60000 65536"/>
              <a:gd name="T18" fmla="*/ 0 w 4480"/>
              <a:gd name="T19" fmla="*/ 0 h 2408"/>
              <a:gd name="T20" fmla="*/ 4480 w 4480"/>
              <a:gd name="T21" fmla="*/ 2408 h 2408"/>
            </a:gdLst>
            <a:ahLst/>
            <a:cxnLst>
              <a:cxn ang="T12">
                <a:pos x="T0" y="T1"/>
              </a:cxn>
              <a:cxn ang="T13">
                <a:pos x="T2" y="T3"/>
              </a:cxn>
              <a:cxn ang="T14">
                <a:pos x="T4" y="T5"/>
              </a:cxn>
              <a:cxn ang="T15">
                <a:pos x="T6" y="T7"/>
              </a:cxn>
              <a:cxn ang="T16">
                <a:pos x="T8" y="T9"/>
              </a:cxn>
              <a:cxn ang="T17">
                <a:pos x="T10" y="T11"/>
              </a:cxn>
            </a:cxnLst>
            <a:rect l="T18" t="T19" r="T20" b="T21"/>
            <a:pathLst>
              <a:path w="4480" h="2408">
                <a:moveTo>
                  <a:pt x="64" y="1536"/>
                </a:moveTo>
                <a:cubicBezTo>
                  <a:pt x="32" y="1532"/>
                  <a:pt x="0" y="1528"/>
                  <a:pt x="112" y="1632"/>
                </a:cubicBezTo>
                <a:cubicBezTo>
                  <a:pt x="224" y="1736"/>
                  <a:pt x="496" y="2064"/>
                  <a:pt x="736" y="2160"/>
                </a:cubicBezTo>
                <a:cubicBezTo>
                  <a:pt x="976" y="2256"/>
                  <a:pt x="1200" y="2408"/>
                  <a:pt x="1552" y="2208"/>
                </a:cubicBezTo>
                <a:cubicBezTo>
                  <a:pt x="1904" y="2008"/>
                  <a:pt x="2360" y="1328"/>
                  <a:pt x="2848" y="960"/>
                </a:cubicBezTo>
                <a:cubicBezTo>
                  <a:pt x="3336" y="592"/>
                  <a:pt x="3908" y="296"/>
                  <a:pt x="4480" y="0"/>
                </a:cubicBezTo>
              </a:path>
            </a:pathLst>
          </a:custGeom>
          <a:noFill/>
          <a:ln w="57150">
            <a:solidFill>
              <a:srgbClr val="FF0000"/>
            </a:solidFill>
            <a:round/>
            <a:headEnd/>
            <a:tailEnd/>
          </a:ln>
        </p:spPr>
        <p:txBody>
          <a:bodyPr anchor="ctr">
            <a:spAutoFit/>
          </a:bodyPr>
          <a:lstStyle/>
          <a:p>
            <a:endParaRPr lang="nb-NO"/>
          </a:p>
        </p:txBody>
      </p:sp>
    </p:spTree>
  </p:cSld>
  <p:clrMapOvr>
    <a:masterClrMapping/>
  </p:clrMapOvr>
  <p:transition spd="med"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9906"/>
                                        </p:tgtEl>
                                        <p:attrNameLst>
                                          <p:attrName>style.visibility</p:attrName>
                                        </p:attrNameLst>
                                      </p:cBhvr>
                                      <p:to>
                                        <p:strVal val="visible"/>
                                      </p:to>
                                    </p:set>
                                    <p:animEffect transition="in" filter="wipe(left)">
                                      <p:cBhvr>
                                        <p:cTn id="7" dur="500"/>
                                        <p:tgtEl>
                                          <p:spTgt spid="3799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9927"/>
                                        </p:tgtEl>
                                        <p:attrNameLst>
                                          <p:attrName>style.visibility</p:attrName>
                                        </p:attrNameLst>
                                      </p:cBhvr>
                                      <p:to>
                                        <p:strVal val="visible"/>
                                      </p:to>
                                    </p:set>
                                    <p:animEffect transition="in" filter="wipe(left)">
                                      <p:cBhvr>
                                        <p:cTn id="12" dur="500"/>
                                        <p:tgtEl>
                                          <p:spTgt spid="3799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9915"/>
                                        </p:tgtEl>
                                        <p:attrNameLst>
                                          <p:attrName>style.visibility</p:attrName>
                                        </p:attrNameLst>
                                      </p:cBhvr>
                                      <p:to>
                                        <p:strVal val="visible"/>
                                      </p:to>
                                    </p:set>
                                    <p:animEffect transition="in" filter="wipe(left)">
                                      <p:cBhvr>
                                        <p:cTn id="17" dur="500"/>
                                        <p:tgtEl>
                                          <p:spTgt spid="3799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9921"/>
                                        </p:tgtEl>
                                        <p:attrNameLst>
                                          <p:attrName>style.visibility</p:attrName>
                                        </p:attrNameLst>
                                      </p:cBhvr>
                                      <p:to>
                                        <p:strVal val="visible"/>
                                      </p:to>
                                    </p:set>
                                    <p:animEffect transition="in" filter="wipe(left)">
                                      <p:cBhvr>
                                        <p:cTn id="22" dur="500"/>
                                        <p:tgtEl>
                                          <p:spTgt spid="3799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79916"/>
                                        </p:tgtEl>
                                        <p:attrNameLst>
                                          <p:attrName>style.visibility</p:attrName>
                                        </p:attrNameLst>
                                      </p:cBhvr>
                                      <p:to>
                                        <p:strVal val="visible"/>
                                      </p:to>
                                    </p:set>
                                    <p:animEffect transition="in" filter="wipe(left)">
                                      <p:cBhvr>
                                        <p:cTn id="27" dur="500"/>
                                        <p:tgtEl>
                                          <p:spTgt spid="3799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79922"/>
                                        </p:tgtEl>
                                        <p:attrNameLst>
                                          <p:attrName>style.visibility</p:attrName>
                                        </p:attrNameLst>
                                      </p:cBhvr>
                                      <p:to>
                                        <p:strVal val="visible"/>
                                      </p:to>
                                    </p:set>
                                    <p:animEffect transition="in" filter="wipe(left)">
                                      <p:cBhvr>
                                        <p:cTn id="32" dur="500"/>
                                        <p:tgtEl>
                                          <p:spTgt spid="3799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9917"/>
                                        </p:tgtEl>
                                        <p:attrNameLst>
                                          <p:attrName>style.visibility</p:attrName>
                                        </p:attrNameLst>
                                      </p:cBhvr>
                                      <p:to>
                                        <p:strVal val="visible"/>
                                      </p:to>
                                    </p:set>
                                    <p:animEffect transition="in" filter="wipe(left)">
                                      <p:cBhvr>
                                        <p:cTn id="37" dur="500"/>
                                        <p:tgtEl>
                                          <p:spTgt spid="3799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79923"/>
                                        </p:tgtEl>
                                        <p:attrNameLst>
                                          <p:attrName>style.visibility</p:attrName>
                                        </p:attrNameLst>
                                      </p:cBhvr>
                                      <p:to>
                                        <p:strVal val="visible"/>
                                      </p:to>
                                    </p:set>
                                    <p:animEffect transition="in" filter="wipe(left)">
                                      <p:cBhvr>
                                        <p:cTn id="42" dur="500"/>
                                        <p:tgtEl>
                                          <p:spTgt spid="3799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79918"/>
                                        </p:tgtEl>
                                        <p:attrNameLst>
                                          <p:attrName>style.visibility</p:attrName>
                                        </p:attrNameLst>
                                      </p:cBhvr>
                                      <p:to>
                                        <p:strVal val="visible"/>
                                      </p:to>
                                    </p:set>
                                    <p:animEffect transition="in" filter="wipe(left)">
                                      <p:cBhvr>
                                        <p:cTn id="47" dur="500"/>
                                        <p:tgtEl>
                                          <p:spTgt spid="3799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79924"/>
                                        </p:tgtEl>
                                        <p:attrNameLst>
                                          <p:attrName>style.visibility</p:attrName>
                                        </p:attrNameLst>
                                      </p:cBhvr>
                                      <p:to>
                                        <p:strVal val="visible"/>
                                      </p:to>
                                    </p:set>
                                    <p:animEffect transition="in" filter="wipe(left)">
                                      <p:cBhvr>
                                        <p:cTn id="52" dur="500"/>
                                        <p:tgtEl>
                                          <p:spTgt spid="3799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79919"/>
                                        </p:tgtEl>
                                        <p:attrNameLst>
                                          <p:attrName>style.visibility</p:attrName>
                                        </p:attrNameLst>
                                      </p:cBhvr>
                                      <p:to>
                                        <p:strVal val="visible"/>
                                      </p:to>
                                    </p:set>
                                    <p:animEffect transition="in" filter="wipe(left)">
                                      <p:cBhvr>
                                        <p:cTn id="57" dur="500"/>
                                        <p:tgtEl>
                                          <p:spTgt spid="3799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79928"/>
                                        </p:tgtEl>
                                        <p:attrNameLst>
                                          <p:attrName>style.visibility</p:attrName>
                                        </p:attrNameLst>
                                      </p:cBhvr>
                                      <p:to>
                                        <p:strVal val="visible"/>
                                      </p:to>
                                    </p:set>
                                    <p:animEffect transition="in" filter="wipe(left)">
                                      <p:cBhvr>
                                        <p:cTn id="62" dur="500"/>
                                        <p:tgtEl>
                                          <p:spTgt spid="3799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79920"/>
                                        </p:tgtEl>
                                        <p:attrNameLst>
                                          <p:attrName>style.visibility</p:attrName>
                                        </p:attrNameLst>
                                      </p:cBhvr>
                                      <p:to>
                                        <p:strVal val="visible"/>
                                      </p:to>
                                    </p:set>
                                    <p:animEffect transition="in" filter="wipe(left)">
                                      <p:cBhvr>
                                        <p:cTn id="67" dur="500"/>
                                        <p:tgtEl>
                                          <p:spTgt spid="37992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79929"/>
                                        </p:tgtEl>
                                        <p:attrNameLst>
                                          <p:attrName>style.visibility</p:attrName>
                                        </p:attrNameLst>
                                      </p:cBhvr>
                                      <p:to>
                                        <p:strVal val="visible"/>
                                      </p:to>
                                    </p:set>
                                    <p:animEffect transition="in" filter="wipe(left)">
                                      <p:cBhvr>
                                        <p:cTn id="72" dur="500"/>
                                        <p:tgtEl>
                                          <p:spTgt spid="37992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79925"/>
                                        </p:tgtEl>
                                        <p:attrNameLst>
                                          <p:attrName>style.visibility</p:attrName>
                                        </p:attrNameLst>
                                      </p:cBhvr>
                                      <p:to>
                                        <p:strVal val="visible"/>
                                      </p:to>
                                    </p:set>
                                    <p:animEffect transition="in" filter="wipe(left)">
                                      <p:cBhvr>
                                        <p:cTn id="77" dur="500"/>
                                        <p:tgtEl>
                                          <p:spTgt spid="37992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79926"/>
                                        </p:tgtEl>
                                        <p:attrNameLst>
                                          <p:attrName>style.visibility</p:attrName>
                                        </p:attrNameLst>
                                      </p:cBhvr>
                                      <p:to>
                                        <p:strVal val="visible"/>
                                      </p:to>
                                    </p:set>
                                    <p:animEffect transition="in" filter="wipe(left)">
                                      <p:cBhvr>
                                        <p:cTn id="82" dur="500"/>
                                        <p:tgtEl>
                                          <p:spTgt spid="379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6" grpId="0" animBg="1"/>
      <p:bldP spid="379915" grpId="0" animBg="1"/>
      <p:bldP spid="379916" grpId="0" animBg="1"/>
      <p:bldP spid="379917" grpId="0" animBg="1"/>
      <p:bldP spid="379918" grpId="0" animBg="1"/>
      <p:bldP spid="379919" grpId="0" animBg="1"/>
      <p:bldP spid="379920" grpId="0" animBg="1"/>
      <p:bldP spid="379921" grpId="0" autoUpdateAnimBg="0"/>
      <p:bldP spid="379922" grpId="0" autoUpdateAnimBg="0"/>
      <p:bldP spid="379923" grpId="0" autoUpdateAnimBg="0"/>
      <p:bldP spid="379924" grpId="0" autoUpdateAnimBg="0"/>
      <p:bldP spid="379925" grpId="0" animBg="1"/>
      <p:bldP spid="379926" grpId="0" autoUpdateAnimBg="0"/>
      <p:bldP spid="379927" grpId="0" autoUpdateAnimBg="0"/>
      <p:bldP spid="379928" grpId="0" autoUpdateAnimBg="0"/>
      <p:bldP spid="37992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nb-NO" sz="3200" smtClean="0"/>
              <a:t>Kapital nødvendig for vekst og produkt-utvikling</a:t>
            </a:r>
            <a:endParaRPr lang="en-US" sz="3200" smtClean="0"/>
          </a:p>
        </p:txBody>
      </p:sp>
      <p:sp>
        <p:nvSpPr>
          <p:cNvPr id="17411" name="Rectangle 3"/>
          <p:cNvSpPr>
            <a:spLocks noGrp="1" noChangeArrowheads="1"/>
          </p:cNvSpPr>
          <p:nvPr>
            <p:ph type="body" idx="1"/>
          </p:nvPr>
        </p:nvSpPr>
        <p:spPr/>
        <p:txBody>
          <a:bodyPr/>
          <a:lstStyle/>
          <a:p>
            <a:r>
              <a:rPr lang="nb-NO" smtClean="0"/>
              <a:t>Aksjeselskap er den eierform som er best tilrettelagt for å hente inn kapital</a:t>
            </a:r>
          </a:p>
          <a:p>
            <a:r>
              <a:rPr lang="nb-NO" smtClean="0"/>
              <a:t>Gjøres ved </a:t>
            </a:r>
            <a:r>
              <a:rPr lang="nb-NO" i="1" smtClean="0"/>
              <a:t>emisjon</a:t>
            </a:r>
            <a:r>
              <a:rPr lang="nb-NO" smtClean="0"/>
              <a:t>, dvs. utstedelse av nye aksjer</a:t>
            </a:r>
          </a:p>
          <a:p>
            <a:r>
              <a:rPr lang="nb-NO" smtClean="0"/>
              <a:t>Aksjene selges til en verdi over den formelle verdi </a:t>
            </a:r>
          </a:p>
          <a:p>
            <a:r>
              <a:rPr lang="nb-NO" smtClean="0"/>
              <a:t>Ekstern eier skyter inn penger i selskapet og får til gjengjeld en viss eierandel, og visse rettigheter</a:t>
            </a:r>
          </a:p>
          <a:p>
            <a:r>
              <a:rPr lang="nb-NO" smtClean="0"/>
              <a:t>Tilbud om avtale fra investor til selskap kalles i venture-sammenheng et </a:t>
            </a:r>
            <a:r>
              <a:rPr lang="nb-NO" i="1" smtClean="0"/>
              <a:t>term-sheet</a:t>
            </a:r>
            <a:endParaRPr lang="en-US" i="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nb-NO" smtClean="0"/>
              <a:t>Eksempel</a:t>
            </a:r>
            <a:endParaRPr lang="en-US" smtClean="0"/>
          </a:p>
        </p:txBody>
      </p:sp>
      <p:sp>
        <p:nvSpPr>
          <p:cNvPr id="18435" name="Rectangle 3"/>
          <p:cNvSpPr>
            <a:spLocks noGrp="1" noChangeArrowheads="1"/>
          </p:cNvSpPr>
          <p:nvPr>
            <p:ph type="body" idx="1"/>
          </p:nvPr>
        </p:nvSpPr>
        <p:spPr/>
        <p:txBody>
          <a:bodyPr/>
          <a:lstStyle/>
          <a:p>
            <a:r>
              <a:rPr lang="nb-NO" sz="2400" smtClean="0"/>
              <a:t>NewCo AS er startet med en aksjekapital på 100.000 kr, fordelt på 1000 aksjer a kr. 100.</a:t>
            </a:r>
          </a:p>
          <a:p>
            <a:r>
              <a:rPr lang="nb-NO" sz="2400" smtClean="0"/>
              <a:t>Etter en positiv start, ønsker selskapet mer kapital, og tilbyr en investor 20% av selskapet for 1 mill. kr.</a:t>
            </a:r>
          </a:p>
          <a:p>
            <a:r>
              <a:rPr lang="nb-NO" sz="2400" i="1" smtClean="0"/>
              <a:t>Pre-evalueringen</a:t>
            </a:r>
            <a:r>
              <a:rPr lang="nb-NO" sz="2400" smtClean="0"/>
              <a:t> er dermed 4 mill. kr.</a:t>
            </a:r>
          </a:p>
          <a:p>
            <a:r>
              <a:rPr lang="nb-NO" sz="2400" smtClean="0"/>
              <a:t>Etter tilførsel av 1 mill. kr. får ekstern eier 20% eierskap, dvs. </a:t>
            </a:r>
            <a:r>
              <a:rPr lang="nb-NO" sz="2400" i="1" smtClean="0"/>
              <a:t>post-evaluering</a:t>
            </a:r>
            <a:r>
              <a:rPr lang="nb-NO" sz="2400" smtClean="0"/>
              <a:t> 5 mill. kr.</a:t>
            </a:r>
          </a:p>
          <a:p>
            <a:r>
              <a:rPr lang="nb-NO" sz="2400" smtClean="0"/>
              <a:t>Det utstedes 250 nye aksjer som investor kjøper for 1 mill. kr., altså 4000 kr./aksje</a:t>
            </a:r>
          </a:p>
          <a:p>
            <a:pPr lvl="1"/>
            <a:r>
              <a:rPr lang="nb-NO" sz="2000" smtClean="0"/>
              <a:t>Overkurs 3.900/aksje</a:t>
            </a: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tel 1"/>
          <p:cNvSpPr>
            <a:spLocks noGrp="1"/>
          </p:cNvSpPr>
          <p:nvPr>
            <p:ph type="title"/>
          </p:nvPr>
        </p:nvSpPr>
        <p:spPr/>
        <p:txBody>
          <a:bodyPr/>
          <a:lstStyle/>
          <a:p>
            <a:r>
              <a:rPr lang="nb-NO" smtClean="0"/>
              <a:t>Sources of Capital</a:t>
            </a:r>
          </a:p>
        </p:txBody>
      </p:sp>
      <p:sp>
        <p:nvSpPr>
          <p:cNvPr id="19459" name="Plassholder for innhold 2"/>
          <p:cNvSpPr>
            <a:spLocks noGrp="1"/>
          </p:cNvSpPr>
          <p:nvPr>
            <p:ph idx="1"/>
          </p:nvPr>
        </p:nvSpPr>
        <p:spPr/>
        <p:txBody>
          <a:bodyPr/>
          <a:lstStyle/>
          <a:p>
            <a:r>
              <a:rPr lang="en-US" sz="1800" b="1" smtClean="0"/>
              <a:t>Sources of Capital</a:t>
            </a:r>
            <a:endParaRPr lang="en-US" sz="1800" smtClean="0"/>
          </a:p>
          <a:p>
            <a:pPr lvl="1">
              <a:buFontTx/>
              <a:buChar char="•"/>
            </a:pPr>
            <a:r>
              <a:rPr lang="en-US" sz="1600" smtClean="0"/>
              <a:t>Founders</a:t>
            </a:r>
          </a:p>
          <a:p>
            <a:pPr lvl="1">
              <a:buFontTx/>
              <a:buChar char="•"/>
            </a:pPr>
            <a:r>
              <a:rPr lang="en-US" sz="1600" smtClean="0"/>
              <a:t>Family</a:t>
            </a:r>
          </a:p>
          <a:p>
            <a:pPr lvl="1">
              <a:buFontTx/>
              <a:buChar char="•"/>
            </a:pPr>
            <a:r>
              <a:rPr lang="en-US" sz="1600" smtClean="0"/>
              <a:t>Friends</a:t>
            </a:r>
          </a:p>
          <a:p>
            <a:pPr lvl="1">
              <a:buFontTx/>
              <a:buChar char="•"/>
            </a:pPr>
            <a:r>
              <a:rPr lang="en-US" sz="1600" smtClean="0"/>
              <a:t>Small Business Investment Companies (SBIC)</a:t>
            </a:r>
          </a:p>
          <a:p>
            <a:pPr lvl="1">
              <a:buFontTx/>
              <a:buChar char="•"/>
            </a:pPr>
            <a:r>
              <a:rPr lang="en-US" sz="1600" smtClean="0"/>
              <a:t>Small Business Innovation Research (SBIR)</a:t>
            </a:r>
          </a:p>
          <a:p>
            <a:pPr lvl="1">
              <a:buFontTx/>
              <a:buChar char="•"/>
            </a:pPr>
            <a:r>
              <a:rPr lang="en-US" sz="1600" smtClean="0"/>
              <a:t>Professional Investors — Angels</a:t>
            </a:r>
          </a:p>
          <a:p>
            <a:pPr lvl="1">
              <a:buFontTx/>
              <a:buChar char="•"/>
            </a:pPr>
            <a:r>
              <a:rPr lang="en-US" sz="1600" smtClean="0"/>
              <a:t>Venture Capitalists</a:t>
            </a:r>
          </a:p>
          <a:p>
            <a:pPr lvl="1">
              <a:buFontTx/>
              <a:buChar char="•"/>
            </a:pPr>
            <a:r>
              <a:rPr lang="en-US" sz="1600" smtClean="0"/>
              <a:t>Banks</a:t>
            </a:r>
          </a:p>
          <a:p>
            <a:pPr lvl="1">
              <a:buFontTx/>
              <a:buChar char="•"/>
            </a:pPr>
            <a:r>
              <a:rPr lang="en-US" sz="1600" smtClean="0"/>
              <a:t>Leasing Companies</a:t>
            </a:r>
          </a:p>
          <a:p>
            <a:pPr lvl="1">
              <a:buFontTx/>
              <a:buChar char="•"/>
            </a:pPr>
            <a:r>
              <a:rPr lang="en-US" sz="1600" smtClean="0"/>
              <a:t>Established Companies</a:t>
            </a:r>
          </a:p>
          <a:p>
            <a:pPr lvl="1">
              <a:buFontTx/>
              <a:buChar char="•"/>
            </a:pPr>
            <a:r>
              <a:rPr lang="en-US" sz="1600" smtClean="0"/>
              <a:t>Public Stock Offering</a:t>
            </a:r>
          </a:p>
          <a:p>
            <a:pPr lvl="1">
              <a:buFontTx/>
              <a:buChar char="•"/>
            </a:pPr>
            <a:r>
              <a:rPr lang="en-US" sz="1600" smtClean="0"/>
              <a:t>Government Grants and Credits</a:t>
            </a:r>
          </a:p>
          <a:p>
            <a:pPr lvl="1">
              <a:buFontTx/>
              <a:buChar char="•"/>
            </a:pPr>
            <a:r>
              <a:rPr lang="en-US" sz="1600" smtClean="0"/>
              <a:t>Customer Prepayments</a:t>
            </a:r>
          </a:p>
          <a:p>
            <a:pPr lvl="1">
              <a:buFontTx/>
              <a:buChar char="•"/>
            </a:pPr>
            <a:r>
              <a:rPr lang="en-US" sz="1600" smtClean="0"/>
              <a:t>Pension Funds</a:t>
            </a:r>
          </a:p>
          <a:p>
            <a:pPr lvl="1">
              <a:buFontTx/>
              <a:buChar char="•"/>
            </a:pPr>
            <a:r>
              <a:rPr lang="en-US" sz="1600" smtClean="0"/>
              <a:t>Insurance Companies</a:t>
            </a:r>
          </a:p>
          <a:p>
            <a:endParaRPr lang="nb-NO" sz="1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nb-NO" smtClean="0"/>
              <a:t>Øvrig finansiering</a:t>
            </a:r>
          </a:p>
        </p:txBody>
      </p:sp>
      <p:sp>
        <p:nvSpPr>
          <p:cNvPr id="20483" name="Rectangle 3"/>
          <p:cNvSpPr>
            <a:spLocks noGrp="1" noChangeArrowheads="1"/>
          </p:cNvSpPr>
          <p:nvPr>
            <p:ph type="body" idx="1"/>
          </p:nvPr>
        </p:nvSpPr>
        <p:spPr/>
        <p:txBody>
          <a:bodyPr/>
          <a:lstStyle/>
          <a:p>
            <a:pPr lvl="1"/>
            <a:r>
              <a:rPr lang="nb-NO" sz="1800" smtClean="0"/>
              <a:t>Legathåndboka inneholder en rekke </a:t>
            </a:r>
            <a:r>
              <a:rPr lang="nb-NO" sz="1800" b="1" smtClean="0"/>
              <a:t>legater</a:t>
            </a:r>
            <a:r>
              <a:rPr lang="nb-NO" sz="1800" smtClean="0"/>
              <a:t> som kan være aktuelle for noen. Kjøp boka i bokhandelen, eller lån den på biblioteket.</a:t>
            </a:r>
          </a:p>
          <a:p>
            <a:pPr lvl="1"/>
            <a:r>
              <a:rPr lang="nb-NO" sz="1800" smtClean="0"/>
              <a:t>Banken kan gi </a:t>
            </a:r>
            <a:r>
              <a:rPr lang="nb-NO" sz="1800" b="1" smtClean="0"/>
              <a:t>kassakreditt</a:t>
            </a:r>
            <a:r>
              <a:rPr lang="nb-NO" sz="1800" smtClean="0"/>
              <a:t>, men krever ofte sikkerhet i form av kausjon eller pant i fast eiendom.</a:t>
            </a:r>
          </a:p>
          <a:p>
            <a:pPr lvl="1"/>
            <a:r>
              <a:rPr lang="nb-NO" sz="1800" b="1" smtClean="0"/>
              <a:t>Banklån</a:t>
            </a:r>
            <a:r>
              <a:rPr lang="nb-NO" sz="1800" smtClean="0"/>
              <a:t> med pant i fast eiendom - har du ledig sikkerhet på din egen bolig, og stor tro på at prosjektet er levedyktig, kan dette gi rimelig lån.</a:t>
            </a:r>
          </a:p>
          <a:p>
            <a:pPr lvl="1"/>
            <a:r>
              <a:rPr lang="nb-NO" sz="1800" b="1" smtClean="0"/>
              <a:t>Leasing</a:t>
            </a:r>
            <a:r>
              <a:rPr lang="nb-NO" sz="1800" smtClean="0"/>
              <a:t> - finansieringsselskapene tilbyd leasing av forskjellige eiendeler, ikke bare bil. Felles for alle slike ordninger er at de er relativt dyre, fordi du må betale en høy rente</a:t>
            </a:r>
          </a:p>
          <a:p>
            <a:pPr lvl="1"/>
            <a:r>
              <a:rPr lang="nb-NO" sz="1800" b="1" smtClean="0"/>
              <a:t>Factoring</a:t>
            </a:r>
            <a:r>
              <a:rPr lang="nb-NO" sz="1800" smtClean="0"/>
              <a:t> innebærer at du overlater innkreving av faktura til kundene dine til et finanseringsselskap som et lån med sikkerhet i fakturaen.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nb-NO" smtClean="0"/>
              <a:t>Offentlig tilskudd og lån</a:t>
            </a:r>
          </a:p>
        </p:txBody>
      </p:sp>
      <p:sp>
        <p:nvSpPr>
          <p:cNvPr id="21507" name="Rectangle 3"/>
          <p:cNvSpPr>
            <a:spLocks noGrp="1" noChangeArrowheads="1"/>
          </p:cNvSpPr>
          <p:nvPr>
            <p:ph type="body" idx="1"/>
          </p:nvPr>
        </p:nvSpPr>
        <p:spPr/>
        <p:txBody>
          <a:bodyPr/>
          <a:lstStyle/>
          <a:p>
            <a:pPr lvl="1">
              <a:lnSpc>
                <a:spcPct val="80000"/>
              </a:lnSpc>
            </a:pPr>
            <a:endParaRPr lang="nb-NO" sz="1800" smtClean="0"/>
          </a:p>
          <a:p>
            <a:pPr lvl="1">
              <a:lnSpc>
                <a:spcPct val="80000"/>
              </a:lnSpc>
            </a:pPr>
            <a:r>
              <a:rPr lang="nb-NO" sz="1800" smtClean="0"/>
              <a:t>Innovasjon Norges finansieringsordninger </a:t>
            </a:r>
          </a:p>
          <a:p>
            <a:pPr lvl="1">
              <a:lnSpc>
                <a:spcPct val="80000"/>
              </a:lnSpc>
            </a:pPr>
            <a:endParaRPr lang="nb-NO" sz="1800" b="1" smtClean="0"/>
          </a:p>
          <a:p>
            <a:pPr lvl="1">
              <a:lnSpc>
                <a:spcPct val="80000"/>
              </a:lnSpc>
            </a:pPr>
            <a:r>
              <a:rPr lang="nb-NO" sz="1800" smtClean="0"/>
              <a:t>Kommunale etableringsstipender</a:t>
            </a:r>
          </a:p>
          <a:p>
            <a:pPr lvl="1">
              <a:lnSpc>
                <a:spcPct val="80000"/>
              </a:lnSpc>
              <a:buFontTx/>
              <a:buNone/>
            </a:pPr>
            <a:r>
              <a:rPr lang="nb-NO" sz="1800" smtClean="0"/>
              <a:t>	Næringssjefene i enkelte kommuner har midler som tildeles som stipend ved etableringer. Kriteriene for å få tilskudd er ofte de samme som under Innovasjon Norges etablererstipend, at prosjektet er nyskapende og gir lokal verdiskaping. Kontakt din kommune for å høre om det kan gis etablererstipend</a:t>
            </a:r>
          </a:p>
          <a:p>
            <a:pPr lvl="1">
              <a:lnSpc>
                <a:spcPct val="80000"/>
              </a:lnSpc>
            </a:pPr>
            <a:endParaRPr lang="nb-NO" sz="1800" b="1" smtClean="0"/>
          </a:p>
          <a:p>
            <a:pPr lvl="1">
              <a:lnSpc>
                <a:spcPct val="80000"/>
              </a:lnSpc>
            </a:pPr>
            <a:r>
              <a:rPr lang="nb-NO" sz="1800" smtClean="0"/>
              <a:t>Dagpenger under etablering 	</a:t>
            </a:r>
          </a:p>
          <a:p>
            <a:pPr lvl="1">
              <a:lnSpc>
                <a:spcPct val="80000"/>
              </a:lnSpc>
              <a:buFontTx/>
              <a:buNone/>
            </a:pPr>
            <a:r>
              <a:rPr lang="nb-NO" sz="1800" smtClean="0"/>
              <a:t>	I inntil seks måneder mens du utvikler planer og forretningside, og i tillegg i inntil tre måneder etter at du er kommet i gang med drift av selskapet. NAV.</a:t>
            </a:r>
          </a:p>
          <a:p>
            <a:pPr lvl="1">
              <a:lnSpc>
                <a:spcPct val="80000"/>
              </a:lnSpc>
              <a:buFontTx/>
              <a:buNone/>
            </a:pPr>
            <a:endParaRPr lang="nb-NO" sz="1800" smtClean="0"/>
          </a:p>
          <a:p>
            <a:pPr lvl="1">
              <a:lnSpc>
                <a:spcPct val="80000"/>
              </a:lnSpc>
              <a:buFontTx/>
              <a:buNone/>
            </a:pPr>
            <a:r>
              <a:rPr lang="nb-NO" sz="1800" smtClean="0"/>
              <a:t>-    IFU/OFU-ordninger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40000"/>
          </a:spcBef>
          <a:spcAft>
            <a:spcPct val="0"/>
          </a:spcAft>
          <a:buClr>
            <a:srgbClr val="000099"/>
          </a:buClr>
          <a:buSzTx/>
          <a:buFont typeface="Wingdings" pitchFamily="2" charset="2"/>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40000"/>
          </a:spcBef>
          <a:spcAft>
            <a:spcPct val="0"/>
          </a:spcAft>
          <a:buClr>
            <a:srgbClr val="000099"/>
          </a:buClr>
          <a:buSzTx/>
          <a:buFont typeface="Wingdings" pitchFamily="2" charset="2"/>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31556</TotalTime>
  <Words>1126</Words>
  <Application>Microsoft PowerPoint</Application>
  <PresentationFormat>Skjermfremvisning (4:3)</PresentationFormat>
  <Paragraphs>273</Paragraphs>
  <Slides>27</Slides>
  <Notes>7</Notes>
  <HiddenSlides>0</HiddenSlides>
  <MMClips>0</MMClips>
  <ScaleCrop>false</ScaleCrop>
  <HeadingPairs>
    <vt:vector size="4" baseType="variant">
      <vt:variant>
        <vt:lpstr>Tema</vt:lpstr>
      </vt:variant>
      <vt:variant>
        <vt:i4>1</vt:i4>
      </vt:variant>
      <vt:variant>
        <vt:lpstr>Lysbildetitler</vt:lpstr>
      </vt:variant>
      <vt:variant>
        <vt:i4>27</vt:i4>
      </vt:variant>
    </vt:vector>
  </HeadingPairs>
  <TitlesOfParts>
    <vt:vector size="28" baseType="lpstr">
      <vt:lpstr>Default Design</vt:lpstr>
      <vt:lpstr> Hvilke instrumenter brukes i finansiering? Hvilke rolle spiller Venturekapital? </vt:lpstr>
      <vt:lpstr>Presentasjon i 3 deler</vt:lpstr>
      <vt:lpstr>Noen spørsmål</vt:lpstr>
      <vt:lpstr>Funding stages</vt:lpstr>
      <vt:lpstr>Kapital nødvendig for vekst og produkt-utvikling</vt:lpstr>
      <vt:lpstr>Eksempel</vt:lpstr>
      <vt:lpstr>Sources of Capital</vt:lpstr>
      <vt:lpstr>Øvrig finansiering</vt:lpstr>
      <vt:lpstr>Offentlig tilskudd og lån</vt:lpstr>
      <vt:lpstr>Forskingssektoren</vt:lpstr>
      <vt:lpstr>Venture-selskapenes organisering</vt:lpstr>
      <vt:lpstr>Venture-modellen</vt:lpstr>
      <vt:lpstr>Venture-modellen: Pengestrøm</vt:lpstr>
      <vt:lpstr>Venture-modellen - return</vt:lpstr>
      <vt:lpstr>Hva er typisk for VC?</vt:lpstr>
      <vt:lpstr>Investment Criteria</vt:lpstr>
      <vt:lpstr>Alliance Venture Polaris</vt:lpstr>
      <vt:lpstr>Alliance Venture IP - Portfolio Companies</vt:lpstr>
      <vt:lpstr>Alliance Venture IP – Exits</vt:lpstr>
      <vt:lpstr>Alliance Venture Polaris – Portfolio Companies</vt:lpstr>
      <vt:lpstr>Alliance Venture Polaris – Portfolio Companies</vt:lpstr>
      <vt:lpstr>Ventureselskaper som investerer i IT⁄telekom: </vt:lpstr>
      <vt:lpstr>Ventureselskaper som investerer i biotek/olje/energi: </vt:lpstr>
      <vt:lpstr>Hvorfor VC?</vt:lpstr>
      <vt:lpstr>Hva ”koster” det å bruke VC?</vt:lpstr>
      <vt:lpstr>(Når) bør gründere akseptere VC?</vt:lpstr>
      <vt:lpstr>For more information - Please 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Alliance VC</dc:title>
  <dc:creator>Jan-Erik</dc:creator>
  <cp:lastModifiedBy>Erling Maartmann-Moe</cp:lastModifiedBy>
  <cp:revision>322</cp:revision>
  <dcterms:created xsi:type="dcterms:W3CDTF">1999-11-30T19:32:42Z</dcterms:created>
  <dcterms:modified xsi:type="dcterms:W3CDTF">2008-09-30T18:51:47Z</dcterms:modified>
</cp:coreProperties>
</file>