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  <p:sldMasterId id="2147483664" r:id="rId2"/>
    <p:sldMasterId id="2147483676" r:id="rId3"/>
  </p:sldMasterIdLst>
  <p:notesMasterIdLst>
    <p:notesMasterId r:id="rId20"/>
  </p:notesMasterIdLst>
  <p:handoutMasterIdLst>
    <p:handoutMasterId r:id="rId21"/>
  </p:handoutMasterIdLst>
  <p:sldIdLst>
    <p:sldId id="287" r:id="rId4"/>
    <p:sldId id="288" r:id="rId5"/>
    <p:sldId id="289" r:id="rId6"/>
    <p:sldId id="290" r:id="rId7"/>
    <p:sldId id="291" r:id="rId8"/>
    <p:sldId id="292" r:id="rId9"/>
    <p:sldId id="295" r:id="rId10"/>
    <p:sldId id="294" r:id="rId11"/>
    <p:sldId id="304" r:id="rId12"/>
    <p:sldId id="307" r:id="rId13"/>
    <p:sldId id="308" r:id="rId14"/>
    <p:sldId id="309" r:id="rId15"/>
    <p:sldId id="310" r:id="rId16"/>
    <p:sldId id="312" r:id="rId17"/>
    <p:sldId id="313" r:id="rId18"/>
    <p:sldId id="314" r:id="rId19"/>
  </p:sldIdLst>
  <p:sldSz cx="9144000" cy="6858000" type="overhead"/>
  <p:notesSz cx="6681788" cy="9817100"/>
  <p:defaultTextStyle>
    <a:defPPr>
      <a:defRPr lang="nn-NO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ild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218" autoAdjust="0"/>
    <p:restoredTop sz="94660"/>
  </p:normalViewPr>
  <p:slideViewPr>
    <p:cSldViewPr>
      <p:cViewPr varScale="1">
        <p:scale>
          <a:sx n="74" d="100"/>
          <a:sy n="74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A6BD886B-8E65-4251-884C-A5B1F3F375F2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n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n-NO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8550" cy="3681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662488"/>
            <a:ext cx="490061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Click to edit Master text styles</a:t>
            </a:r>
          </a:p>
          <a:p>
            <a:pPr lvl="1"/>
            <a:r>
              <a:rPr lang="nn-NO" smtClean="0"/>
              <a:t>Second level</a:t>
            </a:r>
          </a:p>
          <a:p>
            <a:pPr lvl="2"/>
            <a:r>
              <a:rPr lang="nn-NO" smtClean="0"/>
              <a:t>Third level</a:t>
            </a:r>
          </a:p>
          <a:p>
            <a:pPr lvl="3"/>
            <a:r>
              <a:rPr lang="nn-NO" smtClean="0"/>
              <a:t>Fourth level</a:t>
            </a:r>
          </a:p>
          <a:p>
            <a:pPr lvl="4"/>
            <a:r>
              <a:rPr lang="nn-NO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n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948F9A-85E2-41B2-B285-9606BB67416D}" type="slidenum">
              <a:rPr lang="nn-NO"/>
              <a:pPr/>
              <a:t>‹#›</a:t>
            </a:fld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8800" y="539750"/>
            <a:ext cx="1943100" cy="5553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0" y="539750"/>
            <a:ext cx="5676900" cy="555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8800" y="539750"/>
            <a:ext cx="1943100" cy="5553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0" y="539750"/>
            <a:ext cx="5676900" cy="555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743200"/>
            <a:ext cx="83058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305800" cy="15240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645953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sz="1000">
              <a:latin typeface="Arial" charset="0"/>
            </a:endParaRP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06375"/>
            <a:ext cx="1603375" cy="4032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9100" y="22098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76950" y="838200"/>
            <a:ext cx="19240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838200"/>
            <a:ext cx="56197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539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Overskrift på Times 36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97802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Første Nivå: Times 20</a:t>
            </a:r>
          </a:p>
          <a:p>
            <a:pPr lvl="1"/>
            <a:r>
              <a:rPr lang="nn-NO" smtClean="0"/>
              <a:t>Andre nivå: Times 18</a:t>
            </a:r>
          </a:p>
          <a:p>
            <a:pPr lvl="2"/>
            <a:r>
              <a:rPr lang="nn-NO" smtClean="0"/>
              <a:t>Tredje nivå: Times 16</a:t>
            </a:r>
          </a:p>
          <a:p>
            <a:pPr lvl="3"/>
            <a:r>
              <a:rPr lang="nn-NO" smtClean="0"/>
              <a:t>Fjerde nivå: Times 16</a:t>
            </a:r>
          </a:p>
          <a:p>
            <a:pPr lvl="4"/>
            <a:r>
              <a:rPr lang="nn-NO" smtClean="0"/>
              <a:t>Femte nivå: Times 16</a:t>
            </a:r>
          </a:p>
          <a:p>
            <a:pPr lvl="0"/>
            <a:endParaRPr lang="nn-NO" smtClean="0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nn-NO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nn-NO"/>
              <a:t>04.02.04 Sigmund J. Waagø (MF)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n-NO"/>
              <a:t>		</a:t>
            </a: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76200" y="6315075"/>
            <a:ext cx="4206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35746883-BDD2-4DBF-B148-15261A46F38E}" type="slidenum">
              <a:rPr lang="nn-NO" sz="1400">
                <a:solidFill>
                  <a:schemeClr val="bg1"/>
                </a:solidFill>
              </a:rPr>
              <a:pPr algn="ctr"/>
              <a:t>‹#›</a:t>
            </a:fld>
            <a:endParaRPr lang="nn-NO" sz="1400"/>
          </a:p>
        </p:txBody>
      </p:sp>
      <p:pic>
        <p:nvPicPr>
          <p:cNvPr id="80905" name="Picture 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533400"/>
            <a:ext cx="311150" cy="1600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539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Overskrift på Times 36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97802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Første Nivå: Times 20</a:t>
            </a:r>
          </a:p>
          <a:p>
            <a:pPr lvl="1"/>
            <a:r>
              <a:rPr lang="nn-NO" smtClean="0"/>
              <a:t>Andre nivå: Times 18</a:t>
            </a:r>
          </a:p>
          <a:p>
            <a:pPr lvl="2"/>
            <a:r>
              <a:rPr lang="nn-NO" smtClean="0"/>
              <a:t>Tredje nivå: Times 16</a:t>
            </a:r>
          </a:p>
          <a:p>
            <a:pPr lvl="3"/>
            <a:r>
              <a:rPr lang="nn-NO" smtClean="0"/>
              <a:t>Fjerde nivå: Times 16</a:t>
            </a:r>
          </a:p>
          <a:p>
            <a:pPr lvl="4"/>
            <a:r>
              <a:rPr lang="nn-NO" smtClean="0"/>
              <a:t>Femte nivå: Times 16</a:t>
            </a:r>
          </a:p>
          <a:p>
            <a:pPr lvl="0"/>
            <a:endParaRPr lang="nn-NO" smtClean="0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nn-NO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nn-NO" smtClean="0"/>
              <a:t>04.02.04 Sigmund J. Waagø (MF)</a:t>
            </a:r>
            <a:endParaRPr lang="nn-NO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n-NO"/>
              <a:t>		</a:t>
            </a: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76200" y="6315075"/>
            <a:ext cx="4206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EDE63285-D11B-426B-9A19-A60AE0619CEF}" type="slidenum">
              <a:rPr lang="nn-NO" sz="1400">
                <a:solidFill>
                  <a:schemeClr val="bg1"/>
                </a:solidFill>
              </a:rPr>
              <a:pPr algn="ctr"/>
              <a:t>‹#›</a:t>
            </a:fld>
            <a:endParaRPr lang="nn-NO" sz="1400"/>
          </a:p>
        </p:txBody>
      </p:sp>
      <p:pic>
        <p:nvPicPr>
          <p:cNvPr id="80905" name="Picture 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533400"/>
            <a:ext cx="311150" cy="1600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228600" y="6459538"/>
            <a:ext cx="2579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000">
                <a:latin typeface="Arial" charset="0"/>
              </a:rPr>
              <a:t>Senter for entreprenørskap – Truls Erikson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209800"/>
            <a:ext cx="769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8382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00800" y="206375"/>
            <a:ext cx="1603375" cy="403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2910" y="1428736"/>
            <a:ext cx="7772400" cy="2087563"/>
          </a:xfrm>
        </p:spPr>
        <p:txBody>
          <a:bodyPr/>
          <a:lstStyle/>
          <a:p>
            <a:pPr algn="ctr"/>
            <a:r>
              <a:rPr lang="en-US" sz="4000" smtClean="0"/>
              <a:t>International Entrepreneurship</a:t>
            </a:r>
            <a:br>
              <a:rPr lang="en-US" sz="4000" smtClean="0"/>
            </a:br>
            <a:r>
              <a:rPr lang="en-US" sz="3200" smtClean="0"/>
              <a:t>and </a:t>
            </a:r>
            <a:r>
              <a:rPr lang="en-US" sz="3200" dirty="0" smtClean="0"/>
              <a:t>International New Ventures</a:t>
            </a:r>
            <a:endParaRPr lang="en-US" sz="2400" dirty="0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4786322"/>
            <a:ext cx="6440487" cy="1657350"/>
          </a:xfrm>
        </p:spPr>
        <p:txBody>
          <a:bodyPr/>
          <a:lstStyle/>
          <a:p>
            <a:pPr algn="ctr"/>
            <a:r>
              <a:rPr lang="en-US" dirty="0" smtClean="0"/>
              <a:t>Arild </a:t>
            </a:r>
            <a:r>
              <a:rPr lang="en-US" dirty="0"/>
              <a:t>Aspelund, PhD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Differences in the Typology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Demographics</a:t>
            </a:r>
          </a:p>
          <a:p>
            <a:pPr lvl="1"/>
            <a:r>
              <a:rPr lang="en-US" sz="1600"/>
              <a:t>Age</a:t>
            </a:r>
          </a:p>
          <a:p>
            <a:pPr lvl="1"/>
            <a:r>
              <a:rPr lang="en-US" sz="1600"/>
              <a:t>Size</a:t>
            </a:r>
          </a:p>
          <a:p>
            <a:pPr lvl="1"/>
            <a:r>
              <a:rPr lang="en-US" sz="1600"/>
              <a:t>Turn over</a:t>
            </a:r>
          </a:p>
          <a:p>
            <a:r>
              <a:rPr lang="en-US" sz="1800"/>
              <a:t>Competitive profile</a:t>
            </a:r>
          </a:p>
          <a:p>
            <a:r>
              <a:rPr lang="en-US" sz="1800"/>
              <a:t>International activities</a:t>
            </a:r>
          </a:p>
          <a:p>
            <a:pPr lvl="1"/>
            <a:r>
              <a:rPr lang="en-US" sz="1600"/>
              <a:t>Number of foreign markets</a:t>
            </a:r>
          </a:p>
          <a:p>
            <a:pPr lvl="1"/>
            <a:r>
              <a:rPr lang="en-US" sz="1600"/>
              <a:t>Market selection</a:t>
            </a:r>
          </a:p>
          <a:p>
            <a:r>
              <a:rPr lang="en-US" sz="1800"/>
              <a:t>International Strategy</a:t>
            </a:r>
          </a:p>
          <a:p>
            <a:pPr lvl="1"/>
            <a:r>
              <a:rPr lang="en-US" sz="1600"/>
              <a:t>Niche orientation</a:t>
            </a:r>
          </a:p>
          <a:p>
            <a:pPr lvl="1"/>
            <a:r>
              <a:rPr lang="en-US" sz="1600"/>
              <a:t>Differentiation</a:t>
            </a:r>
          </a:p>
          <a:p>
            <a:pPr lvl="1"/>
            <a:r>
              <a:rPr lang="en-US" sz="1600"/>
              <a:t>Quality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286248" y="2357430"/>
            <a:ext cx="3887787" cy="2044700"/>
            <a:chOff x="1417" y="5465"/>
            <a:chExt cx="8280" cy="3780"/>
          </a:xfrm>
        </p:grpSpPr>
        <p:sp>
          <p:nvSpPr>
            <p:cNvPr id="219141" name="AutoShape 5"/>
            <p:cNvSpPr>
              <a:spLocks noChangeAspect="1" noChangeArrowheads="1"/>
            </p:cNvSpPr>
            <p:nvPr/>
          </p:nvSpPr>
          <p:spPr bwMode="auto">
            <a:xfrm>
              <a:off x="1417" y="5465"/>
              <a:ext cx="8280" cy="3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17" y="5492"/>
              <a:ext cx="7713" cy="3705"/>
              <a:chOff x="981" y="2200"/>
              <a:chExt cx="3085" cy="148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139" y="2290"/>
                <a:ext cx="2518" cy="1316"/>
                <a:chOff x="1139" y="2290"/>
                <a:chExt cx="2518" cy="1316"/>
              </a:xfrm>
            </p:grpSpPr>
            <p:sp>
              <p:nvSpPr>
                <p:cNvPr id="219144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298" y="2290"/>
                  <a:ext cx="0" cy="131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45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139" y="3470"/>
                  <a:ext cx="2518" cy="1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9146" name="Text Box 10"/>
              <p:cNvSpPr txBox="1">
                <a:spLocks noChangeArrowheads="1"/>
              </p:cNvSpPr>
              <p:nvPr/>
            </p:nvSpPr>
            <p:spPr bwMode="auto">
              <a:xfrm>
                <a:off x="981" y="2200"/>
                <a:ext cx="40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en-US" sz="3600"/>
              </a:p>
            </p:txBody>
          </p:sp>
          <p:sp>
            <p:nvSpPr>
              <p:cNvPr id="219147" name="Text Box 11"/>
              <p:cNvSpPr txBox="1">
                <a:spLocks noChangeArrowheads="1"/>
              </p:cNvSpPr>
              <p:nvPr/>
            </p:nvSpPr>
            <p:spPr bwMode="auto">
              <a:xfrm>
                <a:off x="3385" y="3470"/>
                <a:ext cx="6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r>
                  <a:rPr lang="nb-NO" sz="140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sz="1400"/>
              </a:p>
            </p:txBody>
          </p:sp>
        </p:grpSp>
        <p:sp>
          <p:nvSpPr>
            <p:cNvPr id="219148" name="Line 12"/>
            <p:cNvSpPr>
              <a:spLocks noChangeShapeType="1"/>
            </p:cNvSpPr>
            <p:nvPr/>
          </p:nvSpPr>
          <p:spPr bwMode="auto">
            <a:xfrm>
              <a:off x="2097" y="6285"/>
              <a:ext cx="2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49" name="Text Box 13"/>
            <p:cNvSpPr txBox="1">
              <a:spLocks noChangeArrowheads="1"/>
            </p:cNvSpPr>
            <p:nvPr/>
          </p:nvSpPr>
          <p:spPr bwMode="auto">
            <a:xfrm>
              <a:off x="1642" y="6172"/>
              <a:ext cx="68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</a:pPr>
              <a:r>
                <a:rPr lang="nb-NO" sz="1400">
                  <a:solidFill>
                    <a:srgbClr val="000000"/>
                  </a:solidFill>
                  <a:latin typeface="Arial" charset="0"/>
                </a:rPr>
                <a:t>%</a:t>
              </a:r>
              <a:endParaRPr lang="en-US" sz="1400"/>
            </a:p>
          </p:txBody>
        </p:sp>
        <p:sp>
          <p:nvSpPr>
            <p:cNvPr id="219150" name="Oval 14"/>
            <p:cNvSpPr>
              <a:spLocks noChangeArrowheads="1"/>
            </p:cNvSpPr>
            <p:nvPr/>
          </p:nvSpPr>
          <p:spPr bwMode="auto">
            <a:xfrm>
              <a:off x="2857" y="6365"/>
              <a:ext cx="2383" cy="9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19151" name="Oval 15"/>
            <p:cNvSpPr>
              <a:spLocks noChangeArrowheads="1"/>
            </p:cNvSpPr>
            <p:nvPr/>
          </p:nvSpPr>
          <p:spPr bwMode="auto">
            <a:xfrm>
              <a:off x="2497" y="7265"/>
              <a:ext cx="2550" cy="126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19152" name="Oval 16"/>
            <p:cNvSpPr>
              <a:spLocks noChangeArrowheads="1"/>
            </p:cNvSpPr>
            <p:nvPr/>
          </p:nvSpPr>
          <p:spPr bwMode="auto">
            <a:xfrm>
              <a:off x="5160" y="7420"/>
              <a:ext cx="2383" cy="11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19153" name="Oval 17"/>
            <p:cNvSpPr>
              <a:spLocks noChangeArrowheads="1"/>
            </p:cNvSpPr>
            <p:nvPr/>
          </p:nvSpPr>
          <p:spPr bwMode="auto">
            <a:xfrm>
              <a:off x="6637" y="6725"/>
              <a:ext cx="2383" cy="95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19154" name="Text Box 18"/>
            <p:cNvSpPr txBox="1">
              <a:spLocks noChangeArrowheads="1"/>
            </p:cNvSpPr>
            <p:nvPr/>
          </p:nvSpPr>
          <p:spPr bwMode="auto">
            <a:xfrm>
              <a:off x="3397" y="6365"/>
              <a:ext cx="1363" cy="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Born Global</a:t>
              </a:r>
              <a:endParaRPr lang="en-US" sz="800"/>
            </a:p>
          </p:txBody>
        </p:sp>
        <p:sp>
          <p:nvSpPr>
            <p:cNvPr id="219155" name="Text Box 19"/>
            <p:cNvSpPr txBox="1">
              <a:spLocks noChangeArrowheads="1"/>
            </p:cNvSpPr>
            <p:nvPr/>
          </p:nvSpPr>
          <p:spPr bwMode="auto">
            <a:xfrm>
              <a:off x="2857" y="7445"/>
              <a:ext cx="1703" cy="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Early International</a:t>
              </a:r>
              <a:endParaRPr lang="en-US" sz="800"/>
            </a:p>
          </p:txBody>
        </p:sp>
        <p:sp>
          <p:nvSpPr>
            <p:cNvPr id="219156" name="Text Box 20"/>
            <p:cNvSpPr txBox="1">
              <a:spLocks noChangeArrowheads="1"/>
            </p:cNvSpPr>
            <p:nvPr/>
          </p:nvSpPr>
          <p:spPr bwMode="auto">
            <a:xfrm>
              <a:off x="5501" y="7508"/>
              <a:ext cx="1702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International</a:t>
              </a:r>
              <a:endParaRPr lang="en-US" sz="800"/>
            </a:p>
          </p:txBody>
        </p:sp>
        <p:sp>
          <p:nvSpPr>
            <p:cNvPr id="219157" name="Text Box 21"/>
            <p:cNvSpPr txBox="1">
              <a:spLocks noChangeArrowheads="1"/>
            </p:cNvSpPr>
            <p:nvPr/>
          </p:nvSpPr>
          <p:spPr bwMode="auto">
            <a:xfrm>
              <a:off x="6997" y="6725"/>
              <a:ext cx="1475" cy="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Global</a:t>
              </a:r>
              <a:endParaRPr lang="en-US" sz="3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Similarities in the Typology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Demographics</a:t>
            </a:r>
          </a:p>
          <a:p>
            <a:pPr lvl="1"/>
            <a:r>
              <a:rPr lang="en-US" sz="1600"/>
              <a:t>Business sector</a:t>
            </a:r>
          </a:p>
          <a:p>
            <a:pPr lvl="1"/>
            <a:r>
              <a:rPr lang="en-US" sz="1600"/>
              <a:t>Location</a:t>
            </a:r>
          </a:p>
          <a:p>
            <a:pPr lvl="1"/>
            <a:endParaRPr lang="en-US" sz="1600"/>
          </a:p>
          <a:p>
            <a:r>
              <a:rPr lang="en-US" sz="1800"/>
              <a:t>Entry modes</a:t>
            </a:r>
          </a:p>
          <a:p>
            <a:pPr lvl="1"/>
            <a:r>
              <a:rPr lang="en-US" sz="1600"/>
              <a:t>Export sales</a:t>
            </a:r>
          </a:p>
          <a:p>
            <a:pPr lvl="1"/>
            <a:r>
              <a:rPr lang="en-US" sz="1600"/>
              <a:t>Agents/distributors</a:t>
            </a:r>
          </a:p>
          <a:p>
            <a:pPr lvl="1"/>
            <a:endParaRPr lang="en-US" sz="1600"/>
          </a:p>
          <a:p>
            <a:r>
              <a:rPr lang="en-US" sz="1800"/>
              <a:t>Performance!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143372" y="2214554"/>
            <a:ext cx="3887787" cy="2044700"/>
            <a:chOff x="1417" y="5465"/>
            <a:chExt cx="8280" cy="3780"/>
          </a:xfrm>
        </p:grpSpPr>
        <p:sp>
          <p:nvSpPr>
            <p:cNvPr id="220165" name="AutoShape 5"/>
            <p:cNvSpPr>
              <a:spLocks noChangeAspect="1" noChangeArrowheads="1"/>
            </p:cNvSpPr>
            <p:nvPr/>
          </p:nvSpPr>
          <p:spPr bwMode="auto">
            <a:xfrm>
              <a:off x="1417" y="5465"/>
              <a:ext cx="8280" cy="3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17" y="5492"/>
              <a:ext cx="7713" cy="3705"/>
              <a:chOff x="981" y="2200"/>
              <a:chExt cx="3085" cy="148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139" y="2290"/>
                <a:ext cx="2518" cy="1316"/>
                <a:chOff x="1139" y="2290"/>
                <a:chExt cx="2518" cy="1316"/>
              </a:xfrm>
            </p:grpSpPr>
            <p:sp>
              <p:nvSpPr>
                <p:cNvPr id="22016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298" y="2290"/>
                  <a:ext cx="0" cy="131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16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139" y="3470"/>
                  <a:ext cx="2518" cy="1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0170" name="Text Box 10"/>
              <p:cNvSpPr txBox="1">
                <a:spLocks noChangeArrowheads="1"/>
              </p:cNvSpPr>
              <p:nvPr/>
            </p:nvSpPr>
            <p:spPr bwMode="auto">
              <a:xfrm>
                <a:off x="981" y="2200"/>
                <a:ext cx="40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en-US" sz="3600"/>
              </a:p>
            </p:txBody>
          </p:sp>
          <p:sp>
            <p:nvSpPr>
              <p:cNvPr id="220171" name="Text Box 11"/>
              <p:cNvSpPr txBox="1">
                <a:spLocks noChangeArrowheads="1"/>
              </p:cNvSpPr>
              <p:nvPr/>
            </p:nvSpPr>
            <p:spPr bwMode="auto">
              <a:xfrm>
                <a:off x="3385" y="3470"/>
                <a:ext cx="6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r>
                  <a:rPr lang="nb-NO" sz="140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sz="1400"/>
              </a:p>
            </p:txBody>
          </p:sp>
        </p:grpSp>
        <p:sp>
          <p:nvSpPr>
            <p:cNvPr id="220172" name="Line 12"/>
            <p:cNvSpPr>
              <a:spLocks noChangeShapeType="1"/>
            </p:cNvSpPr>
            <p:nvPr/>
          </p:nvSpPr>
          <p:spPr bwMode="auto">
            <a:xfrm>
              <a:off x="2097" y="6285"/>
              <a:ext cx="2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73" name="Text Box 13"/>
            <p:cNvSpPr txBox="1">
              <a:spLocks noChangeArrowheads="1"/>
            </p:cNvSpPr>
            <p:nvPr/>
          </p:nvSpPr>
          <p:spPr bwMode="auto">
            <a:xfrm>
              <a:off x="1642" y="6172"/>
              <a:ext cx="68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</a:pPr>
              <a:r>
                <a:rPr lang="nb-NO" sz="1400">
                  <a:solidFill>
                    <a:srgbClr val="000000"/>
                  </a:solidFill>
                  <a:latin typeface="Arial" charset="0"/>
                </a:rPr>
                <a:t>%</a:t>
              </a:r>
              <a:endParaRPr lang="en-US" sz="1400"/>
            </a:p>
          </p:txBody>
        </p:sp>
        <p:sp>
          <p:nvSpPr>
            <p:cNvPr id="220174" name="Oval 14"/>
            <p:cNvSpPr>
              <a:spLocks noChangeArrowheads="1"/>
            </p:cNvSpPr>
            <p:nvPr/>
          </p:nvSpPr>
          <p:spPr bwMode="auto">
            <a:xfrm>
              <a:off x="2857" y="6365"/>
              <a:ext cx="2383" cy="9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0175" name="Oval 15"/>
            <p:cNvSpPr>
              <a:spLocks noChangeArrowheads="1"/>
            </p:cNvSpPr>
            <p:nvPr/>
          </p:nvSpPr>
          <p:spPr bwMode="auto">
            <a:xfrm>
              <a:off x="2497" y="7265"/>
              <a:ext cx="2550" cy="126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0176" name="Oval 16"/>
            <p:cNvSpPr>
              <a:spLocks noChangeArrowheads="1"/>
            </p:cNvSpPr>
            <p:nvPr/>
          </p:nvSpPr>
          <p:spPr bwMode="auto">
            <a:xfrm>
              <a:off x="5160" y="7420"/>
              <a:ext cx="2383" cy="11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0177" name="Oval 17"/>
            <p:cNvSpPr>
              <a:spLocks noChangeArrowheads="1"/>
            </p:cNvSpPr>
            <p:nvPr/>
          </p:nvSpPr>
          <p:spPr bwMode="auto">
            <a:xfrm>
              <a:off x="6637" y="6725"/>
              <a:ext cx="2383" cy="95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0178" name="Text Box 18"/>
            <p:cNvSpPr txBox="1">
              <a:spLocks noChangeArrowheads="1"/>
            </p:cNvSpPr>
            <p:nvPr/>
          </p:nvSpPr>
          <p:spPr bwMode="auto">
            <a:xfrm>
              <a:off x="3397" y="6365"/>
              <a:ext cx="1363" cy="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Born Global</a:t>
              </a:r>
              <a:endParaRPr lang="en-US" sz="800"/>
            </a:p>
          </p:txBody>
        </p:sp>
        <p:sp>
          <p:nvSpPr>
            <p:cNvPr id="220179" name="Text Box 19"/>
            <p:cNvSpPr txBox="1">
              <a:spLocks noChangeArrowheads="1"/>
            </p:cNvSpPr>
            <p:nvPr/>
          </p:nvSpPr>
          <p:spPr bwMode="auto">
            <a:xfrm>
              <a:off x="2857" y="7445"/>
              <a:ext cx="1703" cy="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Early International</a:t>
              </a:r>
              <a:endParaRPr lang="en-US" sz="800"/>
            </a:p>
          </p:txBody>
        </p:sp>
        <p:sp>
          <p:nvSpPr>
            <p:cNvPr id="220180" name="Text Box 20"/>
            <p:cNvSpPr txBox="1">
              <a:spLocks noChangeArrowheads="1"/>
            </p:cNvSpPr>
            <p:nvPr/>
          </p:nvSpPr>
          <p:spPr bwMode="auto">
            <a:xfrm>
              <a:off x="5501" y="7508"/>
              <a:ext cx="1702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International</a:t>
              </a:r>
              <a:endParaRPr lang="en-US" sz="800"/>
            </a:p>
          </p:txBody>
        </p:sp>
        <p:sp>
          <p:nvSpPr>
            <p:cNvPr id="220181" name="Text Box 21"/>
            <p:cNvSpPr txBox="1">
              <a:spLocks noChangeArrowheads="1"/>
            </p:cNvSpPr>
            <p:nvPr/>
          </p:nvSpPr>
          <p:spPr bwMode="auto">
            <a:xfrm>
              <a:off x="6997" y="6725"/>
              <a:ext cx="1475" cy="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Global</a:t>
              </a:r>
              <a:endParaRPr lang="en-US" sz="3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Why Do They Internationalize?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1800"/>
          </a:p>
          <a:p>
            <a:r>
              <a:rPr lang="en-US" sz="1800" i="1"/>
              <a:t>Born Globals </a:t>
            </a:r>
            <a:r>
              <a:rPr lang="en-US" sz="1800"/>
              <a:t>– Need!</a:t>
            </a:r>
          </a:p>
          <a:p>
            <a:pPr lvl="1"/>
            <a:r>
              <a:rPr lang="en-US" sz="1600"/>
              <a:t>Pushed by need for growth</a:t>
            </a:r>
          </a:p>
          <a:p>
            <a:pPr lvl="1"/>
            <a:r>
              <a:rPr lang="en-US" sz="1600"/>
              <a:t>Also tempted by high demand</a:t>
            </a:r>
          </a:p>
          <a:p>
            <a:endParaRPr lang="en-US" sz="1800" i="1"/>
          </a:p>
          <a:p>
            <a:r>
              <a:rPr lang="en-US" sz="1800" i="1"/>
              <a:t>Early Internationals</a:t>
            </a:r>
            <a:r>
              <a:rPr lang="en-US" sz="1800"/>
              <a:t> and </a:t>
            </a:r>
            <a:r>
              <a:rPr lang="en-US" sz="1800" i="1"/>
              <a:t>Late</a:t>
            </a:r>
            <a:r>
              <a:rPr lang="en-US" sz="1800"/>
              <a:t> </a:t>
            </a:r>
            <a:r>
              <a:rPr lang="en-US" sz="1800" i="1"/>
              <a:t>Internationals</a:t>
            </a:r>
            <a:r>
              <a:rPr lang="en-US" sz="1800"/>
              <a:t> – Domestic factors</a:t>
            </a:r>
          </a:p>
          <a:p>
            <a:pPr lvl="1"/>
            <a:r>
              <a:rPr lang="en-US" sz="1600"/>
              <a:t>Reduce dependency</a:t>
            </a:r>
          </a:p>
          <a:p>
            <a:pPr lvl="1"/>
            <a:r>
              <a:rPr lang="en-US" sz="1600"/>
              <a:t>Excess capacity</a:t>
            </a:r>
          </a:p>
          <a:p>
            <a:pPr lvl="1"/>
            <a:endParaRPr lang="en-US" sz="1600"/>
          </a:p>
          <a:p>
            <a:r>
              <a:rPr lang="en-US" sz="1800"/>
              <a:t>Extremely low score on governmental encouragement!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429124" y="2214554"/>
            <a:ext cx="3887787" cy="2044700"/>
            <a:chOff x="1417" y="5465"/>
            <a:chExt cx="8280" cy="3780"/>
          </a:xfrm>
        </p:grpSpPr>
        <p:sp>
          <p:nvSpPr>
            <p:cNvPr id="221189" name="AutoShape 5"/>
            <p:cNvSpPr>
              <a:spLocks noChangeAspect="1" noChangeArrowheads="1"/>
            </p:cNvSpPr>
            <p:nvPr/>
          </p:nvSpPr>
          <p:spPr bwMode="auto">
            <a:xfrm>
              <a:off x="1417" y="5465"/>
              <a:ext cx="8280" cy="3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17" y="5492"/>
              <a:ext cx="7713" cy="3705"/>
              <a:chOff x="981" y="2200"/>
              <a:chExt cx="3085" cy="148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139" y="2290"/>
                <a:ext cx="2518" cy="1316"/>
                <a:chOff x="1139" y="2290"/>
                <a:chExt cx="2518" cy="1316"/>
              </a:xfrm>
            </p:grpSpPr>
            <p:sp>
              <p:nvSpPr>
                <p:cNvPr id="221192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298" y="2290"/>
                  <a:ext cx="0" cy="131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193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139" y="3470"/>
                  <a:ext cx="2518" cy="1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1194" name="Text Box 10"/>
              <p:cNvSpPr txBox="1">
                <a:spLocks noChangeArrowheads="1"/>
              </p:cNvSpPr>
              <p:nvPr/>
            </p:nvSpPr>
            <p:spPr bwMode="auto">
              <a:xfrm>
                <a:off x="981" y="2200"/>
                <a:ext cx="40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en-US" sz="3600"/>
              </a:p>
            </p:txBody>
          </p:sp>
          <p:sp>
            <p:nvSpPr>
              <p:cNvPr id="221195" name="Text Box 11"/>
              <p:cNvSpPr txBox="1">
                <a:spLocks noChangeArrowheads="1"/>
              </p:cNvSpPr>
              <p:nvPr/>
            </p:nvSpPr>
            <p:spPr bwMode="auto">
              <a:xfrm>
                <a:off x="3385" y="3470"/>
                <a:ext cx="6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r>
                  <a:rPr lang="nb-NO" sz="140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sz="1400"/>
              </a:p>
            </p:txBody>
          </p:sp>
        </p:grpSp>
        <p:sp>
          <p:nvSpPr>
            <p:cNvPr id="221196" name="Line 12"/>
            <p:cNvSpPr>
              <a:spLocks noChangeShapeType="1"/>
            </p:cNvSpPr>
            <p:nvPr/>
          </p:nvSpPr>
          <p:spPr bwMode="auto">
            <a:xfrm>
              <a:off x="2097" y="6285"/>
              <a:ext cx="2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97" name="Text Box 13"/>
            <p:cNvSpPr txBox="1">
              <a:spLocks noChangeArrowheads="1"/>
            </p:cNvSpPr>
            <p:nvPr/>
          </p:nvSpPr>
          <p:spPr bwMode="auto">
            <a:xfrm>
              <a:off x="1642" y="6172"/>
              <a:ext cx="68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</a:pPr>
              <a:r>
                <a:rPr lang="nb-NO" sz="1400">
                  <a:solidFill>
                    <a:srgbClr val="000000"/>
                  </a:solidFill>
                  <a:latin typeface="Arial" charset="0"/>
                </a:rPr>
                <a:t>%</a:t>
              </a:r>
              <a:endParaRPr lang="en-US" sz="1400"/>
            </a:p>
          </p:txBody>
        </p:sp>
        <p:sp>
          <p:nvSpPr>
            <p:cNvPr id="221198" name="Oval 14"/>
            <p:cNvSpPr>
              <a:spLocks noChangeArrowheads="1"/>
            </p:cNvSpPr>
            <p:nvPr/>
          </p:nvSpPr>
          <p:spPr bwMode="auto">
            <a:xfrm>
              <a:off x="2857" y="6365"/>
              <a:ext cx="2383" cy="9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1199" name="Oval 15"/>
            <p:cNvSpPr>
              <a:spLocks noChangeArrowheads="1"/>
            </p:cNvSpPr>
            <p:nvPr/>
          </p:nvSpPr>
          <p:spPr bwMode="auto">
            <a:xfrm>
              <a:off x="2497" y="7265"/>
              <a:ext cx="2550" cy="126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1200" name="Oval 16"/>
            <p:cNvSpPr>
              <a:spLocks noChangeArrowheads="1"/>
            </p:cNvSpPr>
            <p:nvPr/>
          </p:nvSpPr>
          <p:spPr bwMode="auto">
            <a:xfrm>
              <a:off x="5160" y="7420"/>
              <a:ext cx="2383" cy="11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1201" name="Oval 17"/>
            <p:cNvSpPr>
              <a:spLocks noChangeArrowheads="1"/>
            </p:cNvSpPr>
            <p:nvPr/>
          </p:nvSpPr>
          <p:spPr bwMode="auto">
            <a:xfrm>
              <a:off x="6637" y="6725"/>
              <a:ext cx="2383" cy="95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1202" name="Text Box 18"/>
            <p:cNvSpPr txBox="1">
              <a:spLocks noChangeArrowheads="1"/>
            </p:cNvSpPr>
            <p:nvPr/>
          </p:nvSpPr>
          <p:spPr bwMode="auto">
            <a:xfrm>
              <a:off x="3397" y="6365"/>
              <a:ext cx="1363" cy="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Born Global</a:t>
              </a:r>
              <a:endParaRPr lang="en-US" sz="800"/>
            </a:p>
          </p:txBody>
        </p:sp>
        <p:sp>
          <p:nvSpPr>
            <p:cNvPr id="221203" name="Text Box 19"/>
            <p:cNvSpPr txBox="1">
              <a:spLocks noChangeArrowheads="1"/>
            </p:cNvSpPr>
            <p:nvPr/>
          </p:nvSpPr>
          <p:spPr bwMode="auto">
            <a:xfrm>
              <a:off x="2857" y="7445"/>
              <a:ext cx="1703" cy="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Early International</a:t>
              </a:r>
              <a:endParaRPr lang="en-US" sz="800"/>
            </a:p>
          </p:txBody>
        </p:sp>
        <p:sp>
          <p:nvSpPr>
            <p:cNvPr id="221204" name="Text Box 20"/>
            <p:cNvSpPr txBox="1">
              <a:spLocks noChangeArrowheads="1"/>
            </p:cNvSpPr>
            <p:nvPr/>
          </p:nvSpPr>
          <p:spPr bwMode="auto">
            <a:xfrm>
              <a:off x="5501" y="7508"/>
              <a:ext cx="1702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International</a:t>
              </a:r>
              <a:endParaRPr lang="en-US" sz="800"/>
            </a:p>
          </p:txBody>
        </p:sp>
        <p:sp>
          <p:nvSpPr>
            <p:cNvPr id="221205" name="Text Box 21"/>
            <p:cNvSpPr txBox="1">
              <a:spLocks noChangeArrowheads="1"/>
            </p:cNvSpPr>
            <p:nvPr/>
          </p:nvSpPr>
          <p:spPr bwMode="auto">
            <a:xfrm>
              <a:off x="6997" y="6725"/>
              <a:ext cx="1475" cy="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Global</a:t>
              </a:r>
              <a:endParaRPr lang="en-US" sz="3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What Inhibits Further International Growth?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2000240"/>
            <a:ext cx="3810000" cy="4608512"/>
          </a:xfrm>
        </p:spPr>
        <p:txBody>
          <a:bodyPr/>
          <a:lstStyle/>
          <a:p>
            <a:r>
              <a:rPr lang="en-US" sz="1800" b="1" i="1" dirty="0"/>
              <a:t>Late </a:t>
            </a:r>
            <a:r>
              <a:rPr lang="en-US" sz="1800" b="1" i="1" dirty="0" err="1"/>
              <a:t>Globals</a:t>
            </a:r>
            <a:r>
              <a:rPr lang="en-US" sz="1800" i="1" dirty="0"/>
              <a:t> </a:t>
            </a:r>
            <a:r>
              <a:rPr lang="en-US" sz="1800" dirty="0"/>
              <a:t>– Internal factors predominantly related to organizational inertia </a:t>
            </a:r>
          </a:p>
          <a:p>
            <a:endParaRPr lang="en-US" sz="1800" b="1" i="1" dirty="0"/>
          </a:p>
          <a:p>
            <a:r>
              <a:rPr lang="en-US" sz="1800" b="1" i="1" dirty="0"/>
              <a:t>Late Internationals</a:t>
            </a:r>
            <a:r>
              <a:rPr lang="en-US" sz="1800" i="1" dirty="0"/>
              <a:t> </a:t>
            </a:r>
            <a:r>
              <a:rPr lang="en-US" sz="1800" dirty="0"/>
              <a:t>– Incremental internationalization, process slowed down by lack of experiential market knowledge</a:t>
            </a:r>
          </a:p>
          <a:p>
            <a:endParaRPr lang="en-US" sz="1800" b="1" i="1" dirty="0"/>
          </a:p>
          <a:p>
            <a:r>
              <a:rPr lang="en-US" sz="1800" b="1" i="1" dirty="0"/>
              <a:t>Born </a:t>
            </a:r>
            <a:r>
              <a:rPr lang="en-US" sz="1800" b="1" i="1" dirty="0" err="1"/>
              <a:t>Globals</a:t>
            </a:r>
            <a:r>
              <a:rPr lang="en-US" sz="1800" dirty="0"/>
              <a:t> and </a:t>
            </a:r>
            <a:r>
              <a:rPr lang="en-US" sz="1800" b="1" i="1" dirty="0"/>
              <a:t>Early Internationals</a:t>
            </a:r>
            <a:r>
              <a:rPr lang="en-US" sz="1800" dirty="0"/>
              <a:t> – Rapid internationalization inhibited by various resource constraints. Especially in terms of human and financial capital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500562" y="2285992"/>
            <a:ext cx="3887787" cy="2044700"/>
            <a:chOff x="1417" y="5465"/>
            <a:chExt cx="8280" cy="3780"/>
          </a:xfrm>
        </p:grpSpPr>
        <p:sp>
          <p:nvSpPr>
            <p:cNvPr id="222213" name="AutoShape 5"/>
            <p:cNvSpPr>
              <a:spLocks noChangeAspect="1" noChangeArrowheads="1"/>
            </p:cNvSpPr>
            <p:nvPr/>
          </p:nvSpPr>
          <p:spPr bwMode="auto">
            <a:xfrm>
              <a:off x="1417" y="5465"/>
              <a:ext cx="8280" cy="3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17" y="5492"/>
              <a:ext cx="7713" cy="3705"/>
              <a:chOff x="981" y="2200"/>
              <a:chExt cx="3085" cy="148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139" y="2290"/>
                <a:ext cx="2518" cy="1316"/>
                <a:chOff x="1139" y="2290"/>
                <a:chExt cx="2518" cy="1316"/>
              </a:xfrm>
            </p:grpSpPr>
            <p:sp>
              <p:nvSpPr>
                <p:cNvPr id="222216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298" y="2290"/>
                  <a:ext cx="0" cy="131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217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139" y="3470"/>
                  <a:ext cx="2518" cy="1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2218" name="Text Box 10"/>
              <p:cNvSpPr txBox="1">
                <a:spLocks noChangeArrowheads="1"/>
              </p:cNvSpPr>
              <p:nvPr/>
            </p:nvSpPr>
            <p:spPr bwMode="auto">
              <a:xfrm>
                <a:off x="981" y="2200"/>
                <a:ext cx="40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en-US" sz="3600"/>
              </a:p>
            </p:txBody>
          </p:sp>
          <p:sp>
            <p:nvSpPr>
              <p:cNvPr id="222219" name="Text Box 11"/>
              <p:cNvSpPr txBox="1">
                <a:spLocks noChangeArrowheads="1"/>
              </p:cNvSpPr>
              <p:nvPr/>
            </p:nvSpPr>
            <p:spPr bwMode="auto">
              <a:xfrm>
                <a:off x="3385" y="3470"/>
                <a:ext cx="6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r>
                  <a:rPr lang="nb-NO" sz="140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sz="1400"/>
              </a:p>
            </p:txBody>
          </p:sp>
        </p:grpSp>
        <p:sp>
          <p:nvSpPr>
            <p:cNvPr id="222220" name="Line 12"/>
            <p:cNvSpPr>
              <a:spLocks noChangeShapeType="1"/>
            </p:cNvSpPr>
            <p:nvPr/>
          </p:nvSpPr>
          <p:spPr bwMode="auto">
            <a:xfrm>
              <a:off x="2097" y="6285"/>
              <a:ext cx="2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21" name="Text Box 13"/>
            <p:cNvSpPr txBox="1">
              <a:spLocks noChangeArrowheads="1"/>
            </p:cNvSpPr>
            <p:nvPr/>
          </p:nvSpPr>
          <p:spPr bwMode="auto">
            <a:xfrm>
              <a:off x="1642" y="6172"/>
              <a:ext cx="68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</a:pPr>
              <a:r>
                <a:rPr lang="nb-NO" sz="1400">
                  <a:solidFill>
                    <a:srgbClr val="000000"/>
                  </a:solidFill>
                  <a:latin typeface="Arial" charset="0"/>
                </a:rPr>
                <a:t>%</a:t>
              </a:r>
              <a:endParaRPr lang="en-US" sz="1400"/>
            </a:p>
          </p:txBody>
        </p:sp>
        <p:sp>
          <p:nvSpPr>
            <p:cNvPr id="222222" name="Oval 14"/>
            <p:cNvSpPr>
              <a:spLocks noChangeArrowheads="1"/>
            </p:cNvSpPr>
            <p:nvPr/>
          </p:nvSpPr>
          <p:spPr bwMode="auto">
            <a:xfrm>
              <a:off x="2857" y="6365"/>
              <a:ext cx="2383" cy="9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2223" name="Oval 15"/>
            <p:cNvSpPr>
              <a:spLocks noChangeArrowheads="1"/>
            </p:cNvSpPr>
            <p:nvPr/>
          </p:nvSpPr>
          <p:spPr bwMode="auto">
            <a:xfrm>
              <a:off x="2497" y="7265"/>
              <a:ext cx="2550" cy="126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2224" name="Oval 16"/>
            <p:cNvSpPr>
              <a:spLocks noChangeArrowheads="1"/>
            </p:cNvSpPr>
            <p:nvPr/>
          </p:nvSpPr>
          <p:spPr bwMode="auto">
            <a:xfrm>
              <a:off x="5160" y="7420"/>
              <a:ext cx="2383" cy="11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2225" name="Oval 17"/>
            <p:cNvSpPr>
              <a:spLocks noChangeArrowheads="1"/>
            </p:cNvSpPr>
            <p:nvPr/>
          </p:nvSpPr>
          <p:spPr bwMode="auto">
            <a:xfrm>
              <a:off x="6637" y="6725"/>
              <a:ext cx="2383" cy="95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2226" name="Text Box 18"/>
            <p:cNvSpPr txBox="1">
              <a:spLocks noChangeArrowheads="1"/>
            </p:cNvSpPr>
            <p:nvPr/>
          </p:nvSpPr>
          <p:spPr bwMode="auto">
            <a:xfrm>
              <a:off x="3397" y="6365"/>
              <a:ext cx="1363" cy="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Born Global</a:t>
              </a:r>
              <a:endParaRPr lang="en-US" sz="800"/>
            </a:p>
          </p:txBody>
        </p:sp>
        <p:sp>
          <p:nvSpPr>
            <p:cNvPr id="222227" name="Text Box 19"/>
            <p:cNvSpPr txBox="1">
              <a:spLocks noChangeArrowheads="1"/>
            </p:cNvSpPr>
            <p:nvPr/>
          </p:nvSpPr>
          <p:spPr bwMode="auto">
            <a:xfrm>
              <a:off x="2857" y="7445"/>
              <a:ext cx="1703" cy="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Early International</a:t>
              </a:r>
              <a:endParaRPr lang="en-US" sz="800"/>
            </a:p>
          </p:txBody>
        </p:sp>
        <p:sp>
          <p:nvSpPr>
            <p:cNvPr id="222228" name="Text Box 20"/>
            <p:cNvSpPr txBox="1">
              <a:spLocks noChangeArrowheads="1"/>
            </p:cNvSpPr>
            <p:nvPr/>
          </p:nvSpPr>
          <p:spPr bwMode="auto">
            <a:xfrm>
              <a:off x="5501" y="7508"/>
              <a:ext cx="1702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International</a:t>
              </a:r>
              <a:endParaRPr lang="en-US" sz="800"/>
            </a:p>
          </p:txBody>
        </p:sp>
        <p:sp>
          <p:nvSpPr>
            <p:cNvPr id="222229" name="Text Box 21"/>
            <p:cNvSpPr txBox="1">
              <a:spLocks noChangeArrowheads="1"/>
            </p:cNvSpPr>
            <p:nvPr/>
          </p:nvSpPr>
          <p:spPr bwMode="auto">
            <a:xfrm>
              <a:off x="6997" y="6725"/>
              <a:ext cx="1475" cy="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nb-NO" sz="800">
                  <a:solidFill>
                    <a:srgbClr val="000000"/>
                  </a:solidFill>
                  <a:latin typeface="Arial" charset="0"/>
                </a:rPr>
                <a:t>Late Global</a:t>
              </a:r>
              <a:endParaRPr lang="en-US" sz="3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Theoretical Implications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The distribution suggests that we need to take a step away from the slow, incremental models of internationalization</a:t>
            </a:r>
          </a:p>
          <a:p>
            <a:endParaRPr lang="en-US" sz="2000" dirty="0"/>
          </a:p>
          <a:p>
            <a:r>
              <a:rPr lang="en-US" sz="2000" dirty="0"/>
              <a:t>It also suggests that different models might apply for firms in different clusters</a:t>
            </a:r>
          </a:p>
          <a:p>
            <a:endParaRPr lang="en-US" sz="2000" dirty="0"/>
          </a:p>
          <a:p>
            <a:r>
              <a:rPr lang="en-US" sz="2000" dirty="0"/>
              <a:t>It also underlines the heterogeneity of internationalizing firms, which in turns suggests holistic models with idiosyncratic internationalization patterns</a:t>
            </a:r>
          </a:p>
          <a:p>
            <a:endParaRPr lang="en-US" sz="2000" dirty="0"/>
          </a:p>
          <a:p>
            <a:r>
              <a:rPr lang="en-US" sz="2000" dirty="0"/>
              <a:t>Effects of newness also underlines problems related to resource gaps and strategic management in order to fill these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Managerial Implications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Early and rapid internationalization might not be an economic gold mine, but it might be necessary!</a:t>
            </a:r>
          </a:p>
          <a:p>
            <a:endParaRPr lang="en-US" sz="2000" dirty="0"/>
          </a:p>
          <a:p>
            <a:r>
              <a:rPr lang="en-US" sz="2000" dirty="0"/>
              <a:t>Early internationalization is often advantageous in order to avoid painful internationalization processes at later stages</a:t>
            </a:r>
          </a:p>
          <a:p>
            <a:endParaRPr lang="en-US" sz="2000" dirty="0"/>
          </a:p>
          <a:p>
            <a:r>
              <a:rPr lang="en-US" sz="2000" dirty="0"/>
              <a:t>In case of internationalization of established organizations, international spin-offs might be a good option</a:t>
            </a:r>
          </a:p>
          <a:p>
            <a:endParaRPr lang="en-US" sz="2000" dirty="0"/>
          </a:p>
          <a:p>
            <a:r>
              <a:rPr lang="en-US" sz="2000" dirty="0"/>
              <a:t>Strategic planning and partnering through hybrid structures might be necessary in early stages, but do not give up your independence!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Summary and Conclusions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We have presented the traditional view of firm internationalization and it’s counterpart the INVs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These firms differentiate themselves from traditional exporter in many ways and represents a challenge to existing internationalization theories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Early internationalization have become the rule rather than the exception in many small and open economies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It follows from this fact that the theoretical focus has shifted from models of “knowledge accumulation” to </a:t>
            </a:r>
            <a:r>
              <a:rPr lang="en-US" sz="2000" dirty="0" smtClean="0"/>
              <a:t>entrepreneurial models </a:t>
            </a:r>
            <a:r>
              <a:rPr lang="en-US" sz="2000" dirty="0"/>
              <a:t>of “resource acquisition”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Outline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presentation of </a:t>
            </a:r>
            <a:r>
              <a:rPr lang="en-US" dirty="0" smtClean="0"/>
              <a:t>a traditional internationalization models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Uppsala Model</a:t>
            </a:r>
          </a:p>
          <a:p>
            <a:pPr lvl="1"/>
            <a:r>
              <a:rPr lang="en-US" dirty="0" smtClean="0"/>
              <a:t>The Innovation-Related </a:t>
            </a:r>
            <a:r>
              <a:rPr lang="en-US" dirty="0"/>
              <a:t>Model</a:t>
            </a:r>
          </a:p>
          <a:p>
            <a:endParaRPr lang="en-US" dirty="0"/>
          </a:p>
          <a:p>
            <a:r>
              <a:rPr lang="en-US" dirty="0" smtClean="0"/>
              <a:t>Characteristics of International New Ventures</a:t>
            </a:r>
          </a:p>
          <a:p>
            <a:pPr lvl="1"/>
            <a:r>
              <a:rPr lang="en-US" dirty="0" smtClean="0"/>
              <a:t>Or also frequently called Born </a:t>
            </a:r>
            <a:r>
              <a:rPr lang="en-US" dirty="0" err="1" smtClean="0"/>
              <a:t>Globals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Traditional models </a:t>
            </a:r>
            <a:r>
              <a:rPr lang="en-US" sz="3200" dirty="0"/>
              <a:t>of incremental internationalization 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 models of internationalization view the internationalization process as a slow, incremental process where the firms spreads it activities like ‘rings in the water’</a:t>
            </a:r>
          </a:p>
          <a:p>
            <a:endParaRPr lang="en-US" sz="2000" dirty="0"/>
          </a:p>
          <a:p>
            <a:r>
              <a:rPr lang="en-US" sz="2000" dirty="0"/>
              <a:t>Increased international commitment can be observed through three dimensions</a:t>
            </a:r>
          </a:p>
          <a:p>
            <a:pPr lvl="1"/>
            <a:r>
              <a:rPr lang="en-US" sz="1600" dirty="0"/>
              <a:t>Resource commitment</a:t>
            </a:r>
          </a:p>
          <a:p>
            <a:pPr lvl="1"/>
            <a:r>
              <a:rPr lang="en-US" sz="1600" dirty="0"/>
              <a:t>Market spread</a:t>
            </a:r>
          </a:p>
          <a:p>
            <a:pPr lvl="1"/>
            <a:r>
              <a:rPr lang="en-US" sz="1600" dirty="0"/>
              <a:t>Product sophistication</a:t>
            </a:r>
          </a:p>
          <a:p>
            <a:pPr lvl="1"/>
            <a:endParaRPr lang="en-US" sz="1600" dirty="0"/>
          </a:p>
          <a:p>
            <a:r>
              <a:rPr lang="en-US" sz="2000" dirty="0"/>
              <a:t>Internationalization is initiated after domestic establishment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The Uppsala Internationalization Model (1)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000240"/>
            <a:ext cx="7772400" cy="1882775"/>
          </a:xfrm>
        </p:spPr>
        <p:txBody>
          <a:bodyPr/>
          <a:lstStyle/>
          <a:p>
            <a:r>
              <a:rPr lang="en-US" sz="2000" dirty="0"/>
              <a:t>The core of the Uppsala Internationalization Model is the ‘Experiential learning – Commitment’ interplay</a:t>
            </a:r>
          </a:p>
          <a:p>
            <a:endParaRPr lang="en-US" sz="2000" dirty="0"/>
          </a:p>
          <a:p>
            <a:r>
              <a:rPr lang="en-US" sz="2000" dirty="0"/>
              <a:t>Experiential learning refers to the process of accumulating experiential market knowledge in foreign markets</a:t>
            </a:r>
          </a:p>
        </p:txBody>
      </p:sp>
      <p:grpSp>
        <p:nvGrpSpPr>
          <p:cNvPr id="231438" name="Group 14"/>
          <p:cNvGrpSpPr>
            <a:grpSpLocks/>
          </p:cNvGrpSpPr>
          <p:nvPr/>
        </p:nvGrpSpPr>
        <p:grpSpPr bwMode="auto">
          <a:xfrm>
            <a:off x="1428728" y="4071942"/>
            <a:ext cx="5688013" cy="2232025"/>
            <a:chOff x="1202" y="2478"/>
            <a:chExt cx="3583" cy="1406"/>
          </a:xfrm>
        </p:grpSpPr>
        <p:sp>
          <p:nvSpPr>
            <p:cNvPr id="231428" name="Rectangle 4"/>
            <p:cNvSpPr>
              <a:spLocks noChangeArrowheads="1"/>
            </p:cNvSpPr>
            <p:nvPr/>
          </p:nvSpPr>
          <p:spPr bwMode="auto">
            <a:xfrm>
              <a:off x="1202" y="2704"/>
              <a:ext cx="1315" cy="11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29" name="Rectangle 5"/>
            <p:cNvSpPr>
              <a:spLocks noChangeArrowheads="1"/>
            </p:cNvSpPr>
            <p:nvPr/>
          </p:nvSpPr>
          <p:spPr bwMode="auto">
            <a:xfrm>
              <a:off x="3470" y="2704"/>
              <a:ext cx="1315" cy="11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0" name="Text Box 6"/>
            <p:cNvSpPr txBox="1">
              <a:spLocks noChangeArrowheads="1"/>
            </p:cNvSpPr>
            <p:nvPr/>
          </p:nvSpPr>
          <p:spPr bwMode="auto">
            <a:xfrm>
              <a:off x="1383" y="2478"/>
              <a:ext cx="95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State Aspects</a:t>
              </a:r>
            </a:p>
          </p:txBody>
        </p:sp>
        <p:sp>
          <p:nvSpPr>
            <p:cNvPr id="231431" name="Text Box 7"/>
            <p:cNvSpPr txBox="1">
              <a:spLocks noChangeArrowheads="1"/>
            </p:cNvSpPr>
            <p:nvPr/>
          </p:nvSpPr>
          <p:spPr bwMode="auto">
            <a:xfrm>
              <a:off x="3651" y="2478"/>
              <a:ext cx="95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Change Aspects</a:t>
              </a:r>
            </a:p>
          </p:txBody>
        </p:sp>
        <p:sp>
          <p:nvSpPr>
            <p:cNvPr id="231432" name="Text Box 8"/>
            <p:cNvSpPr txBox="1">
              <a:spLocks noChangeArrowheads="1"/>
            </p:cNvSpPr>
            <p:nvPr/>
          </p:nvSpPr>
          <p:spPr bwMode="auto">
            <a:xfrm>
              <a:off x="1383" y="2840"/>
              <a:ext cx="953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Market Commitment</a:t>
              </a:r>
            </a:p>
          </p:txBody>
        </p:sp>
        <p:sp>
          <p:nvSpPr>
            <p:cNvPr id="231433" name="Text Box 9"/>
            <p:cNvSpPr txBox="1">
              <a:spLocks noChangeArrowheads="1"/>
            </p:cNvSpPr>
            <p:nvPr/>
          </p:nvSpPr>
          <p:spPr bwMode="auto">
            <a:xfrm>
              <a:off x="1383" y="3430"/>
              <a:ext cx="953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Market Knowledge</a:t>
              </a:r>
            </a:p>
          </p:txBody>
        </p:sp>
        <p:sp>
          <p:nvSpPr>
            <p:cNvPr id="231434" name="Text Box 10"/>
            <p:cNvSpPr txBox="1">
              <a:spLocks noChangeArrowheads="1"/>
            </p:cNvSpPr>
            <p:nvPr/>
          </p:nvSpPr>
          <p:spPr bwMode="auto">
            <a:xfrm>
              <a:off x="3651" y="2840"/>
              <a:ext cx="953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Commitment Decisions</a:t>
              </a:r>
            </a:p>
          </p:txBody>
        </p:sp>
        <p:sp>
          <p:nvSpPr>
            <p:cNvPr id="231435" name="Text Box 11"/>
            <p:cNvSpPr txBox="1">
              <a:spLocks noChangeArrowheads="1"/>
            </p:cNvSpPr>
            <p:nvPr/>
          </p:nvSpPr>
          <p:spPr bwMode="auto">
            <a:xfrm>
              <a:off x="3651" y="3385"/>
              <a:ext cx="953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Current Activities</a:t>
              </a:r>
            </a:p>
          </p:txBody>
        </p:sp>
        <p:sp>
          <p:nvSpPr>
            <p:cNvPr id="231436" name="Line 12"/>
            <p:cNvSpPr>
              <a:spLocks noChangeShapeType="1"/>
            </p:cNvSpPr>
            <p:nvPr/>
          </p:nvSpPr>
          <p:spPr bwMode="auto">
            <a:xfrm>
              <a:off x="2517" y="3158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1437" name="Line 13"/>
            <p:cNvSpPr>
              <a:spLocks noChangeShapeType="1"/>
            </p:cNvSpPr>
            <p:nvPr/>
          </p:nvSpPr>
          <p:spPr bwMode="auto">
            <a:xfrm flipH="1">
              <a:off x="2562" y="3430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The Uppsala Internationalization Model (2)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Other distinguishing features of the Uppsala Model comprise </a:t>
            </a:r>
          </a:p>
          <a:p>
            <a:pPr lvl="1"/>
            <a:r>
              <a:rPr lang="en-US" sz="1600" dirty="0"/>
              <a:t>The establishment chain</a:t>
            </a:r>
          </a:p>
          <a:p>
            <a:pPr lvl="1"/>
            <a:r>
              <a:rPr lang="en-US" sz="1600" dirty="0"/>
              <a:t>Psychic distance</a:t>
            </a:r>
          </a:p>
          <a:p>
            <a:pPr lvl="1"/>
            <a:r>
              <a:rPr lang="en-US" sz="1600" dirty="0"/>
              <a:t>Path dependency</a:t>
            </a:r>
          </a:p>
          <a:p>
            <a:pPr lvl="1"/>
            <a:endParaRPr lang="en-US" sz="1600" dirty="0"/>
          </a:p>
          <a:p>
            <a:r>
              <a:rPr lang="en-US" sz="2000" dirty="0"/>
              <a:t>All in all these features results in a slow, incremental internationalization process of the firm</a:t>
            </a:r>
          </a:p>
          <a:p>
            <a:endParaRPr lang="en-US" sz="2000" dirty="0"/>
          </a:p>
          <a:p>
            <a:r>
              <a:rPr lang="en-US" sz="2000" dirty="0"/>
              <a:t>The process is slow and incremental primarily due to the need of internalizing new knowledge from foreign markets before committing more resources for further 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>The Innovation-Related Internationalization Model (1)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357430"/>
            <a:ext cx="7696200" cy="4191000"/>
          </a:xfrm>
        </p:spPr>
        <p:txBody>
          <a:bodyPr/>
          <a:lstStyle/>
          <a:p>
            <a:r>
              <a:rPr lang="en-US" sz="2000" dirty="0"/>
              <a:t>Looks upon the internationalization process as an innovation to the firm</a:t>
            </a:r>
          </a:p>
          <a:p>
            <a:endParaRPr lang="en-US" sz="2000" dirty="0"/>
          </a:p>
          <a:p>
            <a:r>
              <a:rPr lang="en-US" sz="2000" dirty="0"/>
              <a:t>The reason for this rationale is that turning an established domestic organization into an international actor represents a challenging change process</a:t>
            </a:r>
          </a:p>
          <a:p>
            <a:endParaRPr lang="en-US" sz="2000" dirty="0"/>
          </a:p>
          <a:p>
            <a:r>
              <a:rPr lang="en-US" sz="2000" dirty="0"/>
              <a:t>External network ties, organizational routines, capabilities and skills needs to be changed in order to meet the new demands of international customers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>The Innovation-Related Internationalization Model (2)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r>
              <a:rPr lang="en-US" sz="2000" dirty="0"/>
              <a:t>The resulting internationalization process becomes a slow and gradual process due to the organization’s need to change routines, build new capabilities and internalize new resources </a:t>
            </a:r>
          </a:p>
          <a:p>
            <a:endParaRPr lang="en-US" sz="2000" dirty="0"/>
          </a:p>
          <a:p>
            <a:r>
              <a:rPr lang="en-US" sz="2000" dirty="0"/>
              <a:t>The process is most often initiated by unsolicited orders from abroad and internationalization is seldom initiated from strategic intent</a:t>
            </a:r>
          </a:p>
          <a:p>
            <a:endParaRPr lang="en-US" sz="2000" dirty="0"/>
          </a:p>
          <a:p>
            <a:r>
              <a:rPr lang="en-US" sz="2000" dirty="0"/>
              <a:t>The process is often directed by a ‘firm champion’; an internal entrepreneur that guides the firms towards its </a:t>
            </a:r>
            <a:r>
              <a:rPr lang="en-US" sz="2000" dirty="0" smtClean="0"/>
              <a:t>internationalization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Some critique of the ‘stage models’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Both models assume domestic maturation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Both models also assumes internationalization as a strategic option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The models might be criticized for being tautological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They fail to explain the rapid and extensive internationalization of firms that has become the rule among Norwegian international firms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714356"/>
            <a:ext cx="8353425" cy="1143000"/>
          </a:xfrm>
        </p:spPr>
        <p:txBody>
          <a:bodyPr/>
          <a:lstStyle/>
          <a:p>
            <a:pPr algn="ctr"/>
            <a:r>
              <a:rPr lang="nb-NO" sz="2800" dirty="0"/>
              <a:t>Do </a:t>
            </a:r>
            <a:r>
              <a:rPr lang="nb-NO" sz="2800" dirty="0" err="1"/>
              <a:t>these</a:t>
            </a:r>
            <a:r>
              <a:rPr lang="nb-NO" sz="2800" dirty="0"/>
              <a:t> </a:t>
            </a:r>
            <a:r>
              <a:rPr lang="nb-NO" sz="2800" dirty="0" err="1"/>
              <a:t>models</a:t>
            </a:r>
            <a:r>
              <a:rPr lang="nb-NO" sz="2800" dirty="0"/>
              <a:t> </a:t>
            </a:r>
            <a:r>
              <a:rPr lang="nb-NO" sz="2800" dirty="0" err="1"/>
              <a:t>seem</a:t>
            </a:r>
            <a:r>
              <a:rPr lang="nb-NO" sz="2800" dirty="0"/>
              <a:t> to be </a:t>
            </a:r>
            <a:r>
              <a:rPr lang="nb-NO" sz="2800" dirty="0" err="1"/>
              <a:t>good</a:t>
            </a:r>
            <a:r>
              <a:rPr lang="nb-NO" sz="2800" dirty="0"/>
              <a:t> </a:t>
            </a:r>
            <a:r>
              <a:rPr lang="nb-NO" sz="2800" dirty="0" err="1"/>
              <a:t>explanations</a:t>
            </a:r>
            <a:r>
              <a:rPr lang="nb-NO" sz="2800" dirty="0"/>
              <a:t> </a:t>
            </a:r>
            <a:r>
              <a:rPr lang="nb-NO" sz="2800" dirty="0" err="1"/>
              <a:t>of</a:t>
            </a:r>
            <a:r>
              <a:rPr lang="nb-NO" sz="2800" dirty="0"/>
              <a:t> </a:t>
            </a:r>
            <a:r>
              <a:rPr lang="nb-NO" sz="2800" dirty="0" err="1"/>
              <a:t>Norwegian</a:t>
            </a:r>
            <a:r>
              <a:rPr lang="nb-NO" sz="2800" dirty="0"/>
              <a:t> </a:t>
            </a:r>
            <a:r>
              <a:rPr lang="nb-NO" sz="2800" dirty="0" err="1"/>
              <a:t>international</a:t>
            </a:r>
            <a:r>
              <a:rPr lang="nb-NO" sz="2800" dirty="0"/>
              <a:t> </a:t>
            </a:r>
            <a:r>
              <a:rPr lang="nb-NO" sz="2800" dirty="0" err="1"/>
              <a:t>firms</a:t>
            </a:r>
            <a:r>
              <a:rPr lang="nb-NO" sz="2800" dirty="0"/>
              <a:t>?</a:t>
            </a:r>
            <a:endParaRPr lang="en-US" sz="2800" dirty="0"/>
          </a:p>
        </p:txBody>
      </p:sp>
      <p:grpSp>
        <p:nvGrpSpPr>
          <p:cNvPr id="245763" name="Group 3"/>
          <p:cNvGrpSpPr>
            <a:grpSpLocks noChangeAspect="1"/>
          </p:cNvGrpSpPr>
          <p:nvPr/>
        </p:nvGrpSpPr>
        <p:grpSpPr bwMode="auto">
          <a:xfrm>
            <a:off x="500034" y="2500306"/>
            <a:ext cx="7272337" cy="3824287"/>
            <a:chOff x="1417" y="5465"/>
            <a:chExt cx="8280" cy="3780"/>
          </a:xfrm>
        </p:grpSpPr>
        <p:sp>
          <p:nvSpPr>
            <p:cNvPr id="245764" name="AutoShape 4"/>
            <p:cNvSpPr>
              <a:spLocks noChangeAspect="1" noChangeArrowheads="1"/>
            </p:cNvSpPr>
            <p:nvPr/>
          </p:nvSpPr>
          <p:spPr bwMode="auto">
            <a:xfrm>
              <a:off x="1417" y="5465"/>
              <a:ext cx="8280" cy="3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765" name="Group 5"/>
            <p:cNvGrpSpPr>
              <a:grpSpLocks/>
            </p:cNvGrpSpPr>
            <p:nvPr/>
          </p:nvGrpSpPr>
          <p:grpSpPr bwMode="auto">
            <a:xfrm>
              <a:off x="1417" y="5492"/>
              <a:ext cx="7713" cy="3705"/>
              <a:chOff x="981" y="2200"/>
              <a:chExt cx="3085" cy="1482"/>
            </a:xfrm>
          </p:grpSpPr>
          <p:grpSp>
            <p:nvGrpSpPr>
              <p:cNvPr id="245766" name="Group 6"/>
              <p:cNvGrpSpPr>
                <a:grpSpLocks/>
              </p:cNvGrpSpPr>
              <p:nvPr/>
            </p:nvGrpSpPr>
            <p:grpSpPr bwMode="auto">
              <a:xfrm>
                <a:off x="1139" y="2290"/>
                <a:ext cx="2518" cy="1316"/>
                <a:chOff x="1139" y="2290"/>
                <a:chExt cx="2518" cy="1316"/>
              </a:xfrm>
            </p:grpSpPr>
            <p:sp>
              <p:nvSpPr>
                <p:cNvPr id="24576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298" y="2290"/>
                  <a:ext cx="0" cy="131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76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139" y="3470"/>
                  <a:ext cx="2518" cy="1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5769" name="Text Box 9"/>
              <p:cNvSpPr txBox="1">
                <a:spLocks noChangeArrowheads="1"/>
              </p:cNvSpPr>
              <p:nvPr/>
            </p:nvSpPr>
            <p:spPr bwMode="auto">
              <a:xfrm>
                <a:off x="981" y="2200"/>
                <a:ext cx="408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nb-NO" sz="800">
                    <a:solidFill>
                      <a:srgbClr val="000000"/>
                    </a:solidFill>
                    <a:latin typeface="Arial" charset="0"/>
                  </a:rPr>
                  <a:t>Share of Foreign Sales</a:t>
                </a:r>
                <a:endParaRPr lang="en-US"/>
              </a:p>
            </p:txBody>
          </p:sp>
          <p:sp>
            <p:nvSpPr>
              <p:cNvPr id="245770" name="Text Box 10"/>
              <p:cNvSpPr txBox="1">
                <a:spLocks noChangeArrowheads="1"/>
              </p:cNvSpPr>
              <p:nvPr/>
            </p:nvSpPr>
            <p:spPr bwMode="auto">
              <a:xfrm>
                <a:off x="3385" y="3470"/>
                <a:ext cx="6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nb-NO" sz="800">
                    <a:solidFill>
                      <a:srgbClr val="000000"/>
                    </a:solidFill>
                    <a:latin typeface="Arial" charset="0"/>
                  </a:rPr>
                  <a:t>Time to Internationalization</a:t>
                </a:r>
                <a:endParaRPr lang="en-US"/>
              </a:p>
            </p:txBody>
          </p:sp>
        </p:grpSp>
        <p:sp>
          <p:nvSpPr>
            <p:cNvPr id="245771" name="Line 11"/>
            <p:cNvSpPr>
              <a:spLocks noChangeShapeType="1"/>
            </p:cNvSpPr>
            <p:nvPr/>
          </p:nvSpPr>
          <p:spPr bwMode="auto">
            <a:xfrm>
              <a:off x="2097" y="6285"/>
              <a:ext cx="2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772" name="Text Box 12"/>
            <p:cNvSpPr txBox="1">
              <a:spLocks noChangeArrowheads="1"/>
            </p:cNvSpPr>
            <p:nvPr/>
          </p:nvSpPr>
          <p:spPr bwMode="auto">
            <a:xfrm>
              <a:off x="1642" y="6172"/>
              <a:ext cx="68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nb-NO" sz="600">
                  <a:solidFill>
                    <a:srgbClr val="000000"/>
                  </a:solidFill>
                  <a:latin typeface="Arial" charset="0"/>
                </a:rPr>
                <a:t>100%</a:t>
              </a:r>
              <a:endParaRPr lang="en-US"/>
            </a:p>
          </p:txBody>
        </p:sp>
        <p:sp>
          <p:nvSpPr>
            <p:cNvPr id="245773" name="Oval 13"/>
            <p:cNvSpPr>
              <a:spLocks noChangeArrowheads="1"/>
            </p:cNvSpPr>
            <p:nvPr/>
          </p:nvSpPr>
          <p:spPr bwMode="auto">
            <a:xfrm>
              <a:off x="2857" y="6365"/>
              <a:ext cx="2383" cy="9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45774" name="Oval 14"/>
            <p:cNvSpPr>
              <a:spLocks noChangeArrowheads="1"/>
            </p:cNvSpPr>
            <p:nvPr/>
          </p:nvSpPr>
          <p:spPr bwMode="auto">
            <a:xfrm>
              <a:off x="2497" y="7265"/>
              <a:ext cx="2550" cy="126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45775" name="Oval 15"/>
            <p:cNvSpPr>
              <a:spLocks noChangeArrowheads="1"/>
            </p:cNvSpPr>
            <p:nvPr/>
          </p:nvSpPr>
          <p:spPr bwMode="auto">
            <a:xfrm>
              <a:off x="5160" y="7420"/>
              <a:ext cx="2383" cy="11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45776" name="Oval 16"/>
            <p:cNvSpPr>
              <a:spLocks noChangeArrowheads="1"/>
            </p:cNvSpPr>
            <p:nvPr/>
          </p:nvSpPr>
          <p:spPr bwMode="auto">
            <a:xfrm>
              <a:off x="6637" y="6725"/>
              <a:ext cx="2383" cy="95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45777" name="Text Box 17"/>
            <p:cNvSpPr txBox="1">
              <a:spLocks noChangeArrowheads="1"/>
            </p:cNvSpPr>
            <p:nvPr/>
          </p:nvSpPr>
          <p:spPr bwMode="auto">
            <a:xfrm>
              <a:off x="3397" y="6365"/>
              <a:ext cx="1363" cy="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Born Global</a:t>
              </a:r>
            </a:p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40%*</a:t>
              </a:r>
              <a:endParaRPr lang="en-US"/>
            </a:p>
          </p:txBody>
        </p:sp>
        <p:sp>
          <p:nvSpPr>
            <p:cNvPr id="245778" name="Text Box 18"/>
            <p:cNvSpPr txBox="1">
              <a:spLocks noChangeArrowheads="1"/>
            </p:cNvSpPr>
            <p:nvPr/>
          </p:nvSpPr>
          <p:spPr bwMode="auto">
            <a:xfrm>
              <a:off x="2857" y="7445"/>
              <a:ext cx="1703" cy="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Early International</a:t>
              </a:r>
            </a:p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45%*</a:t>
              </a:r>
              <a:endParaRPr lang="en-US"/>
            </a:p>
          </p:txBody>
        </p:sp>
        <p:sp>
          <p:nvSpPr>
            <p:cNvPr id="245779" name="Text Box 19"/>
            <p:cNvSpPr txBox="1">
              <a:spLocks noChangeArrowheads="1"/>
            </p:cNvSpPr>
            <p:nvPr/>
          </p:nvSpPr>
          <p:spPr bwMode="auto">
            <a:xfrm>
              <a:off x="5501" y="7508"/>
              <a:ext cx="1702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Late International</a:t>
              </a:r>
            </a:p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12%*</a:t>
              </a:r>
              <a:endParaRPr lang="en-US"/>
            </a:p>
          </p:txBody>
        </p:sp>
        <p:sp>
          <p:nvSpPr>
            <p:cNvPr id="245780" name="Text Box 20"/>
            <p:cNvSpPr txBox="1">
              <a:spLocks noChangeArrowheads="1"/>
            </p:cNvSpPr>
            <p:nvPr/>
          </p:nvSpPr>
          <p:spPr bwMode="auto">
            <a:xfrm>
              <a:off x="6997" y="6725"/>
              <a:ext cx="1475" cy="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Late Global</a:t>
              </a:r>
            </a:p>
            <a:p>
              <a:pPr algn="ctr"/>
              <a:r>
                <a:rPr lang="nb-NO" sz="1200">
                  <a:solidFill>
                    <a:srgbClr val="000000"/>
                  </a:solidFill>
                  <a:latin typeface="Arial" charset="0"/>
                </a:rPr>
                <a:t>2%*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alt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alt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iO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alt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alt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iO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812</Words>
  <Application>Microsoft PowerPoint</Application>
  <PresentationFormat>Overhead</PresentationFormat>
  <Paragraphs>162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</vt:lpstr>
      <vt:lpstr>Times New Roman</vt:lpstr>
      <vt:lpstr>Arial</vt:lpstr>
      <vt:lpstr>Default Design</vt:lpstr>
      <vt:lpstr>UiO</vt:lpstr>
      <vt:lpstr>UiO theme</vt:lpstr>
      <vt:lpstr>International Entrepreneurship and International New Ventures</vt:lpstr>
      <vt:lpstr>Outline</vt:lpstr>
      <vt:lpstr>Traditional models of incremental internationalization </vt:lpstr>
      <vt:lpstr>The Uppsala Internationalization Model (1)</vt:lpstr>
      <vt:lpstr>The Uppsala Internationalization Model (2)</vt:lpstr>
      <vt:lpstr>The Innovation-Related Internationalization Model (1)</vt:lpstr>
      <vt:lpstr>The Innovation-Related Internationalization Model (2)</vt:lpstr>
      <vt:lpstr>Some critique of the ‘stage models’</vt:lpstr>
      <vt:lpstr>Do these models seem to be good explanations of Norwegian international firms?</vt:lpstr>
      <vt:lpstr>Differences in the Typology</vt:lpstr>
      <vt:lpstr>Similarities in the Typology</vt:lpstr>
      <vt:lpstr>Why Do They Internationalize?</vt:lpstr>
      <vt:lpstr>What Inhibits Further International Growth?</vt:lpstr>
      <vt:lpstr>Theoretical Implications</vt:lpstr>
      <vt:lpstr>Managerial Implications</vt:lpstr>
      <vt:lpstr>Summary and Conclusions</vt:lpstr>
    </vt:vector>
  </TitlesOfParts>
  <Company>NTNU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Nyskaping ved universitetene</dc:title>
  <dc:creator>einarr</dc:creator>
  <cp:lastModifiedBy>Arild A</cp:lastModifiedBy>
  <cp:revision>118</cp:revision>
  <cp:lastPrinted>2001-08-08T13:25:21Z</cp:lastPrinted>
  <dcterms:created xsi:type="dcterms:W3CDTF">2002-04-25T08:09:10Z</dcterms:created>
  <dcterms:modified xsi:type="dcterms:W3CDTF">2009-01-29T21:21:17Z</dcterms:modified>
</cp:coreProperties>
</file>