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  <p:sldMasterId id="2147483664" r:id="rId2"/>
  </p:sldMasterIdLst>
  <p:notesMasterIdLst>
    <p:notesMasterId r:id="rId16"/>
  </p:notesMasterIdLst>
  <p:handoutMasterIdLst>
    <p:handoutMasterId r:id="rId17"/>
  </p:handoutMasterIdLst>
  <p:sldIdLst>
    <p:sldId id="287" r:id="rId3"/>
    <p:sldId id="291" r:id="rId4"/>
    <p:sldId id="328" r:id="rId5"/>
    <p:sldId id="329" r:id="rId6"/>
    <p:sldId id="334" r:id="rId7"/>
    <p:sldId id="336" r:id="rId8"/>
    <p:sldId id="358" r:id="rId9"/>
    <p:sldId id="335" r:id="rId10"/>
    <p:sldId id="349" r:id="rId11"/>
    <p:sldId id="350" r:id="rId12"/>
    <p:sldId id="351" r:id="rId13"/>
    <p:sldId id="356" r:id="rId14"/>
    <p:sldId id="357" r:id="rId15"/>
  </p:sldIdLst>
  <p:sldSz cx="9144000" cy="6858000" type="overhead"/>
  <p:notesSz cx="6640513" cy="9904413"/>
  <p:defaultTextStyle>
    <a:defPPr>
      <a:defRPr lang="nn-NO"/>
    </a:defPPr>
    <a:lvl1pPr algn="ctr" rtl="0" eaLnBrk="0" fontAlgn="base" hangingPunct="0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845" autoAdjust="0"/>
    <p:restoredTop sz="94660"/>
  </p:normalViewPr>
  <p:slideViewPr>
    <p:cSldViewPr>
      <p:cViewPr varScale="1">
        <p:scale>
          <a:sx n="74" d="100"/>
          <a:sy n="74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409113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0FA17B86-DCC4-42A1-BEE0-DF06DDE91F0D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endParaRPr lang="nn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nn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45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703763"/>
            <a:ext cx="48688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smtClean="0"/>
              <a:t>Click to edit Master text styles</a:t>
            </a:r>
          </a:p>
          <a:p>
            <a:pPr lvl="1"/>
            <a:r>
              <a:rPr lang="nn-NO" smtClean="0"/>
              <a:t>Second level</a:t>
            </a:r>
          </a:p>
          <a:p>
            <a:pPr lvl="2"/>
            <a:r>
              <a:rPr lang="nn-NO" smtClean="0"/>
              <a:t>Third level</a:t>
            </a:r>
          </a:p>
          <a:p>
            <a:pPr lvl="3"/>
            <a:r>
              <a:rPr lang="nn-NO" smtClean="0"/>
              <a:t>Fourth level</a:t>
            </a:r>
          </a:p>
          <a:p>
            <a:pPr lvl="4"/>
            <a:r>
              <a:rPr lang="nn-NO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endParaRPr lang="nn-NO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409113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E7B40737-2ED5-433D-9B0E-D270FD460544}" type="slidenum">
              <a:rPr lang="nn-NO"/>
              <a:pPr/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8800" y="539750"/>
            <a:ext cx="1943100" cy="5553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0" y="539750"/>
            <a:ext cx="5676900" cy="555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743200"/>
            <a:ext cx="8305800" cy="1752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724400"/>
            <a:ext cx="8305800" cy="15240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28600" y="645953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b-NO" sz="1000">
              <a:latin typeface="Arial" charset="0"/>
            </a:endParaRPr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06375"/>
            <a:ext cx="1603375" cy="4032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3771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9100" y="2209800"/>
            <a:ext cx="3771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76950" y="838200"/>
            <a:ext cx="19240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838200"/>
            <a:ext cx="56197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0" y="197802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1900" y="197802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5397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n-NO" smtClean="0"/>
              <a:t>Overskrift på Times 36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197802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smtClean="0"/>
              <a:t>Første Nivå: Times 20</a:t>
            </a:r>
          </a:p>
          <a:p>
            <a:pPr lvl="1"/>
            <a:r>
              <a:rPr lang="nn-NO" smtClean="0"/>
              <a:t>Andre nivå: Times 18</a:t>
            </a:r>
          </a:p>
          <a:p>
            <a:pPr lvl="2"/>
            <a:r>
              <a:rPr lang="nn-NO" smtClean="0"/>
              <a:t>Tredje nivå: Times 16</a:t>
            </a:r>
          </a:p>
          <a:p>
            <a:pPr lvl="3"/>
            <a:r>
              <a:rPr lang="nn-NO" smtClean="0"/>
              <a:t>Fjerde nivå: Times 16</a:t>
            </a:r>
          </a:p>
          <a:p>
            <a:pPr lvl="4"/>
            <a:r>
              <a:rPr lang="nn-NO" smtClean="0"/>
              <a:t>Femte nivå: Times 16</a:t>
            </a:r>
          </a:p>
          <a:p>
            <a:pPr lvl="0"/>
            <a:endParaRPr lang="nn-NO" smtClean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endParaRPr lang="nn-NO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6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r>
              <a:rPr lang="nn-NO"/>
              <a:t>04.02.04 Sigmund J. Waagø (MF)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nb-NO" sz="3600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nn-NO" sz="3600"/>
              <a:t>		</a:t>
            </a: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76200" y="6315075"/>
            <a:ext cx="4206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fld id="{21873220-867D-4E12-9379-AEDE11B9376B}" type="slidenum">
              <a:rPr lang="nn-NO" sz="1400">
                <a:solidFill>
                  <a:schemeClr val="bg1"/>
                </a:solidFill>
              </a:rPr>
              <a:pPr>
                <a:spcBef>
                  <a:spcPct val="0"/>
                </a:spcBef>
              </a:pPr>
              <a:t>‹#›</a:t>
            </a:fld>
            <a:endParaRPr lang="nn-NO" sz="1400"/>
          </a:p>
        </p:txBody>
      </p:sp>
      <p:pic>
        <p:nvPicPr>
          <p:cNvPr id="80905" name="Picture 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533400"/>
            <a:ext cx="311150" cy="1600200"/>
          </a:xfrm>
          <a:prstGeom prst="rect">
            <a:avLst/>
          </a:prstGeom>
          <a:noFill/>
        </p:spPr>
      </p:pic>
      <p:pic>
        <p:nvPicPr>
          <p:cNvPr id="80908" name="Picture 12" descr="SFE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4213" y="6021388"/>
            <a:ext cx="3097212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228600" y="6459538"/>
            <a:ext cx="25796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000">
                <a:latin typeface="Arial" charset="0"/>
              </a:rPr>
              <a:t>Senter for entreprenørskap – Truls Erikson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209800"/>
            <a:ext cx="769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00800" y="206375"/>
            <a:ext cx="1603375" cy="403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2910" y="2071678"/>
            <a:ext cx="7772400" cy="1470025"/>
          </a:xfrm>
        </p:spPr>
        <p:txBody>
          <a:bodyPr/>
          <a:lstStyle/>
          <a:p>
            <a:pPr algn="ctr"/>
            <a:r>
              <a:rPr lang="en-US" dirty="0"/>
              <a:t>International Management</a:t>
            </a:r>
            <a:br>
              <a:rPr lang="en-US" dirty="0"/>
            </a:br>
            <a:r>
              <a:rPr lang="en-US" dirty="0" smtClean="0"/>
              <a:t>and Culture</a:t>
            </a:r>
            <a:endParaRPr lang="en-US" sz="2800" dirty="0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286256"/>
            <a:ext cx="6440488" cy="1447794"/>
          </a:xfrm>
        </p:spPr>
        <p:txBody>
          <a:bodyPr/>
          <a:lstStyle/>
          <a:p>
            <a:pPr algn="ctr"/>
            <a:r>
              <a:rPr lang="en-US" sz="1600" dirty="0"/>
              <a:t>Arild Aspelund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Trompenaar’s Seven Dimensions of Culture</a:t>
            </a:r>
            <a:br>
              <a:rPr lang="en-US" sz="3200"/>
            </a:br>
            <a:r>
              <a:rPr lang="en-US" sz="2400"/>
              <a:t>- A managerial extension of Hofstede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2285992"/>
            <a:ext cx="7696200" cy="4191000"/>
          </a:xfrm>
        </p:spPr>
        <p:txBody>
          <a:bodyPr/>
          <a:lstStyle/>
          <a:p>
            <a:r>
              <a:rPr lang="en-US" dirty="0"/>
              <a:t>Achievement versus Ascription</a:t>
            </a:r>
          </a:p>
          <a:p>
            <a:pPr lvl="1"/>
            <a:r>
              <a:rPr lang="en-US" dirty="0"/>
              <a:t>Is your status in the organization tied to achievements that you have done, or your gender, age, education or social class (ascribed status)?</a:t>
            </a:r>
          </a:p>
          <a:p>
            <a:pPr lvl="1"/>
            <a:r>
              <a:rPr lang="en-US" dirty="0"/>
              <a:t>Merit in Scandinavia and the US, the UK and Canada</a:t>
            </a:r>
          </a:p>
          <a:p>
            <a:pPr lvl="1"/>
            <a:r>
              <a:rPr lang="en-US" dirty="0"/>
              <a:t>Ascribed in Egypt, Russia, Japan and France</a:t>
            </a:r>
          </a:p>
          <a:p>
            <a:pPr lvl="1"/>
            <a:endParaRPr lang="en-US" dirty="0"/>
          </a:p>
          <a:p>
            <a:r>
              <a:rPr lang="en-US" dirty="0"/>
              <a:t>Attitudes toward time</a:t>
            </a:r>
          </a:p>
          <a:p>
            <a:pPr lvl="1"/>
            <a:r>
              <a:rPr lang="en-US" dirty="0"/>
              <a:t>Time viewed as sequential steps or time viewed as synchronic (many things happen simultaneously)</a:t>
            </a:r>
          </a:p>
          <a:p>
            <a:pPr lvl="1"/>
            <a:r>
              <a:rPr lang="en-US" dirty="0"/>
              <a:t>Northern Europe are sequential (punctual and planning)</a:t>
            </a:r>
          </a:p>
          <a:p>
            <a:pPr lvl="1"/>
            <a:r>
              <a:rPr lang="en-US" dirty="0"/>
              <a:t>Southern Europe are synchronic and regard chronological precision as mere coincidence…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Trompenaar’s Seven Dimensions of Culture</a:t>
            </a:r>
            <a:br>
              <a:rPr lang="en-US" sz="3200"/>
            </a:br>
            <a:r>
              <a:rPr lang="en-US" sz="2400"/>
              <a:t>- A managerial extension of Hofstede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2143116"/>
            <a:ext cx="7772400" cy="4403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Attitudes towards the environment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Some cultures try to control and subjugate the environment, others try to work with the nature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This is a dimension more related to religion and philosophy than national cultures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Historically the first is highly associated with western Europe and North America and the industrial revolutions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2000" dirty="0"/>
              <a:t>A short list of distinction between </a:t>
            </a:r>
            <a:r>
              <a:rPr lang="en-US" sz="2000" dirty="0" err="1"/>
              <a:t>Hofstede</a:t>
            </a:r>
            <a:r>
              <a:rPr lang="en-US" sz="2000" dirty="0"/>
              <a:t> and </a:t>
            </a:r>
            <a:r>
              <a:rPr lang="en-US" sz="2000" dirty="0" err="1"/>
              <a:t>Trompenaar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1600" dirty="0" err="1"/>
              <a:t>Hofstede</a:t>
            </a:r>
            <a:r>
              <a:rPr lang="en-US" sz="1600" dirty="0"/>
              <a:t> more related to national cultures and inevitably market selection decisions in marketing and </a:t>
            </a:r>
            <a:r>
              <a:rPr lang="en-US" sz="1600" dirty="0" err="1"/>
              <a:t>offshoring</a:t>
            </a:r>
            <a:r>
              <a:rPr lang="en-US" sz="1600" dirty="0"/>
              <a:t> decisions in sourcing</a:t>
            </a:r>
          </a:p>
          <a:p>
            <a:pPr lvl="1">
              <a:lnSpc>
                <a:spcPct val="90000"/>
              </a:lnSpc>
            </a:pPr>
            <a:r>
              <a:rPr lang="en-US" sz="1600" dirty="0" err="1"/>
              <a:t>Trompenaar</a:t>
            </a:r>
            <a:r>
              <a:rPr lang="en-US" sz="1600" dirty="0"/>
              <a:t> more related to management of multinational enterprises and more applicable to everyday managerial problems</a:t>
            </a:r>
          </a:p>
          <a:p>
            <a:pPr lvl="1">
              <a:lnSpc>
                <a:spcPct val="90000"/>
              </a:lnSpc>
            </a:pPr>
            <a:r>
              <a:rPr lang="en-US" sz="1600" dirty="0" err="1"/>
              <a:t>Trompenaar</a:t>
            </a:r>
            <a:r>
              <a:rPr lang="en-US" sz="1600" dirty="0"/>
              <a:t> is also more recent and had the benefit of looking at </a:t>
            </a:r>
            <a:r>
              <a:rPr lang="en-US" sz="1600" dirty="0" err="1"/>
              <a:t>Hofstede’s</a:t>
            </a:r>
            <a:r>
              <a:rPr lang="en-US" sz="1600" dirty="0"/>
              <a:t> work and some of the critique against it…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Values and Alliances</a:t>
            </a:r>
            <a:br>
              <a:rPr lang="en-US" sz="3200"/>
            </a:br>
            <a:r>
              <a:rPr lang="en-US" sz="3200"/>
              <a:t>- An Application of Hofstede’s Framework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2357430"/>
            <a:ext cx="7696200" cy="4191000"/>
          </a:xfrm>
        </p:spPr>
        <p:txBody>
          <a:bodyPr/>
          <a:lstStyle/>
          <a:p>
            <a:r>
              <a:rPr lang="en-US" sz="2000" dirty="0"/>
              <a:t>As we have seen , Dutch scientist have traditionally taken lead positions in the study of culture in international Business</a:t>
            </a:r>
          </a:p>
          <a:p>
            <a:pPr lvl="1"/>
            <a:r>
              <a:rPr lang="en-US" sz="1600" dirty="0"/>
              <a:t>Harry </a:t>
            </a:r>
            <a:r>
              <a:rPr lang="en-US" sz="1600" dirty="0" err="1"/>
              <a:t>Barkema</a:t>
            </a:r>
            <a:r>
              <a:rPr lang="en-US" sz="1600" dirty="0"/>
              <a:t> and </a:t>
            </a:r>
            <a:r>
              <a:rPr lang="en-US" sz="1600" dirty="0" err="1"/>
              <a:t>Freek</a:t>
            </a:r>
            <a:r>
              <a:rPr lang="en-US" sz="1600" dirty="0"/>
              <a:t> </a:t>
            </a:r>
            <a:r>
              <a:rPr lang="en-US" sz="1600" dirty="0" err="1"/>
              <a:t>Vermeulen</a:t>
            </a:r>
            <a:r>
              <a:rPr lang="en-US" sz="1600" dirty="0"/>
              <a:t> </a:t>
            </a:r>
            <a:r>
              <a:rPr lang="en-US" sz="1600" dirty="0" smtClean="0"/>
              <a:t>have </a:t>
            </a:r>
            <a:r>
              <a:rPr lang="en-US" sz="1600" dirty="0"/>
              <a:t>been key contributors the past two decades</a:t>
            </a:r>
          </a:p>
          <a:p>
            <a:pPr lvl="1"/>
            <a:endParaRPr lang="en-US" sz="1600" dirty="0"/>
          </a:p>
          <a:p>
            <a:r>
              <a:rPr lang="en-US" sz="2000" dirty="0"/>
              <a:t>The current study seek to answer two questions</a:t>
            </a:r>
          </a:p>
          <a:p>
            <a:pPr lvl="1"/>
            <a:r>
              <a:rPr lang="en-US" sz="1600" dirty="0"/>
              <a:t>Which cultural differences are the most disruptive for the initiation and development of International Joint Ventures (IJVs)?</a:t>
            </a:r>
          </a:p>
          <a:p>
            <a:pPr lvl="1"/>
            <a:r>
              <a:rPr lang="en-US" sz="1600" dirty="0"/>
              <a:t>Are cultural values stable over time?</a:t>
            </a:r>
          </a:p>
          <a:p>
            <a:pPr lvl="1"/>
            <a:endParaRPr lang="en-US" sz="1600" dirty="0"/>
          </a:p>
          <a:p>
            <a:r>
              <a:rPr lang="en-US" sz="2000" dirty="0"/>
              <a:t>Unique data from 828 foreign entries of 25 Dutch multinationals in 72 countries, spanning from 1966 to 1994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Values and Alliances</a:t>
            </a:r>
            <a:br>
              <a:rPr lang="en-US" sz="3200"/>
            </a:br>
            <a:r>
              <a:rPr lang="en-US" sz="3200"/>
              <a:t>- An Application of Hofstede’s Framework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2357430"/>
            <a:ext cx="76962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Results systematically point to </a:t>
            </a:r>
            <a:r>
              <a:rPr lang="en-US" sz="2000" dirty="0" smtClean="0"/>
              <a:t>differences in </a:t>
            </a:r>
            <a:r>
              <a:rPr lang="en-US" sz="2000" b="1" dirty="0" smtClean="0"/>
              <a:t>uncertainty </a:t>
            </a:r>
            <a:r>
              <a:rPr lang="en-US" sz="2000" b="1" dirty="0"/>
              <a:t>avoidance </a:t>
            </a:r>
            <a:r>
              <a:rPr lang="en-US" sz="2000" dirty="0"/>
              <a:t>and </a:t>
            </a:r>
            <a:r>
              <a:rPr lang="en-US" sz="2000" b="1" dirty="0"/>
              <a:t>long-term orientation </a:t>
            </a:r>
            <a:r>
              <a:rPr lang="en-US" sz="2000" dirty="0"/>
              <a:t>as key predictors of…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tendency to prefer international wholly-owned subsidiaries over IJVs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and long-term survival of IJVs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2000" dirty="0"/>
              <a:t>These factors dominate over differences in </a:t>
            </a:r>
            <a:r>
              <a:rPr lang="en-US" sz="2000" i="1" dirty="0"/>
              <a:t>power distance</a:t>
            </a:r>
            <a:r>
              <a:rPr lang="en-US" sz="2000" dirty="0"/>
              <a:t>, </a:t>
            </a:r>
            <a:r>
              <a:rPr lang="en-US" sz="2000" i="1" dirty="0"/>
              <a:t>individualism</a:t>
            </a:r>
            <a:r>
              <a:rPr lang="en-US" sz="2000" dirty="0"/>
              <a:t>, and </a:t>
            </a:r>
            <a:r>
              <a:rPr lang="en-US" sz="2000" i="1" dirty="0"/>
              <a:t>masculinity</a:t>
            </a:r>
          </a:p>
          <a:p>
            <a:pPr>
              <a:lnSpc>
                <a:spcPct val="90000"/>
              </a:lnSpc>
            </a:pPr>
            <a:endParaRPr lang="en-US" sz="2000" i="1" dirty="0"/>
          </a:p>
          <a:p>
            <a:pPr>
              <a:lnSpc>
                <a:spcPct val="90000"/>
              </a:lnSpc>
            </a:pPr>
            <a:r>
              <a:rPr lang="en-US" sz="2000" dirty="0"/>
              <a:t>How would you explain these differences?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The study also show that the cultural dimensions are fairly stable over time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Outline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Dealing with people in a global setting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The cultural aspect</a:t>
            </a:r>
          </a:p>
          <a:p>
            <a:pPr lvl="1"/>
            <a:r>
              <a:rPr lang="en-US" dirty="0"/>
              <a:t>A practical example of </a:t>
            </a:r>
            <a:r>
              <a:rPr lang="en-US" i="1" dirty="0"/>
              <a:t>International Joint Ventures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International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International labor markets and global </a:t>
            </a:r>
            <a:r>
              <a:rPr lang="en-US" sz="2000" dirty="0"/>
              <a:t>firms</a:t>
            </a:r>
          </a:p>
          <a:p>
            <a:pPr lvl="1"/>
            <a:r>
              <a:rPr lang="en-US" sz="1600" dirty="0" smtClean="0"/>
              <a:t>International </a:t>
            </a:r>
            <a:r>
              <a:rPr lang="en-US" sz="1600" dirty="0"/>
              <a:t>worker mobility problems</a:t>
            </a:r>
          </a:p>
          <a:p>
            <a:pPr lvl="1"/>
            <a:r>
              <a:rPr lang="en-US" sz="1600" dirty="0"/>
              <a:t>National management styles and practices</a:t>
            </a:r>
          </a:p>
          <a:p>
            <a:pPr lvl="1"/>
            <a:r>
              <a:rPr lang="en-US" sz="1600" dirty="0"/>
              <a:t>National orientations</a:t>
            </a:r>
          </a:p>
          <a:p>
            <a:pPr lvl="1"/>
            <a:r>
              <a:rPr lang="en-US" sz="1600" dirty="0"/>
              <a:t>Strategy and control</a:t>
            </a:r>
          </a:p>
          <a:p>
            <a:endParaRPr lang="en-US" sz="2000" dirty="0"/>
          </a:p>
          <a:p>
            <a:r>
              <a:rPr lang="en-US" sz="2000" dirty="0"/>
              <a:t>Headquarters – Subsidiary relationship</a:t>
            </a:r>
          </a:p>
          <a:p>
            <a:pPr lvl="1"/>
            <a:r>
              <a:rPr lang="en-US" sz="1600" dirty="0"/>
              <a:t>Local subsidiaries need people who can manage well locally</a:t>
            </a:r>
          </a:p>
          <a:p>
            <a:pPr lvl="1"/>
            <a:r>
              <a:rPr lang="en-US" sz="1600" dirty="0"/>
              <a:t>Headquarters need people who can coordinate and control worldwide</a:t>
            </a:r>
          </a:p>
          <a:p>
            <a:pPr lvl="1"/>
            <a:r>
              <a:rPr lang="en-US" sz="1600" dirty="0"/>
              <a:t>One need to find a trade-off</a:t>
            </a:r>
            <a:r>
              <a:rPr lang="en-US" sz="1600" dirty="0" smtClean="0"/>
              <a:t>…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Dealing with culture in cross-country negotiations and alliances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356"/>
            <a:ext cx="7696200" cy="1143000"/>
          </a:xfrm>
        </p:spPr>
        <p:txBody>
          <a:bodyPr/>
          <a:lstStyle/>
          <a:p>
            <a:pPr algn="ctr"/>
            <a:r>
              <a:rPr lang="en-US" dirty="0"/>
              <a:t>The Cultural Aspects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857364"/>
            <a:ext cx="7772400" cy="42592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What is culture?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The normative definition: </a:t>
            </a:r>
            <a:r>
              <a:rPr lang="en-US" sz="1600" i="1" dirty="0"/>
              <a:t>The sum total of the beliefs, rules, techniques, institutions, and artifacts that characterize human populations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The behavioral definition: </a:t>
            </a:r>
            <a:r>
              <a:rPr lang="en-US" sz="1600" i="1" dirty="0"/>
              <a:t>The collective programming of the mind</a:t>
            </a:r>
          </a:p>
          <a:p>
            <a:pPr>
              <a:lnSpc>
                <a:spcPct val="90000"/>
              </a:lnSpc>
            </a:pPr>
            <a:endParaRPr lang="en-US" sz="2000" i="1" dirty="0"/>
          </a:p>
          <a:p>
            <a:pPr>
              <a:lnSpc>
                <a:spcPct val="90000"/>
              </a:lnSpc>
            </a:pPr>
            <a:r>
              <a:rPr lang="en-US" sz="2000" dirty="0"/>
              <a:t>How do you get your culture?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Culture is taught through socialization processes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Socialization processes are the influence from parents, friends, education, and the interaction with a particular society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These influences result in patterns of behavior common to all members of a given society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2000" dirty="0"/>
              <a:t>A corporation might define such a society and hence define corporate culture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Hofstede’s Four (five) Dimensions of Culture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Power distance</a:t>
            </a:r>
          </a:p>
          <a:p>
            <a:pPr lvl="1"/>
            <a:r>
              <a:rPr lang="en-US" sz="1600" dirty="0"/>
              <a:t>The extent that a culture excepts that power is unequally distributed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Generally low in Scandinavia</a:t>
            </a:r>
          </a:p>
          <a:p>
            <a:pPr lvl="1"/>
            <a:r>
              <a:rPr lang="en-US" sz="1600" dirty="0"/>
              <a:t>High in south America and France</a:t>
            </a:r>
          </a:p>
          <a:p>
            <a:endParaRPr lang="en-US" sz="2000" dirty="0"/>
          </a:p>
          <a:p>
            <a:r>
              <a:rPr lang="en-US" sz="2000" dirty="0"/>
              <a:t>Uncertainty avoidance</a:t>
            </a:r>
          </a:p>
          <a:p>
            <a:pPr lvl="1"/>
            <a:r>
              <a:rPr lang="en-US" sz="1600" dirty="0"/>
              <a:t>Degree to which members of a culture is uncomfortable with risk and uncertainty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High uncertainty avoidance in e.g. France, Argentine and Japan</a:t>
            </a:r>
          </a:p>
          <a:p>
            <a:pPr lvl="1"/>
            <a:r>
              <a:rPr lang="en-US" sz="1600" dirty="0"/>
              <a:t>Low in the US, Denmark, India and the UK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Hofstede’s Four (five) Dimensions of Culture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Individualism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The extent to which people are supposed to take care of themselves and be emotional independent from others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Generally high in Scandinavia, the US and UK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Low in Indonesia, Thailand and South America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Masculinity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The value attributed to achievement, assertiveness, and material success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High in Germany, Japan and the UK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Generally low in the feminine societies of the Scandinavian countries and the Netherlands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857232"/>
            <a:ext cx="7696200" cy="1143000"/>
          </a:xfrm>
        </p:spPr>
        <p:txBody>
          <a:bodyPr/>
          <a:lstStyle/>
          <a:p>
            <a:pPr algn="ctr"/>
            <a:r>
              <a:rPr lang="en-US" sz="3200" dirty="0" err="1"/>
              <a:t>Hofstede’s</a:t>
            </a:r>
            <a:r>
              <a:rPr lang="en-US" sz="3200" dirty="0"/>
              <a:t> Four (five) Dimensions of Culture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2143116"/>
            <a:ext cx="7772400" cy="4464050"/>
          </a:xfrm>
        </p:spPr>
        <p:txBody>
          <a:bodyPr/>
          <a:lstStyle/>
          <a:p>
            <a:r>
              <a:rPr lang="en-US" sz="2000" dirty="0"/>
              <a:t>Long-term Orientation</a:t>
            </a:r>
          </a:p>
          <a:p>
            <a:pPr lvl="1"/>
            <a:r>
              <a:rPr lang="en-US" sz="1600" dirty="0"/>
              <a:t>To what extent do people have a future-oriented perspective rather that focus on the present</a:t>
            </a:r>
          </a:p>
          <a:p>
            <a:pPr lvl="1"/>
            <a:r>
              <a:rPr lang="en-US" sz="1600" dirty="0"/>
              <a:t>Also labeled “Confucian dynamism”; developed by Chinese scientists</a:t>
            </a:r>
          </a:p>
          <a:p>
            <a:pPr lvl="1"/>
            <a:r>
              <a:rPr lang="en-US" sz="1600" dirty="0"/>
              <a:t>A response to the critique of the “Western Mindset” of </a:t>
            </a:r>
            <a:r>
              <a:rPr lang="en-US" sz="1600" dirty="0" err="1"/>
              <a:t>Hofstede’s</a:t>
            </a:r>
            <a:r>
              <a:rPr lang="en-US" sz="1600" dirty="0"/>
              <a:t> original IBM study</a:t>
            </a:r>
          </a:p>
          <a:p>
            <a:pPr lvl="1"/>
            <a:r>
              <a:rPr lang="en-US" sz="1600" dirty="0"/>
              <a:t>Long term orientation:</a:t>
            </a:r>
          </a:p>
          <a:p>
            <a:pPr lvl="2"/>
            <a:r>
              <a:rPr lang="en-US" sz="1600" dirty="0"/>
              <a:t>Persistence, ordering relationships by status and observing this order, thrift, having a sense of shame</a:t>
            </a:r>
          </a:p>
          <a:p>
            <a:pPr lvl="1"/>
            <a:r>
              <a:rPr lang="en-US" sz="1600" dirty="0"/>
              <a:t>Short term orientation: </a:t>
            </a:r>
          </a:p>
          <a:p>
            <a:pPr lvl="2"/>
            <a:r>
              <a:rPr lang="en-US" sz="1600" dirty="0"/>
              <a:t>personal steadiness and stability, protecting your ‘face’, respect of tradition, reciprocation of greetings, favors, and gifts 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On this scale Norway and China are at the opposite ends…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Trompenaar’s Seven Dimensions of Culture</a:t>
            </a:r>
            <a:br>
              <a:rPr lang="en-US" sz="3200"/>
            </a:br>
            <a:r>
              <a:rPr lang="en-US" sz="2400"/>
              <a:t>- A managerial extension of Hofstede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2357430"/>
            <a:ext cx="7696200" cy="4191000"/>
          </a:xfrm>
        </p:spPr>
        <p:txBody>
          <a:bodyPr/>
          <a:lstStyle/>
          <a:p>
            <a:r>
              <a:rPr lang="en-US" dirty="0" err="1"/>
              <a:t>Universialism</a:t>
            </a:r>
            <a:r>
              <a:rPr lang="en-US" dirty="0"/>
              <a:t> versus </a:t>
            </a:r>
            <a:r>
              <a:rPr lang="en-US" dirty="0" err="1"/>
              <a:t>Particularism</a:t>
            </a:r>
            <a:endParaRPr lang="en-US" dirty="0"/>
          </a:p>
          <a:p>
            <a:pPr lvl="1"/>
            <a:r>
              <a:rPr lang="en-US" dirty="0"/>
              <a:t>Ex: A salesman that has not fulfilled his monthly sales quota due to sickness in his family</a:t>
            </a:r>
          </a:p>
          <a:p>
            <a:pPr lvl="1"/>
            <a:r>
              <a:rPr lang="en-US" dirty="0"/>
              <a:t>Universal reactions: The US, Canada and Switzerland</a:t>
            </a:r>
          </a:p>
          <a:p>
            <a:pPr lvl="1"/>
            <a:r>
              <a:rPr lang="en-US" dirty="0"/>
              <a:t>Particular exceptions: Korea, Russia and China</a:t>
            </a:r>
          </a:p>
          <a:p>
            <a:pPr lvl="1"/>
            <a:endParaRPr lang="en-US" dirty="0"/>
          </a:p>
          <a:p>
            <a:r>
              <a:rPr lang="en-US" dirty="0"/>
              <a:t>Individualism versus Collectivism</a:t>
            </a:r>
          </a:p>
          <a:p>
            <a:pPr lvl="1"/>
            <a:r>
              <a:rPr lang="en-US" dirty="0"/>
              <a:t>Are the rights and values of the individual dominant or subordinate of the collective society?</a:t>
            </a:r>
          </a:p>
          <a:p>
            <a:pPr lvl="1"/>
            <a:r>
              <a:rPr lang="en-US" dirty="0"/>
              <a:t>Individualists: Canada, the US, and Switzerland</a:t>
            </a:r>
          </a:p>
          <a:p>
            <a:pPr lvl="1"/>
            <a:r>
              <a:rPr lang="en-US" dirty="0"/>
              <a:t>Collectivists: Japan, Egypt and India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Trompenaar’s Seven Dimensions of Culture</a:t>
            </a:r>
            <a:br>
              <a:rPr lang="en-US" sz="3200"/>
            </a:br>
            <a:r>
              <a:rPr lang="en-US" sz="2400"/>
              <a:t>- A managerial extension of Hofstede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2357430"/>
            <a:ext cx="76962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Neutral versus Emotional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much emotions are displayed at the workplace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Is it acceptable to make a significant investment from “gut feelings” and intuition?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No! Japan, Germany, Switzerland and China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Yes! Italy and France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Specific versus Diffuse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 hierarchies exist only at the workplace or does it exist also in the society outside the company?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Ex: Your boss ask you to paint his house over the weekend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NO! Australia and the Netherlands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ok…China, Japan, Singapore and India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n-NO" alt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n-NO" alt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iO 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2852</TotalTime>
  <Words>977</Words>
  <Application>Microsoft PowerPoint</Application>
  <PresentationFormat>Overhead</PresentationFormat>
  <Paragraphs>128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UiO theme</vt:lpstr>
      <vt:lpstr>International Management and Culture</vt:lpstr>
      <vt:lpstr>Outline</vt:lpstr>
      <vt:lpstr>International Management</vt:lpstr>
      <vt:lpstr>The Cultural Aspects</vt:lpstr>
      <vt:lpstr>Hofstede’s Four (five) Dimensions of Culture</vt:lpstr>
      <vt:lpstr>Hofstede’s Four (five) Dimensions of Culture</vt:lpstr>
      <vt:lpstr>Hofstede’s Four (five) Dimensions of Culture</vt:lpstr>
      <vt:lpstr>Trompenaar’s Seven Dimensions of Culture - A managerial extension of Hofstede</vt:lpstr>
      <vt:lpstr>Trompenaar’s Seven Dimensions of Culture - A managerial extension of Hofstede</vt:lpstr>
      <vt:lpstr>Trompenaar’s Seven Dimensions of Culture - A managerial extension of Hofstede</vt:lpstr>
      <vt:lpstr>Trompenaar’s Seven Dimensions of Culture - A managerial extension of Hofstede</vt:lpstr>
      <vt:lpstr>Values and Alliances - An Application of Hofstede’s Framework</vt:lpstr>
      <vt:lpstr>Values and Alliances - An Application of Hofstede’s Framework</vt:lpstr>
    </vt:vector>
  </TitlesOfParts>
  <Company>NTNU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Nyskaping ved universitetene</dc:title>
  <dc:creator>einarr</dc:creator>
  <cp:lastModifiedBy>Arild A</cp:lastModifiedBy>
  <cp:revision>123</cp:revision>
  <cp:lastPrinted>2001-08-08T13:25:21Z</cp:lastPrinted>
  <dcterms:created xsi:type="dcterms:W3CDTF">2002-04-25T08:09:10Z</dcterms:created>
  <dcterms:modified xsi:type="dcterms:W3CDTF">2009-01-29T21:44:30Z</dcterms:modified>
</cp:coreProperties>
</file>