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287" r:id="rId3"/>
    <p:sldId id="330" r:id="rId4"/>
    <p:sldId id="331" r:id="rId5"/>
    <p:sldId id="332" r:id="rId6"/>
    <p:sldId id="309" r:id="rId7"/>
    <p:sldId id="334" r:id="rId8"/>
    <p:sldId id="336" r:id="rId9"/>
    <p:sldId id="339" r:id="rId10"/>
    <p:sldId id="337" r:id="rId11"/>
    <p:sldId id="338" r:id="rId12"/>
    <p:sldId id="340" r:id="rId13"/>
    <p:sldId id="351" r:id="rId14"/>
    <p:sldId id="341" r:id="rId15"/>
    <p:sldId id="344" r:id="rId16"/>
    <p:sldId id="342" r:id="rId17"/>
    <p:sldId id="349" r:id="rId18"/>
    <p:sldId id="356" r:id="rId19"/>
    <p:sldId id="357" r:id="rId20"/>
    <p:sldId id="358" r:id="rId21"/>
    <p:sldId id="355" r:id="rId22"/>
  </p:sldIdLst>
  <p:sldSz cx="9144000" cy="6858000" type="overhead"/>
  <p:notesSz cx="6681788" cy="98171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93" autoAdjust="0"/>
    <p:restoredTop sz="94718" autoAdjust="0"/>
  </p:normalViewPr>
  <p:slideViewPr>
    <p:cSldViewPr>
      <p:cViewPr varScale="1">
        <p:scale>
          <a:sx n="100" d="100"/>
          <a:sy n="100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6188" y="0"/>
            <a:ext cx="2895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6563"/>
            <a:ext cx="2895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9326563"/>
            <a:ext cx="2895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573257-6324-4C8E-A1CB-250B3AD8ED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6188" y="0"/>
            <a:ext cx="2895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7413" y="736600"/>
            <a:ext cx="4908550" cy="3681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662488"/>
            <a:ext cx="490061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6563"/>
            <a:ext cx="2895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6188" y="9326563"/>
            <a:ext cx="2895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D186F6-B9EA-422B-93B9-C0D9A785585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28600" y="64595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nb-NO" sz="1000">
              <a:latin typeface="Arial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6375"/>
            <a:ext cx="1603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743200"/>
            <a:ext cx="83058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0"/>
            <a:ext cx="8305800" cy="15240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3771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2209800"/>
            <a:ext cx="3771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6950" y="838200"/>
            <a:ext cx="19240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56197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Overskrift på Times 36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Første Nivå: Times 20</a:t>
            </a:r>
          </a:p>
          <a:p>
            <a:pPr lvl="1"/>
            <a:r>
              <a:rPr lang="nn-NO" smtClean="0"/>
              <a:t>Andre nivå: Times 18</a:t>
            </a:r>
          </a:p>
          <a:p>
            <a:pPr lvl="2"/>
            <a:r>
              <a:rPr lang="nn-NO" smtClean="0"/>
              <a:t>Tredje nivå: Times 16</a:t>
            </a:r>
          </a:p>
          <a:p>
            <a:pPr lvl="3"/>
            <a:r>
              <a:rPr lang="nn-NO" smtClean="0"/>
              <a:t>Fjerde nivå: Times 16</a:t>
            </a:r>
          </a:p>
          <a:p>
            <a:pPr lvl="4"/>
            <a:r>
              <a:rPr lang="nn-NO" smtClean="0"/>
              <a:t>Femte nivå: Times 16</a:t>
            </a:r>
          </a:p>
          <a:p>
            <a:pPr lvl="0"/>
            <a:endParaRPr lang="nn-NO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nn-NO"/>
              <a:t>04.02.04 Sigmund J. Waagø (MF)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n-NO"/>
              <a:t>		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DE50B835-9307-44BA-85C2-D065DED85E94}" type="slidenum">
              <a:rPr lang="nn-NO" sz="14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nn-NO" sz="140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228600" y="6459538"/>
            <a:ext cx="2579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000">
                <a:latin typeface="Arial" charset="0"/>
              </a:rPr>
              <a:t>Senter for entreprenørskap – Truls Erikson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0" y="206375"/>
            <a:ext cx="1603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772400" cy="2087563"/>
          </a:xfrm>
        </p:spPr>
        <p:txBody>
          <a:bodyPr/>
          <a:lstStyle/>
          <a:p>
            <a:pPr algn="ctr"/>
            <a:r>
              <a:rPr lang="en-US" sz="4000" smtClean="0"/>
              <a:t>Branding</a:t>
            </a:r>
            <a:endParaRPr lang="en-US" sz="280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4286250"/>
            <a:ext cx="6440487" cy="2162175"/>
          </a:xfrm>
        </p:spPr>
        <p:txBody>
          <a:bodyPr/>
          <a:lstStyle/>
          <a:p>
            <a:pPr algn="ctr"/>
            <a:r>
              <a:rPr lang="en-US" smtClean="0"/>
              <a:t>Arild Aspelund</a:t>
            </a:r>
          </a:p>
          <a:p>
            <a:pPr algn="ctr"/>
            <a:r>
              <a:rPr lang="en-US" smtClean="0"/>
              <a:t>IØT, NTNU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Can a Good Brand Do for You?</a:t>
            </a: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571500" y="2071688"/>
            <a:ext cx="7239000" cy="4419600"/>
            <a:chOff x="864" y="912"/>
            <a:chExt cx="4560" cy="2784"/>
          </a:xfrm>
        </p:grpSpPr>
        <p:sp>
          <p:nvSpPr>
            <p:cNvPr id="308233" name="AutoShape 9"/>
            <p:cNvSpPr>
              <a:spLocks noChangeArrowheads="1"/>
            </p:cNvSpPr>
            <p:nvPr/>
          </p:nvSpPr>
          <p:spPr bwMode="auto">
            <a:xfrm>
              <a:off x="864" y="912"/>
              <a:ext cx="2880" cy="528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Signify quality</a:t>
              </a:r>
            </a:p>
          </p:txBody>
        </p:sp>
        <p:sp>
          <p:nvSpPr>
            <p:cNvPr id="308234" name="AutoShape 10"/>
            <p:cNvSpPr>
              <a:spLocks noChangeArrowheads="1"/>
            </p:cNvSpPr>
            <p:nvPr/>
          </p:nvSpPr>
          <p:spPr bwMode="auto">
            <a:xfrm>
              <a:off x="1392" y="1632"/>
              <a:ext cx="2880" cy="528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Create barriers to entry</a:t>
              </a:r>
            </a:p>
          </p:txBody>
        </p:sp>
        <p:sp>
          <p:nvSpPr>
            <p:cNvPr id="308235" name="AutoShape 11"/>
            <p:cNvSpPr>
              <a:spLocks noChangeArrowheads="1"/>
            </p:cNvSpPr>
            <p:nvPr/>
          </p:nvSpPr>
          <p:spPr bwMode="auto">
            <a:xfrm>
              <a:off x="2016" y="2352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Serve as a competitive advantage</a:t>
              </a:r>
            </a:p>
          </p:txBody>
        </p:sp>
        <p:sp>
          <p:nvSpPr>
            <p:cNvPr id="308236" name="AutoShape 12"/>
            <p:cNvSpPr>
              <a:spLocks noChangeArrowheads="1"/>
            </p:cNvSpPr>
            <p:nvPr/>
          </p:nvSpPr>
          <p:spPr bwMode="auto">
            <a:xfrm>
              <a:off x="2832" y="3120"/>
              <a:ext cx="2592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Secure price premium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is Brand Equity</a:t>
            </a: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285750" y="2071688"/>
            <a:ext cx="7848600" cy="4343400"/>
            <a:chOff x="384" y="1152"/>
            <a:chExt cx="4944" cy="2736"/>
          </a:xfrm>
        </p:grpSpPr>
        <p:sp>
          <p:nvSpPr>
            <p:cNvPr id="15364" name="AutoShape 5"/>
            <p:cNvSpPr>
              <a:spLocks noChangeArrowheads="1"/>
            </p:cNvSpPr>
            <p:nvPr/>
          </p:nvSpPr>
          <p:spPr bwMode="auto">
            <a:xfrm>
              <a:off x="384" y="1152"/>
              <a:ext cx="4944" cy="2736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5365" name="AutoShape 6"/>
            <p:cNvSpPr>
              <a:spLocks noChangeArrowheads="1"/>
            </p:cNvSpPr>
            <p:nvPr/>
          </p:nvSpPr>
          <p:spPr bwMode="auto">
            <a:xfrm>
              <a:off x="720" y="1392"/>
              <a:ext cx="4272" cy="2208"/>
            </a:xfrm>
            <a:prstGeom prst="roundRect">
              <a:avLst>
                <a:gd name="adj" fmla="val 16667"/>
              </a:avLst>
            </a:prstGeom>
            <a:solidFill>
              <a:srgbClr val="DBDBFF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latin typeface="Arial" charset="0"/>
                </a:rPr>
                <a:t>The differential effect that brand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knowledge has on consumer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response to the 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marketing of that brand.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7696200" cy="1143000"/>
          </a:xfrm>
        </p:spPr>
        <p:txBody>
          <a:bodyPr/>
          <a:lstStyle/>
          <a:p>
            <a:pPr algn="ctr"/>
            <a:r>
              <a:rPr lang="en-US" smtClean="0"/>
              <a:t>Brand Elements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42938" y="1643063"/>
            <a:ext cx="6705600" cy="5029200"/>
            <a:chOff x="672" y="912"/>
            <a:chExt cx="4224" cy="3168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2256" y="2016"/>
              <a:ext cx="1056" cy="912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Elements</a:t>
              </a:r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672" y="1776"/>
              <a:ext cx="1200" cy="1008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Slogans</a:t>
              </a:r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1776" y="912"/>
              <a:ext cx="1200" cy="1008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Brand</a:t>
              </a:r>
            </a:p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names</a:t>
              </a: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264" y="1104"/>
              <a:ext cx="1200" cy="1008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URLs</a:t>
              </a: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3696" y="2208"/>
              <a:ext cx="1200" cy="1008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Logos</a:t>
              </a: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2592" y="3072"/>
              <a:ext cx="1200" cy="1008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Symbols</a:t>
              </a: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1104" y="2928"/>
              <a:ext cx="1200" cy="1008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000046"/>
                  </a:solidFill>
                  <a:latin typeface="Arial" charset="0"/>
                </a:rPr>
                <a:t>Characters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Brand Knowledge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357188" y="2071688"/>
            <a:ext cx="7673975" cy="4578350"/>
            <a:chOff x="336" y="1056"/>
            <a:chExt cx="5088" cy="3072"/>
          </a:xfrm>
        </p:grpSpPr>
        <p:sp>
          <p:nvSpPr>
            <p:cNvPr id="17412" name="AutoShape 5"/>
            <p:cNvSpPr>
              <a:spLocks noChangeArrowheads="1"/>
            </p:cNvSpPr>
            <p:nvPr/>
          </p:nvSpPr>
          <p:spPr bwMode="auto">
            <a:xfrm>
              <a:off x="2112" y="1584"/>
              <a:ext cx="1440" cy="1152"/>
            </a:xfrm>
            <a:prstGeom prst="octagon">
              <a:avLst>
                <a:gd name="adj" fmla="val 29287"/>
              </a:avLst>
            </a:prstGeom>
            <a:solidFill>
              <a:srgbClr val="EEFA7A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Knowledge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336" y="1056"/>
              <a:ext cx="1536" cy="1056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Thoughts</a:t>
              </a:r>
            </a:p>
          </p:txBody>
        </p:sp>
        <p:sp>
          <p:nvSpPr>
            <p:cNvPr id="17414" name="Oval 7"/>
            <p:cNvSpPr>
              <a:spLocks noChangeArrowheads="1"/>
            </p:cNvSpPr>
            <p:nvPr/>
          </p:nvSpPr>
          <p:spPr bwMode="auto">
            <a:xfrm>
              <a:off x="2064" y="3072"/>
              <a:ext cx="1536" cy="1056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Experiences</a:t>
              </a:r>
            </a:p>
          </p:txBody>
        </p:sp>
        <p:sp>
          <p:nvSpPr>
            <p:cNvPr id="17415" name="Oval 8"/>
            <p:cNvSpPr>
              <a:spLocks noChangeArrowheads="1"/>
            </p:cNvSpPr>
            <p:nvPr/>
          </p:nvSpPr>
          <p:spPr bwMode="auto">
            <a:xfrm>
              <a:off x="336" y="2592"/>
              <a:ext cx="1536" cy="1056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Beliefs</a:t>
              </a:r>
            </a:p>
          </p:txBody>
        </p:sp>
        <p:sp>
          <p:nvSpPr>
            <p:cNvPr id="17416" name="Oval 9"/>
            <p:cNvSpPr>
              <a:spLocks noChangeArrowheads="1"/>
            </p:cNvSpPr>
            <p:nvPr/>
          </p:nvSpPr>
          <p:spPr bwMode="auto">
            <a:xfrm>
              <a:off x="3888" y="2544"/>
              <a:ext cx="1536" cy="1056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Images</a:t>
              </a:r>
            </a:p>
          </p:txBody>
        </p:sp>
        <p:sp>
          <p:nvSpPr>
            <p:cNvPr id="17417" name="Oval 10"/>
            <p:cNvSpPr>
              <a:spLocks noChangeArrowheads="1"/>
            </p:cNvSpPr>
            <p:nvPr/>
          </p:nvSpPr>
          <p:spPr bwMode="auto">
            <a:xfrm>
              <a:off x="3888" y="1056"/>
              <a:ext cx="1536" cy="1056"/>
            </a:xfrm>
            <a:prstGeom prst="ellipse">
              <a:avLst/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Feelings</a:t>
              </a:r>
            </a:p>
          </p:txBody>
        </p:sp>
        <p:cxnSp>
          <p:nvCxnSpPr>
            <p:cNvPr id="17418" name="AutoShape 11"/>
            <p:cNvCxnSpPr>
              <a:cxnSpLocks noChangeShapeType="1"/>
              <a:stCxn id="17412" idx="3"/>
              <a:endCxn id="17413" idx="6"/>
            </p:cNvCxnSpPr>
            <p:nvPr/>
          </p:nvCxnSpPr>
          <p:spPr bwMode="auto">
            <a:xfrm rot="10800000">
              <a:off x="1872" y="1584"/>
              <a:ext cx="240" cy="57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19" name="AutoShape 12"/>
            <p:cNvCxnSpPr>
              <a:cxnSpLocks noChangeShapeType="1"/>
              <a:stCxn id="17412" idx="2"/>
              <a:endCxn id="17417" idx="2"/>
            </p:cNvCxnSpPr>
            <p:nvPr/>
          </p:nvCxnSpPr>
          <p:spPr bwMode="auto">
            <a:xfrm flipV="1">
              <a:off x="3552" y="1584"/>
              <a:ext cx="336" cy="57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0" name="AutoShape 13"/>
            <p:cNvCxnSpPr>
              <a:cxnSpLocks noChangeShapeType="1"/>
              <a:stCxn id="17412" idx="2"/>
              <a:endCxn id="17414" idx="0"/>
            </p:cNvCxnSpPr>
            <p:nvPr/>
          </p:nvCxnSpPr>
          <p:spPr bwMode="auto">
            <a:xfrm rot="5400000">
              <a:off x="2664" y="2904"/>
              <a:ext cx="336" cy="0"/>
            </a:xfrm>
            <a:prstGeom prst="straightConnector1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7421" name="AutoShape 14"/>
            <p:cNvCxnSpPr>
              <a:cxnSpLocks noChangeShapeType="1"/>
              <a:stCxn id="17412" idx="3"/>
              <a:endCxn id="17415" idx="6"/>
            </p:cNvCxnSpPr>
            <p:nvPr/>
          </p:nvCxnSpPr>
          <p:spPr bwMode="auto">
            <a:xfrm rot="10800000" flipV="1">
              <a:off x="1872" y="2160"/>
              <a:ext cx="240" cy="96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2" name="AutoShape 15"/>
            <p:cNvCxnSpPr>
              <a:cxnSpLocks noChangeShapeType="1"/>
              <a:stCxn id="17412" idx="2"/>
              <a:endCxn id="17416" idx="2"/>
            </p:cNvCxnSpPr>
            <p:nvPr/>
          </p:nvCxnSpPr>
          <p:spPr bwMode="auto">
            <a:xfrm>
              <a:off x="3552" y="2160"/>
              <a:ext cx="336" cy="91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Brand Associations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57188" y="2214563"/>
            <a:ext cx="4343400" cy="3810000"/>
            <a:chOff x="2592" y="1296"/>
            <a:chExt cx="2736" cy="2400"/>
          </a:xfrm>
        </p:grpSpPr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2592" y="1296"/>
              <a:ext cx="2688" cy="624"/>
            </a:xfrm>
            <a:prstGeom prst="roundRect">
              <a:avLst>
                <a:gd name="adj" fmla="val 16667"/>
              </a:avLst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Strong</a:t>
              </a:r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2640" y="2160"/>
              <a:ext cx="2688" cy="624"/>
            </a:xfrm>
            <a:prstGeom prst="roundRect">
              <a:avLst>
                <a:gd name="adj" fmla="val 16667"/>
              </a:avLst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Unique</a:t>
              </a:r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2640" y="3072"/>
              <a:ext cx="2688" cy="624"/>
            </a:xfrm>
            <a:prstGeom prst="roundRect">
              <a:avLst>
                <a:gd name="adj" fmla="val 16667"/>
              </a:avLst>
            </a:prstGeom>
            <a:solidFill>
              <a:srgbClr val="E3E3FF"/>
            </a:solidFill>
            <a:ln w="9525" algn="ctr">
              <a:solidFill>
                <a:srgbClr val="C7DB0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 eaLnBrk="1" hangingPunct="1">
                <a:spcBef>
                  <a:spcPct val="20000"/>
                </a:spcBef>
              </a:pPr>
              <a:r>
                <a:rPr lang="en-US" sz="3200">
                  <a:solidFill>
                    <a:srgbClr val="000046"/>
                  </a:solidFill>
                  <a:latin typeface="Arial" charset="0"/>
                </a:rPr>
                <a:t>Favorable</a:t>
              </a:r>
            </a:p>
          </p:txBody>
        </p:sp>
      </p:grp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071813"/>
            <a:ext cx="30257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do you know?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42875" y="2714625"/>
          <a:ext cx="7772400" cy="3238500"/>
        </p:xfrm>
        <a:graphic>
          <a:graphicData uri="http://schemas.openxmlformats.org/presentationml/2006/ole">
            <p:oleObj spid="_x0000_s1026" name="Photo Editor Photo" r:id="rId3" imgW="34285714" imgH="14289495" progId="MSPhotoEd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Managing Brand Equity</a:t>
            </a: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571500" y="2286000"/>
            <a:ext cx="6781800" cy="3505200"/>
            <a:chOff x="1104" y="1200"/>
            <a:chExt cx="4272" cy="2208"/>
          </a:xfrm>
        </p:grpSpPr>
        <p:sp>
          <p:nvSpPr>
            <p:cNvPr id="319494" name="AutoShape 6"/>
            <p:cNvSpPr>
              <a:spLocks noChangeArrowheads="1"/>
            </p:cNvSpPr>
            <p:nvPr/>
          </p:nvSpPr>
          <p:spPr bwMode="auto">
            <a:xfrm>
              <a:off x="1104" y="1200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dirty="0">
                  <a:latin typeface="Arial" charset="0"/>
                </a:rPr>
                <a:t>Brand Reinforcement</a:t>
              </a:r>
            </a:p>
          </p:txBody>
        </p:sp>
        <p:sp>
          <p:nvSpPr>
            <p:cNvPr id="319495" name="AutoShape 7"/>
            <p:cNvSpPr>
              <a:spLocks noChangeArrowheads="1"/>
            </p:cNvSpPr>
            <p:nvPr/>
          </p:nvSpPr>
          <p:spPr bwMode="auto">
            <a:xfrm>
              <a:off x="1872" y="2016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Brand Revitalization</a:t>
              </a:r>
            </a:p>
          </p:txBody>
        </p:sp>
        <p:sp>
          <p:nvSpPr>
            <p:cNvPr id="319496" name="AutoShape 8"/>
            <p:cNvSpPr>
              <a:spLocks noChangeArrowheads="1"/>
            </p:cNvSpPr>
            <p:nvPr/>
          </p:nvSpPr>
          <p:spPr bwMode="auto">
            <a:xfrm>
              <a:off x="2496" y="2832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Brand Crises</a:t>
              </a:r>
            </a:p>
          </p:txBody>
        </p:sp>
      </p:grp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357438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15843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941888"/>
            <a:ext cx="19446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5949950"/>
            <a:ext cx="2381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Creating a Brand Strategy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571500" y="2286000"/>
            <a:ext cx="6781800" cy="3505200"/>
            <a:chOff x="1104" y="1200"/>
            <a:chExt cx="4272" cy="2208"/>
          </a:xfrm>
        </p:grpSpPr>
        <p:sp>
          <p:nvSpPr>
            <p:cNvPr id="328709" name="AutoShape 5"/>
            <p:cNvSpPr>
              <a:spLocks noChangeArrowheads="1"/>
            </p:cNvSpPr>
            <p:nvPr/>
          </p:nvSpPr>
          <p:spPr bwMode="auto">
            <a:xfrm>
              <a:off x="1104" y="1200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Develop new brand elements</a:t>
              </a:r>
            </a:p>
          </p:txBody>
        </p:sp>
        <p:sp>
          <p:nvSpPr>
            <p:cNvPr id="328710" name="AutoShape 6"/>
            <p:cNvSpPr>
              <a:spLocks noChangeArrowheads="1"/>
            </p:cNvSpPr>
            <p:nvPr/>
          </p:nvSpPr>
          <p:spPr bwMode="auto">
            <a:xfrm>
              <a:off x="1872" y="2016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Apply existing brand elements</a:t>
              </a:r>
            </a:p>
          </p:txBody>
        </p:sp>
        <p:sp>
          <p:nvSpPr>
            <p:cNvPr id="328711" name="AutoShape 7"/>
            <p:cNvSpPr>
              <a:spLocks noChangeArrowheads="1"/>
            </p:cNvSpPr>
            <p:nvPr/>
          </p:nvSpPr>
          <p:spPr bwMode="auto">
            <a:xfrm>
              <a:off x="2496" y="2832"/>
              <a:ext cx="2880" cy="576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Use a combination of </a:t>
              </a:r>
            </a:p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old and new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smtClean="0"/>
              <a:t>Branding: Offensive Strategy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- Increasing Conversion Rates</a:t>
            </a:r>
          </a:p>
        </p:txBody>
      </p:sp>
      <p:sp>
        <p:nvSpPr>
          <p:cNvPr id="21507" name="AutoShape 20"/>
          <p:cNvSpPr>
            <a:spLocks noChangeArrowheads="1"/>
          </p:cNvSpPr>
          <p:nvPr/>
        </p:nvSpPr>
        <p:spPr bwMode="auto">
          <a:xfrm>
            <a:off x="755650" y="2565400"/>
            <a:ext cx="936625" cy="287338"/>
          </a:xfrm>
          <a:prstGeom prst="homePlate">
            <a:avLst>
              <a:gd name="adj" fmla="val 81492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/>
          </a:p>
        </p:txBody>
      </p:sp>
      <p:grpSp>
        <p:nvGrpSpPr>
          <p:cNvPr id="21508" name="Group 34"/>
          <p:cNvGrpSpPr>
            <a:grpSpLocks/>
          </p:cNvGrpSpPr>
          <p:nvPr/>
        </p:nvGrpSpPr>
        <p:grpSpPr bwMode="auto">
          <a:xfrm>
            <a:off x="571500" y="3071813"/>
            <a:ext cx="7489825" cy="1152525"/>
            <a:chOff x="657" y="1253"/>
            <a:chExt cx="4718" cy="726"/>
          </a:xfrm>
        </p:grpSpPr>
        <p:grpSp>
          <p:nvGrpSpPr>
            <p:cNvPr id="21561" name="Group 27"/>
            <p:cNvGrpSpPr>
              <a:grpSpLocks/>
            </p:cNvGrpSpPr>
            <p:nvPr/>
          </p:nvGrpSpPr>
          <p:grpSpPr bwMode="auto">
            <a:xfrm>
              <a:off x="657" y="1253"/>
              <a:ext cx="4718" cy="726"/>
              <a:chOff x="793" y="2432"/>
              <a:chExt cx="4083" cy="726"/>
            </a:xfrm>
          </p:grpSpPr>
          <p:sp>
            <p:nvSpPr>
              <p:cNvPr id="21568" name="AutoShape 21"/>
              <p:cNvSpPr>
                <a:spLocks noChangeArrowheads="1"/>
              </p:cNvSpPr>
              <p:nvPr/>
            </p:nvSpPr>
            <p:spPr bwMode="auto">
              <a:xfrm>
                <a:off x="4195" y="2659"/>
                <a:ext cx="681" cy="272"/>
              </a:xfrm>
              <a:prstGeom prst="homePlate">
                <a:avLst>
                  <a:gd name="adj" fmla="val 62592"/>
                </a:avLst>
              </a:prstGeom>
              <a:solidFill>
                <a:srgbClr val="66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69" name="AutoShape 22"/>
              <p:cNvSpPr>
                <a:spLocks noChangeArrowheads="1"/>
              </p:cNvSpPr>
              <p:nvPr/>
            </p:nvSpPr>
            <p:spPr bwMode="auto">
              <a:xfrm>
                <a:off x="3515" y="2614"/>
                <a:ext cx="680" cy="363"/>
              </a:xfrm>
              <a:prstGeom prst="homePlate">
                <a:avLst>
                  <a:gd name="adj" fmla="val 46832"/>
                </a:avLst>
              </a:prstGeom>
              <a:solidFill>
                <a:srgbClr val="CC00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70" name="AutoShape 23"/>
              <p:cNvSpPr>
                <a:spLocks noChangeArrowheads="1"/>
              </p:cNvSpPr>
              <p:nvPr/>
            </p:nvSpPr>
            <p:spPr bwMode="auto">
              <a:xfrm>
                <a:off x="2835" y="2568"/>
                <a:ext cx="680" cy="454"/>
              </a:xfrm>
              <a:prstGeom prst="homePlate">
                <a:avLst>
                  <a:gd name="adj" fmla="val 37445"/>
                </a:avLst>
              </a:prstGeom>
              <a:solidFill>
                <a:srgbClr val="CC66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71" name="AutoShape 24"/>
              <p:cNvSpPr>
                <a:spLocks noChangeArrowheads="1"/>
              </p:cNvSpPr>
              <p:nvPr/>
            </p:nvSpPr>
            <p:spPr bwMode="auto">
              <a:xfrm>
                <a:off x="2154" y="2523"/>
                <a:ext cx="680" cy="544"/>
              </a:xfrm>
              <a:prstGeom prst="homePlate">
                <a:avLst>
                  <a:gd name="adj" fmla="val 31250"/>
                </a:avLst>
              </a:prstGeom>
              <a:solidFill>
                <a:srgbClr val="CC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72" name="AutoShape 25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680" cy="635"/>
              </a:xfrm>
              <a:prstGeom prst="homePlate">
                <a:avLst>
                  <a:gd name="adj" fmla="val 26772"/>
                </a:avLst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73" name="AutoShape 26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681" cy="726"/>
              </a:xfrm>
              <a:prstGeom prst="homePlate">
                <a:avLst>
                  <a:gd name="adj" fmla="val 25000"/>
                </a:avLst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nb-NO"/>
              </a:p>
            </p:txBody>
          </p:sp>
        </p:grpSp>
        <p:sp>
          <p:nvSpPr>
            <p:cNvPr id="21562" name="Text Box 28"/>
            <p:cNvSpPr txBox="1">
              <a:spLocks noChangeArrowheads="1"/>
            </p:cNvSpPr>
            <p:nvPr/>
          </p:nvSpPr>
          <p:spPr bwMode="auto">
            <a:xfrm>
              <a:off x="657" y="1525"/>
              <a:ext cx="68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Awareness</a:t>
              </a:r>
            </a:p>
          </p:txBody>
        </p:sp>
        <p:sp>
          <p:nvSpPr>
            <p:cNvPr id="21563" name="Text Box 29"/>
            <p:cNvSpPr txBox="1">
              <a:spLocks noChangeArrowheads="1"/>
            </p:cNvSpPr>
            <p:nvPr/>
          </p:nvSpPr>
          <p:spPr bwMode="auto">
            <a:xfrm>
              <a:off x="1474" y="1525"/>
              <a:ext cx="68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Familiarity</a:t>
              </a:r>
            </a:p>
          </p:txBody>
        </p:sp>
        <p:sp>
          <p:nvSpPr>
            <p:cNvPr id="21564" name="Text Box 30"/>
            <p:cNvSpPr txBox="1">
              <a:spLocks noChangeArrowheads="1"/>
            </p:cNvSpPr>
            <p:nvPr/>
          </p:nvSpPr>
          <p:spPr bwMode="auto">
            <a:xfrm>
              <a:off x="4604" y="1525"/>
              <a:ext cx="68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Ambassador</a:t>
              </a:r>
            </a:p>
          </p:txBody>
        </p:sp>
        <p:sp>
          <p:nvSpPr>
            <p:cNvPr id="21565" name="Text Box 31"/>
            <p:cNvSpPr txBox="1">
              <a:spLocks noChangeArrowheads="1"/>
            </p:cNvSpPr>
            <p:nvPr/>
          </p:nvSpPr>
          <p:spPr bwMode="auto">
            <a:xfrm>
              <a:off x="2245" y="1525"/>
              <a:ext cx="77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Consideration</a:t>
              </a:r>
            </a:p>
          </p:txBody>
        </p:sp>
        <p:sp>
          <p:nvSpPr>
            <p:cNvPr id="21566" name="Text Box 32"/>
            <p:cNvSpPr txBox="1">
              <a:spLocks noChangeArrowheads="1"/>
            </p:cNvSpPr>
            <p:nvPr/>
          </p:nvSpPr>
          <p:spPr bwMode="auto">
            <a:xfrm>
              <a:off x="3016" y="1525"/>
              <a:ext cx="68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Purchase</a:t>
              </a:r>
            </a:p>
          </p:txBody>
        </p:sp>
        <p:sp>
          <p:nvSpPr>
            <p:cNvPr id="21567" name="Text Box 33"/>
            <p:cNvSpPr txBox="1">
              <a:spLocks noChangeArrowheads="1"/>
            </p:cNvSpPr>
            <p:nvPr/>
          </p:nvSpPr>
          <p:spPr bwMode="auto">
            <a:xfrm>
              <a:off x="3833" y="1525"/>
              <a:ext cx="681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Loyalty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43000" y="4071938"/>
            <a:ext cx="6408738" cy="504825"/>
            <a:chOff x="930" y="1842"/>
            <a:chExt cx="4037" cy="318"/>
          </a:xfrm>
        </p:grpSpPr>
        <p:sp>
          <p:nvSpPr>
            <p:cNvPr id="21556" name="AutoShape 35"/>
            <p:cNvSpPr>
              <a:spLocks noChangeArrowheads="1"/>
            </p:cNvSpPr>
            <p:nvPr/>
          </p:nvSpPr>
          <p:spPr bwMode="auto">
            <a:xfrm>
              <a:off x="930" y="2024"/>
              <a:ext cx="726" cy="136"/>
            </a:xfrm>
            <a:prstGeom prst="curvedUp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  <p:sp>
          <p:nvSpPr>
            <p:cNvPr id="21557" name="AutoShape 36"/>
            <p:cNvSpPr>
              <a:spLocks noChangeArrowheads="1"/>
            </p:cNvSpPr>
            <p:nvPr/>
          </p:nvSpPr>
          <p:spPr bwMode="auto">
            <a:xfrm>
              <a:off x="1791" y="1979"/>
              <a:ext cx="726" cy="136"/>
            </a:xfrm>
            <a:prstGeom prst="curvedUp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  <p:sp>
          <p:nvSpPr>
            <p:cNvPr id="21558" name="AutoShape 37"/>
            <p:cNvSpPr>
              <a:spLocks noChangeArrowheads="1"/>
            </p:cNvSpPr>
            <p:nvPr/>
          </p:nvSpPr>
          <p:spPr bwMode="auto">
            <a:xfrm>
              <a:off x="2608" y="1933"/>
              <a:ext cx="726" cy="136"/>
            </a:xfrm>
            <a:prstGeom prst="curvedUp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  <p:sp>
          <p:nvSpPr>
            <p:cNvPr id="21559" name="AutoShape 38"/>
            <p:cNvSpPr>
              <a:spLocks noChangeArrowheads="1"/>
            </p:cNvSpPr>
            <p:nvPr/>
          </p:nvSpPr>
          <p:spPr bwMode="auto">
            <a:xfrm>
              <a:off x="3424" y="1888"/>
              <a:ext cx="726" cy="136"/>
            </a:xfrm>
            <a:prstGeom prst="curvedUp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  <p:sp>
          <p:nvSpPr>
            <p:cNvPr id="21560" name="AutoShape 39"/>
            <p:cNvSpPr>
              <a:spLocks noChangeArrowheads="1"/>
            </p:cNvSpPr>
            <p:nvPr/>
          </p:nvSpPr>
          <p:spPr bwMode="auto">
            <a:xfrm>
              <a:off x="4241" y="1842"/>
              <a:ext cx="726" cy="136"/>
            </a:xfrm>
            <a:prstGeom prst="curvedUp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000125" y="4929188"/>
            <a:ext cx="6767513" cy="520700"/>
            <a:chOff x="839" y="2387"/>
            <a:chExt cx="4263" cy="328"/>
          </a:xfrm>
        </p:grpSpPr>
        <p:grpSp>
          <p:nvGrpSpPr>
            <p:cNvPr id="21528" name="Group 61"/>
            <p:cNvGrpSpPr>
              <a:grpSpLocks/>
            </p:cNvGrpSpPr>
            <p:nvPr/>
          </p:nvGrpSpPr>
          <p:grpSpPr bwMode="auto">
            <a:xfrm>
              <a:off x="975" y="2387"/>
              <a:ext cx="3946" cy="136"/>
              <a:chOff x="975" y="2523"/>
              <a:chExt cx="3946" cy="136"/>
            </a:xfrm>
          </p:grpSpPr>
          <p:grpSp>
            <p:nvGrpSpPr>
              <p:cNvPr id="21536" name="Group 44"/>
              <p:cNvGrpSpPr>
                <a:grpSpLocks/>
              </p:cNvGrpSpPr>
              <p:nvPr/>
            </p:nvGrpSpPr>
            <p:grpSpPr bwMode="auto">
              <a:xfrm>
                <a:off x="975" y="2523"/>
                <a:ext cx="726" cy="136"/>
                <a:chOff x="975" y="2341"/>
                <a:chExt cx="771" cy="136"/>
              </a:xfrm>
            </p:grpSpPr>
            <p:sp>
              <p:nvSpPr>
                <p:cNvPr id="2155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975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5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746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5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975" y="2341"/>
                  <a:ext cx="771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</p:grpSp>
          <p:grpSp>
            <p:nvGrpSpPr>
              <p:cNvPr id="21537" name="Group 45"/>
              <p:cNvGrpSpPr>
                <a:grpSpLocks/>
              </p:cNvGrpSpPr>
              <p:nvPr/>
            </p:nvGrpSpPr>
            <p:grpSpPr bwMode="auto">
              <a:xfrm>
                <a:off x="1791" y="2523"/>
                <a:ext cx="726" cy="136"/>
                <a:chOff x="975" y="2341"/>
                <a:chExt cx="771" cy="136"/>
              </a:xfrm>
            </p:grpSpPr>
            <p:sp>
              <p:nvSpPr>
                <p:cNvPr id="2155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975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5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746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5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975" y="2341"/>
                  <a:ext cx="771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</p:grpSp>
          <p:grpSp>
            <p:nvGrpSpPr>
              <p:cNvPr id="21538" name="Group 49"/>
              <p:cNvGrpSpPr>
                <a:grpSpLocks/>
              </p:cNvGrpSpPr>
              <p:nvPr/>
            </p:nvGrpSpPr>
            <p:grpSpPr bwMode="auto">
              <a:xfrm>
                <a:off x="2608" y="2523"/>
                <a:ext cx="726" cy="136"/>
                <a:chOff x="975" y="2341"/>
                <a:chExt cx="771" cy="136"/>
              </a:xfrm>
            </p:grpSpPr>
            <p:sp>
              <p:nvSpPr>
                <p:cNvPr id="21547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975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746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49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975" y="2341"/>
                  <a:ext cx="771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</p:grpSp>
          <p:grpSp>
            <p:nvGrpSpPr>
              <p:cNvPr id="21539" name="Group 53"/>
              <p:cNvGrpSpPr>
                <a:grpSpLocks/>
              </p:cNvGrpSpPr>
              <p:nvPr/>
            </p:nvGrpSpPr>
            <p:grpSpPr bwMode="auto">
              <a:xfrm>
                <a:off x="3424" y="2523"/>
                <a:ext cx="726" cy="136"/>
                <a:chOff x="975" y="2341"/>
                <a:chExt cx="771" cy="136"/>
              </a:xfrm>
            </p:grpSpPr>
            <p:sp>
              <p:nvSpPr>
                <p:cNvPr id="2154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975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4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746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46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975" y="2341"/>
                  <a:ext cx="771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</p:grpSp>
          <p:grpSp>
            <p:nvGrpSpPr>
              <p:cNvPr id="21540" name="Group 57"/>
              <p:cNvGrpSpPr>
                <a:grpSpLocks/>
              </p:cNvGrpSpPr>
              <p:nvPr/>
            </p:nvGrpSpPr>
            <p:grpSpPr bwMode="auto">
              <a:xfrm>
                <a:off x="4241" y="2523"/>
                <a:ext cx="680" cy="136"/>
                <a:chOff x="975" y="2341"/>
                <a:chExt cx="771" cy="136"/>
              </a:xfrm>
            </p:grpSpPr>
            <p:sp>
              <p:nvSpPr>
                <p:cNvPr id="2154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975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42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746" y="2341"/>
                  <a:ext cx="0" cy="13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  <p:sp>
              <p:nvSpPr>
                <p:cNvPr id="21543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75" y="2341"/>
                  <a:ext cx="771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nb-NO"/>
                </a:p>
              </p:txBody>
            </p:sp>
          </p:grpSp>
        </p:grpSp>
        <p:grpSp>
          <p:nvGrpSpPr>
            <p:cNvPr id="21529" name="Group 68"/>
            <p:cNvGrpSpPr>
              <a:grpSpLocks/>
            </p:cNvGrpSpPr>
            <p:nvPr/>
          </p:nvGrpSpPr>
          <p:grpSpPr bwMode="auto">
            <a:xfrm>
              <a:off x="839" y="2523"/>
              <a:ext cx="4263" cy="192"/>
              <a:chOff x="839" y="2523"/>
              <a:chExt cx="4263" cy="192"/>
            </a:xfrm>
          </p:grpSpPr>
          <p:sp>
            <p:nvSpPr>
              <p:cNvPr id="21530" name="Text Box 62"/>
              <p:cNvSpPr txBox="1">
                <a:spLocks noChangeArrowheads="1"/>
              </p:cNvSpPr>
              <p:nvPr/>
            </p:nvSpPr>
            <p:spPr bwMode="auto">
              <a:xfrm>
                <a:off x="839" y="2523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/>
                  <a:t>95</a:t>
                </a:r>
              </a:p>
            </p:txBody>
          </p:sp>
          <p:sp>
            <p:nvSpPr>
              <p:cNvPr id="21531" name="Text Box 63"/>
              <p:cNvSpPr txBox="1">
                <a:spLocks noChangeArrowheads="1"/>
              </p:cNvSpPr>
              <p:nvPr/>
            </p:nvSpPr>
            <p:spPr bwMode="auto">
              <a:xfrm>
                <a:off x="1610" y="2523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/>
                  <a:t>80</a:t>
                </a:r>
              </a:p>
            </p:txBody>
          </p:sp>
          <p:sp>
            <p:nvSpPr>
              <p:cNvPr id="21532" name="Text Box 64"/>
              <p:cNvSpPr txBox="1">
                <a:spLocks noChangeArrowheads="1"/>
              </p:cNvSpPr>
              <p:nvPr/>
            </p:nvSpPr>
            <p:spPr bwMode="auto">
              <a:xfrm>
                <a:off x="2426" y="2523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/>
                  <a:t>40</a:t>
                </a:r>
              </a:p>
            </p:txBody>
          </p:sp>
          <p:sp>
            <p:nvSpPr>
              <p:cNvPr id="21533" name="Text Box 65"/>
              <p:cNvSpPr txBox="1">
                <a:spLocks noChangeArrowheads="1"/>
              </p:cNvSpPr>
              <p:nvPr/>
            </p:nvSpPr>
            <p:spPr bwMode="auto">
              <a:xfrm>
                <a:off x="3243" y="2523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/>
                  <a:t>20</a:t>
                </a:r>
              </a:p>
            </p:txBody>
          </p:sp>
          <p:sp>
            <p:nvSpPr>
              <p:cNvPr id="21534" name="Text Box 66"/>
              <p:cNvSpPr txBox="1">
                <a:spLocks noChangeArrowheads="1"/>
              </p:cNvSpPr>
              <p:nvPr/>
            </p:nvSpPr>
            <p:spPr bwMode="auto">
              <a:xfrm>
                <a:off x="4059" y="2523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/>
                  <a:t>12</a:t>
                </a:r>
              </a:p>
            </p:txBody>
          </p:sp>
          <p:sp>
            <p:nvSpPr>
              <p:cNvPr id="21535" name="Text Box 67"/>
              <p:cNvSpPr txBox="1">
                <a:spLocks noChangeArrowheads="1"/>
              </p:cNvSpPr>
              <p:nvPr/>
            </p:nvSpPr>
            <p:spPr bwMode="auto">
              <a:xfrm>
                <a:off x="4830" y="2523"/>
                <a:ext cx="27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/>
                  <a:t>5</a:t>
                </a:r>
              </a:p>
            </p:txBody>
          </p:sp>
        </p:grp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1571625" y="4572000"/>
            <a:ext cx="5616575" cy="304800"/>
            <a:chOff x="1202" y="2205"/>
            <a:chExt cx="3538" cy="192"/>
          </a:xfrm>
        </p:grpSpPr>
        <p:sp>
          <p:nvSpPr>
            <p:cNvPr id="21523" name="Text Box 69"/>
            <p:cNvSpPr txBox="1">
              <a:spLocks noChangeArrowheads="1"/>
            </p:cNvSpPr>
            <p:nvPr/>
          </p:nvSpPr>
          <p:spPr bwMode="auto">
            <a:xfrm>
              <a:off x="1202" y="2205"/>
              <a:ext cx="2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84</a:t>
              </a:r>
            </a:p>
          </p:txBody>
        </p:sp>
        <p:sp>
          <p:nvSpPr>
            <p:cNvPr id="21524" name="Text Box 71"/>
            <p:cNvSpPr txBox="1">
              <a:spLocks noChangeArrowheads="1"/>
            </p:cNvSpPr>
            <p:nvPr/>
          </p:nvSpPr>
          <p:spPr bwMode="auto">
            <a:xfrm>
              <a:off x="2018" y="2205"/>
              <a:ext cx="2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50</a:t>
              </a:r>
            </a:p>
          </p:txBody>
        </p:sp>
        <p:sp>
          <p:nvSpPr>
            <p:cNvPr id="21525" name="Text Box 72"/>
            <p:cNvSpPr txBox="1">
              <a:spLocks noChangeArrowheads="1"/>
            </p:cNvSpPr>
            <p:nvPr/>
          </p:nvSpPr>
          <p:spPr bwMode="auto">
            <a:xfrm>
              <a:off x="2835" y="2205"/>
              <a:ext cx="2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50</a:t>
              </a:r>
            </a:p>
          </p:txBody>
        </p:sp>
        <p:sp>
          <p:nvSpPr>
            <p:cNvPr id="21526" name="Text Box 73"/>
            <p:cNvSpPr txBox="1">
              <a:spLocks noChangeArrowheads="1"/>
            </p:cNvSpPr>
            <p:nvPr/>
          </p:nvSpPr>
          <p:spPr bwMode="auto">
            <a:xfrm>
              <a:off x="3651" y="2205"/>
              <a:ext cx="2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60</a:t>
              </a:r>
            </a:p>
          </p:txBody>
        </p:sp>
        <p:sp>
          <p:nvSpPr>
            <p:cNvPr id="21527" name="Text Box 74"/>
            <p:cNvSpPr txBox="1">
              <a:spLocks noChangeArrowheads="1"/>
            </p:cNvSpPr>
            <p:nvPr/>
          </p:nvSpPr>
          <p:spPr bwMode="auto">
            <a:xfrm>
              <a:off x="4468" y="2205"/>
              <a:ext cx="2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41</a:t>
              </a:r>
            </a:p>
          </p:txBody>
        </p:sp>
      </p:grpSp>
      <p:grpSp>
        <p:nvGrpSpPr>
          <p:cNvPr id="14" name="Group 138"/>
          <p:cNvGrpSpPr>
            <a:grpSpLocks/>
          </p:cNvGrpSpPr>
          <p:nvPr/>
        </p:nvGrpSpPr>
        <p:grpSpPr bwMode="auto">
          <a:xfrm>
            <a:off x="6143625" y="5429250"/>
            <a:ext cx="1584325" cy="809625"/>
            <a:chOff x="4105" y="2795"/>
            <a:chExt cx="998" cy="510"/>
          </a:xfrm>
        </p:grpSpPr>
        <p:grpSp>
          <p:nvGrpSpPr>
            <p:cNvPr id="21516" name="Group 105"/>
            <p:cNvGrpSpPr>
              <a:grpSpLocks/>
            </p:cNvGrpSpPr>
            <p:nvPr/>
          </p:nvGrpSpPr>
          <p:grpSpPr bwMode="auto">
            <a:xfrm>
              <a:off x="4241" y="2976"/>
              <a:ext cx="726" cy="136"/>
              <a:chOff x="3424" y="3022"/>
              <a:chExt cx="726" cy="136"/>
            </a:xfrm>
          </p:grpSpPr>
          <p:sp>
            <p:nvSpPr>
              <p:cNvPr id="21520" name="Line 91"/>
              <p:cNvSpPr>
                <a:spLocks noChangeShapeType="1"/>
              </p:cNvSpPr>
              <p:nvPr/>
            </p:nvSpPr>
            <p:spPr bwMode="auto">
              <a:xfrm flipV="1">
                <a:off x="3424" y="3022"/>
                <a:ext cx="0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21" name="Line 92"/>
              <p:cNvSpPr>
                <a:spLocks noChangeShapeType="1"/>
              </p:cNvSpPr>
              <p:nvPr/>
            </p:nvSpPr>
            <p:spPr bwMode="auto">
              <a:xfrm flipV="1">
                <a:off x="4150" y="3022"/>
                <a:ext cx="0" cy="1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21522" name="Line 93"/>
              <p:cNvSpPr>
                <a:spLocks noChangeShapeType="1"/>
              </p:cNvSpPr>
              <p:nvPr/>
            </p:nvSpPr>
            <p:spPr bwMode="auto">
              <a:xfrm flipH="1">
                <a:off x="3424" y="3022"/>
                <a:ext cx="72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nb-NO"/>
              </a:p>
            </p:txBody>
          </p:sp>
        </p:grpSp>
        <p:sp>
          <p:nvSpPr>
            <p:cNvPr id="21517" name="Text Box 135"/>
            <p:cNvSpPr txBox="1">
              <a:spLocks noChangeArrowheads="1"/>
            </p:cNvSpPr>
            <p:nvPr/>
          </p:nvSpPr>
          <p:spPr bwMode="auto">
            <a:xfrm>
              <a:off x="4105" y="3113"/>
              <a:ext cx="2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15</a:t>
              </a:r>
            </a:p>
          </p:txBody>
        </p:sp>
        <p:sp>
          <p:nvSpPr>
            <p:cNvPr id="21518" name="Text Box 136"/>
            <p:cNvSpPr txBox="1">
              <a:spLocks noChangeArrowheads="1"/>
            </p:cNvSpPr>
            <p:nvPr/>
          </p:nvSpPr>
          <p:spPr bwMode="auto">
            <a:xfrm>
              <a:off x="4830" y="3113"/>
              <a:ext cx="2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11</a:t>
              </a:r>
            </a:p>
          </p:txBody>
        </p:sp>
        <p:sp>
          <p:nvSpPr>
            <p:cNvPr id="21519" name="Text Box 137"/>
            <p:cNvSpPr txBox="1">
              <a:spLocks noChangeArrowheads="1"/>
            </p:cNvSpPr>
            <p:nvPr/>
          </p:nvSpPr>
          <p:spPr bwMode="auto">
            <a:xfrm>
              <a:off x="4468" y="2795"/>
              <a:ext cx="2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73</a:t>
              </a:r>
            </a:p>
          </p:txBody>
        </p:sp>
      </p:grpSp>
      <p:grpSp>
        <p:nvGrpSpPr>
          <p:cNvPr id="16" name="Group 141"/>
          <p:cNvGrpSpPr>
            <a:grpSpLocks/>
          </p:cNvGrpSpPr>
          <p:nvPr/>
        </p:nvGrpSpPr>
        <p:grpSpPr bwMode="auto">
          <a:xfrm>
            <a:off x="4357688" y="4500563"/>
            <a:ext cx="3168650" cy="2016125"/>
            <a:chOff x="2971" y="2069"/>
            <a:chExt cx="1996" cy="1270"/>
          </a:xfrm>
        </p:grpSpPr>
        <p:sp>
          <p:nvSpPr>
            <p:cNvPr id="21514" name="Oval 139"/>
            <p:cNvSpPr>
              <a:spLocks noChangeArrowheads="1"/>
            </p:cNvSpPr>
            <p:nvPr/>
          </p:nvSpPr>
          <p:spPr bwMode="auto">
            <a:xfrm>
              <a:off x="4241" y="2069"/>
              <a:ext cx="726" cy="1134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nb-NO"/>
            </a:p>
          </p:txBody>
        </p:sp>
        <p:sp>
          <p:nvSpPr>
            <p:cNvPr id="21515" name="Line 140"/>
            <p:cNvSpPr>
              <a:spLocks noChangeShapeType="1"/>
            </p:cNvSpPr>
            <p:nvPr/>
          </p:nvSpPr>
          <p:spPr bwMode="auto">
            <a:xfrm flipV="1">
              <a:off x="2971" y="2795"/>
              <a:ext cx="1270" cy="5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smtClean="0"/>
              <a:t>Branding: Defensive Strategy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- The Brand Fortress</a:t>
            </a:r>
          </a:p>
        </p:txBody>
      </p:sp>
      <p:sp>
        <p:nvSpPr>
          <p:cNvPr id="22531" name="AutoShape 20"/>
          <p:cNvSpPr>
            <a:spLocks noChangeArrowheads="1"/>
          </p:cNvSpPr>
          <p:nvPr/>
        </p:nvSpPr>
        <p:spPr bwMode="auto">
          <a:xfrm>
            <a:off x="755650" y="2565400"/>
            <a:ext cx="936625" cy="287338"/>
          </a:xfrm>
          <a:prstGeom prst="homePlate">
            <a:avLst>
              <a:gd name="adj" fmla="val 81492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/>
          </a:p>
        </p:txBody>
      </p:sp>
      <p:grpSp>
        <p:nvGrpSpPr>
          <p:cNvPr id="22532" name="Group 88"/>
          <p:cNvGrpSpPr>
            <a:grpSpLocks/>
          </p:cNvGrpSpPr>
          <p:nvPr/>
        </p:nvGrpSpPr>
        <p:grpSpPr bwMode="auto">
          <a:xfrm>
            <a:off x="1000125" y="2571750"/>
            <a:ext cx="6572250" cy="3571875"/>
            <a:chOff x="1000100" y="2571744"/>
            <a:chExt cx="6572296" cy="3571900"/>
          </a:xfrm>
        </p:grpSpPr>
        <p:grpSp>
          <p:nvGrpSpPr>
            <p:cNvPr id="22534" name="Group 76"/>
            <p:cNvGrpSpPr>
              <a:grpSpLocks/>
            </p:cNvGrpSpPr>
            <p:nvPr/>
          </p:nvGrpSpPr>
          <p:grpSpPr bwMode="auto">
            <a:xfrm>
              <a:off x="1000100" y="2571744"/>
              <a:ext cx="6572296" cy="3571900"/>
              <a:chOff x="1000100" y="2214554"/>
              <a:chExt cx="6572296" cy="3571900"/>
            </a:xfrm>
          </p:grpSpPr>
          <p:grpSp>
            <p:nvGrpSpPr>
              <p:cNvPr id="22538" name="Group 72"/>
              <p:cNvGrpSpPr>
                <a:grpSpLocks/>
              </p:cNvGrpSpPr>
              <p:nvPr/>
            </p:nvGrpSpPr>
            <p:grpSpPr bwMode="auto">
              <a:xfrm>
                <a:off x="1000100" y="2214554"/>
                <a:ext cx="6572296" cy="3571900"/>
                <a:chOff x="1000100" y="2214554"/>
                <a:chExt cx="6572296" cy="3571900"/>
              </a:xfrm>
            </p:grpSpPr>
            <p:sp>
              <p:nvSpPr>
                <p:cNvPr id="22542" name="Rectangle 69"/>
                <p:cNvSpPr>
                  <a:spLocks noChangeArrowheads="1"/>
                </p:cNvSpPr>
                <p:nvPr/>
              </p:nvSpPr>
              <p:spPr bwMode="auto">
                <a:xfrm>
                  <a:off x="2928926" y="2214554"/>
                  <a:ext cx="2571768" cy="1214446"/>
                </a:xfrm>
                <a:prstGeom prst="rect">
                  <a:avLst/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sz="2400"/>
                </a:p>
              </p:txBody>
            </p:sp>
            <p:sp>
              <p:nvSpPr>
                <p:cNvPr id="22543" name="Rectangle 70"/>
                <p:cNvSpPr>
                  <a:spLocks noChangeArrowheads="1"/>
                </p:cNvSpPr>
                <p:nvPr/>
              </p:nvSpPr>
              <p:spPr bwMode="auto">
                <a:xfrm>
                  <a:off x="1000100" y="4572008"/>
                  <a:ext cx="2571768" cy="1214446"/>
                </a:xfrm>
                <a:prstGeom prst="rect">
                  <a:avLst/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sz="2400"/>
                </a:p>
              </p:txBody>
            </p:sp>
            <p:sp>
              <p:nvSpPr>
                <p:cNvPr id="22544" name="Rectangle 71"/>
                <p:cNvSpPr>
                  <a:spLocks noChangeArrowheads="1"/>
                </p:cNvSpPr>
                <p:nvPr/>
              </p:nvSpPr>
              <p:spPr bwMode="auto">
                <a:xfrm>
                  <a:off x="5000628" y="4572008"/>
                  <a:ext cx="2571768" cy="1214446"/>
                </a:xfrm>
                <a:prstGeom prst="rect">
                  <a:avLst/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sz="2400"/>
                </a:p>
              </p:txBody>
            </p:sp>
          </p:grpSp>
          <p:sp>
            <p:nvSpPr>
              <p:cNvPr id="22539" name="TextBox 73"/>
              <p:cNvSpPr txBox="1">
                <a:spLocks noChangeArrowheads="1"/>
              </p:cNvSpPr>
              <p:nvPr/>
            </p:nvSpPr>
            <p:spPr bwMode="auto">
              <a:xfrm>
                <a:off x="3214678" y="2357430"/>
                <a:ext cx="200026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b-NO" sz="2400"/>
                  <a:t>Brand Association</a:t>
                </a:r>
              </a:p>
            </p:txBody>
          </p:sp>
          <p:sp>
            <p:nvSpPr>
              <p:cNvPr id="22540" name="TextBox 74"/>
              <p:cNvSpPr txBox="1">
                <a:spLocks noChangeArrowheads="1"/>
              </p:cNvSpPr>
              <p:nvPr/>
            </p:nvSpPr>
            <p:spPr bwMode="auto">
              <a:xfrm>
                <a:off x="1000100" y="4572008"/>
                <a:ext cx="257176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b-NO" sz="2400"/>
                  <a:t>Perceived Core Competencies of Supplier</a:t>
                </a:r>
              </a:p>
            </p:txBody>
          </p:sp>
          <p:sp>
            <p:nvSpPr>
              <p:cNvPr id="22541" name="TextBox 75"/>
              <p:cNvSpPr txBox="1">
                <a:spLocks noChangeArrowheads="1"/>
              </p:cNvSpPr>
              <p:nvPr/>
            </p:nvSpPr>
            <p:spPr bwMode="auto">
              <a:xfrm>
                <a:off x="5000628" y="4786322"/>
                <a:ext cx="257176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b-NO" sz="2400"/>
                  <a:t>Perceived Benefits of Supplier</a:t>
                </a:r>
              </a:p>
            </p:txBody>
          </p:sp>
        </p:grpSp>
        <p:cxnSp>
          <p:nvCxnSpPr>
            <p:cNvPr id="22535" name="Straight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1535885" y="3536157"/>
              <a:ext cx="1571636" cy="1214446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6" name="Straight Connector 81"/>
            <p:cNvCxnSpPr>
              <a:cxnSpLocks noChangeShapeType="1"/>
            </p:cNvCxnSpPr>
            <p:nvPr/>
          </p:nvCxnSpPr>
          <p:spPr bwMode="auto">
            <a:xfrm rot="16200000" flipV="1">
              <a:off x="5464975" y="3393281"/>
              <a:ext cx="1571636" cy="1500198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7" name="Straight Connector 84"/>
            <p:cNvCxnSpPr>
              <a:cxnSpLocks noChangeShapeType="1"/>
            </p:cNvCxnSpPr>
            <p:nvPr/>
          </p:nvCxnSpPr>
          <p:spPr bwMode="auto">
            <a:xfrm>
              <a:off x="3571868" y="5929330"/>
              <a:ext cx="1428760" cy="1588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9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785938"/>
            <a:ext cx="24288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Norsk Kundebarometer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978025"/>
            <a:ext cx="7453313" cy="4475163"/>
          </a:xfrm>
        </p:spPr>
        <p:txBody>
          <a:bodyPr/>
          <a:lstStyle/>
          <a:p>
            <a:r>
              <a:rPr lang="en-US" smtClean="0"/>
              <a:t>Top 5 – Satisfaction</a:t>
            </a:r>
          </a:p>
          <a:p>
            <a:pPr lvl="1"/>
            <a:r>
              <a:rPr lang="en-US" smtClean="0"/>
              <a:t>Skandiabanken</a:t>
            </a:r>
          </a:p>
          <a:p>
            <a:pPr lvl="1"/>
            <a:r>
              <a:rPr lang="en-US" smtClean="0"/>
              <a:t>Flytoget</a:t>
            </a:r>
          </a:p>
          <a:p>
            <a:pPr lvl="1"/>
            <a:r>
              <a:rPr lang="en-US" smtClean="0"/>
              <a:t>Hurtigruten</a:t>
            </a:r>
          </a:p>
          <a:p>
            <a:pPr lvl="1"/>
            <a:r>
              <a:rPr lang="en-US" smtClean="0"/>
              <a:t>Toyota</a:t>
            </a:r>
          </a:p>
          <a:p>
            <a:pPr lvl="1"/>
            <a:r>
              <a:rPr lang="en-US" smtClean="0"/>
              <a:t>BMW</a:t>
            </a:r>
          </a:p>
          <a:p>
            <a:endParaRPr lang="en-US" smtClean="0"/>
          </a:p>
          <a:p>
            <a:r>
              <a:rPr lang="en-US" smtClean="0"/>
              <a:t>Bottom 5 – Satisfaction</a:t>
            </a:r>
          </a:p>
          <a:p>
            <a:pPr lvl="1"/>
            <a:r>
              <a:rPr lang="en-US" smtClean="0"/>
              <a:t>Troms Kraft Marked</a:t>
            </a:r>
          </a:p>
          <a:p>
            <a:pPr lvl="1"/>
            <a:r>
              <a:rPr lang="en-US" smtClean="0"/>
              <a:t>Finansavisen</a:t>
            </a:r>
          </a:p>
          <a:p>
            <a:pPr lvl="1"/>
            <a:r>
              <a:rPr lang="en-US" smtClean="0"/>
              <a:t>Lidl</a:t>
            </a:r>
          </a:p>
          <a:p>
            <a:pPr lvl="1"/>
            <a:r>
              <a:rPr lang="en-US" smtClean="0"/>
              <a:t>Notar</a:t>
            </a:r>
          </a:p>
          <a:p>
            <a:pPr lvl="1"/>
            <a:r>
              <a:rPr lang="en-US" smtClean="0"/>
              <a:t>SASBraathens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Summary and continuation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  <a:p>
            <a:pPr lvl="1"/>
            <a:r>
              <a:rPr lang="en-US" smtClean="0"/>
              <a:t>What are Brands and Branding and what can they do for you?</a:t>
            </a:r>
          </a:p>
          <a:p>
            <a:pPr lvl="1"/>
            <a:r>
              <a:rPr lang="en-US" smtClean="0"/>
              <a:t>Elements of a brand and how you can put these things together to a branding strategy</a:t>
            </a:r>
          </a:p>
          <a:p>
            <a:endParaRPr lang="en-US" smtClean="0"/>
          </a:p>
          <a:p>
            <a:r>
              <a:rPr lang="en-US" smtClean="0"/>
              <a:t>Continuation</a:t>
            </a:r>
          </a:p>
          <a:p>
            <a:pPr lvl="1"/>
            <a:r>
              <a:rPr lang="en-US" smtClean="0"/>
              <a:t>Pricing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Norsk Kundebarometer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0" y="1978025"/>
            <a:ext cx="7453313" cy="4475163"/>
          </a:xfrm>
        </p:spPr>
        <p:txBody>
          <a:bodyPr/>
          <a:lstStyle/>
          <a:p>
            <a:r>
              <a:rPr lang="en-US" smtClean="0"/>
              <a:t>Top 5 – Loyalty</a:t>
            </a:r>
          </a:p>
          <a:p>
            <a:pPr lvl="1"/>
            <a:r>
              <a:rPr lang="en-US" smtClean="0"/>
              <a:t>Meny</a:t>
            </a:r>
          </a:p>
          <a:p>
            <a:pPr lvl="1"/>
            <a:r>
              <a:rPr lang="en-US" smtClean="0"/>
              <a:t>Skandiabanken</a:t>
            </a:r>
          </a:p>
          <a:p>
            <a:pPr lvl="1"/>
            <a:r>
              <a:rPr lang="en-US" smtClean="0"/>
              <a:t>Flytoget</a:t>
            </a:r>
          </a:p>
          <a:p>
            <a:pPr lvl="1"/>
            <a:r>
              <a:rPr lang="en-US" smtClean="0"/>
              <a:t>Coop Marked</a:t>
            </a:r>
          </a:p>
          <a:p>
            <a:pPr lvl="1"/>
            <a:r>
              <a:rPr lang="en-US" smtClean="0"/>
              <a:t>Alliance</a:t>
            </a:r>
          </a:p>
          <a:p>
            <a:pPr lvl="1"/>
            <a:endParaRPr lang="en-US" smtClean="0"/>
          </a:p>
          <a:p>
            <a:r>
              <a:rPr lang="en-US" smtClean="0"/>
              <a:t>Bottom 5 – Loyalty</a:t>
            </a:r>
          </a:p>
          <a:p>
            <a:pPr lvl="1"/>
            <a:r>
              <a:rPr lang="en-US" smtClean="0"/>
              <a:t>Skeidar</a:t>
            </a:r>
          </a:p>
          <a:p>
            <a:pPr lvl="1"/>
            <a:r>
              <a:rPr lang="en-US" smtClean="0"/>
              <a:t>DnbNOR Eiendom</a:t>
            </a:r>
          </a:p>
          <a:p>
            <a:pPr lvl="1"/>
            <a:r>
              <a:rPr lang="en-US" smtClean="0"/>
              <a:t>Postbanken Eiendom</a:t>
            </a:r>
          </a:p>
          <a:p>
            <a:pPr lvl="1"/>
            <a:r>
              <a:rPr lang="en-US" smtClean="0"/>
              <a:t>Finansavisen</a:t>
            </a:r>
          </a:p>
          <a:p>
            <a:pPr lvl="1"/>
            <a:r>
              <a:rPr lang="en-US" smtClean="0"/>
              <a:t>Notar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RepTrak Norge 2006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853281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588125" y="623728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Kilde: Apeland Informasjon og Reputation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7696200" cy="1143000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7696200" cy="41910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What is a </a:t>
            </a:r>
            <a:r>
              <a:rPr lang="en-US" i="1" smtClean="0"/>
              <a:t>Brand</a:t>
            </a:r>
          </a:p>
          <a:p>
            <a:pPr lvl="1"/>
            <a:r>
              <a:rPr lang="en-US" i="1" smtClean="0"/>
              <a:t>What does it consist of and what can it do for you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</a:t>
            </a:r>
            <a:r>
              <a:rPr lang="en-US" i="1" smtClean="0"/>
              <a:t>Brand Equity</a:t>
            </a:r>
            <a:r>
              <a:rPr lang="en-US" smtClean="0"/>
              <a:t> and how can you build it?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are the key decision points in setting a branding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 Brand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85750" y="1857375"/>
            <a:ext cx="7848600" cy="4343400"/>
            <a:chOff x="384" y="1152"/>
            <a:chExt cx="4944" cy="2736"/>
          </a:xfrm>
        </p:grpSpPr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384" y="1152"/>
              <a:ext cx="4944" cy="2736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0245" name="AutoShape 6"/>
            <p:cNvSpPr>
              <a:spLocks noChangeArrowheads="1"/>
            </p:cNvSpPr>
            <p:nvPr/>
          </p:nvSpPr>
          <p:spPr bwMode="auto">
            <a:xfrm>
              <a:off x="720" y="1392"/>
              <a:ext cx="4272" cy="2208"/>
            </a:xfrm>
            <a:prstGeom prst="roundRect">
              <a:avLst>
                <a:gd name="adj" fmla="val 16667"/>
              </a:avLst>
            </a:prstGeom>
            <a:solidFill>
              <a:srgbClr val="DBDBFF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latin typeface="Arial" charset="0"/>
                </a:rPr>
                <a:t>A name, term, sign, symbol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or design, or a combination of them, 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intended to identify the goods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or services of one seller or group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of sellers and to differentiate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them from those of competitors.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Some Key Elements of a Strong Brand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Consistency between</a:t>
            </a:r>
          </a:p>
          <a:p>
            <a:endParaRPr lang="en-US" smtClean="0"/>
          </a:p>
          <a:p>
            <a:pPr lvl="1"/>
            <a:r>
              <a:rPr lang="en-US" smtClean="0"/>
              <a:t>Customer’s values and perceived benefits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Firm’s core competencies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Customer’s brand associations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is Branding?</a:t>
            </a:r>
          </a:p>
        </p:txBody>
      </p:sp>
      <p:grpSp>
        <p:nvGrpSpPr>
          <p:cNvPr id="12291" name="Group 9"/>
          <p:cNvGrpSpPr>
            <a:grpSpLocks/>
          </p:cNvGrpSpPr>
          <p:nvPr/>
        </p:nvGrpSpPr>
        <p:grpSpPr bwMode="auto">
          <a:xfrm>
            <a:off x="142875" y="2071688"/>
            <a:ext cx="7848600" cy="4343400"/>
            <a:chOff x="384" y="1152"/>
            <a:chExt cx="4944" cy="2736"/>
          </a:xfrm>
        </p:grpSpPr>
        <p:sp>
          <p:nvSpPr>
            <p:cNvPr id="12292" name="AutoShape 10"/>
            <p:cNvSpPr>
              <a:spLocks noChangeArrowheads="1"/>
            </p:cNvSpPr>
            <p:nvPr/>
          </p:nvSpPr>
          <p:spPr bwMode="auto">
            <a:xfrm>
              <a:off x="384" y="1152"/>
              <a:ext cx="4944" cy="2736"/>
            </a:xfrm>
            <a:prstGeom prst="roundRect">
              <a:avLst>
                <a:gd name="adj" fmla="val 16667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3" name="AutoShape 11"/>
            <p:cNvSpPr>
              <a:spLocks noChangeArrowheads="1"/>
            </p:cNvSpPr>
            <p:nvPr/>
          </p:nvSpPr>
          <p:spPr bwMode="auto">
            <a:xfrm>
              <a:off x="720" y="1392"/>
              <a:ext cx="4272" cy="2208"/>
            </a:xfrm>
            <a:prstGeom prst="roundRect">
              <a:avLst>
                <a:gd name="adj" fmla="val 16667"/>
              </a:avLst>
            </a:prstGeom>
            <a:solidFill>
              <a:srgbClr val="DBDBFF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latin typeface="Arial" charset="0"/>
                </a:rPr>
                <a:t>Endowing products and services</a:t>
              </a:r>
            </a:p>
            <a:p>
              <a:pPr algn="ctr" eaLnBrk="1" hangingPunct="1"/>
              <a:r>
                <a:rPr lang="en-US" sz="3200">
                  <a:latin typeface="Arial" charset="0"/>
                </a:rPr>
                <a:t>with the power of a brand.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Can a Good Brand Do for You?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571500" y="2071688"/>
            <a:ext cx="7239000" cy="4191000"/>
            <a:chOff x="864" y="960"/>
            <a:chExt cx="4560" cy="2640"/>
          </a:xfrm>
        </p:grpSpPr>
        <p:sp>
          <p:nvSpPr>
            <p:cNvPr id="307205" name="AutoShape 5"/>
            <p:cNvSpPr>
              <a:spLocks noChangeArrowheads="1"/>
            </p:cNvSpPr>
            <p:nvPr/>
          </p:nvSpPr>
          <p:spPr bwMode="auto">
            <a:xfrm>
              <a:off x="864" y="960"/>
              <a:ext cx="2880" cy="480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dirty="0">
                  <a:latin typeface="Arial" charset="0"/>
                </a:rPr>
                <a:t>Identify the maker</a:t>
              </a:r>
            </a:p>
          </p:txBody>
        </p:sp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1392" y="1632"/>
              <a:ext cx="2880" cy="480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Simplify product handling</a:t>
              </a:r>
            </a:p>
          </p:txBody>
        </p:sp>
        <p:sp>
          <p:nvSpPr>
            <p:cNvPr id="307207" name="AutoShape 7"/>
            <p:cNvSpPr>
              <a:spLocks noChangeArrowheads="1"/>
            </p:cNvSpPr>
            <p:nvPr/>
          </p:nvSpPr>
          <p:spPr bwMode="auto">
            <a:xfrm>
              <a:off x="2016" y="2352"/>
              <a:ext cx="2880" cy="480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Organize accounting</a:t>
              </a:r>
            </a:p>
          </p:txBody>
        </p:sp>
        <p:sp>
          <p:nvSpPr>
            <p:cNvPr id="307208" name="AutoShape 8"/>
            <p:cNvSpPr>
              <a:spLocks noChangeArrowheads="1"/>
            </p:cNvSpPr>
            <p:nvPr/>
          </p:nvSpPr>
          <p:spPr bwMode="auto">
            <a:xfrm>
              <a:off x="2832" y="3120"/>
              <a:ext cx="2592" cy="480"/>
            </a:xfrm>
            <a:prstGeom prst="roundRect">
              <a:avLst>
                <a:gd name="adj" fmla="val 50000"/>
              </a:avLst>
            </a:prstGeom>
            <a:solidFill>
              <a:srgbClr val="E3E3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latin typeface="Arial" charset="0"/>
                </a:rPr>
                <a:t>Offer legal protection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I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371</Words>
  <Application>Microsoft PowerPoint</Application>
  <PresentationFormat>Overhead</PresentationFormat>
  <Paragraphs>140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</vt:lpstr>
      <vt:lpstr>Arial</vt:lpstr>
      <vt:lpstr>Times New Roman</vt:lpstr>
      <vt:lpstr>Default Design</vt:lpstr>
      <vt:lpstr>UIO</vt:lpstr>
      <vt:lpstr>Microsoft Photo Editor 3.0 Photo</vt:lpstr>
      <vt:lpstr>Branding</vt:lpstr>
      <vt:lpstr>Norsk Kundebarometer</vt:lpstr>
      <vt:lpstr>Norsk Kundebarometer</vt:lpstr>
      <vt:lpstr>RepTrak Norge 2006</vt:lpstr>
      <vt:lpstr>Outline</vt:lpstr>
      <vt:lpstr>A Brand</vt:lpstr>
      <vt:lpstr>Some Key Elements of a Strong Brand</vt:lpstr>
      <vt:lpstr>What is Branding?</vt:lpstr>
      <vt:lpstr>What Can a Good Brand Do for You?</vt:lpstr>
      <vt:lpstr>What Can a Good Brand Do for You?</vt:lpstr>
      <vt:lpstr>What is Brand Equity</vt:lpstr>
      <vt:lpstr>Brand Elements</vt:lpstr>
      <vt:lpstr>Brand Knowledge</vt:lpstr>
      <vt:lpstr>Brand Associations</vt:lpstr>
      <vt:lpstr>What do you know?</vt:lpstr>
      <vt:lpstr>Managing Brand Equity</vt:lpstr>
      <vt:lpstr>Creating a Brand Strategy</vt:lpstr>
      <vt:lpstr>Branding: Offensive Strategy - Increasing Conversion Rates</vt:lpstr>
      <vt:lpstr>Branding: Defensive Strategy - The Brand Fortress</vt:lpstr>
      <vt:lpstr>Summary and continuation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Nyskaping ved universitetene</dc:title>
  <dc:creator>einarr</dc:creator>
  <cp:lastModifiedBy>NTNU</cp:lastModifiedBy>
  <cp:revision>174</cp:revision>
  <cp:lastPrinted>2001-08-08T13:25:21Z</cp:lastPrinted>
  <dcterms:created xsi:type="dcterms:W3CDTF">2002-04-25T08:09:10Z</dcterms:created>
  <dcterms:modified xsi:type="dcterms:W3CDTF">2008-10-21T10:01:34Z</dcterms:modified>
</cp:coreProperties>
</file>