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52" r:id="rId1"/>
    <p:sldMasterId id="2147483664" r:id="rId2"/>
  </p:sldMasterIdLst>
  <p:notesMasterIdLst>
    <p:notesMasterId r:id="rId26"/>
  </p:notesMasterIdLst>
  <p:handoutMasterIdLst>
    <p:handoutMasterId r:id="rId27"/>
  </p:handoutMasterIdLst>
  <p:sldIdLst>
    <p:sldId id="287" r:id="rId3"/>
    <p:sldId id="309" r:id="rId4"/>
    <p:sldId id="356" r:id="rId5"/>
    <p:sldId id="357" r:id="rId6"/>
    <p:sldId id="358" r:id="rId7"/>
    <p:sldId id="359" r:id="rId8"/>
    <p:sldId id="360" r:id="rId9"/>
    <p:sldId id="364" r:id="rId10"/>
    <p:sldId id="365" r:id="rId11"/>
    <p:sldId id="366" r:id="rId12"/>
    <p:sldId id="367" r:id="rId13"/>
    <p:sldId id="368" r:id="rId14"/>
    <p:sldId id="369" r:id="rId15"/>
    <p:sldId id="370" r:id="rId16"/>
    <p:sldId id="371" r:id="rId17"/>
    <p:sldId id="372" r:id="rId18"/>
    <p:sldId id="373" r:id="rId19"/>
    <p:sldId id="374" r:id="rId20"/>
    <p:sldId id="375" r:id="rId21"/>
    <p:sldId id="376" r:id="rId22"/>
    <p:sldId id="362" r:id="rId23"/>
    <p:sldId id="363" r:id="rId24"/>
    <p:sldId id="355" r:id="rId25"/>
  </p:sldIdLst>
  <p:sldSz cx="9144000" cy="6858000" type="overhead"/>
  <p:notesSz cx="6681788" cy="9817100"/>
  <p:defaultTextStyle>
    <a:defPPr>
      <a:defRPr lang="nn-NO"/>
    </a:defPPr>
    <a:lvl1pPr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Times" pitchFamily="18" charset="0"/>
        <a:ea typeface="+mn-ea"/>
        <a:cs typeface="+mn-cs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Times" pitchFamily="18" charset="0"/>
        <a:ea typeface="+mn-ea"/>
        <a:cs typeface="+mn-cs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Times" pitchFamily="18" charset="0"/>
        <a:ea typeface="+mn-ea"/>
        <a:cs typeface="+mn-cs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Times" pitchFamily="18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rilda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1193" autoAdjust="0"/>
    <p:restoredTop sz="94718" autoAdjust="0"/>
  </p:normalViewPr>
  <p:slideViewPr>
    <p:cSldViewPr>
      <p:cViewPr varScale="1">
        <p:scale>
          <a:sx n="107" d="100"/>
          <a:sy n="107" d="100"/>
        </p:scale>
        <p:origin x="-17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5600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nb-NO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86188" y="0"/>
            <a:ext cx="2895600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endParaRPr lang="nb-NO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26563"/>
            <a:ext cx="2895600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nb-NO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86188" y="9326563"/>
            <a:ext cx="2895600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899931EC-F4A7-41B9-A76C-9D510BD756E2}" type="slidenum">
              <a:rPr lang="nb-NO"/>
              <a:pPr/>
              <a:t>‹#›</a:t>
            </a:fld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5600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n-NO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86188" y="0"/>
            <a:ext cx="2895600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nn-NO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87413" y="736600"/>
            <a:ext cx="4908550" cy="36814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0588" y="4662488"/>
            <a:ext cx="4900612" cy="441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n-NO" smtClean="0"/>
              <a:t>Click to edit Master text styles</a:t>
            </a:r>
          </a:p>
          <a:p>
            <a:pPr lvl="1"/>
            <a:r>
              <a:rPr lang="nn-NO" smtClean="0"/>
              <a:t>Second level</a:t>
            </a:r>
          </a:p>
          <a:p>
            <a:pPr lvl="2"/>
            <a:r>
              <a:rPr lang="nn-NO" smtClean="0"/>
              <a:t>Third level</a:t>
            </a:r>
          </a:p>
          <a:p>
            <a:pPr lvl="3"/>
            <a:r>
              <a:rPr lang="nn-NO" smtClean="0"/>
              <a:t>Fourth level</a:t>
            </a:r>
          </a:p>
          <a:p>
            <a:pPr lvl="4"/>
            <a:r>
              <a:rPr lang="nn-NO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26563"/>
            <a:ext cx="2895600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n-NO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86188" y="9326563"/>
            <a:ext cx="2895600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22125AD-713F-46B2-B496-DCF4F5EF61A8}" type="slidenum">
              <a:rPr lang="nn-NO"/>
              <a:pPr/>
              <a:t>‹#›</a:t>
            </a:fld>
            <a:endParaRPr lang="nn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n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n-NO"/>
              <a:t>04.02.04 Sigmund J. Waagø (MF)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n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n-NO"/>
              <a:t>04.02.04 Sigmund J. Waagø (MF)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08800" y="539750"/>
            <a:ext cx="1943100" cy="55530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9500" y="539750"/>
            <a:ext cx="5676900" cy="55530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n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n-NO"/>
              <a:t>04.02.04 Sigmund J. Waagø (MF)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2743200"/>
            <a:ext cx="8305800" cy="1752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4724400"/>
            <a:ext cx="8305800" cy="1524000"/>
          </a:xfrm>
        </p:spPr>
        <p:txBody>
          <a:bodyPr/>
          <a:lstStyle>
            <a:lvl1pPr marL="0" indent="0">
              <a:buFontTx/>
              <a:buNone/>
              <a:defRPr sz="1800"/>
            </a:lvl1pPr>
          </a:lstStyle>
          <a:p>
            <a:r>
              <a:rPr lang="en-US" smtClean="0"/>
              <a:t>Click to edit Master subtitle style</a:t>
            </a:r>
            <a:endParaRPr lang="nb-NO"/>
          </a:p>
        </p:txBody>
      </p:sp>
      <p:sp>
        <p:nvSpPr>
          <p:cNvPr id="3085" name="Text Box 13"/>
          <p:cNvSpPr txBox="1">
            <a:spLocks noChangeArrowheads="1"/>
          </p:cNvSpPr>
          <p:nvPr/>
        </p:nvSpPr>
        <p:spPr bwMode="auto">
          <a:xfrm>
            <a:off x="228600" y="6459538"/>
            <a:ext cx="1841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b-NO" sz="1000">
              <a:latin typeface="Arial" charset="0"/>
            </a:endParaRPr>
          </a:p>
        </p:txBody>
      </p:sp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7600" y="206375"/>
            <a:ext cx="1603375" cy="403225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2209800"/>
            <a:ext cx="37719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29100" y="2209800"/>
            <a:ext cx="37719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n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n-NO"/>
              <a:t>04.02.04 Sigmund J. Waagø (MF)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76950" y="838200"/>
            <a:ext cx="1924050" cy="5562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838200"/>
            <a:ext cx="5619750" cy="5562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n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n-NO"/>
              <a:t>04.02.04 Sigmund J. Waagø (MF)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9500" y="197802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1900" y="197802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n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n-NO"/>
              <a:t>04.02.04 Sigmund J. Waagø (MF)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n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n-NO"/>
              <a:t>04.02.04 Sigmund J. Waagø (MF)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n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n-NO"/>
              <a:t>04.02.04 Sigmund J. Waagø (MF)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n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n-NO"/>
              <a:t>04.02.04 Sigmund J. Waagø (MF)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n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n-NO"/>
              <a:t>04.02.04 Sigmund J. Waagø (MF)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n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n-NO"/>
              <a:t>04.02.04 Sigmund J. Waagø (MF)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79500" y="53975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n-NO" smtClean="0"/>
              <a:t>Overskrift på Times 36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79500" y="1978025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n-NO" smtClean="0"/>
              <a:t>Første Nivå: Times 20</a:t>
            </a:r>
          </a:p>
          <a:p>
            <a:pPr lvl="1"/>
            <a:r>
              <a:rPr lang="nn-NO" smtClean="0"/>
              <a:t>Andre nivå: Times 18</a:t>
            </a:r>
          </a:p>
          <a:p>
            <a:pPr lvl="2"/>
            <a:r>
              <a:rPr lang="nn-NO" smtClean="0"/>
              <a:t>Tredje nivå: Times 16</a:t>
            </a:r>
          </a:p>
          <a:p>
            <a:pPr lvl="3"/>
            <a:r>
              <a:rPr lang="nn-NO" smtClean="0"/>
              <a:t>Fjerde nivå: Times 16</a:t>
            </a:r>
          </a:p>
          <a:p>
            <a:pPr lvl="4"/>
            <a:r>
              <a:rPr lang="nn-NO" smtClean="0"/>
              <a:t>Femte nivå: Times 16</a:t>
            </a:r>
          </a:p>
          <a:p>
            <a:pPr lvl="0"/>
            <a:endParaRPr lang="nn-NO" smtClean="0"/>
          </a:p>
        </p:txBody>
      </p:sp>
      <p:sp>
        <p:nvSpPr>
          <p:cNvPr id="809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93420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endParaRPr lang="nn-NO"/>
          </a:p>
        </p:txBody>
      </p:sp>
      <p:sp>
        <p:nvSpPr>
          <p:cNvPr id="809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0668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r>
              <a:rPr lang="nn-NO"/>
              <a:t>04.02.04 Sigmund J. Waagø (MF)</a:t>
            </a:r>
          </a:p>
        </p:txBody>
      </p:sp>
      <p:sp>
        <p:nvSpPr>
          <p:cNvPr id="80902" name="Rectangle 6"/>
          <p:cNvSpPr>
            <a:spLocks noChangeArrowheads="1"/>
          </p:cNvSpPr>
          <p:nvPr/>
        </p:nvSpPr>
        <p:spPr bwMode="auto">
          <a:xfrm>
            <a:off x="0" y="0"/>
            <a:ext cx="609600" cy="6858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nb-NO"/>
          </a:p>
        </p:txBody>
      </p:sp>
      <p:sp>
        <p:nvSpPr>
          <p:cNvPr id="80903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nn-NO"/>
              <a:t>		</a:t>
            </a:r>
          </a:p>
        </p:txBody>
      </p:sp>
      <p:sp>
        <p:nvSpPr>
          <p:cNvPr id="80904" name="Rectangle 8"/>
          <p:cNvSpPr>
            <a:spLocks noChangeArrowheads="1"/>
          </p:cNvSpPr>
          <p:nvPr/>
        </p:nvSpPr>
        <p:spPr bwMode="auto">
          <a:xfrm>
            <a:off x="76200" y="6315075"/>
            <a:ext cx="420688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fld id="{26BD49ED-CFA2-4018-9182-38027C65845D}" type="slidenum">
              <a:rPr lang="nn-NO" sz="1400">
                <a:solidFill>
                  <a:schemeClr val="bg1"/>
                </a:solidFill>
              </a:rPr>
              <a:pPr algn="ctr"/>
              <a:t>‹#›</a:t>
            </a:fld>
            <a:endParaRPr lang="nn-NO" sz="1400"/>
          </a:p>
        </p:txBody>
      </p:sp>
      <p:pic>
        <p:nvPicPr>
          <p:cNvPr id="80905" name="Picture 9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52400" y="533400"/>
            <a:ext cx="311150" cy="16002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3pPr>
      <a:lvl4pPr marL="15621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1981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5pPr>
      <a:lvl6pPr marL="2438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6pPr>
      <a:lvl7pPr marL="2895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7pPr>
      <a:lvl8pPr marL="3352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8pPr>
      <a:lvl9pPr marL="3810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Text Box 16"/>
          <p:cNvSpPr txBox="1">
            <a:spLocks noChangeArrowheads="1"/>
          </p:cNvSpPr>
          <p:nvPr/>
        </p:nvSpPr>
        <p:spPr bwMode="auto">
          <a:xfrm>
            <a:off x="228600" y="6459538"/>
            <a:ext cx="25796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1000">
                <a:latin typeface="Arial" charset="0"/>
              </a:rPr>
              <a:t>Senter for entreprenørskap – Truls Erikson</a:t>
            </a:r>
          </a:p>
        </p:txBody>
      </p:sp>
      <p:sp>
        <p:nvSpPr>
          <p:cNvPr id="1042" name="Rectangle 18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2209800"/>
            <a:ext cx="76962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3" name="Rectangle 19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838200"/>
            <a:ext cx="7696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400800" y="206375"/>
            <a:ext cx="1603375" cy="403225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11188" y="981075"/>
            <a:ext cx="7772400" cy="2087563"/>
          </a:xfrm>
        </p:spPr>
        <p:txBody>
          <a:bodyPr/>
          <a:lstStyle/>
          <a:p>
            <a:pPr algn="ctr"/>
            <a:r>
              <a:rPr lang="en-US" sz="4000" dirty="0"/>
              <a:t>Product </a:t>
            </a:r>
            <a:r>
              <a:rPr lang="en-US" sz="4000" dirty="0" smtClean="0"/>
              <a:t>and Price</a:t>
            </a:r>
            <a:r>
              <a:rPr lang="en-US" sz="4000" dirty="0" smtClean="0">
                <a:solidFill>
                  <a:srgbClr val="000000"/>
                </a:solidFill>
              </a:rPr>
              <a:t> Strategies</a:t>
            </a:r>
            <a:endParaRPr lang="en-US" sz="2800" dirty="0"/>
          </a:p>
        </p:txBody>
      </p:sp>
      <p:sp>
        <p:nvSpPr>
          <p:cNvPr id="18637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31913" y="4357694"/>
            <a:ext cx="6440487" cy="1520819"/>
          </a:xfrm>
        </p:spPr>
        <p:txBody>
          <a:bodyPr/>
          <a:lstStyle/>
          <a:p>
            <a:pPr algn="ctr"/>
            <a:r>
              <a:rPr lang="en-US" dirty="0"/>
              <a:t>Arild Aspelund</a:t>
            </a:r>
          </a:p>
          <a:p>
            <a:pPr algn="ctr"/>
            <a:r>
              <a:rPr lang="en-US" dirty="0"/>
              <a:t>IØT, NTNU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428604"/>
            <a:ext cx="7696200" cy="1143000"/>
          </a:xfrm>
        </p:spPr>
        <p:txBody>
          <a:bodyPr/>
          <a:lstStyle/>
          <a:p>
            <a:pPr algn="ctr"/>
            <a:r>
              <a:rPr lang="en-US" dirty="0"/>
              <a:t>A 6-step Pricing Procedure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14348" y="2071678"/>
            <a:ext cx="7102475" cy="4521200"/>
            <a:chOff x="288" y="864"/>
            <a:chExt cx="4656" cy="3120"/>
          </a:xfrm>
        </p:grpSpPr>
        <p:sp>
          <p:nvSpPr>
            <p:cNvPr id="302085" name="Rectangle 5"/>
            <p:cNvSpPr>
              <a:spLocks noChangeArrowheads="1"/>
            </p:cNvSpPr>
            <p:nvPr/>
          </p:nvSpPr>
          <p:spPr bwMode="auto">
            <a:xfrm>
              <a:off x="288" y="864"/>
              <a:ext cx="2928" cy="480"/>
            </a:xfrm>
            <a:prstGeom prst="rect">
              <a:avLst/>
            </a:prstGeom>
            <a:solidFill>
              <a:schemeClr val="hlink"/>
            </a:solidFill>
            <a:ln w="9525" algn="ctr">
              <a:solidFill>
                <a:srgbClr val="E1DC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342900" indent="-342900" algn="ctr" eaLnBrk="1" hangingPunct="1">
                <a:spcBef>
                  <a:spcPct val="20000"/>
                </a:spcBef>
              </a:pPr>
              <a:r>
                <a:rPr lang="en-US" sz="2800" dirty="0">
                  <a:solidFill>
                    <a:srgbClr val="000066"/>
                  </a:solidFill>
                  <a:latin typeface="Arial" charset="0"/>
                </a:rPr>
                <a:t>Select the price objective</a:t>
              </a:r>
            </a:p>
          </p:txBody>
        </p:sp>
        <p:sp>
          <p:nvSpPr>
            <p:cNvPr id="302086" name="Rectangle 6"/>
            <p:cNvSpPr>
              <a:spLocks noChangeArrowheads="1"/>
            </p:cNvSpPr>
            <p:nvPr/>
          </p:nvSpPr>
          <p:spPr bwMode="auto">
            <a:xfrm>
              <a:off x="624" y="1392"/>
              <a:ext cx="2928" cy="480"/>
            </a:xfrm>
            <a:prstGeom prst="rect">
              <a:avLst/>
            </a:prstGeom>
            <a:solidFill>
              <a:schemeClr val="hlink"/>
            </a:solidFill>
            <a:ln w="9525" algn="ctr">
              <a:solidFill>
                <a:srgbClr val="E1DC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342900" indent="-342900" algn="ctr" eaLnBrk="1" hangingPunct="1">
                <a:spcBef>
                  <a:spcPct val="20000"/>
                </a:spcBef>
              </a:pPr>
              <a:r>
                <a:rPr lang="en-US" sz="2800">
                  <a:solidFill>
                    <a:srgbClr val="000066"/>
                  </a:solidFill>
                  <a:latin typeface="Arial" charset="0"/>
                </a:rPr>
                <a:t>Determine demand</a:t>
              </a:r>
            </a:p>
          </p:txBody>
        </p:sp>
        <p:sp>
          <p:nvSpPr>
            <p:cNvPr id="302087" name="Rectangle 7"/>
            <p:cNvSpPr>
              <a:spLocks noChangeArrowheads="1"/>
            </p:cNvSpPr>
            <p:nvPr/>
          </p:nvSpPr>
          <p:spPr bwMode="auto">
            <a:xfrm>
              <a:off x="864" y="1920"/>
              <a:ext cx="2928" cy="480"/>
            </a:xfrm>
            <a:prstGeom prst="rect">
              <a:avLst/>
            </a:prstGeom>
            <a:solidFill>
              <a:schemeClr val="hlink"/>
            </a:solidFill>
            <a:ln w="9525" algn="ctr">
              <a:solidFill>
                <a:srgbClr val="E1DC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342900" indent="-342900" algn="ctr" eaLnBrk="1" hangingPunct="1">
                <a:spcBef>
                  <a:spcPct val="20000"/>
                </a:spcBef>
              </a:pPr>
              <a:r>
                <a:rPr lang="en-US" sz="2800">
                  <a:solidFill>
                    <a:srgbClr val="000066"/>
                  </a:solidFill>
                  <a:latin typeface="Arial" charset="0"/>
                </a:rPr>
                <a:t>Estimate costs</a:t>
              </a:r>
            </a:p>
          </p:txBody>
        </p:sp>
        <p:sp>
          <p:nvSpPr>
            <p:cNvPr id="302088" name="Rectangle 8"/>
            <p:cNvSpPr>
              <a:spLocks noChangeArrowheads="1"/>
            </p:cNvSpPr>
            <p:nvPr/>
          </p:nvSpPr>
          <p:spPr bwMode="auto">
            <a:xfrm>
              <a:off x="1248" y="2448"/>
              <a:ext cx="2928" cy="480"/>
            </a:xfrm>
            <a:prstGeom prst="rect">
              <a:avLst/>
            </a:prstGeom>
            <a:solidFill>
              <a:schemeClr val="hlink"/>
            </a:solidFill>
            <a:ln w="9525" algn="ctr">
              <a:solidFill>
                <a:srgbClr val="E1DC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342900" indent="-342900" algn="ctr" eaLnBrk="1" hangingPunct="1">
                <a:spcBef>
                  <a:spcPct val="20000"/>
                </a:spcBef>
              </a:pPr>
              <a:r>
                <a:rPr lang="en-US" sz="2800">
                  <a:solidFill>
                    <a:srgbClr val="000066"/>
                  </a:solidFill>
                  <a:latin typeface="Arial" charset="0"/>
                </a:rPr>
                <a:t>Analyze competitor price mix</a:t>
              </a:r>
            </a:p>
          </p:txBody>
        </p:sp>
        <p:sp>
          <p:nvSpPr>
            <p:cNvPr id="302089" name="Rectangle 9"/>
            <p:cNvSpPr>
              <a:spLocks noChangeArrowheads="1"/>
            </p:cNvSpPr>
            <p:nvPr/>
          </p:nvSpPr>
          <p:spPr bwMode="auto">
            <a:xfrm>
              <a:off x="1632" y="2976"/>
              <a:ext cx="2928" cy="480"/>
            </a:xfrm>
            <a:prstGeom prst="rect">
              <a:avLst/>
            </a:prstGeom>
            <a:solidFill>
              <a:schemeClr val="hlink"/>
            </a:solidFill>
            <a:ln w="9525" algn="ctr">
              <a:solidFill>
                <a:srgbClr val="E1DC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342900" indent="-342900" algn="ctr" eaLnBrk="1" hangingPunct="1">
                <a:spcBef>
                  <a:spcPct val="20000"/>
                </a:spcBef>
              </a:pPr>
              <a:r>
                <a:rPr lang="en-US" sz="2800">
                  <a:solidFill>
                    <a:srgbClr val="000066"/>
                  </a:solidFill>
                  <a:latin typeface="Arial" charset="0"/>
                </a:rPr>
                <a:t>Select pricing method</a:t>
              </a:r>
            </a:p>
          </p:txBody>
        </p:sp>
        <p:sp>
          <p:nvSpPr>
            <p:cNvPr id="302090" name="Rectangle 10"/>
            <p:cNvSpPr>
              <a:spLocks noChangeArrowheads="1"/>
            </p:cNvSpPr>
            <p:nvPr/>
          </p:nvSpPr>
          <p:spPr bwMode="auto">
            <a:xfrm>
              <a:off x="2016" y="3504"/>
              <a:ext cx="2928" cy="480"/>
            </a:xfrm>
            <a:prstGeom prst="rect">
              <a:avLst/>
            </a:prstGeom>
            <a:solidFill>
              <a:schemeClr val="hlink"/>
            </a:solidFill>
            <a:ln w="9525" algn="ctr">
              <a:solidFill>
                <a:srgbClr val="E1DC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342900" indent="-342900" algn="ctr" eaLnBrk="1" hangingPunct="1">
                <a:spcBef>
                  <a:spcPct val="20000"/>
                </a:spcBef>
              </a:pPr>
              <a:r>
                <a:rPr lang="en-US" sz="2800">
                  <a:solidFill>
                    <a:srgbClr val="000066"/>
                  </a:solidFill>
                  <a:latin typeface="Arial" charset="0"/>
                </a:rPr>
                <a:t>Select final price</a:t>
              </a:r>
            </a:p>
          </p:txBody>
        </p:sp>
        <p:cxnSp>
          <p:nvCxnSpPr>
            <p:cNvPr id="302091" name="AutoShape 11"/>
            <p:cNvCxnSpPr>
              <a:cxnSpLocks noChangeShapeType="1"/>
              <a:stCxn id="302085" idx="1"/>
              <a:endCxn id="302086" idx="1"/>
            </p:cNvCxnSpPr>
            <p:nvPr/>
          </p:nvCxnSpPr>
          <p:spPr bwMode="auto">
            <a:xfrm rot="10800000" flipH="1" flipV="1">
              <a:off x="288" y="1104"/>
              <a:ext cx="336" cy="528"/>
            </a:xfrm>
            <a:prstGeom prst="bentConnector3">
              <a:avLst>
                <a:gd name="adj1" fmla="val -42856"/>
              </a:avLst>
            </a:prstGeom>
            <a:noFill/>
            <a:ln w="9525">
              <a:solidFill>
                <a:srgbClr val="000066"/>
              </a:solidFill>
              <a:miter lim="800000"/>
              <a:headEnd/>
              <a:tailEnd type="triangle" w="med" len="med"/>
            </a:ln>
            <a:effectLst/>
          </p:spPr>
        </p:cxnSp>
        <p:cxnSp>
          <p:nvCxnSpPr>
            <p:cNvPr id="302092" name="AutoShape 12"/>
            <p:cNvCxnSpPr>
              <a:cxnSpLocks noChangeShapeType="1"/>
              <a:stCxn id="302086" idx="1"/>
              <a:endCxn id="302087" idx="1"/>
            </p:cNvCxnSpPr>
            <p:nvPr/>
          </p:nvCxnSpPr>
          <p:spPr bwMode="auto">
            <a:xfrm rot="10800000" flipH="1" flipV="1">
              <a:off x="624" y="1632"/>
              <a:ext cx="240" cy="528"/>
            </a:xfrm>
            <a:prstGeom prst="bentConnector3">
              <a:avLst>
                <a:gd name="adj1" fmla="val -60000"/>
              </a:avLst>
            </a:prstGeom>
            <a:noFill/>
            <a:ln w="9525">
              <a:solidFill>
                <a:srgbClr val="000066"/>
              </a:solidFill>
              <a:miter lim="800000"/>
              <a:headEnd/>
              <a:tailEnd type="triangle" w="med" len="med"/>
            </a:ln>
            <a:effectLst/>
          </p:spPr>
        </p:cxnSp>
        <p:cxnSp>
          <p:nvCxnSpPr>
            <p:cNvPr id="302093" name="AutoShape 13"/>
            <p:cNvCxnSpPr>
              <a:cxnSpLocks noChangeShapeType="1"/>
              <a:stCxn id="302087" idx="1"/>
              <a:endCxn id="302088" idx="1"/>
            </p:cNvCxnSpPr>
            <p:nvPr/>
          </p:nvCxnSpPr>
          <p:spPr bwMode="auto">
            <a:xfrm rot="10800000" flipH="1" flipV="1">
              <a:off x="864" y="2160"/>
              <a:ext cx="384" cy="528"/>
            </a:xfrm>
            <a:prstGeom prst="bentConnector3">
              <a:avLst>
                <a:gd name="adj1" fmla="val -37500"/>
              </a:avLst>
            </a:prstGeom>
            <a:noFill/>
            <a:ln w="9525">
              <a:solidFill>
                <a:srgbClr val="000066"/>
              </a:solidFill>
              <a:miter lim="800000"/>
              <a:headEnd/>
              <a:tailEnd type="triangle" w="med" len="med"/>
            </a:ln>
            <a:effectLst/>
          </p:spPr>
        </p:cxnSp>
        <p:cxnSp>
          <p:nvCxnSpPr>
            <p:cNvPr id="302094" name="AutoShape 14"/>
            <p:cNvCxnSpPr>
              <a:cxnSpLocks noChangeShapeType="1"/>
              <a:stCxn id="302088" idx="1"/>
              <a:endCxn id="302089" idx="1"/>
            </p:cNvCxnSpPr>
            <p:nvPr/>
          </p:nvCxnSpPr>
          <p:spPr bwMode="auto">
            <a:xfrm rot="10800000" flipH="1" flipV="1">
              <a:off x="1248" y="2688"/>
              <a:ext cx="384" cy="528"/>
            </a:xfrm>
            <a:prstGeom prst="bentConnector3">
              <a:avLst>
                <a:gd name="adj1" fmla="val -37500"/>
              </a:avLst>
            </a:prstGeom>
            <a:noFill/>
            <a:ln w="9525">
              <a:solidFill>
                <a:srgbClr val="000066"/>
              </a:solidFill>
              <a:miter lim="800000"/>
              <a:headEnd/>
              <a:tailEnd type="triangle" w="med" len="med"/>
            </a:ln>
            <a:effectLst/>
          </p:spPr>
        </p:cxnSp>
        <p:cxnSp>
          <p:nvCxnSpPr>
            <p:cNvPr id="302095" name="AutoShape 15"/>
            <p:cNvCxnSpPr>
              <a:cxnSpLocks noChangeShapeType="1"/>
              <a:stCxn id="302089" idx="1"/>
              <a:endCxn id="302090" idx="1"/>
            </p:cNvCxnSpPr>
            <p:nvPr/>
          </p:nvCxnSpPr>
          <p:spPr bwMode="auto">
            <a:xfrm rot="10800000" flipH="1" flipV="1">
              <a:off x="1632" y="3216"/>
              <a:ext cx="384" cy="528"/>
            </a:xfrm>
            <a:prstGeom prst="bentConnector3">
              <a:avLst>
                <a:gd name="adj1" fmla="val -37500"/>
              </a:avLst>
            </a:prstGeom>
            <a:noFill/>
            <a:ln w="9525">
              <a:solidFill>
                <a:srgbClr val="000066"/>
              </a:solidFill>
              <a:miter lim="800000"/>
              <a:headEnd/>
              <a:tailEnd type="triangle" w="med" len="med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1 – Price Objectives</a:t>
            </a:r>
          </a:p>
        </p:txBody>
      </p:sp>
      <p:sp>
        <p:nvSpPr>
          <p:cNvPr id="30310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Survival</a:t>
            </a:r>
          </a:p>
          <a:p>
            <a:endParaRPr lang="en-US"/>
          </a:p>
          <a:p>
            <a:r>
              <a:rPr lang="en-US"/>
              <a:t>Maximum current profit</a:t>
            </a:r>
          </a:p>
          <a:p>
            <a:endParaRPr lang="en-US"/>
          </a:p>
          <a:p>
            <a:r>
              <a:rPr lang="en-US"/>
              <a:t>Maximum market share</a:t>
            </a:r>
          </a:p>
          <a:p>
            <a:endParaRPr lang="en-US"/>
          </a:p>
          <a:p>
            <a:r>
              <a:rPr lang="en-US"/>
              <a:t>Maximum market skimming</a:t>
            </a:r>
          </a:p>
          <a:p>
            <a:endParaRPr lang="en-US"/>
          </a:p>
          <a:p>
            <a:r>
              <a:rPr lang="en-US"/>
              <a:t>Product-quality leadership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2 – Determine Demand</a:t>
            </a:r>
          </a:p>
        </p:txBody>
      </p:sp>
      <p:sp>
        <p:nvSpPr>
          <p:cNvPr id="30413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Price Sensitivity</a:t>
            </a:r>
          </a:p>
          <a:p>
            <a:pPr lvl="1"/>
            <a:r>
              <a:rPr lang="en-US"/>
              <a:t>To what extent do consumers care about prices on these types of offerings</a:t>
            </a:r>
          </a:p>
          <a:p>
            <a:endParaRPr lang="en-US"/>
          </a:p>
          <a:p>
            <a:r>
              <a:rPr lang="en-US"/>
              <a:t>Estimation of demand</a:t>
            </a:r>
          </a:p>
          <a:p>
            <a:pPr lvl="1"/>
            <a:r>
              <a:rPr lang="en-US"/>
              <a:t>What is your total market potential?</a:t>
            </a:r>
          </a:p>
          <a:p>
            <a:pPr lvl="1"/>
            <a:r>
              <a:rPr lang="en-US"/>
              <a:t>What is realistically your share of the pie?</a:t>
            </a:r>
          </a:p>
          <a:p>
            <a:endParaRPr lang="en-US"/>
          </a:p>
          <a:p>
            <a:r>
              <a:rPr lang="en-US"/>
              <a:t>Price elasticity of demand</a:t>
            </a:r>
          </a:p>
          <a:p>
            <a:pPr lvl="1"/>
            <a:r>
              <a:rPr lang="en-US"/>
              <a:t>How will your total market (and your specific market segment) change with price changes?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2 – Determine Demand</a:t>
            </a:r>
          </a:p>
        </p:txBody>
      </p:sp>
      <p:pic>
        <p:nvPicPr>
          <p:cNvPr id="309252" name="Picture 4" descr="fig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65035"/>
            <a:ext cx="8001024" cy="3459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3 – Estimation Costs</a:t>
            </a:r>
          </a:p>
        </p:txBody>
      </p:sp>
      <p:sp>
        <p:nvSpPr>
          <p:cNvPr id="3051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Fixed costs</a:t>
            </a:r>
          </a:p>
          <a:p>
            <a:endParaRPr lang="en-US"/>
          </a:p>
          <a:p>
            <a:r>
              <a:rPr lang="en-US"/>
              <a:t>Variable costs</a:t>
            </a:r>
          </a:p>
          <a:p>
            <a:endParaRPr lang="en-US"/>
          </a:p>
          <a:p>
            <a:r>
              <a:rPr lang="en-US"/>
              <a:t>Total costs</a:t>
            </a:r>
          </a:p>
          <a:p>
            <a:endParaRPr lang="en-US"/>
          </a:p>
          <a:p>
            <a:r>
              <a:rPr lang="en-US"/>
              <a:t>Average cost</a:t>
            </a:r>
          </a:p>
          <a:p>
            <a:endParaRPr lang="en-US"/>
          </a:p>
          <a:p>
            <a:r>
              <a:rPr lang="en-US"/>
              <a:t>Cost at different levels of production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3 – Estimation Costs</a:t>
            </a:r>
          </a:p>
        </p:txBody>
      </p:sp>
      <p:pic>
        <p:nvPicPr>
          <p:cNvPr id="310276" name="Picture 4" descr="fig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14554"/>
            <a:ext cx="8071296" cy="3711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3 – Estimation Costs</a:t>
            </a:r>
          </a:p>
        </p:txBody>
      </p:sp>
      <p:pic>
        <p:nvPicPr>
          <p:cNvPr id="311300" name="Picture 4" descr="fig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048444"/>
            <a:ext cx="7929618" cy="4601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549275"/>
            <a:ext cx="8243887" cy="1143000"/>
          </a:xfrm>
        </p:spPr>
        <p:txBody>
          <a:bodyPr/>
          <a:lstStyle/>
          <a:p>
            <a:pPr algn="ctr"/>
            <a:r>
              <a:rPr lang="en-US"/>
              <a:t>4 - Analyze Competitors’ Price Mix</a:t>
            </a:r>
          </a:p>
        </p:txBody>
      </p:sp>
      <p:sp>
        <p:nvSpPr>
          <p:cNvPr id="312323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643050"/>
            <a:ext cx="7696200" cy="4757750"/>
          </a:xfrm>
        </p:spPr>
        <p:txBody>
          <a:bodyPr/>
          <a:lstStyle/>
          <a:p>
            <a:r>
              <a:rPr lang="en-US" dirty="0"/>
              <a:t>Analyze competitors’ costs, price structures and offers</a:t>
            </a:r>
          </a:p>
          <a:p>
            <a:pPr algn="ctr">
              <a:buFontTx/>
              <a:buNone/>
            </a:pPr>
            <a:endParaRPr lang="en-US" dirty="0"/>
          </a:p>
          <a:p>
            <a:pPr algn="ctr">
              <a:buFontTx/>
              <a:buNone/>
            </a:pPr>
            <a:r>
              <a:rPr lang="en-US" u="sng" dirty="0"/>
              <a:t>Consider Some of the Real Champions of Pricing</a:t>
            </a:r>
          </a:p>
          <a:p>
            <a:endParaRPr lang="en-US" dirty="0"/>
          </a:p>
          <a:p>
            <a:r>
              <a:rPr lang="en-US" dirty="0"/>
              <a:t>Public air transportation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Convenience </a:t>
            </a:r>
            <a:r>
              <a:rPr lang="en-US" dirty="0"/>
              <a:t>chains</a:t>
            </a:r>
          </a:p>
        </p:txBody>
      </p:sp>
      <p:pic>
        <p:nvPicPr>
          <p:cNvPr id="31232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43306" y="5572140"/>
            <a:ext cx="2016125" cy="107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232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2198" y="5286388"/>
            <a:ext cx="14287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232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736" y="4286256"/>
            <a:ext cx="1141413" cy="114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2327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86380" y="3357562"/>
            <a:ext cx="2016125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571480"/>
            <a:ext cx="7696200" cy="1143000"/>
          </a:xfrm>
        </p:spPr>
        <p:txBody>
          <a:bodyPr/>
          <a:lstStyle/>
          <a:p>
            <a:pPr algn="ctr"/>
            <a:r>
              <a:rPr lang="en-US" dirty="0"/>
              <a:t>Prices as a function of competition</a:t>
            </a:r>
          </a:p>
        </p:txBody>
      </p:sp>
      <p:graphicFrame>
        <p:nvGraphicFramePr>
          <p:cNvPr id="314372" name="Object 4"/>
          <p:cNvGraphicFramePr>
            <a:graphicFrameLocks noChangeAspect="1"/>
          </p:cNvGraphicFramePr>
          <p:nvPr>
            <p:ph idx="1"/>
          </p:nvPr>
        </p:nvGraphicFramePr>
        <p:xfrm>
          <a:off x="785786" y="1714488"/>
          <a:ext cx="6429420" cy="5009938"/>
        </p:xfrm>
        <a:graphic>
          <a:graphicData uri="http://schemas.openxmlformats.org/presentationml/2006/ole">
            <p:oleObj spid="_x0000_s350210" name="Photo Editor Photo" r:id="rId3" imgW="16561905" imgH="12904762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714356"/>
            <a:ext cx="7696200" cy="1143000"/>
          </a:xfrm>
        </p:spPr>
        <p:txBody>
          <a:bodyPr/>
          <a:lstStyle/>
          <a:p>
            <a:pPr algn="ctr"/>
            <a:r>
              <a:rPr lang="en-US" dirty="0"/>
              <a:t>5 – Select Pricing Method</a:t>
            </a:r>
          </a:p>
        </p:txBody>
      </p:sp>
      <p:sp>
        <p:nvSpPr>
          <p:cNvPr id="307203" name="Rectangle 3"/>
          <p:cNvSpPr>
            <a:spLocks noGrp="1" noChangeArrowheads="1"/>
          </p:cNvSpPr>
          <p:nvPr>
            <p:ph idx="1"/>
          </p:nvPr>
        </p:nvSpPr>
        <p:spPr>
          <a:xfrm>
            <a:off x="714348" y="2428868"/>
            <a:ext cx="7772400" cy="3522677"/>
          </a:xfrm>
        </p:spPr>
        <p:txBody>
          <a:bodyPr/>
          <a:lstStyle/>
          <a:p>
            <a:r>
              <a:rPr lang="en-US" dirty="0"/>
              <a:t>Mark-up pricing</a:t>
            </a:r>
          </a:p>
          <a:p>
            <a:r>
              <a:rPr lang="en-US" dirty="0" smtClean="0"/>
              <a:t>Target-return </a:t>
            </a:r>
            <a:r>
              <a:rPr lang="en-US" dirty="0"/>
              <a:t>pricing</a:t>
            </a:r>
          </a:p>
          <a:p>
            <a:r>
              <a:rPr lang="en-US" dirty="0" smtClean="0"/>
              <a:t>Perceived-value </a:t>
            </a:r>
            <a:r>
              <a:rPr lang="en-US" dirty="0"/>
              <a:t>pricing</a:t>
            </a:r>
          </a:p>
          <a:p>
            <a:r>
              <a:rPr lang="en-US" dirty="0" smtClean="0"/>
              <a:t>Value-pricing</a:t>
            </a:r>
            <a:endParaRPr lang="en-US" dirty="0"/>
          </a:p>
          <a:p>
            <a:r>
              <a:rPr lang="en-US" dirty="0" smtClean="0"/>
              <a:t>Going-rate </a:t>
            </a:r>
            <a:r>
              <a:rPr lang="en-US" dirty="0"/>
              <a:t>pricing</a:t>
            </a:r>
          </a:p>
          <a:p>
            <a:r>
              <a:rPr lang="en-US" dirty="0" smtClean="0"/>
              <a:t>Auction-type </a:t>
            </a:r>
            <a:r>
              <a:rPr lang="en-US" dirty="0"/>
              <a:t>pricing</a:t>
            </a:r>
          </a:p>
          <a:p>
            <a:pPr lvl="1"/>
            <a:r>
              <a:rPr lang="en-US" dirty="0"/>
              <a:t>English, Dutch, sealed-bidding, and repeated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Outline</a:t>
            </a:r>
            <a:endParaRPr lang="en-US" i="1"/>
          </a:p>
        </p:txBody>
      </p:sp>
      <p:sp>
        <p:nvSpPr>
          <p:cNvPr id="2611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Product </a:t>
            </a:r>
            <a:r>
              <a:rPr lang="en-US" dirty="0"/>
              <a:t>differentiation and product positioning</a:t>
            </a:r>
          </a:p>
          <a:p>
            <a:endParaRPr lang="en-US" dirty="0" smtClean="0"/>
          </a:p>
          <a:p>
            <a:r>
              <a:rPr lang="en-US" dirty="0" smtClean="0"/>
              <a:t>Understanding pricing</a:t>
            </a:r>
          </a:p>
          <a:p>
            <a:endParaRPr lang="en-US" dirty="0" smtClean="0"/>
          </a:p>
          <a:p>
            <a:r>
              <a:rPr lang="en-US" dirty="0" smtClean="0"/>
              <a:t>Some typical pricing mistakes</a:t>
            </a:r>
          </a:p>
          <a:p>
            <a:endParaRPr lang="en-US" dirty="0" smtClean="0"/>
          </a:p>
          <a:p>
            <a:r>
              <a:rPr lang="en-US" dirty="0" smtClean="0"/>
              <a:t>A six-step method for price setting</a:t>
            </a:r>
          </a:p>
          <a:p>
            <a:endParaRPr lang="en-US" dirty="0" smtClean="0"/>
          </a:p>
          <a:p>
            <a:r>
              <a:rPr lang="en-US" dirty="0" smtClean="0"/>
              <a:t>Product-Mix </a:t>
            </a:r>
            <a:r>
              <a:rPr lang="en-US" dirty="0"/>
              <a:t>pricing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642918"/>
            <a:ext cx="7696200" cy="1143000"/>
          </a:xfrm>
        </p:spPr>
        <p:txBody>
          <a:bodyPr/>
          <a:lstStyle/>
          <a:p>
            <a:pPr algn="ctr"/>
            <a:r>
              <a:rPr lang="en-US" dirty="0"/>
              <a:t>6 – Select Final Price </a:t>
            </a:r>
          </a:p>
        </p:txBody>
      </p:sp>
      <p:sp>
        <p:nvSpPr>
          <p:cNvPr id="308227" name="Rectangle 3"/>
          <p:cNvSpPr>
            <a:spLocks noGrp="1" noChangeArrowheads="1"/>
          </p:cNvSpPr>
          <p:nvPr>
            <p:ph idx="1"/>
          </p:nvPr>
        </p:nvSpPr>
        <p:spPr>
          <a:xfrm>
            <a:off x="357158" y="1857364"/>
            <a:ext cx="7696200" cy="4191000"/>
          </a:xfrm>
        </p:spPr>
        <p:txBody>
          <a:bodyPr/>
          <a:lstStyle/>
          <a:p>
            <a:r>
              <a:rPr lang="en-US" dirty="0"/>
              <a:t>In addition to the offering-specific your need to consider the following aspects concerning your marketing campaign and organization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Impact of other marketing activities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Company policies and brand consistency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 Consumers’ risk association</a:t>
            </a:r>
          </a:p>
          <a:p>
            <a:pPr lvl="2"/>
            <a:r>
              <a:rPr lang="en-US" dirty="0"/>
              <a:t>New and unknown market actors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Reactions from other parties</a:t>
            </a:r>
          </a:p>
          <a:p>
            <a:pPr lvl="2"/>
            <a:r>
              <a:rPr lang="en-US" dirty="0"/>
              <a:t>Suppliers, partners, other stake holders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58" y="714356"/>
            <a:ext cx="7696200" cy="1143000"/>
          </a:xfrm>
        </p:spPr>
        <p:txBody>
          <a:bodyPr/>
          <a:lstStyle/>
          <a:p>
            <a:pPr algn="ctr"/>
            <a:r>
              <a:rPr lang="en-US" dirty="0"/>
              <a:t>Pricing Product Mixes (1)</a:t>
            </a:r>
          </a:p>
        </p:txBody>
      </p:sp>
      <p:sp>
        <p:nvSpPr>
          <p:cNvPr id="345091" name="Rectangle 3"/>
          <p:cNvSpPr>
            <a:spLocks noGrp="1" noChangeArrowheads="1"/>
          </p:cNvSpPr>
          <p:nvPr>
            <p:ph idx="1"/>
          </p:nvPr>
        </p:nvSpPr>
        <p:spPr>
          <a:xfrm>
            <a:off x="500034" y="2093912"/>
            <a:ext cx="4635508" cy="4478360"/>
          </a:xfrm>
        </p:spPr>
        <p:txBody>
          <a:bodyPr/>
          <a:lstStyle/>
          <a:p>
            <a:r>
              <a:rPr lang="en-US" dirty="0"/>
              <a:t>Product line pricing</a:t>
            </a:r>
          </a:p>
          <a:p>
            <a:pPr lvl="1"/>
            <a:r>
              <a:rPr lang="en-US" dirty="0"/>
              <a:t>Differ prices on different products </a:t>
            </a:r>
            <a:br>
              <a:rPr lang="en-US" dirty="0"/>
            </a:br>
            <a:r>
              <a:rPr lang="en-US" dirty="0"/>
              <a:t>in the product line</a:t>
            </a:r>
          </a:p>
          <a:p>
            <a:endParaRPr lang="en-US" dirty="0"/>
          </a:p>
          <a:p>
            <a:r>
              <a:rPr lang="en-US" dirty="0" smtClean="0"/>
              <a:t>Optional-feature </a:t>
            </a:r>
            <a:r>
              <a:rPr lang="en-US" dirty="0"/>
              <a:t>pricing</a:t>
            </a:r>
          </a:p>
          <a:p>
            <a:pPr lvl="1"/>
            <a:r>
              <a:rPr lang="en-US" dirty="0"/>
              <a:t>Offer a stripped version and variable prices on optional features</a:t>
            </a:r>
          </a:p>
          <a:p>
            <a:endParaRPr lang="en-US" dirty="0"/>
          </a:p>
          <a:p>
            <a:r>
              <a:rPr lang="en-US" dirty="0"/>
              <a:t>Captive-product pricing</a:t>
            </a:r>
          </a:p>
          <a:p>
            <a:pPr lvl="1"/>
            <a:r>
              <a:rPr lang="en-US" dirty="0"/>
              <a:t>Different pricing on durable and non-durable products or supportive services</a:t>
            </a:r>
          </a:p>
        </p:txBody>
      </p:sp>
      <p:pic>
        <p:nvPicPr>
          <p:cNvPr id="34509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43570" y="1928802"/>
            <a:ext cx="2016125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509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8" y="3500438"/>
            <a:ext cx="1944687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509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0694" y="5143512"/>
            <a:ext cx="2232025" cy="150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Pricing Product Mixes (2)</a:t>
            </a:r>
          </a:p>
        </p:txBody>
      </p:sp>
      <p:sp>
        <p:nvSpPr>
          <p:cNvPr id="346115" name="Rectangle 3"/>
          <p:cNvSpPr>
            <a:spLocks noGrp="1" noChangeArrowheads="1"/>
          </p:cNvSpPr>
          <p:nvPr>
            <p:ph idx="1"/>
          </p:nvPr>
        </p:nvSpPr>
        <p:spPr>
          <a:xfrm>
            <a:off x="500034" y="1928802"/>
            <a:ext cx="4572032" cy="4114800"/>
          </a:xfrm>
        </p:spPr>
        <p:txBody>
          <a:bodyPr/>
          <a:lstStyle/>
          <a:p>
            <a:r>
              <a:rPr lang="en-US" dirty="0"/>
              <a:t>Two-part pricing</a:t>
            </a:r>
          </a:p>
          <a:p>
            <a:pPr lvl="1"/>
            <a:r>
              <a:rPr lang="en-US" dirty="0"/>
              <a:t>Fixed fee plus a variable usage fee</a:t>
            </a:r>
          </a:p>
          <a:p>
            <a:endParaRPr lang="en-US" dirty="0"/>
          </a:p>
          <a:p>
            <a:r>
              <a:rPr lang="en-US" dirty="0"/>
              <a:t>By-product pricing</a:t>
            </a:r>
          </a:p>
          <a:p>
            <a:pPr lvl="1"/>
            <a:r>
              <a:rPr lang="en-US" dirty="0"/>
              <a:t>Selling production “surplus”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Product-bundling pricing</a:t>
            </a:r>
          </a:p>
          <a:p>
            <a:pPr lvl="1"/>
            <a:r>
              <a:rPr lang="en-US" dirty="0"/>
              <a:t>Bundle several product or services with individually low prices, but high combined value</a:t>
            </a:r>
          </a:p>
        </p:txBody>
      </p:sp>
      <p:pic>
        <p:nvPicPr>
          <p:cNvPr id="34611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6380" y="1785926"/>
            <a:ext cx="1189038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611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3702" y="2928934"/>
            <a:ext cx="1331913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611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4" y="4714884"/>
            <a:ext cx="1728788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611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2264" y="5500687"/>
            <a:ext cx="1506537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Summary and continuation</a:t>
            </a:r>
          </a:p>
        </p:txBody>
      </p:sp>
      <p:sp>
        <p:nvSpPr>
          <p:cNvPr id="3276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  <a:p>
            <a:pPr lvl="1"/>
            <a:r>
              <a:rPr lang="en-US" dirty="0" smtClean="0"/>
              <a:t>Product </a:t>
            </a:r>
            <a:r>
              <a:rPr lang="en-US" dirty="0"/>
              <a:t>and service differentiation</a:t>
            </a:r>
          </a:p>
          <a:p>
            <a:pPr lvl="1"/>
            <a:r>
              <a:rPr lang="en-US" dirty="0"/>
              <a:t>Product and service mix</a:t>
            </a:r>
          </a:p>
          <a:p>
            <a:pPr lvl="1"/>
            <a:r>
              <a:rPr lang="en-US" dirty="0" smtClean="0"/>
              <a:t>Psychology of pricing</a:t>
            </a:r>
          </a:p>
          <a:p>
            <a:pPr lvl="1"/>
            <a:r>
              <a:rPr lang="en-US" dirty="0" smtClean="0"/>
              <a:t>Mistakes in pricing</a:t>
            </a:r>
          </a:p>
          <a:p>
            <a:pPr lvl="1"/>
            <a:r>
              <a:rPr lang="en-US" dirty="0" smtClean="0"/>
              <a:t>A 6-step model for pricing</a:t>
            </a:r>
          </a:p>
          <a:p>
            <a:pPr lvl="1"/>
            <a:r>
              <a:rPr lang="en-US" dirty="0" smtClean="0"/>
              <a:t>Product-mix pricing</a:t>
            </a:r>
          </a:p>
          <a:p>
            <a:endParaRPr lang="en-US" dirty="0"/>
          </a:p>
          <a:p>
            <a:r>
              <a:rPr lang="en-US" dirty="0"/>
              <a:t>Continuation</a:t>
            </a:r>
          </a:p>
          <a:p>
            <a:pPr lvl="1"/>
            <a:r>
              <a:rPr lang="en-US" dirty="0" smtClean="0"/>
              <a:t>Market Channels and Value Networks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The Customer Value Hierarchy</a:t>
            </a:r>
          </a:p>
        </p:txBody>
      </p:sp>
      <p:pic>
        <p:nvPicPr>
          <p:cNvPr id="33690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1413" y="2276475"/>
            <a:ext cx="4543425" cy="4152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Product Categories</a:t>
            </a:r>
          </a:p>
        </p:txBody>
      </p:sp>
      <p:sp>
        <p:nvSpPr>
          <p:cNvPr id="337923" name="Rectangle 3"/>
          <p:cNvSpPr>
            <a:spLocks noGrp="1" noChangeArrowheads="1"/>
          </p:cNvSpPr>
          <p:nvPr>
            <p:ph idx="1"/>
          </p:nvPr>
        </p:nvSpPr>
        <p:spPr>
          <a:xfrm>
            <a:off x="1079500" y="1978025"/>
            <a:ext cx="3132138" cy="4114800"/>
          </a:xfrm>
        </p:spPr>
        <p:txBody>
          <a:bodyPr/>
          <a:lstStyle/>
          <a:p>
            <a:r>
              <a:rPr lang="en-US"/>
              <a:t>Durability</a:t>
            </a:r>
          </a:p>
          <a:p>
            <a:pPr lvl="1"/>
            <a:r>
              <a:rPr lang="en-US"/>
              <a:t>Durable</a:t>
            </a:r>
          </a:p>
          <a:p>
            <a:pPr lvl="1"/>
            <a:r>
              <a:rPr lang="en-US"/>
              <a:t>Non-durable</a:t>
            </a:r>
          </a:p>
          <a:p>
            <a:pPr lvl="1"/>
            <a:endParaRPr lang="en-US"/>
          </a:p>
          <a:p>
            <a:r>
              <a:rPr lang="en-US"/>
              <a:t>Tangibility</a:t>
            </a:r>
          </a:p>
          <a:p>
            <a:pPr lvl="1"/>
            <a:r>
              <a:rPr lang="en-US"/>
              <a:t>Services</a:t>
            </a:r>
          </a:p>
          <a:p>
            <a:endParaRPr lang="en-US"/>
          </a:p>
          <a:p>
            <a:r>
              <a:rPr lang="en-US"/>
              <a:t>Use</a:t>
            </a:r>
          </a:p>
          <a:p>
            <a:pPr lvl="1"/>
            <a:r>
              <a:rPr lang="en-US"/>
              <a:t>Consumer goods</a:t>
            </a:r>
          </a:p>
          <a:p>
            <a:pPr lvl="1"/>
            <a:r>
              <a:rPr lang="en-US"/>
              <a:t>Industrial goods</a:t>
            </a:r>
          </a:p>
        </p:txBody>
      </p:sp>
      <p:pic>
        <p:nvPicPr>
          <p:cNvPr id="33792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3372" y="1857364"/>
            <a:ext cx="2232025" cy="171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2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1500174"/>
            <a:ext cx="1587500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2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95738" y="4437063"/>
            <a:ext cx="2016125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28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43702" y="4643446"/>
            <a:ext cx="1512887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Product Differentiation</a:t>
            </a:r>
          </a:p>
        </p:txBody>
      </p:sp>
      <p:sp>
        <p:nvSpPr>
          <p:cNvPr id="338947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000"/>
              <a:t>Form</a:t>
            </a:r>
          </a:p>
          <a:p>
            <a:endParaRPr lang="en-US" sz="2000"/>
          </a:p>
          <a:p>
            <a:r>
              <a:rPr lang="en-US" sz="2000"/>
              <a:t>Features</a:t>
            </a:r>
          </a:p>
          <a:p>
            <a:endParaRPr lang="en-US" sz="2000"/>
          </a:p>
          <a:p>
            <a:r>
              <a:rPr lang="en-US" sz="2000"/>
              <a:t>Performance quality</a:t>
            </a:r>
          </a:p>
          <a:p>
            <a:endParaRPr lang="en-US" sz="2000"/>
          </a:p>
          <a:p>
            <a:r>
              <a:rPr lang="en-US" sz="2000"/>
              <a:t>Conformance quality</a:t>
            </a:r>
          </a:p>
        </p:txBody>
      </p:sp>
      <p:sp>
        <p:nvSpPr>
          <p:cNvPr id="338948" name="Rectangle 4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000"/>
              <a:t>Durability</a:t>
            </a:r>
          </a:p>
          <a:p>
            <a:endParaRPr lang="en-US" sz="2000"/>
          </a:p>
          <a:p>
            <a:r>
              <a:rPr lang="en-US" sz="2000"/>
              <a:t>Reliability</a:t>
            </a:r>
          </a:p>
          <a:p>
            <a:endParaRPr lang="en-US" sz="2000"/>
          </a:p>
          <a:p>
            <a:r>
              <a:rPr lang="en-US" sz="2000"/>
              <a:t>Reparability</a:t>
            </a:r>
          </a:p>
          <a:p>
            <a:endParaRPr lang="en-US" sz="2000"/>
          </a:p>
          <a:p>
            <a:r>
              <a:rPr lang="en-US" sz="2000"/>
              <a:t>Style</a:t>
            </a:r>
          </a:p>
        </p:txBody>
      </p:sp>
      <p:pic>
        <p:nvPicPr>
          <p:cNvPr id="338950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2066" y="4854575"/>
            <a:ext cx="2665413" cy="200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895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7813" y="5300663"/>
            <a:ext cx="2303462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642918"/>
            <a:ext cx="7696200" cy="1143000"/>
          </a:xfrm>
        </p:spPr>
        <p:txBody>
          <a:bodyPr/>
          <a:lstStyle/>
          <a:p>
            <a:pPr algn="ctr"/>
            <a:r>
              <a:rPr lang="en-US" dirty="0"/>
              <a:t>Service Differentiation</a:t>
            </a:r>
          </a:p>
        </p:txBody>
      </p:sp>
      <p:sp>
        <p:nvSpPr>
          <p:cNvPr id="339972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1071538" y="1785926"/>
            <a:ext cx="3810000" cy="1955800"/>
          </a:xfrm>
        </p:spPr>
        <p:txBody>
          <a:bodyPr/>
          <a:lstStyle/>
          <a:p>
            <a:r>
              <a:rPr lang="en-US" sz="2000" dirty="0"/>
              <a:t>Ordering ease</a:t>
            </a:r>
          </a:p>
          <a:p>
            <a:endParaRPr lang="en-US" sz="2000" dirty="0"/>
          </a:p>
          <a:p>
            <a:r>
              <a:rPr lang="en-US" sz="2000" dirty="0"/>
              <a:t>Delivery</a:t>
            </a:r>
          </a:p>
          <a:p>
            <a:endParaRPr lang="en-US" sz="2000" dirty="0"/>
          </a:p>
          <a:p>
            <a:r>
              <a:rPr lang="en-US" sz="2000" dirty="0"/>
              <a:t>Installation</a:t>
            </a:r>
          </a:p>
        </p:txBody>
      </p:sp>
      <p:sp>
        <p:nvSpPr>
          <p:cNvPr id="339973" name="Rectangle 5"/>
          <p:cNvSpPr>
            <a:spLocks noGrp="1" noChangeArrowheads="1"/>
          </p:cNvSpPr>
          <p:nvPr>
            <p:ph sz="half" idx="2"/>
          </p:nvPr>
        </p:nvSpPr>
        <p:spPr>
          <a:xfrm>
            <a:off x="4429124" y="1785926"/>
            <a:ext cx="3810000" cy="2027238"/>
          </a:xfrm>
        </p:spPr>
        <p:txBody>
          <a:bodyPr/>
          <a:lstStyle/>
          <a:p>
            <a:r>
              <a:rPr lang="en-US" sz="2000" dirty="0"/>
              <a:t>Customer training</a:t>
            </a:r>
          </a:p>
          <a:p>
            <a:endParaRPr lang="en-US" sz="2000" dirty="0"/>
          </a:p>
          <a:p>
            <a:r>
              <a:rPr lang="en-US" sz="2000" dirty="0"/>
              <a:t>Customer consulting</a:t>
            </a:r>
          </a:p>
          <a:p>
            <a:endParaRPr lang="en-US" sz="2000" dirty="0"/>
          </a:p>
          <a:p>
            <a:r>
              <a:rPr lang="en-US" sz="2000" dirty="0"/>
              <a:t>Maintenance and repair</a:t>
            </a:r>
          </a:p>
        </p:txBody>
      </p:sp>
      <p:pic>
        <p:nvPicPr>
          <p:cNvPr id="33997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2" y="4214818"/>
            <a:ext cx="1482590" cy="2184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997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4214818"/>
            <a:ext cx="1959745" cy="216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9976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00496" y="4215688"/>
            <a:ext cx="3786214" cy="221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Product and Service Mix</a:t>
            </a:r>
          </a:p>
        </p:txBody>
      </p:sp>
      <p:sp>
        <p:nvSpPr>
          <p:cNvPr id="343043" name="Rectangle 3"/>
          <p:cNvSpPr>
            <a:spLocks noGrp="1" noChangeArrowheads="1"/>
          </p:cNvSpPr>
          <p:nvPr>
            <p:ph idx="1"/>
          </p:nvPr>
        </p:nvSpPr>
        <p:spPr>
          <a:xfrm>
            <a:off x="357158" y="1928802"/>
            <a:ext cx="4645025" cy="4403725"/>
          </a:xfrm>
        </p:spPr>
        <p:txBody>
          <a:bodyPr/>
          <a:lstStyle/>
          <a:p>
            <a:r>
              <a:rPr lang="en-US" sz="1800" dirty="0"/>
              <a:t>Width</a:t>
            </a:r>
          </a:p>
          <a:p>
            <a:pPr lvl="1"/>
            <a:r>
              <a:rPr lang="en-US" sz="1600" dirty="0"/>
              <a:t>Number of different product lines</a:t>
            </a:r>
          </a:p>
          <a:p>
            <a:pPr lvl="1"/>
            <a:endParaRPr lang="en-US" sz="1600" dirty="0"/>
          </a:p>
          <a:p>
            <a:r>
              <a:rPr lang="en-US" sz="1800" dirty="0" smtClean="0"/>
              <a:t>Length</a:t>
            </a:r>
            <a:endParaRPr lang="en-US" sz="1800" dirty="0"/>
          </a:p>
          <a:p>
            <a:pPr lvl="1"/>
            <a:r>
              <a:rPr lang="en-US" sz="1600" dirty="0"/>
              <a:t>Number of variants within each product </a:t>
            </a:r>
            <a:r>
              <a:rPr lang="en-US" sz="1600" dirty="0" smtClean="0"/>
              <a:t>line</a:t>
            </a:r>
          </a:p>
          <a:p>
            <a:pPr lvl="1"/>
            <a:endParaRPr lang="en-US" sz="1600" dirty="0"/>
          </a:p>
          <a:p>
            <a:r>
              <a:rPr lang="en-US" sz="1800" dirty="0" smtClean="0"/>
              <a:t>Depth</a:t>
            </a:r>
          </a:p>
          <a:p>
            <a:pPr lvl="1"/>
            <a:r>
              <a:rPr lang="en-US" sz="1600" dirty="0" smtClean="0"/>
              <a:t>Total number of different products</a:t>
            </a:r>
          </a:p>
          <a:p>
            <a:pPr lvl="1"/>
            <a:endParaRPr lang="en-US" sz="1600" dirty="0"/>
          </a:p>
          <a:p>
            <a:r>
              <a:rPr lang="en-US" sz="1800" dirty="0"/>
              <a:t>Consistency</a:t>
            </a:r>
          </a:p>
          <a:p>
            <a:pPr lvl="1"/>
            <a:r>
              <a:rPr lang="en-US" sz="1600" dirty="0"/>
              <a:t>How closely related are the different products in the product mix</a:t>
            </a:r>
          </a:p>
          <a:p>
            <a:endParaRPr lang="en-US" sz="1800" dirty="0"/>
          </a:p>
          <a:p>
            <a:r>
              <a:rPr lang="en-US" sz="1800" dirty="0"/>
              <a:t>Supporting and complementary services</a:t>
            </a:r>
          </a:p>
        </p:txBody>
      </p:sp>
      <p:pic>
        <p:nvPicPr>
          <p:cNvPr id="34304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4" y="1571612"/>
            <a:ext cx="2592388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304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3071810"/>
            <a:ext cx="2663825" cy="141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304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16" y="4929198"/>
            <a:ext cx="1271587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3047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43570" y="4786322"/>
            <a:ext cx="1139825" cy="170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3048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96188" y="549275"/>
            <a:ext cx="1401762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The Psychology of Pricing</a:t>
            </a:r>
          </a:p>
        </p:txBody>
      </p:sp>
      <p:sp>
        <p:nvSpPr>
          <p:cNvPr id="29901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Reference prices</a:t>
            </a:r>
          </a:p>
          <a:p>
            <a:pPr lvl="1"/>
            <a:r>
              <a:rPr lang="en-US"/>
              <a:t>Most people don’t remember most actual prices, but refers to internal or external reference prices</a:t>
            </a:r>
          </a:p>
          <a:p>
            <a:endParaRPr lang="en-US"/>
          </a:p>
          <a:p>
            <a:r>
              <a:rPr lang="en-US"/>
              <a:t>Price-quality inference</a:t>
            </a:r>
          </a:p>
          <a:p>
            <a:pPr lvl="1"/>
            <a:r>
              <a:rPr lang="en-US"/>
              <a:t>There is a tendency to believe there is a positive price-quality relationship in any product market</a:t>
            </a:r>
          </a:p>
          <a:p>
            <a:endParaRPr lang="en-US"/>
          </a:p>
          <a:p>
            <a:r>
              <a:rPr lang="en-US"/>
              <a:t>Price associations</a:t>
            </a:r>
          </a:p>
          <a:p>
            <a:pPr lvl="1"/>
            <a:r>
              <a:rPr lang="en-US"/>
              <a:t>9,99</a:t>
            </a:r>
          </a:p>
          <a:p>
            <a:pPr lvl="1"/>
            <a:r>
              <a:rPr lang="en-US"/>
              <a:t>Odd and even numbers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/>
              <a:t>Some Common Mistakes in Pricing</a:t>
            </a:r>
          </a:p>
        </p:txBody>
      </p:sp>
      <p:sp>
        <p:nvSpPr>
          <p:cNvPr id="30003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Determine costs and take traditional industry margins</a:t>
            </a:r>
          </a:p>
          <a:p>
            <a:endParaRPr lang="en-US"/>
          </a:p>
          <a:p>
            <a:r>
              <a:rPr lang="en-US"/>
              <a:t>Failure to revise price to capitalize on market changes</a:t>
            </a:r>
          </a:p>
          <a:p>
            <a:endParaRPr lang="en-US"/>
          </a:p>
          <a:p>
            <a:r>
              <a:rPr lang="en-US"/>
              <a:t>Setting price independently of the rest of the marketing mix</a:t>
            </a:r>
          </a:p>
          <a:p>
            <a:pPr lvl="2"/>
            <a:r>
              <a:rPr lang="en-US"/>
              <a:t>Price</a:t>
            </a:r>
          </a:p>
          <a:p>
            <a:pPr lvl="2"/>
            <a:r>
              <a:rPr lang="en-US"/>
              <a:t>Product</a:t>
            </a:r>
          </a:p>
          <a:p>
            <a:pPr lvl="2"/>
            <a:r>
              <a:rPr lang="en-US"/>
              <a:t>Place</a:t>
            </a:r>
          </a:p>
          <a:p>
            <a:pPr lvl="2"/>
            <a:r>
              <a:rPr lang="en-US"/>
              <a:t>Promotion</a:t>
            </a:r>
          </a:p>
          <a:p>
            <a:endParaRPr lang="en-US"/>
          </a:p>
          <a:p>
            <a:r>
              <a:rPr lang="en-US"/>
              <a:t>Failure to vary price by product item, market segment, distribution channels, and purchase occasion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n-NO" altLang="nn-NO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n-NO" altLang="nn-NO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UIO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4031</TotalTime>
  <Words>532</Words>
  <Application>Microsoft PowerPoint</Application>
  <PresentationFormat>Overhead</PresentationFormat>
  <Paragraphs>188</Paragraphs>
  <Slides>23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Default Design</vt:lpstr>
      <vt:lpstr>UIO</vt:lpstr>
      <vt:lpstr>Photo Editor Photo</vt:lpstr>
      <vt:lpstr>Product and Price Strategies</vt:lpstr>
      <vt:lpstr>Outline</vt:lpstr>
      <vt:lpstr>The Customer Value Hierarchy</vt:lpstr>
      <vt:lpstr>Product Categories</vt:lpstr>
      <vt:lpstr>Product Differentiation</vt:lpstr>
      <vt:lpstr>Service Differentiation</vt:lpstr>
      <vt:lpstr>Product and Service Mix</vt:lpstr>
      <vt:lpstr>The Psychology of Pricing</vt:lpstr>
      <vt:lpstr>Some Common Mistakes in Pricing</vt:lpstr>
      <vt:lpstr>A 6-step Pricing Procedure</vt:lpstr>
      <vt:lpstr>1 – Price Objectives</vt:lpstr>
      <vt:lpstr>2 – Determine Demand</vt:lpstr>
      <vt:lpstr>2 – Determine Demand</vt:lpstr>
      <vt:lpstr>3 – Estimation Costs</vt:lpstr>
      <vt:lpstr>3 – Estimation Costs</vt:lpstr>
      <vt:lpstr>3 – Estimation Costs</vt:lpstr>
      <vt:lpstr>4 - Analyze Competitors’ Price Mix</vt:lpstr>
      <vt:lpstr>Prices as a function of competition</vt:lpstr>
      <vt:lpstr>5 – Select Pricing Method</vt:lpstr>
      <vt:lpstr>6 – Select Final Price </vt:lpstr>
      <vt:lpstr>Pricing Product Mixes (1)</vt:lpstr>
      <vt:lpstr>Pricing Product Mixes (2)</vt:lpstr>
      <vt:lpstr>Summary and continuation</vt:lpstr>
    </vt:vector>
  </TitlesOfParts>
  <Company>NTNU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Nyskaping ved universitetene</dc:title>
  <dc:creator>einarr</dc:creator>
  <cp:lastModifiedBy>Arild Aspelund</cp:lastModifiedBy>
  <cp:revision>189</cp:revision>
  <cp:lastPrinted>2001-08-08T13:25:21Z</cp:lastPrinted>
  <dcterms:created xsi:type="dcterms:W3CDTF">2002-04-25T08:09:10Z</dcterms:created>
  <dcterms:modified xsi:type="dcterms:W3CDTF">2008-10-25T16:47:45Z</dcterms:modified>
</cp:coreProperties>
</file>