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64" r:id="rId2"/>
  </p:sldMasterIdLst>
  <p:notesMasterIdLst>
    <p:notesMasterId r:id="rId23"/>
  </p:notesMasterIdLst>
  <p:handoutMasterIdLst>
    <p:handoutMasterId r:id="rId24"/>
  </p:handoutMasterIdLst>
  <p:sldIdLst>
    <p:sldId id="287" r:id="rId3"/>
    <p:sldId id="309" r:id="rId4"/>
    <p:sldId id="29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2" r:id="rId16"/>
    <p:sldId id="323" r:id="rId17"/>
    <p:sldId id="324" r:id="rId18"/>
    <p:sldId id="325" r:id="rId19"/>
    <p:sldId id="326" r:id="rId20"/>
    <p:sldId id="328" r:id="rId21"/>
    <p:sldId id="329" r:id="rId22"/>
  </p:sldIdLst>
  <p:sldSz cx="9144000" cy="6858000" type="overhead"/>
  <p:notesSz cx="6681788" cy="98171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ilda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8" autoAdjust="0"/>
    <p:restoredTop sz="94660"/>
  </p:normalViewPr>
  <p:slideViewPr>
    <p:cSldViewPr>
      <p:cViewPr varScale="1">
        <p:scale>
          <a:sx n="92" d="100"/>
          <a:sy n="92" d="100"/>
        </p:scale>
        <p:origin x="-11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nb-NO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38BDD72E-D8F5-4A9E-9E37-9C8D9CE28564}" type="slidenum">
              <a:rPr lang="nb-NO"/>
              <a:pPr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6188" y="0"/>
            <a:ext cx="28956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n-NO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887413" y="736600"/>
            <a:ext cx="4908550" cy="36814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0588" y="4662488"/>
            <a:ext cx="4900612" cy="441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Click to edit Master text styles</a:t>
            </a:r>
          </a:p>
          <a:p>
            <a:pPr lvl="1"/>
            <a:r>
              <a:rPr lang="nn-NO" smtClean="0"/>
              <a:t>Second level</a:t>
            </a:r>
          </a:p>
          <a:p>
            <a:pPr lvl="2"/>
            <a:r>
              <a:rPr lang="nn-NO" smtClean="0"/>
              <a:t>Third level</a:t>
            </a:r>
          </a:p>
          <a:p>
            <a:pPr lvl="3"/>
            <a:r>
              <a:rPr lang="nn-NO" smtClean="0"/>
              <a:t>Fourth level</a:t>
            </a:r>
          </a:p>
          <a:p>
            <a:pPr lvl="4"/>
            <a:r>
              <a:rPr lang="nn-NO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6188" y="9326563"/>
            <a:ext cx="2895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E6B957C-4A8D-4A98-993E-72F32E96F7F2}" type="slidenum">
              <a:rPr lang="nn-NO"/>
              <a:pPr/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8800" y="539750"/>
            <a:ext cx="1943100" cy="555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539750"/>
            <a:ext cx="5676900" cy="555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3200"/>
            <a:ext cx="83058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305800" cy="15240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6459538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nb-NO" sz="1000">
              <a:latin typeface="Arial" charset="0"/>
            </a:endParaRPr>
          </a:p>
        </p:txBody>
      </p:sp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206375"/>
            <a:ext cx="1603375" cy="4032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6950" y="8382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1900" y="197802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/>
              <a:t>04.02.04 Sigmund J. Waagø (MF)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0" y="539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Overskrift på Times 36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97802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smtClean="0"/>
              <a:t>Første Nivå: Times 20</a:t>
            </a:r>
          </a:p>
          <a:p>
            <a:pPr lvl="1"/>
            <a:r>
              <a:rPr lang="nn-NO" smtClean="0"/>
              <a:t>Andre nivå: Times 18</a:t>
            </a:r>
          </a:p>
          <a:p>
            <a:pPr lvl="2"/>
            <a:r>
              <a:rPr lang="nn-NO" smtClean="0"/>
              <a:t>Tredje nivå: Times 16</a:t>
            </a:r>
          </a:p>
          <a:p>
            <a:pPr lvl="3"/>
            <a:r>
              <a:rPr lang="nn-NO" smtClean="0"/>
              <a:t>Fjerde nivå: Times 16</a:t>
            </a:r>
          </a:p>
          <a:p>
            <a:pPr lvl="4"/>
            <a:r>
              <a:rPr lang="nn-NO" smtClean="0"/>
              <a:t>Femte nivå: Times 16</a:t>
            </a:r>
          </a:p>
          <a:p>
            <a:pPr lvl="0"/>
            <a:endParaRPr lang="nn-NO" smtClean="0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3420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nn-NO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6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nn-NO"/>
              <a:t>04.02.04 Sigmund J. Waagø (MF)</a:t>
            </a:r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nb-NO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n-NO"/>
              <a:t>		</a:t>
            </a:r>
          </a:p>
        </p:txBody>
      </p:sp>
      <p:sp>
        <p:nvSpPr>
          <p:cNvPr id="80904" name="Rectangle 8"/>
          <p:cNvSpPr>
            <a:spLocks noChangeArrowheads="1"/>
          </p:cNvSpPr>
          <p:nvPr/>
        </p:nvSpPr>
        <p:spPr bwMode="auto">
          <a:xfrm>
            <a:off x="76200" y="6315075"/>
            <a:ext cx="420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309D3C46-F874-46D1-A16C-8D95C1D0B33B}" type="slidenum">
              <a:rPr lang="nn-NO" sz="1400">
                <a:solidFill>
                  <a:schemeClr val="bg1"/>
                </a:solidFill>
              </a:rPr>
              <a:pPr algn="ctr"/>
              <a:t>‹#›</a:t>
            </a:fld>
            <a:endParaRPr lang="nn-NO" sz="1400"/>
          </a:p>
        </p:txBody>
      </p:sp>
      <p:pic>
        <p:nvPicPr>
          <p:cNvPr id="80905" name="Picture 9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533400"/>
            <a:ext cx="311150" cy="16002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228600" y="6459538"/>
            <a:ext cx="25796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000">
                <a:latin typeface="Arial" charset="0"/>
              </a:rPr>
              <a:t>Senter for entreprenørskap – Truls Erikson</a:t>
            </a:r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98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00800" y="206375"/>
            <a:ext cx="1603375" cy="403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188" y="981075"/>
            <a:ext cx="7772400" cy="2087563"/>
          </a:xfrm>
        </p:spPr>
        <p:txBody>
          <a:bodyPr/>
          <a:lstStyle/>
          <a:p>
            <a:pPr algn="ctr"/>
            <a:r>
              <a:rPr lang="en-US" sz="4000" dirty="0"/>
              <a:t>Crafting Strategy</a:t>
            </a:r>
            <a:br>
              <a:rPr lang="en-US" sz="4000" dirty="0"/>
            </a:br>
            <a:r>
              <a:rPr lang="en-US" sz="4000" dirty="0"/>
              <a:t>and the Marketing Plan</a:t>
            </a:r>
            <a:endParaRPr lang="en-US" sz="2800" dirty="0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716338"/>
            <a:ext cx="6440487" cy="2162175"/>
          </a:xfrm>
        </p:spPr>
        <p:txBody>
          <a:bodyPr/>
          <a:lstStyle/>
          <a:p>
            <a:pPr algn="ctr"/>
            <a:r>
              <a:rPr lang="en-US" dirty="0"/>
              <a:t>Arild Aspelund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Value Work Shop</a:t>
            </a:r>
            <a:endParaRPr lang="en-US"/>
          </a:p>
        </p:txBody>
      </p:sp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7272337" cy="352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2388" name="Text Box 4"/>
          <p:cNvSpPr txBox="1">
            <a:spLocks noChangeArrowheads="1"/>
          </p:cNvSpPr>
          <p:nvPr/>
        </p:nvSpPr>
        <p:spPr bwMode="auto">
          <a:xfrm>
            <a:off x="6011863" y="5516563"/>
            <a:ext cx="2486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600"/>
              <a:t>Stabell and Fjeldstad (1998)</a:t>
            </a:r>
            <a:endParaRPr lang="en-US" sz="1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Porter’s Value Chain</a:t>
            </a:r>
            <a:endParaRPr lang="en-US"/>
          </a:p>
        </p:txBody>
      </p:sp>
      <p:pic>
        <p:nvPicPr>
          <p:cNvPr id="273411" name="Picture 3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57430"/>
            <a:ext cx="8532812" cy="41576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Value Network</a:t>
            </a:r>
            <a:endParaRPr lang="en-US"/>
          </a:p>
        </p:txBody>
      </p:sp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71678"/>
            <a:ext cx="5905500" cy="399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4436" name="Text Box 4"/>
          <p:cNvSpPr txBox="1">
            <a:spLocks noChangeArrowheads="1"/>
          </p:cNvSpPr>
          <p:nvPr/>
        </p:nvSpPr>
        <p:spPr bwMode="auto">
          <a:xfrm>
            <a:off x="5214942" y="6072206"/>
            <a:ext cx="2486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600" dirty="0"/>
              <a:t>Stabell and </a:t>
            </a:r>
            <a:r>
              <a:rPr lang="nb-NO" sz="1600" dirty="0" err="1"/>
              <a:t>Fjeldstad</a:t>
            </a:r>
            <a:r>
              <a:rPr lang="nb-NO" sz="1600" dirty="0"/>
              <a:t> (1998)</a:t>
            </a:r>
            <a:endParaRPr lang="en-US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SWOT - Analysis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u="sng" dirty="0"/>
              <a:t>External Factors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Opportunities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Attractiveness and success probability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Threats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Seriousness and probability of occurrence</a:t>
            </a:r>
          </a:p>
          <a:p>
            <a:pPr>
              <a:lnSpc>
                <a:spcPct val="90000"/>
              </a:lnSpc>
            </a:pPr>
            <a:r>
              <a:rPr lang="nb-NO" sz="2000" dirty="0"/>
              <a:t>Market </a:t>
            </a:r>
            <a:r>
              <a:rPr lang="nb-NO" sz="2000" dirty="0" err="1"/>
              <a:t>research</a:t>
            </a:r>
            <a:endParaRPr lang="nb-NO" sz="2000" dirty="0"/>
          </a:p>
          <a:p>
            <a:pPr lvl="1">
              <a:lnSpc>
                <a:spcPct val="90000"/>
              </a:lnSpc>
            </a:pPr>
            <a:r>
              <a:rPr lang="nb-NO" sz="1600" dirty="0" err="1"/>
              <a:t>Customer</a:t>
            </a:r>
            <a:r>
              <a:rPr lang="nb-NO" sz="1600" dirty="0"/>
              <a:t> </a:t>
            </a:r>
            <a:r>
              <a:rPr lang="nb-NO" sz="1600" dirty="0" err="1"/>
              <a:t>characteristics</a:t>
            </a:r>
            <a:r>
              <a:rPr lang="nb-NO" sz="1600" dirty="0"/>
              <a:t>, segments, </a:t>
            </a:r>
            <a:r>
              <a:rPr lang="nb-NO" sz="1600" dirty="0" err="1"/>
              <a:t>preferences</a:t>
            </a:r>
            <a:r>
              <a:rPr lang="nb-NO" sz="1600" dirty="0"/>
              <a:t>, </a:t>
            </a:r>
            <a:r>
              <a:rPr lang="nb-NO" sz="1600" dirty="0" err="1"/>
              <a:t>buying</a:t>
            </a:r>
            <a:r>
              <a:rPr lang="nb-NO" sz="1600" dirty="0"/>
              <a:t> </a:t>
            </a:r>
            <a:r>
              <a:rPr lang="nb-NO" sz="1600" dirty="0" err="1"/>
              <a:t>behavior</a:t>
            </a:r>
            <a:r>
              <a:rPr lang="nb-NO" sz="1600" dirty="0"/>
              <a:t>, </a:t>
            </a:r>
            <a:r>
              <a:rPr lang="nb-NO" sz="1600" dirty="0" err="1"/>
              <a:t>etc</a:t>
            </a:r>
            <a:endParaRPr lang="nb-NO" sz="1600" dirty="0"/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nb-NO" sz="2000" u="sng" dirty="0"/>
              <a:t>Two </a:t>
            </a:r>
            <a:r>
              <a:rPr lang="nb-NO" sz="2000" u="sng" dirty="0" err="1"/>
              <a:t>models</a:t>
            </a:r>
            <a:r>
              <a:rPr lang="nb-NO" sz="2000" u="sng" dirty="0"/>
              <a:t> for </a:t>
            </a:r>
            <a:r>
              <a:rPr lang="nb-NO" sz="2000" u="sng" dirty="0" err="1"/>
              <a:t>external</a:t>
            </a:r>
            <a:r>
              <a:rPr lang="nb-NO" sz="2000" u="sng" dirty="0"/>
              <a:t> </a:t>
            </a:r>
            <a:r>
              <a:rPr lang="nb-NO" sz="2000" u="sng" dirty="0" err="1"/>
              <a:t>analysis</a:t>
            </a:r>
            <a:endParaRPr lang="nb-NO" sz="2000" u="sng" dirty="0"/>
          </a:p>
          <a:p>
            <a:pPr>
              <a:lnSpc>
                <a:spcPct val="90000"/>
              </a:lnSpc>
            </a:pPr>
            <a:r>
              <a:rPr lang="nb-NO" sz="2000" dirty="0"/>
              <a:t>PESTEL - </a:t>
            </a:r>
            <a:r>
              <a:rPr lang="nb-NO" sz="2000" dirty="0" err="1"/>
              <a:t>analysis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nb-NO" sz="2000" dirty="0" err="1"/>
              <a:t>Porter’s</a:t>
            </a:r>
            <a:r>
              <a:rPr lang="nb-NO" sz="2000" dirty="0"/>
              <a:t> </a:t>
            </a:r>
            <a:r>
              <a:rPr lang="nb-NO" sz="2000" dirty="0" err="1"/>
              <a:t>five</a:t>
            </a:r>
            <a:r>
              <a:rPr lang="nb-NO" sz="2000" dirty="0"/>
              <a:t> </a:t>
            </a:r>
            <a:r>
              <a:rPr lang="nb-NO" sz="2000" dirty="0" err="1"/>
              <a:t>forces</a:t>
            </a:r>
            <a:endParaRPr lang="nb-NO" sz="2000" dirty="0"/>
          </a:p>
          <a:p>
            <a:pPr>
              <a:lnSpc>
                <a:spcPct val="90000"/>
              </a:lnSpc>
            </a:pPr>
            <a:r>
              <a:rPr lang="nb-NO" sz="2000" dirty="0"/>
              <a:t>(</a:t>
            </a:r>
            <a:r>
              <a:rPr lang="nb-NO" sz="2000" dirty="0" err="1"/>
              <a:t>We</a:t>
            </a:r>
            <a:r>
              <a:rPr lang="nb-NO" sz="2000" dirty="0"/>
              <a:t> </a:t>
            </a:r>
            <a:r>
              <a:rPr lang="nb-NO" sz="2000" dirty="0" err="1"/>
              <a:t>will</a:t>
            </a:r>
            <a:r>
              <a:rPr lang="nb-NO" sz="2000" dirty="0"/>
              <a:t> </a:t>
            </a:r>
            <a:r>
              <a:rPr lang="nb-NO" sz="2000" dirty="0" err="1"/>
              <a:t>come</a:t>
            </a:r>
            <a:r>
              <a:rPr lang="nb-NO" sz="2000" dirty="0"/>
              <a:t> back to </a:t>
            </a:r>
            <a:r>
              <a:rPr lang="nb-NO" sz="2000" dirty="0" err="1"/>
              <a:t>these</a:t>
            </a:r>
            <a:r>
              <a:rPr lang="nb-NO" sz="2000" dirty="0"/>
              <a:t> </a:t>
            </a:r>
            <a:r>
              <a:rPr lang="nb-NO" sz="2000" dirty="0" err="1"/>
              <a:t>shortly</a:t>
            </a:r>
            <a:r>
              <a:rPr lang="nb-NO" sz="20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Goal Formulation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Goals should be realistic!</a:t>
            </a:r>
          </a:p>
          <a:p>
            <a:endParaRPr lang="en-US" sz="2800"/>
          </a:p>
          <a:p>
            <a:r>
              <a:rPr lang="en-US" sz="2800"/>
              <a:t>Objectives should be quantitative!</a:t>
            </a:r>
          </a:p>
          <a:p>
            <a:endParaRPr lang="en-US" sz="2800"/>
          </a:p>
          <a:p>
            <a:r>
              <a:rPr lang="en-US" sz="2800"/>
              <a:t>Objectives must be consistent!</a:t>
            </a:r>
          </a:p>
          <a:p>
            <a:endParaRPr lang="en-US" sz="2800"/>
          </a:p>
          <a:p>
            <a:r>
              <a:rPr lang="en-US" sz="2800"/>
              <a:t>Create hierarchical sub-goals!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Strategy Formulation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2000240"/>
            <a:ext cx="7772400" cy="4608512"/>
          </a:xfrm>
        </p:spPr>
        <p:txBody>
          <a:bodyPr/>
          <a:lstStyle/>
          <a:p>
            <a:r>
              <a:rPr lang="en-US" sz="1800" dirty="0"/>
              <a:t>Porter’s generic strategies</a:t>
            </a:r>
          </a:p>
          <a:p>
            <a:pPr lvl="1"/>
            <a:r>
              <a:rPr lang="en-US" sz="1600" dirty="0"/>
              <a:t>Overall cost leadership</a:t>
            </a:r>
          </a:p>
          <a:p>
            <a:pPr lvl="1"/>
            <a:r>
              <a:rPr lang="en-US" sz="1600" dirty="0"/>
              <a:t>Differentiation</a:t>
            </a:r>
          </a:p>
          <a:p>
            <a:pPr lvl="1"/>
            <a:r>
              <a:rPr lang="en-US" sz="1600" dirty="0"/>
              <a:t>Focus</a:t>
            </a:r>
          </a:p>
          <a:p>
            <a:r>
              <a:rPr lang="en-US" sz="1800" dirty="0"/>
              <a:t>Define overall allocation and development of the firm’s organizational resources and capabilities</a:t>
            </a:r>
          </a:p>
          <a:p>
            <a:endParaRPr lang="en-US" sz="1800" dirty="0"/>
          </a:p>
          <a:p>
            <a:r>
              <a:rPr lang="en-US" sz="1800" dirty="0"/>
              <a:t>Market strategies</a:t>
            </a:r>
          </a:p>
          <a:p>
            <a:pPr lvl="1"/>
            <a:r>
              <a:rPr lang="en-US" sz="1600" dirty="0"/>
              <a:t>Value proposition</a:t>
            </a:r>
          </a:p>
          <a:p>
            <a:pPr lvl="1"/>
            <a:r>
              <a:rPr lang="en-US" sz="1600" dirty="0"/>
              <a:t>Segmentation</a:t>
            </a:r>
          </a:p>
          <a:p>
            <a:pPr lvl="1"/>
            <a:r>
              <a:rPr lang="en-US" sz="1600" dirty="0"/>
              <a:t>Targeting</a:t>
            </a:r>
          </a:p>
          <a:p>
            <a:pPr lvl="1"/>
            <a:r>
              <a:rPr lang="en-US" sz="1600" dirty="0"/>
              <a:t>Positioning</a:t>
            </a:r>
          </a:p>
          <a:p>
            <a:pPr lvl="1"/>
            <a:r>
              <a:rPr lang="en-US" sz="1600" dirty="0"/>
              <a:t>Customer behavior</a:t>
            </a:r>
          </a:p>
          <a:p>
            <a:r>
              <a:rPr lang="en-US" sz="1800" dirty="0"/>
              <a:t>Define allocation and development of market resources and capabilities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Program Formulation, Implementation, Control and Feedback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800"/>
              <a:t>Specification of tactical issues</a:t>
            </a:r>
          </a:p>
          <a:p>
            <a:pPr lvl="1"/>
            <a:r>
              <a:rPr lang="en-US" sz="1600"/>
              <a:t>Product features</a:t>
            </a:r>
          </a:p>
          <a:p>
            <a:pPr lvl="1"/>
            <a:r>
              <a:rPr lang="en-US" sz="1600"/>
              <a:t>Promotion</a:t>
            </a:r>
          </a:p>
          <a:p>
            <a:pPr lvl="1"/>
            <a:r>
              <a:rPr lang="en-US" sz="1600"/>
              <a:t>Merchandising</a:t>
            </a:r>
          </a:p>
          <a:p>
            <a:pPr lvl="1"/>
            <a:r>
              <a:rPr lang="en-US" sz="1600"/>
              <a:t>Pricing</a:t>
            </a:r>
          </a:p>
          <a:p>
            <a:pPr lvl="1"/>
            <a:r>
              <a:rPr lang="en-US" sz="1600"/>
              <a:t>Sales channels</a:t>
            </a:r>
          </a:p>
          <a:p>
            <a:pPr lvl="1"/>
            <a:r>
              <a:rPr lang="en-US" sz="1600"/>
              <a:t>Service</a:t>
            </a:r>
          </a:p>
          <a:p>
            <a:endParaRPr lang="en-US" sz="1800"/>
          </a:p>
          <a:p>
            <a:r>
              <a:rPr lang="en-US" sz="1800"/>
              <a:t>Development of a feasible time schedule associated with each task</a:t>
            </a:r>
          </a:p>
        </p:txBody>
      </p:sp>
      <p:sp>
        <p:nvSpPr>
          <p:cNvPr id="28058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1800"/>
              <a:t>Organization and allocation of responsibilities</a:t>
            </a:r>
          </a:p>
          <a:p>
            <a:endParaRPr lang="en-US" sz="1800"/>
          </a:p>
          <a:p>
            <a:r>
              <a:rPr lang="en-US" sz="1800"/>
              <a:t>Development of reliable measures of performance on all levels</a:t>
            </a:r>
          </a:p>
          <a:p>
            <a:endParaRPr lang="en-US" sz="1800"/>
          </a:p>
          <a:p>
            <a:r>
              <a:rPr lang="en-US" sz="1800"/>
              <a:t>Report procedures</a:t>
            </a:r>
          </a:p>
          <a:p>
            <a:endParaRPr lang="en-US" sz="1800"/>
          </a:p>
          <a:p>
            <a:r>
              <a:rPr lang="en-US" sz="1800"/>
              <a:t>Stop criteria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Market Plan - Motivation</a:t>
            </a:r>
            <a:endParaRPr lang="en-US"/>
          </a:p>
        </p:txBody>
      </p:sp>
      <p:sp>
        <p:nvSpPr>
          <p:cNvPr id="281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Primarily internal focus</a:t>
            </a:r>
          </a:p>
          <a:p>
            <a:endParaRPr lang="nb-NO"/>
          </a:p>
          <a:p>
            <a:r>
              <a:rPr lang="nb-NO"/>
              <a:t>Frequently used in programs for holistic marketing</a:t>
            </a:r>
          </a:p>
          <a:p>
            <a:endParaRPr lang="nb-NO"/>
          </a:p>
          <a:p>
            <a:r>
              <a:rPr lang="nb-NO"/>
              <a:t>Communication of market knowledge throughout the organization</a:t>
            </a:r>
          </a:p>
          <a:p>
            <a:endParaRPr lang="nb-NO"/>
          </a:p>
          <a:p>
            <a:r>
              <a:rPr lang="nb-NO"/>
              <a:t>A plan…with milestones…</a:t>
            </a:r>
          </a:p>
          <a:p>
            <a:endParaRPr lang="nb-NO"/>
          </a:p>
          <a:p>
            <a:r>
              <a:rPr lang="nb-NO"/>
              <a:t>Economic measures, commitment and control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Market Plan - Contents</a:t>
            </a:r>
            <a:endParaRPr lang="en-US"/>
          </a:p>
        </p:txBody>
      </p:sp>
      <p:sp>
        <p:nvSpPr>
          <p:cNvPr id="282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/>
              <a:t>Executive Summary</a:t>
            </a:r>
          </a:p>
          <a:p>
            <a:pPr lvl="1">
              <a:lnSpc>
                <a:spcPct val="90000"/>
              </a:lnSpc>
            </a:pPr>
            <a:r>
              <a:rPr lang="nb-NO"/>
              <a:t>Value proposition, key market segments, targeting, positioning, forecasts and returns</a:t>
            </a:r>
          </a:p>
          <a:p>
            <a:pPr>
              <a:lnSpc>
                <a:spcPct val="90000"/>
              </a:lnSpc>
            </a:pPr>
            <a:r>
              <a:rPr lang="nb-NO"/>
              <a:t>Situation Analysis</a:t>
            </a:r>
          </a:p>
          <a:p>
            <a:pPr lvl="1">
              <a:lnSpc>
                <a:spcPct val="90000"/>
              </a:lnSpc>
            </a:pPr>
            <a:r>
              <a:rPr lang="nb-NO"/>
              <a:t>Market summary with consumer behavior, SWOT, competition, value proposition, CSF</a:t>
            </a:r>
          </a:p>
          <a:p>
            <a:pPr>
              <a:lnSpc>
                <a:spcPct val="90000"/>
              </a:lnSpc>
            </a:pPr>
            <a:r>
              <a:rPr lang="nb-NO"/>
              <a:t>Marketing Strategy</a:t>
            </a:r>
          </a:p>
          <a:p>
            <a:pPr lvl="1">
              <a:lnSpc>
                <a:spcPct val="90000"/>
              </a:lnSpc>
            </a:pPr>
            <a:r>
              <a:rPr lang="nb-NO"/>
              <a:t>Mission, goals, key market segments, targeting, positioning, marketing mix, marketing research </a:t>
            </a:r>
          </a:p>
          <a:p>
            <a:pPr>
              <a:lnSpc>
                <a:spcPct val="90000"/>
              </a:lnSpc>
            </a:pPr>
            <a:r>
              <a:rPr lang="nb-NO"/>
              <a:t>Financial</a:t>
            </a:r>
          </a:p>
          <a:p>
            <a:pPr lvl="1">
              <a:lnSpc>
                <a:spcPct val="90000"/>
              </a:lnSpc>
            </a:pPr>
            <a:r>
              <a:rPr lang="nb-NO"/>
              <a:t>Break-even analysis, sales forecast, expense forecast</a:t>
            </a:r>
          </a:p>
          <a:p>
            <a:pPr>
              <a:lnSpc>
                <a:spcPct val="90000"/>
              </a:lnSpc>
            </a:pPr>
            <a:r>
              <a:rPr lang="nb-NO"/>
              <a:t>Controls </a:t>
            </a:r>
          </a:p>
          <a:p>
            <a:pPr lvl="1">
              <a:lnSpc>
                <a:spcPct val="90000"/>
              </a:lnSpc>
            </a:pPr>
            <a:r>
              <a:rPr lang="nb-NO"/>
              <a:t>Implementation, organization, feed-back routines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Market Plan - Dissemination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000" dirty="0"/>
              <a:t>It is </a:t>
            </a:r>
            <a:r>
              <a:rPr lang="nb-NO" sz="2000" dirty="0" err="1"/>
              <a:t>rarely</a:t>
            </a:r>
            <a:r>
              <a:rPr lang="nb-NO" sz="2000" dirty="0"/>
              <a:t> smart to </a:t>
            </a:r>
            <a:r>
              <a:rPr lang="nb-NO" sz="2000" dirty="0" err="1"/>
              <a:t>disclose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market plan</a:t>
            </a:r>
          </a:p>
          <a:p>
            <a:pPr>
              <a:lnSpc>
                <a:spcPct val="90000"/>
              </a:lnSpc>
            </a:pPr>
            <a:endParaRPr lang="nb-NO" sz="2000" dirty="0"/>
          </a:p>
          <a:p>
            <a:pPr>
              <a:lnSpc>
                <a:spcPct val="90000"/>
              </a:lnSpc>
            </a:pPr>
            <a:r>
              <a:rPr lang="nb-NO" sz="2000" dirty="0"/>
              <a:t>Not </a:t>
            </a:r>
            <a:r>
              <a:rPr lang="nb-NO" sz="2000" dirty="0" err="1"/>
              <a:t>only</a:t>
            </a:r>
            <a:r>
              <a:rPr lang="nb-NO" sz="2000" dirty="0"/>
              <a:t> due to </a:t>
            </a:r>
            <a:r>
              <a:rPr lang="nb-NO" sz="2000" dirty="0" err="1"/>
              <a:t>competitors</a:t>
            </a:r>
            <a:r>
              <a:rPr lang="nb-NO" sz="2000" dirty="0"/>
              <a:t> </a:t>
            </a:r>
            <a:r>
              <a:rPr lang="nb-NO" sz="2000" dirty="0" err="1"/>
              <a:t>can</a:t>
            </a:r>
            <a:r>
              <a:rPr lang="nb-NO" sz="2000" dirty="0"/>
              <a:t> </a:t>
            </a:r>
            <a:r>
              <a:rPr lang="nb-NO" sz="2000" dirty="0" err="1"/>
              <a:t>see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evaluation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endParaRPr lang="nb-NO" sz="2000" dirty="0"/>
          </a:p>
          <a:p>
            <a:pPr lvl="1">
              <a:lnSpc>
                <a:spcPct val="90000"/>
              </a:lnSpc>
            </a:pPr>
            <a:r>
              <a:rPr lang="nb-NO" sz="1600" dirty="0" err="1"/>
              <a:t>Value</a:t>
            </a:r>
            <a:r>
              <a:rPr lang="nb-NO" sz="1600" dirty="0"/>
              <a:t> </a:t>
            </a:r>
            <a:r>
              <a:rPr lang="nb-NO" sz="1600" dirty="0" err="1"/>
              <a:t>propositions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 err="1"/>
              <a:t>Accuracy</a:t>
            </a:r>
            <a:r>
              <a:rPr lang="nb-NO" sz="1600" dirty="0"/>
              <a:t> and </a:t>
            </a:r>
            <a:r>
              <a:rPr lang="nb-NO" sz="1600" dirty="0" err="1"/>
              <a:t>amount</a:t>
            </a:r>
            <a:r>
              <a:rPr lang="nb-NO" sz="1600" dirty="0"/>
              <a:t> </a:t>
            </a:r>
            <a:r>
              <a:rPr lang="nb-NO" sz="1600" dirty="0" err="1"/>
              <a:t>of</a:t>
            </a:r>
            <a:r>
              <a:rPr lang="nb-NO" sz="1600" dirty="0"/>
              <a:t> market </a:t>
            </a:r>
            <a:r>
              <a:rPr lang="nb-NO" sz="1600" dirty="0" err="1"/>
              <a:t>information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 err="1"/>
              <a:t>Future</a:t>
            </a:r>
            <a:r>
              <a:rPr lang="nb-NO" sz="1600" dirty="0"/>
              <a:t> </a:t>
            </a:r>
            <a:r>
              <a:rPr lang="nb-NO" sz="1600" dirty="0" err="1"/>
              <a:t>actions</a:t>
            </a:r>
            <a:r>
              <a:rPr lang="nb-NO" sz="1600" dirty="0"/>
              <a:t> and </a:t>
            </a:r>
            <a:r>
              <a:rPr lang="nb-NO" sz="1600" dirty="0" err="1"/>
              <a:t>investments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 err="1"/>
              <a:t>Cost</a:t>
            </a:r>
            <a:r>
              <a:rPr lang="nb-NO" sz="1600" dirty="0"/>
              <a:t> </a:t>
            </a:r>
            <a:r>
              <a:rPr lang="nb-NO" sz="1600" dirty="0" err="1"/>
              <a:t>structure</a:t>
            </a:r>
            <a:endParaRPr lang="nb-NO" sz="1600" dirty="0"/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000" dirty="0" err="1"/>
              <a:t>But</a:t>
            </a:r>
            <a:r>
              <a:rPr lang="nb-NO" sz="2000" dirty="0"/>
              <a:t> </a:t>
            </a:r>
            <a:r>
              <a:rPr lang="nb-NO" sz="2000" dirty="0" err="1"/>
              <a:t>also</a:t>
            </a:r>
            <a:r>
              <a:rPr lang="nb-NO" sz="2000" dirty="0"/>
              <a:t> to </a:t>
            </a:r>
            <a:r>
              <a:rPr lang="nb-NO" sz="2000" dirty="0" err="1"/>
              <a:t>protect</a:t>
            </a:r>
            <a:r>
              <a:rPr lang="nb-NO" sz="2000" dirty="0"/>
              <a:t>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actions</a:t>
            </a:r>
            <a:r>
              <a:rPr lang="nb-NO" sz="2000" dirty="0"/>
              <a:t> from </a:t>
            </a:r>
            <a:r>
              <a:rPr lang="nb-NO" sz="2000" dirty="0" err="1"/>
              <a:t>transparency</a:t>
            </a:r>
            <a:r>
              <a:rPr lang="nb-NO" sz="2000" dirty="0"/>
              <a:t> from </a:t>
            </a:r>
            <a:r>
              <a:rPr lang="nb-NO" sz="2000" dirty="0" err="1"/>
              <a:t>customers</a:t>
            </a:r>
            <a:endParaRPr lang="nb-NO" sz="2000" dirty="0"/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000" dirty="0"/>
              <a:t>It </a:t>
            </a:r>
            <a:r>
              <a:rPr lang="nb-NO" sz="2000" dirty="0" err="1"/>
              <a:t>could</a:t>
            </a:r>
            <a:r>
              <a:rPr lang="nb-NO" sz="2000" dirty="0"/>
              <a:t> be </a:t>
            </a:r>
            <a:r>
              <a:rPr lang="nb-NO" sz="2000" dirty="0" err="1"/>
              <a:t>wise</a:t>
            </a:r>
            <a:r>
              <a:rPr lang="nb-NO" sz="2000" dirty="0"/>
              <a:t>, </a:t>
            </a:r>
            <a:r>
              <a:rPr lang="nb-NO" sz="2000" dirty="0" err="1"/>
              <a:t>however</a:t>
            </a:r>
            <a:r>
              <a:rPr lang="nb-NO" sz="2000" dirty="0"/>
              <a:t>, to </a:t>
            </a:r>
            <a:r>
              <a:rPr lang="nb-NO" sz="2000" dirty="0" err="1"/>
              <a:t>publish</a:t>
            </a:r>
            <a:r>
              <a:rPr lang="nb-NO" sz="2000" dirty="0"/>
              <a:t> a </a:t>
            </a:r>
            <a:r>
              <a:rPr lang="nb-NO" sz="2000" dirty="0" err="1"/>
              <a:t>version</a:t>
            </a:r>
            <a:r>
              <a:rPr lang="nb-NO" sz="2000" dirty="0"/>
              <a:t> </a:t>
            </a:r>
            <a:r>
              <a:rPr lang="nb-NO" sz="2000" dirty="0" err="1"/>
              <a:t>that</a:t>
            </a:r>
            <a:r>
              <a:rPr lang="nb-NO" sz="2000" dirty="0"/>
              <a:t> </a:t>
            </a:r>
            <a:r>
              <a:rPr lang="nb-NO" sz="2000" dirty="0" err="1"/>
              <a:t>you</a:t>
            </a:r>
            <a:r>
              <a:rPr lang="nb-NO" sz="2000" dirty="0"/>
              <a:t> </a:t>
            </a:r>
            <a:r>
              <a:rPr lang="nb-NO" sz="2000" dirty="0" err="1"/>
              <a:t>want</a:t>
            </a:r>
            <a:r>
              <a:rPr lang="nb-NO" sz="2000" dirty="0"/>
              <a:t> </a:t>
            </a:r>
            <a:r>
              <a:rPr lang="nb-NO" sz="2000" dirty="0" err="1"/>
              <a:t>the</a:t>
            </a:r>
            <a:r>
              <a:rPr lang="nb-NO" sz="2000" dirty="0"/>
              <a:t> </a:t>
            </a:r>
            <a:r>
              <a:rPr lang="nb-NO" sz="2000" dirty="0" err="1"/>
              <a:t>public</a:t>
            </a:r>
            <a:r>
              <a:rPr lang="nb-NO" sz="2000" dirty="0"/>
              <a:t> and </a:t>
            </a:r>
            <a:r>
              <a:rPr lang="nb-NO" sz="2000" dirty="0" err="1"/>
              <a:t>your</a:t>
            </a:r>
            <a:r>
              <a:rPr lang="nb-NO" sz="2000" dirty="0"/>
              <a:t> </a:t>
            </a:r>
            <a:r>
              <a:rPr lang="nb-NO" sz="2000" dirty="0" err="1"/>
              <a:t>competitors</a:t>
            </a:r>
            <a:r>
              <a:rPr lang="nb-NO" sz="2000" dirty="0"/>
              <a:t> to </a:t>
            </a:r>
            <a:r>
              <a:rPr lang="nb-NO" sz="2000" dirty="0" err="1"/>
              <a:t>see</a:t>
            </a:r>
            <a:r>
              <a:rPr lang="nb-NO" sz="2000" dirty="0"/>
              <a:t>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Outline</a:t>
            </a:r>
            <a:endParaRPr lang="en-US" i="1"/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simple model for marketing strategy</a:t>
            </a:r>
          </a:p>
          <a:p>
            <a:pPr lvl="1"/>
            <a:r>
              <a:rPr lang="en-US" dirty="0"/>
              <a:t>Containing the roles of the key concepts</a:t>
            </a:r>
          </a:p>
          <a:p>
            <a:pPr lvl="1"/>
            <a:endParaRPr lang="en-US" dirty="0"/>
          </a:p>
          <a:p>
            <a:r>
              <a:rPr lang="en-US" dirty="0"/>
              <a:t>A practical guide to the marketing strategy process</a:t>
            </a:r>
          </a:p>
          <a:p>
            <a:pPr lvl="1"/>
            <a:r>
              <a:rPr lang="en-US" dirty="0" err="1"/>
              <a:t>Kotler’s</a:t>
            </a:r>
            <a:r>
              <a:rPr lang="en-US" dirty="0"/>
              <a:t> view</a:t>
            </a:r>
          </a:p>
          <a:p>
            <a:pPr lvl="1"/>
            <a:endParaRPr lang="en-US" dirty="0"/>
          </a:p>
          <a:p>
            <a:r>
              <a:rPr lang="en-US" dirty="0"/>
              <a:t>The marketing plan</a:t>
            </a:r>
          </a:p>
          <a:p>
            <a:pPr lvl="1"/>
            <a:r>
              <a:rPr lang="en-US" dirty="0"/>
              <a:t>Rationale</a:t>
            </a:r>
          </a:p>
          <a:p>
            <a:pPr lvl="1"/>
            <a:r>
              <a:rPr lang="en-US" dirty="0"/>
              <a:t>Content</a:t>
            </a:r>
          </a:p>
          <a:p>
            <a:pPr lvl="1"/>
            <a:r>
              <a:rPr lang="en-US" dirty="0"/>
              <a:t>Dissemination and confidentiality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Summary and continuation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 market strategy should start with a scan of the environment</a:t>
            </a:r>
          </a:p>
          <a:p>
            <a:pPr lvl="1"/>
            <a:endParaRPr lang="en-US" sz="1600" dirty="0"/>
          </a:p>
          <a:p>
            <a:r>
              <a:rPr lang="nb-NO" sz="2000" dirty="0" err="1"/>
              <a:t>We</a:t>
            </a:r>
            <a:r>
              <a:rPr lang="nb-NO" sz="2000" dirty="0"/>
              <a:t> have </a:t>
            </a:r>
            <a:r>
              <a:rPr lang="nb-NO" sz="2000" dirty="0" err="1"/>
              <a:t>presented</a:t>
            </a:r>
            <a:r>
              <a:rPr lang="nb-NO" sz="2000" dirty="0"/>
              <a:t> a </a:t>
            </a:r>
            <a:r>
              <a:rPr lang="nb-NO" sz="2000" dirty="0" err="1"/>
              <a:t>framework</a:t>
            </a:r>
            <a:r>
              <a:rPr lang="nb-NO" sz="2000" dirty="0"/>
              <a:t> for </a:t>
            </a:r>
            <a:r>
              <a:rPr lang="nb-NO" sz="2000" dirty="0" err="1"/>
              <a:t>strategical</a:t>
            </a:r>
            <a:r>
              <a:rPr lang="nb-NO" sz="2000" dirty="0"/>
              <a:t> market </a:t>
            </a:r>
            <a:r>
              <a:rPr lang="nb-NO" sz="2000" dirty="0" err="1"/>
              <a:t>management</a:t>
            </a:r>
            <a:r>
              <a:rPr lang="nb-NO" sz="2000" dirty="0"/>
              <a:t> </a:t>
            </a:r>
            <a:r>
              <a:rPr lang="nb-NO" sz="2000" dirty="0" err="1"/>
              <a:t>that</a:t>
            </a:r>
            <a:r>
              <a:rPr lang="nb-NO" sz="2000" dirty="0"/>
              <a:t> </a:t>
            </a:r>
            <a:r>
              <a:rPr lang="nb-NO" sz="2000" dirty="0" err="1"/>
              <a:t>incorporates</a:t>
            </a:r>
            <a:r>
              <a:rPr lang="nb-NO" sz="2000" dirty="0"/>
              <a:t> </a:t>
            </a:r>
            <a:r>
              <a:rPr lang="nb-NO" sz="2000" dirty="0" err="1"/>
              <a:t>several</a:t>
            </a:r>
            <a:r>
              <a:rPr lang="nb-NO" sz="2000" dirty="0"/>
              <a:t> </a:t>
            </a:r>
            <a:r>
              <a:rPr lang="nb-NO" sz="2000" dirty="0" err="1"/>
              <a:t>frameworks</a:t>
            </a:r>
            <a:r>
              <a:rPr lang="nb-NO" sz="2000" dirty="0"/>
              <a:t> </a:t>
            </a:r>
            <a:r>
              <a:rPr lang="nb-NO" sz="2000" dirty="0" err="1"/>
              <a:t>of</a:t>
            </a:r>
            <a:r>
              <a:rPr lang="nb-NO" sz="2000" dirty="0"/>
              <a:t> </a:t>
            </a:r>
            <a:r>
              <a:rPr lang="nb-NO" sz="2000" dirty="0" err="1"/>
              <a:t>analysis</a:t>
            </a:r>
            <a:r>
              <a:rPr lang="nb-NO" sz="2000" dirty="0"/>
              <a:t> and forms </a:t>
            </a:r>
            <a:r>
              <a:rPr lang="nb-NO" sz="2000" dirty="0" err="1"/>
              <a:t>the</a:t>
            </a:r>
            <a:r>
              <a:rPr lang="nb-NO" sz="2000" dirty="0"/>
              <a:t> basis for </a:t>
            </a:r>
            <a:r>
              <a:rPr lang="nb-NO" sz="2000" dirty="0" err="1"/>
              <a:t>new</a:t>
            </a:r>
            <a:r>
              <a:rPr lang="nb-NO" sz="2000" dirty="0"/>
              <a:t> marketing </a:t>
            </a:r>
            <a:r>
              <a:rPr lang="nb-NO" sz="2000" dirty="0" err="1"/>
              <a:t>campaignes</a:t>
            </a:r>
            <a:r>
              <a:rPr lang="nb-NO" sz="2000" dirty="0"/>
              <a:t> (</a:t>
            </a:r>
            <a:r>
              <a:rPr lang="nb-NO" sz="2000" dirty="0" err="1"/>
              <a:t>these</a:t>
            </a:r>
            <a:r>
              <a:rPr lang="nb-NO" sz="2000" dirty="0"/>
              <a:t> </a:t>
            </a:r>
            <a:r>
              <a:rPr lang="nb-NO" sz="2000" dirty="0" err="1"/>
              <a:t>will</a:t>
            </a:r>
            <a:r>
              <a:rPr lang="nb-NO" sz="2000" dirty="0"/>
              <a:t> be </a:t>
            </a:r>
            <a:r>
              <a:rPr lang="nb-NO" sz="2000" dirty="0" err="1"/>
              <a:t>revisited</a:t>
            </a:r>
            <a:r>
              <a:rPr lang="nb-NO" sz="2000" dirty="0"/>
              <a:t> in detail…)</a:t>
            </a:r>
          </a:p>
          <a:p>
            <a:endParaRPr lang="en-US" sz="2000" dirty="0"/>
          </a:p>
          <a:p>
            <a:r>
              <a:rPr lang="en-US" sz="2000" dirty="0"/>
              <a:t>We have suggested a structure for a market plan</a:t>
            </a:r>
          </a:p>
          <a:p>
            <a:endParaRPr lang="en-US" sz="2000" dirty="0"/>
          </a:p>
          <a:p>
            <a:r>
              <a:rPr lang="en-US" sz="2000" dirty="0"/>
              <a:t>And in the next episode of </a:t>
            </a:r>
            <a:r>
              <a:rPr lang="en-US" sz="2000" i="1" dirty="0"/>
              <a:t>Marketing Management</a:t>
            </a:r>
            <a:r>
              <a:rPr lang="en-US" sz="2000" dirty="0"/>
              <a:t>…</a:t>
            </a:r>
          </a:p>
          <a:p>
            <a:pPr lvl="1"/>
            <a:r>
              <a:rPr lang="en-US" sz="1600" dirty="0"/>
              <a:t>A model for scanning the environment</a:t>
            </a:r>
          </a:p>
          <a:p>
            <a:pPr lvl="1"/>
            <a:r>
              <a:rPr lang="en-US" sz="1600" dirty="0"/>
              <a:t>A practical guide for performing market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Marketing Strategy</a:t>
            </a:r>
          </a:p>
        </p:txBody>
      </p:sp>
      <p:grpSp>
        <p:nvGrpSpPr>
          <p:cNvPr id="250883" name="Group 3"/>
          <p:cNvGrpSpPr>
            <a:grpSpLocks/>
          </p:cNvGrpSpPr>
          <p:nvPr/>
        </p:nvGrpSpPr>
        <p:grpSpPr bwMode="auto">
          <a:xfrm>
            <a:off x="142844" y="1928802"/>
            <a:ext cx="7886730" cy="4625986"/>
            <a:chOff x="567" y="1298"/>
            <a:chExt cx="4732" cy="2613"/>
          </a:xfrm>
        </p:grpSpPr>
        <p:grpSp>
          <p:nvGrpSpPr>
            <p:cNvPr id="250884" name="Group 4"/>
            <p:cNvGrpSpPr>
              <a:grpSpLocks/>
            </p:cNvGrpSpPr>
            <p:nvPr/>
          </p:nvGrpSpPr>
          <p:grpSpPr bwMode="auto">
            <a:xfrm>
              <a:off x="567" y="1298"/>
              <a:ext cx="4732" cy="1995"/>
              <a:chOff x="567" y="1298"/>
              <a:chExt cx="4732" cy="1995"/>
            </a:xfrm>
          </p:grpSpPr>
          <p:grpSp>
            <p:nvGrpSpPr>
              <p:cNvPr id="250885" name="Group 5"/>
              <p:cNvGrpSpPr>
                <a:grpSpLocks/>
              </p:cNvGrpSpPr>
              <p:nvPr/>
            </p:nvGrpSpPr>
            <p:grpSpPr bwMode="auto">
              <a:xfrm>
                <a:off x="567" y="1706"/>
                <a:ext cx="4732" cy="1587"/>
                <a:chOff x="612" y="1344"/>
                <a:chExt cx="4732" cy="1587"/>
              </a:xfrm>
            </p:grpSpPr>
            <p:grpSp>
              <p:nvGrpSpPr>
                <p:cNvPr id="250886" name="Group 6"/>
                <p:cNvGrpSpPr>
                  <a:grpSpLocks/>
                </p:cNvGrpSpPr>
                <p:nvPr/>
              </p:nvGrpSpPr>
              <p:grpSpPr bwMode="auto">
                <a:xfrm>
                  <a:off x="612" y="1434"/>
                  <a:ext cx="1633" cy="998"/>
                  <a:chOff x="703" y="1434"/>
                  <a:chExt cx="1633" cy="998"/>
                </a:xfrm>
              </p:grpSpPr>
              <p:grpSp>
                <p:nvGrpSpPr>
                  <p:cNvPr id="250887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703" y="1434"/>
                    <a:ext cx="1633" cy="998"/>
                    <a:chOff x="703" y="1434"/>
                    <a:chExt cx="1633" cy="998"/>
                  </a:xfrm>
                </p:grpSpPr>
                <p:grpSp>
                  <p:nvGrpSpPr>
                    <p:cNvPr id="250888" name="Group 8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03" y="1434"/>
                      <a:ext cx="1043" cy="998"/>
                      <a:chOff x="884" y="1253"/>
                      <a:chExt cx="1043" cy="998"/>
                    </a:xfrm>
                  </p:grpSpPr>
                  <p:grpSp>
                    <p:nvGrpSpPr>
                      <p:cNvPr id="250889" name="Group 9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84" y="1661"/>
                        <a:ext cx="1043" cy="590"/>
                        <a:chOff x="884" y="1661"/>
                        <a:chExt cx="1043" cy="590"/>
                      </a:xfrm>
                    </p:grpSpPr>
                    <p:sp>
                      <p:nvSpPr>
                        <p:cNvPr id="250890" name="Text Box 10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930" y="1706"/>
                          <a:ext cx="952" cy="395"/>
                        </a:xfrm>
                        <a:prstGeom prst="rect">
                          <a:avLst/>
                        </a:prstGeom>
                        <a:noFill/>
                        <a:ln w="12700">
                          <a:noFill/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>
                          <a:spAutoFit/>
                        </a:bodyPr>
                        <a:lstStyle/>
                        <a:p>
                          <a:pPr>
                            <a:spcBef>
                              <a:spcPct val="50000"/>
                            </a:spcBef>
                          </a:pPr>
                          <a:r>
                            <a:rPr lang="en-US" sz="2000">
                              <a:latin typeface="Times New Roman" pitchFamily="18" charset="0"/>
                            </a:rPr>
                            <a:t>Resources &amp; Capabilities</a:t>
                          </a:r>
                        </a:p>
                      </p:txBody>
                    </p:sp>
                    <p:sp>
                      <p:nvSpPr>
                        <p:cNvPr id="250891" name="Rectangle 11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884" y="1661"/>
                          <a:ext cx="1043" cy="590"/>
                        </a:xfrm>
                        <a:prstGeom prst="rect">
                          <a:avLst/>
                        </a:prstGeom>
                        <a:noFill/>
                        <a:ln w="12700">
                          <a:solidFill>
                            <a:schemeClr val="tx1"/>
                          </a:solidFill>
                          <a:miter lim="800000"/>
                          <a:headEnd type="none" w="sm" len="sm"/>
                          <a:tailEnd type="none" w="sm" len="sm"/>
                        </a:ln>
                        <a:effectLst/>
                      </p:spPr>
                      <p:txBody>
                        <a:bodyPr wrap="none" anchor="ctr"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250892" name="AutoShape 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84" y="1253"/>
                        <a:ext cx="1043" cy="408"/>
                      </a:xfrm>
                      <a:prstGeom prst="triangle">
                        <a:avLst>
                          <a:gd name="adj" fmla="val 50000"/>
                        </a:avLst>
                      </a:prstGeom>
                      <a:noFill/>
                      <a:ln w="12700">
                        <a:solidFill>
                          <a:schemeClr val="tx1"/>
                        </a:solidFill>
                        <a:miter lim="800000"/>
                        <a:headEnd type="none" w="sm" len="sm"/>
                        <a:tailEnd type="none" w="sm" len="sm"/>
                      </a:ln>
                      <a:effectLst/>
                    </p:spPr>
                    <p:txBody>
                      <a:bodyPr wrap="none" anchor="ctr"/>
                      <a:lstStyle/>
                      <a:p>
                        <a:endParaRPr lang="en-US"/>
                      </a:p>
                    </p:txBody>
                  </p:sp>
                </p:grpSp>
                <p:sp>
                  <p:nvSpPr>
                    <p:cNvPr id="250893" name="AutoShap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9" y="1525"/>
                      <a:ext cx="227" cy="181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089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9" y="1888"/>
                      <a:ext cx="227" cy="182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miter lim="800000"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50895" name="Oval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09" y="2205"/>
                      <a:ext cx="227" cy="227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12700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250896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1" y="1706"/>
                    <a:ext cx="227" cy="273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/>
                    </a:solidFill>
                    <a:prstDash val="dash"/>
                    <a:round/>
                    <a:headEnd type="none" w="sm" len="sm"/>
                    <a:tailEnd type="triangle" w="lg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897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1" y="1979"/>
                    <a:ext cx="227" cy="9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/>
                    </a:solidFill>
                    <a:prstDash val="dash"/>
                    <a:round/>
                    <a:headEnd type="none" w="sm" len="sm"/>
                    <a:tailEnd type="triangle" w="lg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898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1791" y="2160"/>
                    <a:ext cx="227" cy="136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/>
                    </a:solidFill>
                    <a:prstDash val="dash"/>
                    <a:round/>
                    <a:headEnd type="none" w="sm" len="sm"/>
                    <a:tailEnd type="triangle" w="lg" len="med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50899" name="Group 19"/>
                <p:cNvGrpSpPr>
                  <a:grpSpLocks/>
                </p:cNvGrpSpPr>
                <p:nvPr/>
              </p:nvGrpSpPr>
              <p:grpSpPr bwMode="auto">
                <a:xfrm>
                  <a:off x="3515" y="1344"/>
                  <a:ext cx="1829" cy="1587"/>
                  <a:chOff x="3304" y="1192"/>
                  <a:chExt cx="1829" cy="1905"/>
                </a:xfrm>
              </p:grpSpPr>
              <p:sp>
                <p:nvSpPr>
                  <p:cNvPr id="250900" name="Freeform 20"/>
                  <p:cNvSpPr>
                    <a:spLocks/>
                  </p:cNvSpPr>
                  <p:nvPr/>
                </p:nvSpPr>
                <p:spPr bwMode="auto">
                  <a:xfrm>
                    <a:off x="3304" y="1192"/>
                    <a:ext cx="1829" cy="1905"/>
                  </a:xfrm>
                  <a:custGeom>
                    <a:avLst/>
                    <a:gdLst/>
                    <a:ahLst/>
                    <a:cxnLst>
                      <a:cxn ang="0">
                        <a:pos x="75" y="787"/>
                      </a:cxn>
                      <a:cxn ang="0">
                        <a:pos x="483" y="106"/>
                      </a:cxn>
                      <a:cxn ang="0">
                        <a:pos x="1345" y="152"/>
                      </a:cxn>
                      <a:cxn ang="0">
                        <a:pos x="1708" y="424"/>
                      </a:cxn>
                      <a:cxn ang="0">
                        <a:pos x="1799" y="968"/>
                      </a:cxn>
                      <a:cxn ang="0">
                        <a:pos x="1526" y="1512"/>
                      </a:cxn>
                      <a:cxn ang="0">
                        <a:pos x="801" y="1875"/>
                      </a:cxn>
                      <a:cxn ang="0">
                        <a:pos x="211" y="1694"/>
                      </a:cxn>
                      <a:cxn ang="0">
                        <a:pos x="30" y="1149"/>
                      </a:cxn>
                      <a:cxn ang="0">
                        <a:pos x="75" y="787"/>
                      </a:cxn>
                    </a:cxnLst>
                    <a:rect l="0" t="0" r="r" b="b"/>
                    <a:pathLst>
                      <a:path w="1829" h="1905">
                        <a:moveTo>
                          <a:pt x="75" y="787"/>
                        </a:moveTo>
                        <a:cubicBezTo>
                          <a:pt x="150" y="613"/>
                          <a:pt x="271" y="212"/>
                          <a:pt x="483" y="106"/>
                        </a:cubicBezTo>
                        <a:cubicBezTo>
                          <a:pt x="695" y="0"/>
                          <a:pt x="1141" y="99"/>
                          <a:pt x="1345" y="152"/>
                        </a:cubicBezTo>
                        <a:cubicBezTo>
                          <a:pt x="1549" y="205"/>
                          <a:pt x="1632" y="288"/>
                          <a:pt x="1708" y="424"/>
                        </a:cubicBezTo>
                        <a:cubicBezTo>
                          <a:pt x="1784" y="560"/>
                          <a:pt x="1829" y="787"/>
                          <a:pt x="1799" y="968"/>
                        </a:cubicBezTo>
                        <a:cubicBezTo>
                          <a:pt x="1769" y="1149"/>
                          <a:pt x="1692" y="1361"/>
                          <a:pt x="1526" y="1512"/>
                        </a:cubicBezTo>
                        <a:cubicBezTo>
                          <a:pt x="1360" y="1663"/>
                          <a:pt x="1020" y="1845"/>
                          <a:pt x="801" y="1875"/>
                        </a:cubicBezTo>
                        <a:cubicBezTo>
                          <a:pt x="582" y="1905"/>
                          <a:pt x="340" y="1815"/>
                          <a:pt x="211" y="1694"/>
                        </a:cubicBezTo>
                        <a:cubicBezTo>
                          <a:pt x="82" y="1573"/>
                          <a:pt x="53" y="1300"/>
                          <a:pt x="30" y="1149"/>
                        </a:cubicBezTo>
                        <a:cubicBezTo>
                          <a:pt x="7" y="998"/>
                          <a:pt x="0" y="961"/>
                          <a:pt x="75" y="787"/>
                        </a:cubicBezTo>
                        <a:close/>
                      </a:path>
                    </a:pathLst>
                  </a:custGeom>
                  <a:solidFill>
                    <a:schemeClr val="bg2">
                      <a:alpha val="30000"/>
                    </a:schemeClr>
                  </a:solidFill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901" name="Freeform 21"/>
                  <p:cNvSpPr>
                    <a:spLocks/>
                  </p:cNvSpPr>
                  <p:nvPr/>
                </p:nvSpPr>
                <p:spPr bwMode="auto">
                  <a:xfrm>
                    <a:off x="3470" y="1298"/>
                    <a:ext cx="915" cy="1542"/>
                  </a:xfrm>
                  <a:custGeom>
                    <a:avLst/>
                    <a:gdLst/>
                    <a:ahLst/>
                    <a:cxnLst>
                      <a:cxn ang="0">
                        <a:pos x="0" y="1542"/>
                      </a:cxn>
                      <a:cxn ang="0">
                        <a:pos x="771" y="907"/>
                      </a:cxn>
                      <a:cxn ang="0">
                        <a:pos x="862" y="0"/>
                      </a:cxn>
                    </a:cxnLst>
                    <a:rect l="0" t="0" r="r" b="b"/>
                    <a:pathLst>
                      <a:path w="915" h="1542">
                        <a:moveTo>
                          <a:pt x="0" y="1542"/>
                        </a:moveTo>
                        <a:cubicBezTo>
                          <a:pt x="313" y="1353"/>
                          <a:pt x="627" y="1164"/>
                          <a:pt x="771" y="907"/>
                        </a:cubicBezTo>
                        <a:cubicBezTo>
                          <a:pt x="915" y="650"/>
                          <a:pt x="839" y="83"/>
                          <a:pt x="862" y="0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0902" name="Freeform 22"/>
                  <p:cNvSpPr>
                    <a:spLocks/>
                  </p:cNvSpPr>
                  <p:nvPr/>
                </p:nvSpPr>
                <p:spPr bwMode="auto">
                  <a:xfrm>
                    <a:off x="4241" y="2205"/>
                    <a:ext cx="680" cy="409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680" y="409"/>
                      </a:cxn>
                    </a:cxnLst>
                    <a:rect l="0" t="0" r="r" b="b"/>
                    <a:pathLst>
                      <a:path w="680" h="409">
                        <a:moveTo>
                          <a:pt x="0" y="0"/>
                        </a:moveTo>
                        <a:cubicBezTo>
                          <a:pt x="283" y="170"/>
                          <a:pt x="567" y="341"/>
                          <a:pt x="680" y="409"/>
                        </a:cubicBezTo>
                      </a:path>
                    </a:pathLst>
                  </a:custGeom>
                  <a:noFill/>
                  <a:ln w="12700" cap="flat" cmpd="sng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0903" name="AutoShape 23"/>
                <p:cNvSpPr>
                  <a:spLocks noChangeArrowheads="1"/>
                </p:cNvSpPr>
                <p:nvPr/>
              </p:nvSpPr>
              <p:spPr bwMode="auto">
                <a:xfrm>
                  <a:off x="2336" y="1389"/>
                  <a:ext cx="1905" cy="635"/>
                </a:xfrm>
                <a:prstGeom prst="curvedDownArrow">
                  <a:avLst>
                    <a:gd name="adj1" fmla="val 41250"/>
                    <a:gd name="adj2" fmla="val 114639"/>
                    <a:gd name="adj3" fmla="val 33333"/>
                  </a:avLst>
                </a:prstGeom>
                <a:solidFill>
                  <a:schemeClr val="tx2">
                    <a:alpha val="89999"/>
                  </a:schemeClr>
                </a:solidFill>
                <a:ln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50904" name="Text Box 24"/>
              <p:cNvSpPr txBox="1">
                <a:spLocks noChangeArrowheads="1"/>
              </p:cNvSpPr>
              <p:nvPr/>
            </p:nvSpPr>
            <p:spPr bwMode="auto">
              <a:xfrm>
                <a:off x="748" y="1298"/>
                <a:ext cx="635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u="sng">
                    <a:latin typeface="Times New Roman" pitchFamily="18" charset="0"/>
                  </a:rPr>
                  <a:t>Firm</a:t>
                </a:r>
              </a:p>
            </p:txBody>
          </p:sp>
          <p:sp>
            <p:nvSpPr>
              <p:cNvPr id="250905" name="Text Box 25"/>
              <p:cNvSpPr txBox="1">
                <a:spLocks noChangeArrowheads="1"/>
              </p:cNvSpPr>
              <p:nvPr/>
            </p:nvSpPr>
            <p:spPr bwMode="auto">
              <a:xfrm>
                <a:off x="2381" y="1298"/>
                <a:ext cx="1225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u="sng">
                    <a:latin typeface="Times New Roman" pitchFamily="18" charset="0"/>
                  </a:rPr>
                  <a:t>Market Strategy</a:t>
                </a:r>
              </a:p>
            </p:txBody>
          </p:sp>
          <p:sp>
            <p:nvSpPr>
              <p:cNvPr id="250906" name="Text Box 26"/>
              <p:cNvSpPr txBox="1">
                <a:spLocks noChangeArrowheads="1"/>
              </p:cNvSpPr>
              <p:nvPr/>
            </p:nvSpPr>
            <p:spPr bwMode="auto">
              <a:xfrm>
                <a:off x="4105" y="1298"/>
                <a:ext cx="635" cy="223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000" u="sng">
                    <a:latin typeface="Times New Roman" pitchFamily="18" charset="0"/>
                  </a:rPr>
                  <a:t>Market</a:t>
                </a:r>
              </a:p>
            </p:txBody>
          </p:sp>
        </p:grpSp>
        <p:grpSp>
          <p:nvGrpSpPr>
            <p:cNvPr id="250907" name="Group 27"/>
            <p:cNvGrpSpPr>
              <a:grpSpLocks/>
            </p:cNvGrpSpPr>
            <p:nvPr/>
          </p:nvGrpSpPr>
          <p:grpSpPr bwMode="auto">
            <a:xfrm>
              <a:off x="3878" y="3430"/>
              <a:ext cx="1134" cy="481"/>
              <a:chOff x="3878" y="3612"/>
              <a:chExt cx="1134" cy="481"/>
            </a:xfrm>
          </p:grpSpPr>
          <p:sp>
            <p:nvSpPr>
              <p:cNvPr id="250908" name="Text Box 28"/>
              <p:cNvSpPr txBox="1">
                <a:spLocks noChangeArrowheads="1"/>
              </p:cNvSpPr>
              <p:nvPr/>
            </p:nvSpPr>
            <p:spPr bwMode="auto">
              <a:xfrm>
                <a:off x="3878" y="3612"/>
                <a:ext cx="1134" cy="48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Segmentation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Buying behavior</a:t>
                </a:r>
              </a:p>
            </p:txBody>
          </p:sp>
          <p:sp>
            <p:nvSpPr>
              <p:cNvPr id="250909" name="Line 29"/>
              <p:cNvSpPr>
                <a:spLocks noChangeShapeType="1"/>
              </p:cNvSpPr>
              <p:nvPr/>
            </p:nvSpPr>
            <p:spPr bwMode="auto">
              <a:xfrm>
                <a:off x="3878" y="3612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0910" name="Group 30"/>
            <p:cNvGrpSpPr>
              <a:grpSpLocks/>
            </p:cNvGrpSpPr>
            <p:nvPr/>
          </p:nvGrpSpPr>
          <p:grpSpPr bwMode="auto">
            <a:xfrm>
              <a:off x="2381" y="3430"/>
              <a:ext cx="1134" cy="224"/>
              <a:chOff x="3878" y="3612"/>
              <a:chExt cx="1134" cy="224"/>
            </a:xfrm>
          </p:grpSpPr>
          <p:sp>
            <p:nvSpPr>
              <p:cNvPr id="250911" name="Text Box 31"/>
              <p:cNvSpPr txBox="1">
                <a:spLocks noChangeArrowheads="1"/>
              </p:cNvSpPr>
              <p:nvPr/>
            </p:nvSpPr>
            <p:spPr bwMode="auto">
              <a:xfrm>
                <a:off x="3878" y="3612"/>
                <a:ext cx="1134" cy="224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Targeting</a:t>
                </a:r>
              </a:p>
            </p:txBody>
          </p:sp>
          <p:sp>
            <p:nvSpPr>
              <p:cNvPr id="250912" name="Line 32"/>
              <p:cNvSpPr>
                <a:spLocks noChangeShapeType="1"/>
              </p:cNvSpPr>
              <p:nvPr/>
            </p:nvSpPr>
            <p:spPr bwMode="auto">
              <a:xfrm>
                <a:off x="3878" y="3612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0913" name="Group 33"/>
            <p:cNvGrpSpPr>
              <a:grpSpLocks/>
            </p:cNvGrpSpPr>
            <p:nvPr/>
          </p:nvGrpSpPr>
          <p:grpSpPr bwMode="auto">
            <a:xfrm>
              <a:off x="567" y="3430"/>
              <a:ext cx="1406" cy="481"/>
              <a:chOff x="3878" y="3612"/>
              <a:chExt cx="1134" cy="481"/>
            </a:xfrm>
          </p:grpSpPr>
          <p:sp>
            <p:nvSpPr>
              <p:cNvPr id="250914" name="Text Box 34"/>
              <p:cNvSpPr txBox="1">
                <a:spLocks noChangeArrowheads="1"/>
              </p:cNvSpPr>
              <p:nvPr/>
            </p:nvSpPr>
            <p:spPr bwMode="auto">
              <a:xfrm>
                <a:off x="3878" y="3612"/>
                <a:ext cx="1134" cy="48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Value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sz="2000">
                    <a:latin typeface="Times New Roman" pitchFamily="18" charset="0"/>
                  </a:rPr>
                  <a:t>Positioning</a:t>
                </a:r>
              </a:p>
            </p:txBody>
          </p:sp>
          <p:sp>
            <p:nvSpPr>
              <p:cNvPr id="250915" name="Line 35"/>
              <p:cNvSpPr>
                <a:spLocks noChangeShapeType="1"/>
              </p:cNvSpPr>
              <p:nvPr/>
            </p:nvSpPr>
            <p:spPr bwMode="auto">
              <a:xfrm>
                <a:off x="3878" y="3612"/>
                <a:ext cx="113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/>
              <a:t>The Value Delivery Process</a:t>
            </a:r>
            <a:endParaRPr lang="en-US"/>
          </a:p>
        </p:txBody>
      </p:sp>
      <p:pic>
        <p:nvPicPr>
          <p:cNvPr id="266243" name="Picture 3" descr="fig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500306"/>
            <a:ext cx="8532812" cy="3614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K&amp;K’s Business Unit Strategic Model</a:t>
            </a:r>
            <a:endParaRPr lang="en-US" sz="1800"/>
          </a:p>
        </p:txBody>
      </p:sp>
      <p:pic>
        <p:nvPicPr>
          <p:cNvPr id="267267" name="Picture 3" descr="fig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44" y="2857496"/>
            <a:ext cx="8532812" cy="22526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Business Mission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good mission statement clearly defines the organization’s mission to all employees, stake holders, customers and suppliers</a:t>
            </a:r>
          </a:p>
          <a:p>
            <a:pPr lvl="1"/>
            <a:r>
              <a:rPr lang="en-US"/>
              <a:t>Defines focus on a common mission!</a:t>
            </a:r>
          </a:p>
          <a:p>
            <a:endParaRPr lang="en-US"/>
          </a:p>
          <a:p>
            <a:r>
              <a:rPr lang="en-US"/>
              <a:t>Focus on a limited number of goals!</a:t>
            </a:r>
          </a:p>
          <a:p>
            <a:endParaRPr lang="en-US"/>
          </a:p>
          <a:p>
            <a:r>
              <a:rPr lang="en-US"/>
              <a:t>Stress major policies and values!</a:t>
            </a:r>
          </a:p>
          <a:p>
            <a:endParaRPr lang="en-US"/>
          </a:p>
          <a:p>
            <a:r>
              <a:rPr lang="en-US"/>
              <a:t>Define major competitive spheres!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Mission statement - eBay</a:t>
            </a:r>
          </a:p>
        </p:txBody>
      </p:sp>
      <p:sp>
        <p:nvSpPr>
          <p:cNvPr id="269315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solidFill>
              <a:srgbClr val="000066"/>
            </a:solidFill>
            <a:round/>
          </a:ln>
          <a:effectLst>
            <a:outerShdw dist="107763" dir="2700000" algn="ctr" rotWithShape="0">
              <a:srgbClr val="000066">
                <a:alpha val="50000"/>
              </a:srgbClr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sz="3600" dirty="0"/>
              <a:t>	</a:t>
            </a:r>
            <a:r>
              <a:rPr lang="en-US" sz="3200" dirty="0"/>
              <a:t>“We help people trade anything on earth. We will continue to enhance the online trading experiences of all – collectors, dealers, small businesses, unique item seekers, bargain hunters, opportunity sellers, and browsers.”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9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Mission statement - IKEA</a:t>
            </a:r>
          </a:p>
        </p:txBody>
      </p:sp>
      <p:sp>
        <p:nvSpPr>
          <p:cNvPr id="270339" name="AutoShape 3"/>
          <p:cNvSpPr>
            <a:spLocks noGrp="1" noChangeArrowheads="1"/>
          </p:cNvSpPr>
          <p:nvPr>
            <p:ph idx="1"/>
          </p:nvPr>
        </p:nvSpPr>
        <p:spPr>
          <a:prstGeom prst="roundRect">
            <a:avLst>
              <a:gd name="adj" fmla="val 16667"/>
            </a:avLst>
          </a:prstGeom>
          <a:solidFill>
            <a:srgbClr val="CCCC00"/>
          </a:solidFill>
          <a:ln>
            <a:solidFill>
              <a:srgbClr val="000066"/>
            </a:solidFill>
            <a:round/>
          </a:ln>
          <a:effectLst>
            <a:outerShdw dist="107763" dir="2700000" algn="ctr" rotWithShape="0">
              <a:srgbClr val="000066">
                <a:alpha val="50000"/>
              </a:srgbClr>
            </a:outerShdw>
          </a:effectLst>
        </p:spPr>
        <p:txBody>
          <a:bodyPr/>
          <a:lstStyle/>
          <a:p>
            <a:pPr>
              <a:buFontTx/>
              <a:buNone/>
            </a:pPr>
            <a:r>
              <a:rPr lang="en-US" sz="3200"/>
              <a:t>	“The IKEA vision is to create a better everyday life for the many people. We make this possible by offering a wide range of well-designed, functional home furnishing products at prices so low that as many people as possible will be able to afford them</a:t>
            </a:r>
            <a:r>
              <a:rPr lang="en-US" sz="3600"/>
              <a:t>”</a:t>
            </a:r>
          </a:p>
        </p:txBody>
      </p:sp>
      <p:sp>
        <p:nvSpPr>
          <p:cNvPr id="270340" name="AutoShape 4"/>
          <p:cNvSpPr>
            <a:spLocks noChangeArrowheads="1"/>
          </p:cNvSpPr>
          <p:nvPr/>
        </p:nvSpPr>
        <p:spPr bwMode="auto">
          <a:xfrm>
            <a:off x="5364163" y="620713"/>
            <a:ext cx="3097212" cy="3024187"/>
          </a:xfrm>
          <a:prstGeom prst="cloudCallout">
            <a:avLst>
              <a:gd name="adj1" fmla="val -86801"/>
              <a:gd name="adj2" fmla="val 6606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nb-NO" sz="2400"/>
              <a:t>Does it say that IKEA’s prices should be as low as possible?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0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0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animBg="1"/>
      <p:bldP spid="2703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SWOT - Analysis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u="sng"/>
              <a:t>Internal Factors</a:t>
            </a:r>
          </a:p>
          <a:p>
            <a:r>
              <a:rPr lang="en-US"/>
              <a:t>Strengths</a:t>
            </a:r>
          </a:p>
          <a:p>
            <a:pPr lvl="1"/>
            <a:r>
              <a:rPr lang="en-US"/>
              <a:t>Competitive strengths, resources and capabilities</a:t>
            </a:r>
          </a:p>
          <a:p>
            <a:r>
              <a:rPr lang="en-US"/>
              <a:t>Weaknesses</a:t>
            </a:r>
          </a:p>
          <a:p>
            <a:pPr lvl="1"/>
            <a:r>
              <a:rPr lang="en-US"/>
              <a:t>Competitive disadvantages, resource and capability gaps</a:t>
            </a:r>
          </a:p>
          <a:p>
            <a:pPr>
              <a:buFontTx/>
              <a:buNone/>
            </a:pPr>
            <a:endParaRPr lang="nb-NO" u="sng"/>
          </a:p>
          <a:p>
            <a:pPr>
              <a:buFontTx/>
              <a:buNone/>
            </a:pPr>
            <a:r>
              <a:rPr lang="nb-NO" u="sng"/>
              <a:t>Three models for internal analysis</a:t>
            </a:r>
            <a:endParaRPr lang="en-US" u="sng"/>
          </a:p>
          <a:p>
            <a:r>
              <a:rPr lang="nb-NO"/>
              <a:t>The Value Workshop</a:t>
            </a:r>
          </a:p>
          <a:p>
            <a:r>
              <a:rPr lang="nb-NO"/>
              <a:t>The Value Chain</a:t>
            </a:r>
          </a:p>
          <a:p>
            <a:r>
              <a:rPr lang="nb-NO"/>
              <a:t>The Value Network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alt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UIO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3160</TotalTime>
  <Words>592</Words>
  <Application>Microsoft Office PowerPoint</Application>
  <PresentationFormat>Overhead</PresentationFormat>
  <Paragraphs>150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</vt:lpstr>
      <vt:lpstr>Times New Roman</vt:lpstr>
      <vt:lpstr>Arial</vt:lpstr>
      <vt:lpstr>Default Design</vt:lpstr>
      <vt:lpstr>UIO</vt:lpstr>
      <vt:lpstr>Crafting Strategy and the Marketing Plan</vt:lpstr>
      <vt:lpstr>Outline</vt:lpstr>
      <vt:lpstr>Marketing Strategy</vt:lpstr>
      <vt:lpstr>The Value Delivery Process</vt:lpstr>
      <vt:lpstr>K&amp;K’s Business Unit Strategic Model</vt:lpstr>
      <vt:lpstr>Business Mission</vt:lpstr>
      <vt:lpstr>Mission statement - eBay</vt:lpstr>
      <vt:lpstr>Mission statement - IKEA</vt:lpstr>
      <vt:lpstr>SWOT - Analysis</vt:lpstr>
      <vt:lpstr>The Value Work Shop</vt:lpstr>
      <vt:lpstr>Porter’s Value Chain</vt:lpstr>
      <vt:lpstr>The Value Network</vt:lpstr>
      <vt:lpstr>SWOT - Analysis</vt:lpstr>
      <vt:lpstr>Goal Formulation</vt:lpstr>
      <vt:lpstr>Strategy Formulation</vt:lpstr>
      <vt:lpstr>Program Formulation, Implementation, Control and Feedback</vt:lpstr>
      <vt:lpstr>The Market Plan - Motivation</vt:lpstr>
      <vt:lpstr>The Market Plan - Contents</vt:lpstr>
      <vt:lpstr>The Market Plan - Dissemination</vt:lpstr>
      <vt:lpstr>Summary and continuation</vt:lpstr>
    </vt:vector>
  </TitlesOfParts>
  <Company>NTNU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Nyskaping ved universitetene</dc:title>
  <dc:creator>einarr</dc:creator>
  <cp:lastModifiedBy>NTNU</cp:lastModifiedBy>
  <cp:revision>135</cp:revision>
  <cp:lastPrinted>2001-08-08T13:25:21Z</cp:lastPrinted>
  <dcterms:created xsi:type="dcterms:W3CDTF">2002-04-25T08:09:10Z</dcterms:created>
  <dcterms:modified xsi:type="dcterms:W3CDTF">2009-08-31T09:08:24Z</dcterms:modified>
</cp:coreProperties>
</file>