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  <p:sldMasterId id="2147483664" r:id="rId2"/>
  </p:sldMasterIdLst>
  <p:notesMasterIdLst>
    <p:notesMasterId r:id="rId10"/>
  </p:notesMasterIdLst>
  <p:handoutMasterIdLst>
    <p:handoutMasterId r:id="rId11"/>
  </p:handoutMasterIdLst>
  <p:sldIdLst>
    <p:sldId id="287" r:id="rId3"/>
    <p:sldId id="288" r:id="rId4"/>
    <p:sldId id="294" r:id="rId5"/>
    <p:sldId id="295" r:id="rId6"/>
    <p:sldId id="296" r:id="rId7"/>
    <p:sldId id="291" r:id="rId8"/>
    <p:sldId id="292" r:id="rId9"/>
  </p:sldIdLst>
  <p:sldSz cx="9144000" cy="6858000" type="overhead"/>
  <p:notesSz cx="6681788" cy="9817100"/>
  <p:defaultTextStyle>
    <a:defPPr>
      <a:defRPr lang="nn-NO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43" autoAdjust="0"/>
    <p:restoredTop sz="94660"/>
  </p:normalViewPr>
  <p:slideViewPr>
    <p:cSldViewPr>
      <p:cViewPr varScale="1">
        <p:scale>
          <a:sx n="110" d="100"/>
          <a:sy n="110" d="100"/>
        </p:scale>
        <p:origin x="-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F9182A6-D39C-479A-B068-A5ECE8256B91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n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36600"/>
            <a:ext cx="4908550" cy="3681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662488"/>
            <a:ext cx="490061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smtClean="0"/>
              <a:t>Click to edit Master text styles</a:t>
            </a:r>
          </a:p>
          <a:p>
            <a:pPr lvl="1"/>
            <a:r>
              <a:rPr lang="nn-NO" smtClean="0"/>
              <a:t>Second level</a:t>
            </a:r>
          </a:p>
          <a:p>
            <a:pPr lvl="2"/>
            <a:r>
              <a:rPr lang="nn-NO" smtClean="0"/>
              <a:t>Third level</a:t>
            </a:r>
          </a:p>
          <a:p>
            <a:pPr lvl="3"/>
            <a:r>
              <a:rPr lang="nn-NO" smtClean="0"/>
              <a:t>Fourth level</a:t>
            </a:r>
          </a:p>
          <a:p>
            <a:pPr lvl="4"/>
            <a:r>
              <a:rPr lang="nn-NO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n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DEE2B2-9CD7-4AE5-8FF9-C234F641737C}" type="slidenum">
              <a:rPr lang="nn-NO"/>
              <a:pPr/>
              <a:t>‹#›</a:t>
            </a:fld>
            <a:endParaRPr lang="nn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8800" y="539750"/>
            <a:ext cx="1943100" cy="5553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0" y="539750"/>
            <a:ext cx="5676900" cy="555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743200"/>
            <a:ext cx="83058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305800" cy="15240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645953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b-NO" sz="1000">
              <a:latin typeface="Arial" charset="0"/>
            </a:endParaRP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06375"/>
            <a:ext cx="1603375" cy="4032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3771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9100" y="2209800"/>
            <a:ext cx="37719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76950" y="838200"/>
            <a:ext cx="19240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838200"/>
            <a:ext cx="56197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0" y="19780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197802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04.02.04 Sigmund J. Waagø (MF)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5397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n-NO" smtClean="0"/>
              <a:t>Overskrift på Times 36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197802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smtClean="0"/>
              <a:t>Første Nivå: Times 20</a:t>
            </a:r>
          </a:p>
          <a:p>
            <a:pPr lvl="1"/>
            <a:r>
              <a:rPr lang="nn-NO" smtClean="0"/>
              <a:t>Andre nivå: Times 18</a:t>
            </a:r>
          </a:p>
          <a:p>
            <a:pPr lvl="2"/>
            <a:r>
              <a:rPr lang="nn-NO" smtClean="0"/>
              <a:t>Tredje nivå: Times 16</a:t>
            </a:r>
          </a:p>
          <a:p>
            <a:pPr lvl="3"/>
            <a:r>
              <a:rPr lang="nn-NO" smtClean="0"/>
              <a:t>Fjerde nivå: Times 16</a:t>
            </a:r>
          </a:p>
          <a:p>
            <a:pPr lvl="4"/>
            <a:r>
              <a:rPr lang="nn-NO" smtClean="0"/>
              <a:t>Femte nivå: Times 16</a:t>
            </a:r>
          </a:p>
          <a:p>
            <a:pPr lvl="0"/>
            <a:endParaRPr lang="nn-NO" smtClean="0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nn-NO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nn-NO"/>
              <a:t>04.02.04 Sigmund J. Waagø (MF)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n-NO"/>
              <a:t>		</a:t>
            </a: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76200" y="6315075"/>
            <a:ext cx="4206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673F301A-02C5-4D9C-8224-30739F7FEC6E}" type="slidenum">
              <a:rPr lang="nn-NO" sz="1400">
                <a:solidFill>
                  <a:schemeClr val="bg1"/>
                </a:solidFill>
              </a:rPr>
              <a:pPr algn="ctr"/>
              <a:t>‹#›</a:t>
            </a:fld>
            <a:endParaRPr lang="nn-NO" sz="1400"/>
          </a:p>
        </p:txBody>
      </p:sp>
      <p:pic>
        <p:nvPicPr>
          <p:cNvPr id="80905" name="Picture 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52400" y="533400"/>
            <a:ext cx="311150" cy="1600200"/>
          </a:xfrm>
          <a:prstGeom prst="rect">
            <a:avLst/>
          </a:prstGeom>
          <a:noFill/>
        </p:spPr>
      </p:pic>
      <p:pic>
        <p:nvPicPr>
          <p:cNvPr id="80908" name="Picture 12" descr="SFE_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84213" y="6021388"/>
            <a:ext cx="3097212" cy="695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228600" y="6459538"/>
            <a:ext cx="2579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000">
                <a:latin typeface="Arial" charset="0"/>
              </a:rPr>
              <a:t>Senter for entreprenørskap – Truls Erikson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209800"/>
            <a:ext cx="769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8382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00800" y="206375"/>
            <a:ext cx="1603375" cy="403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.l.v.d.berg@sfe.uio.no" TargetMode="External"/><Relationship Id="rId2" Type="http://schemas.openxmlformats.org/officeDocument/2006/relationships/hyperlink" Target="mailto:arild.aspelund@iot.ntnu.no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2016125"/>
          </a:xfrm>
        </p:spPr>
        <p:txBody>
          <a:bodyPr/>
          <a:lstStyle/>
          <a:p>
            <a:pPr algn="ctr"/>
            <a:r>
              <a:rPr lang="en-US" dirty="0" smtClean="0"/>
              <a:t>ENT4320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Marketing Management</a:t>
            </a:r>
            <a:endParaRPr lang="en-US" dirty="0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284538"/>
            <a:ext cx="6440487" cy="2424112"/>
          </a:xfrm>
        </p:spPr>
        <p:txBody>
          <a:bodyPr/>
          <a:lstStyle/>
          <a:p>
            <a:pPr algn="ctr"/>
            <a:r>
              <a:rPr lang="en-US" dirty="0"/>
              <a:t>Course Information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Arild Aspelund</a:t>
            </a:r>
          </a:p>
          <a:p>
            <a:pPr algn="ctr"/>
            <a:r>
              <a:rPr lang="en-US" dirty="0"/>
              <a:t>Adjunct Professor, </a:t>
            </a:r>
            <a:r>
              <a:rPr lang="en-US" dirty="0" err="1"/>
              <a:t>UiO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428604"/>
            <a:ext cx="7696200" cy="1143000"/>
          </a:xfrm>
        </p:spPr>
        <p:txBody>
          <a:bodyPr/>
          <a:lstStyle/>
          <a:p>
            <a:pPr algn="ctr"/>
            <a:r>
              <a:rPr lang="en-US" dirty="0"/>
              <a:t>Course Plan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14488"/>
            <a:ext cx="7696200" cy="4857784"/>
          </a:xfrm>
        </p:spPr>
        <p:txBody>
          <a:bodyPr/>
          <a:lstStyle/>
          <a:p>
            <a:pPr marL="381000" indent="-381000" algn="ctr">
              <a:lnSpc>
                <a:spcPct val="90000"/>
              </a:lnSpc>
              <a:buFontTx/>
              <a:buNone/>
            </a:pPr>
            <a:r>
              <a:rPr lang="en-US" b="1" u="sng" dirty="0"/>
              <a:t>2 Main Activities and </a:t>
            </a:r>
            <a:r>
              <a:rPr lang="en-US" b="1" u="sng" dirty="0" smtClean="0"/>
              <a:t>a Term Paper</a:t>
            </a:r>
            <a:endParaRPr lang="en-US" b="1" u="sng" dirty="0"/>
          </a:p>
          <a:p>
            <a:pPr marL="381000" indent="-381000">
              <a:lnSpc>
                <a:spcPct val="90000"/>
              </a:lnSpc>
            </a:pPr>
            <a:endParaRPr lang="en-US" dirty="0" smtClean="0"/>
          </a:p>
          <a:p>
            <a:pPr marL="381000" indent="-381000">
              <a:lnSpc>
                <a:spcPct val="90000"/>
              </a:lnSpc>
            </a:pPr>
            <a:r>
              <a:rPr lang="en-US" dirty="0" smtClean="0"/>
              <a:t>Lectures</a:t>
            </a:r>
            <a:endParaRPr lang="en-US" dirty="0"/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Will offer you basic understanding for marketing management, but they are only a supplement to course readings. Lectures will focus the course content and thereby prepare you for your exam.</a:t>
            </a:r>
          </a:p>
          <a:p>
            <a:pPr marL="381000" indent="-381000">
              <a:lnSpc>
                <a:spcPct val="90000"/>
              </a:lnSpc>
            </a:pPr>
            <a:endParaRPr lang="nb-NO" dirty="0"/>
          </a:p>
          <a:p>
            <a:pPr marL="381000" indent="-381000">
              <a:lnSpc>
                <a:spcPct val="90000"/>
              </a:lnSpc>
            </a:pPr>
            <a:r>
              <a:rPr lang="nb-NO" dirty="0"/>
              <a:t>Cases and </a:t>
            </a:r>
            <a:r>
              <a:rPr lang="nb-NO" dirty="0" err="1"/>
              <a:t>assignments</a:t>
            </a:r>
            <a:endParaRPr lang="nb-NO" dirty="0"/>
          </a:p>
          <a:p>
            <a:pPr marL="800100" lvl="1" indent="-342900">
              <a:lnSpc>
                <a:spcPct val="90000"/>
              </a:lnSpc>
            </a:pPr>
            <a:r>
              <a:rPr lang="nb-NO" dirty="0" err="1"/>
              <a:t>Provide</a:t>
            </a:r>
            <a:r>
              <a:rPr lang="nb-NO" dirty="0"/>
              <a:t> </a:t>
            </a:r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a </a:t>
            </a:r>
            <a:r>
              <a:rPr lang="nb-NO" dirty="0" err="1"/>
              <a:t>few</a:t>
            </a:r>
            <a:r>
              <a:rPr lang="nb-NO" dirty="0"/>
              <a:t>, </a:t>
            </a:r>
            <a:r>
              <a:rPr lang="nb-NO" dirty="0" err="1"/>
              <a:t>but</a:t>
            </a:r>
            <a:r>
              <a:rPr lang="nb-NO" dirty="0"/>
              <a:t> </a:t>
            </a:r>
            <a:r>
              <a:rPr lang="nb-NO" dirty="0" err="1"/>
              <a:t>excellent</a:t>
            </a:r>
            <a:r>
              <a:rPr lang="nb-NO" dirty="0"/>
              <a:t>, </a:t>
            </a:r>
            <a:r>
              <a:rPr lang="nb-NO" dirty="0" err="1"/>
              <a:t>examples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good</a:t>
            </a:r>
            <a:r>
              <a:rPr lang="nb-NO" dirty="0"/>
              <a:t> marketing </a:t>
            </a:r>
            <a:r>
              <a:rPr lang="nb-NO" dirty="0" err="1"/>
              <a:t>management</a:t>
            </a:r>
            <a:r>
              <a:rPr lang="nb-NO" dirty="0"/>
              <a:t>. And </a:t>
            </a:r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classic</a:t>
            </a:r>
            <a:r>
              <a:rPr lang="nb-NO" dirty="0"/>
              <a:t> problems to </a:t>
            </a:r>
            <a:r>
              <a:rPr lang="nb-NO" dirty="0" err="1"/>
              <a:t>reflect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…</a:t>
            </a:r>
            <a:endParaRPr lang="en-US" dirty="0"/>
          </a:p>
          <a:p>
            <a:pPr marL="381000" indent="-381000">
              <a:lnSpc>
                <a:spcPct val="90000"/>
              </a:lnSpc>
            </a:pPr>
            <a:endParaRPr lang="en-US" dirty="0"/>
          </a:p>
          <a:p>
            <a:pPr marL="381000" indent="-381000">
              <a:lnSpc>
                <a:spcPct val="90000"/>
              </a:lnSpc>
            </a:pPr>
            <a:r>
              <a:rPr lang="en-US" dirty="0" smtClean="0"/>
              <a:t>Term Paper</a:t>
            </a:r>
          </a:p>
          <a:p>
            <a:pPr marL="781050" lvl="1" indent="-381000">
              <a:lnSpc>
                <a:spcPct val="90000"/>
              </a:lnSpc>
            </a:pPr>
            <a:r>
              <a:rPr lang="en-US" dirty="0" smtClean="0"/>
              <a:t>A market plan summarizing your work over the semester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7696200" cy="4724400"/>
          </a:xfrm>
        </p:spPr>
        <p:txBody>
          <a:bodyPr/>
          <a:lstStyle/>
          <a:p>
            <a:r>
              <a:rPr lang="en-US" sz="2000" dirty="0" smtClean="0"/>
              <a:t>Find a group!</a:t>
            </a:r>
          </a:p>
          <a:p>
            <a:pPr lvl="1"/>
            <a:r>
              <a:rPr lang="en-US" sz="1600" dirty="0" smtClean="0"/>
              <a:t>These groups should last for the semester</a:t>
            </a:r>
          </a:p>
          <a:p>
            <a:endParaRPr lang="en-US" sz="2000" dirty="0" smtClean="0"/>
          </a:p>
          <a:p>
            <a:r>
              <a:rPr lang="en-US" sz="2000" dirty="0" smtClean="0"/>
              <a:t>Discuss various possible products to base your market plan on</a:t>
            </a:r>
          </a:p>
          <a:p>
            <a:pPr lvl="1"/>
            <a:r>
              <a:rPr lang="en-US" sz="1600" dirty="0" smtClean="0"/>
              <a:t>Choose one!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Run a focus group on the market challenges for this product</a:t>
            </a:r>
          </a:p>
          <a:p>
            <a:endParaRPr lang="en-US" sz="2000" dirty="0" smtClean="0"/>
          </a:p>
          <a:p>
            <a:r>
              <a:rPr lang="en-US" sz="2000" dirty="0" smtClean="0"/>
              <a:t>Choose a ‘research question’ to solve in the term paper</a:t>
            </a:r>
          </a:p>
          <a:p>
            <a:endParaRPr lang="en-US" sz="2000" dirty="0" smtClean="0"/>
          </a:p>
          <a:p>
            <a:r>
              <a:rPr lang="en-US" sz="2000" dirty="0" smtClean="0"/>
              <a:t>Deliverable:</a:t>
            </a:r>
          </a:p>
          <a:p>
            <a:pPr lvl="1"/>
            <a:r>
              <a:rPr lang="en-US" sz="1400" dirty="0" smtClean="0"/>
              <a:t>Group members</a:t>
            </a:r>
          </a:p>
          <a:p>
            <a:pPr lvl="1"/>
            <a:r>
              <a:rPr lang="en-US" sz="1400" dirty="0" smtClean="0"/>
              <a:t>½ page summary of product choice and research question</a:t>
            </a:r>
          </a:p>
          <a:p>
            <a:pPr lvl="1"/>
            <a:r>
              <a:rPr lang="en-US" sz="1400" dirty="0" smtClean="0"/>
              <a:t>Delivered to Eira on email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7696200" cy="4419600"/>
          </a:xfrm>
        </p:spPr>
        <p:txBody>
          <a:bodyPr/>
          <a:lstStyle/>
          <a:p>
            <a:r>
              <a:rPr lang="en-US" dirty="0" smtClean="0"/>
              <a:t>Design a quantitative survey for your product and research question</a:t>
            </a:r>
          </a:p>
          <a:p>
            <a:endParaRPr lang="en-US" dirty="0" smtClean="0"/>
          </a:p>
          <a:p>
            <a:r>
              <a:rPr lang="en-US" dirty="0" smtClean="0"/>
              <a:t>Discuss and select a market research strategy</a:t>
            </a:r>
          </a:p>
          <a:p>
            <a:endParaRPr lang="en-US" dirty="0" smtClean="0"/>
          </a:p>
          <a:p>
            <a:r>
              <a:rPr lang="en-US" dirty="0" smtClean="0"/>
              <a:t>Run it!</a:t>
            </a:r>
          </a:p>
          <a:p>
            <a:endParaRPr lang="en-US" dirty="0" smtClean="0"/>
          </a:p>
          <a:p>
            <a:r>
              <a:rPr lang="en-US" dirty="0" smtClean="0"/>
              <a:t>Deliverable:</a:t>
            </a:r>
          </a:p>
          <a:p>
            <a:pPr lvl="1"/>
            <a:r>
              <a:rPr lang="en-US" dirty="0" smtClean="0"/>
              <a:t>Your survey questionnaire</a:t>
            </a:r>
          </a:p>
          <a:p>
            <a:pPr lvl="1"/>
            <a:r>
              <a:rPr lang="en-US" dirty="0" smtClean="0"/>
              <a:t>1 page summary of the group’s market research strategy</a:t>
            </a:r>
          </a:p>
          <a:p>
            <a:pPr lvl="1"/>
            <a:r>
              <a:rPr lang="en-US" dirty="0" smtClean="0"/>
              <a:t>Delivered to Eira on email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 </a:t>
            </a:r>
            <a:r>
              <a:rPr lang="en-US" smtClean="0"/>
              <a:t>3 – The Term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7696200" cy="4419600"/>
          </a:xfrm>
        </p:spPr>
        <p:txBody>
          <a:bodyPr/>
          <a:lstStyle/>
          <a:p>
            <a:r>
              <a:rPr lang="en-US" sz="2000" dirty="0" smtClean="0"/>
              <a:t>Write a market plan for your product</a:t>
            </a:r>
          </a:p>
          <a:p>
            <a:endParaRPr lang="en-US" sz="2000" dirty="0" smtClean="0"/>
          </a:p>
          <a:p>
            <a:r>
              <a:rPr lang="en-US" sz="2000" dirty="0" smtClean="0"/>
              <a:t>Maximum 25 pages (all included)</a:t>
            </a:r>
          </a:p>
          <a:p>
            <a:endParaRPr lang="en-US" sz="2000" dirty="0" smtClean="0"/>
          </a:p>
          <a:p>
            <a:r>
              <a:rPr lang="en-US" sz="2000" b="1" dirty="0" smtClean="0"/>
              <a:t>Deliverable: </a:t>
            </a:r>
          </a:p>
          <a:p>
            <a:pPr lvl="1"/>
            <a:r>
              <a:rPr lang="en-US" sz="1400" dirty="0" smtClean="0"/>
              <a:t>Final market plan (the term paper) delivered on December 9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at 12.00</a:t>
            </a:r>
          </a:p>
          <a:p>
            <a:pPr lvl="1"/>
            <a:r>
              <a:rPr lang="en-US" sz="1400" dirty="0" smtClean="0"/>
              <a:t>Two </a:t>
            </a:r>
            <a:r>
              <a:rPr lang="en-US" sz="1400" dirty="0" err="1" smtClean="0"/>
              <a:t>binded</a:t>
            </a:r>
            <a:r>
              <a:rPr lang="en-US" sz="1400" dirty="0" smtClean="0"/>
              <a:t> copies delivered at the Center for Entrepreneurship</a:t>
            </a:r>
          </a:p>
          <a:p>
            <a:pPr lvl="1"/>
            <a:r>
              <a:rPr lang="en-US" sz="1400" dirty="0" smtClean="0"/>
              <a:t>PDF on email to Eira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Course Readings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i="1" dirty="0"/>
              <a:t>“Marketing Management” by</a:t>
            </a:r>
            <a:r>
              <a:rPr lang="en-US" dirty="0"/>
              <a:t> </a:t>
            </a:r>
            <a:r>
              <a:rPr lang="en-US" dirty="0" err="1" smtClean="0"/>
              <a:t>Kotler</a:t>
            </a:r>
            <a:r>
              <a:rPr lang="en-US" dirty="0" smtClean="0"/>
              <a:t>, Keller, Brady, Goodman and Hansen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Cases and </a:t>
            </a:r>
            <a:r>
              <a:rPr lang="en-US" dirty="0" smtClean="0"/>
              <a:t>assignments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There might be given supplementary literature. This will be distributed by </a:t>
            </a:r>
            <a:r>
              <a:rPr lang="en-US" dirty="0" smtClean="0"/>
              <a:t>email or on </a:t>
            </a:r>
            <a:r>
              <a:rPr lang="en-US" dirty="0" err="1" smtClean="0"/>
              <a:t>Fronter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 finally, I’ll need a reference group…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Course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Lecturers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Arild </a:t>
            </a:r>
            <a:r>
              <a:rPr lang="en-US" dirty="0" smtClean="0"/>
              <a:t>Aspelund </a:t>
            </a:r>
          </a:p>
          <a:p>
            <a:pPr lvl="2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arild.aspelund@iot.ntnu.no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Eira Larsen van der Berg</a:t>
            </a:r>
          </a:p>
          <a:p>
            <a:pPr lvl="2"/>
            <a:r>
              <a:rPr lang="en-US" dirty="0" smtClean="0"/>
              <a:t>Email: </a:t>
            </a:r>
            <a:r>
              <a:rPr lang="nn-NO" dirty="0" err="1" smtClean="0">
                <a:hlinkClick r:id="rId3"/>
              </a:rPr>
              <a:t>e.l.v.d.berg@sfe.uio.no</a:t>
            </a:r>
            <a:endParaRPr lang="nn-NO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alt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alt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IO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</TotalTime>
  <Words>308</Words>
  <Application>Microsoft Office PowerPoint</Application>
  <PresentationFormat>Overhead</PresentationFormat>
  <Paragraphs>71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UIO</vt:lpstr>
      <vt:lpstr>ENT4320 Marketing Management</vt:lpstr>
      <vt:lpstr>Course Plan</vt:lpstr>
      <vt:lpstr>Assignment 1</vt:lpstr>
      <vt:lpstr>Assignment 2</vt:lpstr>
      <vt:lpstr>Assignment 3 – The Term Paper</vt:lpstr>
      <vt:lpstr>Course Readings</vt:lpstr>
      <vt:lpstr>Course Teachers</vt:lpstr>
    </vt:vector>
  </TitlesOfParts>
  <Company>NTNU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Nyskaping ved universitetene</dc:title>
  <dc:creator>einarr</dc:creator>
  <cp:lastModifiedBy>NTNU</cp:lastModifiedBy>
  <cp:revision>107</cp:revision>
  <cp:lastPrinted>2001-08-08T13:25:21Z</cp:lastPrinted>
  <dcterms:created xsi:type="dcterms:W3CDTF">2002-04-25T08:09:10Z</dcterms:created>
  <dcterms:modified xsi:type="dcterms:W3CDTF">2009-09-25T12:17:46Z</dcterms:modified>
</cp:coreProperties>
</file>