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handoutMasterIdLst>
    <p:handoutMasterId r:id="rId44"/>
  </p:handoutMasterIdLst>
  <p:sldIdLst>
    <p:sldId id="256" r:id="rId2"/>
    <p:sldId id="370" r:id="rId3"/>
    <p:sldId id="284" r:id="rId4"/>
    <p:sldId id="315" r:id="rId5"/>
    <p:sldId id="368" r:id="rId6"/>
    <p:sldId id="300" r:id="rId7"/>
    <p:sldId id="369" r:id="rId8"/>
    <p:sldId id="260" r:id="rId9"/>
    <p:sldId id="261" r:id="rId10"/>
    <p:sldId id="262" r:id="rId11"/>
    <p:sldId id="349" r:id="rId12"/>
    <p:sldId id="350" r:id="rId13"/>
    <p:sldId id="317" r:id="rId14"/>
    <p:sldId id="362" r:id="rId15"/>
    <p:sldId id="335" r:id="rId16"/>
    <p:sldId id="351" r:id="rId17"/>
    <p:sldId id="345" r:id="rId18"/>
    <p:sldId id="347" r:id="rId19"/>
    <p:sldId id="346" r:id="rId20"/>
    <p:sldId id="326" r:id="rId21"/>
    <p:sldId id="352" r:id="rId22"/>
    <p:sldId id="343" r:id="rId23"/>
    <p:sldId id="354" r:id="rId24"/>
    <p:sldId id="356" r:id="rId25"/>
    <p:sldId id="329" r:id="rId26"/>
    <p:sldId id="339" r:id="rId27"/>
    <p:sldId id="348" r:id="rId28"/>
    <p:sldId id="334" r:id="rId29"/>
    <p:sldId id="357" r:id="rId30"/>
    <p:sldId id="301" r:id="rId31"/>
    <p:sldId id="313" r:id="rId32"/>
    <p:sldId id="372" r:id="rId33"/>
    <p:sldId id="358" r:id="rId34"/>
    <p:sldId id="363" r:id="rId35"/>
    <p:sldId id="367" r:id="rId36"/>
    <p:sldId id="365" r:id="rId37"/>
    <p:sldId id="366" r:id="rId38"/>
    <p:sldId id="269" r:id="rId39"/>
    <p:sldId id="360" r:id="rId40"/>
    <p:sldId id="371" r:id="rId41"/>
    <p:sldId id="359" r:id="rId42"/>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1pPr>
    <a:lvl2pPr marL="456394"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2pPr>
    <a:lvl3pPr marL="912788"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3pPr>
    <a:lvl4pPr marL="1369182"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4pPr>
    <a:lvl5pPr marL="1825577"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5pPr>
    <a:lvl6pPr marL="2281969" algn="l" defTabSz="912788" rtl="0" eaLnBrk="1" latinLnBrk="0" hangingPunct="1">
      <a:defRPr sz="2000" kern="1200">
        <a:solidFill>
          <a:schemeClr val="tx1"/>
        </a:solidFill>
        <a:latin typeface="Arial" pitchFamily="34" charset="0"/>
        <a:ea typeface="ヒラギノ角ゴ Pro W3" charset="-128"/>
        <a:cs typeface="+mn-cs"/>
      </a:defRPr>
    </a:lvl6pPr>
    <a:lvl7pPr marL="2738365" algn="l" defTabSz="912788" rtl="0" eaLnBrk="1" latinLnBrk="0" hangingPunct="1">
      <a:defRPr sz="2000" kern="1200">
        <a:solidFill>
          <a:schemeClr val="tx1"/>
        </a:solidFill>
        <a:latin typeface="Arial" pitchFamily="34" charset="0"/>
        <a:ea typeface="ヒラギノ角ゴ Pro W3" charset="-128"/>
        <a:cs typeface="+mn-cs"/>
      </a:defRPr>
    </a:lvl7pPr>
    <a:lvl8pPr marL="3194758" algn="l" defTabSz="912788" rtl="0" eaLnBrk="1" latinLnBrk="0" hangingPunct="1">
      <a:defRPr sz="2000" kern="1200">
        <a:solidFill>
          <a:schemeClr val="tx1"/>
        </a:solidFill>
        <a:latin typeface="Arial" pitchFamily="34" charset="0"/>
        <a:ea typeface="ヒラギノ角ゴ Pro W3" charset="-128"/>
        <a:cs typeface="+mn-cs"/>
      </a:defRPr>
    </a:lvl8pPr>
    <a:lvl9pPr marL="3651149" algn="l" defTabSz="912788" rtl="0" eaLnBrk="1" latinLnBrk="0" hangingPunct="1">
      <a:defRPr sz="20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99"/>
    <a:srgbClr val="3333CC"/>
    <a:srgbClr val="3366FF"/>
    <a:srgbClr val="0066CC"/>
    <a:srgbClr val="0033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13" autoAdjust="0"/>
  </p:normalViewPr>
  <p:slideViewPr>
    <p:cSldViewPr>
      <p:cViewPr varScale="1">
        <p:scale>
          <a:sx n="94" d="100"/>
          <a:sy n="94" d="100"/>
        </p:scale>
        <p:origin x="1138" y="72"/>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1" d="100"/>
          <a:sy n="61" d="100"/>
        </p:scale>
        <p:origin x="3259"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4283" cy="496570"/>
          </a:xfrm>
          <a:prstGeom prst="rect">
            <a:avLst/>
          </a:prstGeom>
        </p:spPr>
        <p:txBody>
          <a:bodyPr vert="horz" lIns="92121" tIns="46060" rIns="92121" bIns="46060" rtlCol="0"/>
          <a:lstStyle>
            <a:lvl1pPr algn="l">
              <a:defRPr sz="1200"/>
            </a:lvl1pPr>
          </a:lstStyle>
          <a:p>
            <a:endParaRPr lang="nb-NO"/>
          </a:p>
        </p:txBody>
      </p:sp>
      <p:sp>
        <p:nvSpPr>
          <p:cNvPr id="3" name="Date Placeholder 2"/>
          <p:cNvSpPr>
            <a:spLocks noGrp="1"/>
          </p:cNvSpPr>
          <p:nvPr>
            <p:ph type="dt" sz="quarter" idx="1"/>
          </p:nvPr>
        </p:nvSpPr>
        <p:spPr>
          <a:xfrm>
            <a:off x="3848648" y="2"/>
            <a:ext cx="2944283" cy="496570"/>
          </a:xfrm>
          <a:prstGeom prst="rect">
            <a:avLst/>
          </a:prstGeom>
        </p:spPr>
        <p:txBody>
          <a:bodyPr vert="horz" lIns="92121" tIns="46060" rIns="92121" bIns="46060" rtlCol="0"/>
          <a:lstStyle>
            <a:lvl1pPr algn="r">
              <a:defRPr sz="1200"/>
            </a:lvl1pPr>
          </a:lstStyle>
          <a:p>
            <a:fld id="{707644A1-0F6F-4E8C-BD50-CE35CAA8B1D7}" type="datetimeFigureOut">
              <a:rPr lang="nb-NO" smtClean="0"/>
              <a:pPr/>
              <a:t>30.10.2020</a:t>
            </a:fld>
            <a:endParaRPr lang="nb-NO"/>
          </a:p>
        </p:txBody>
      </p:sp>
      <p:sp>
        <p:nvSpPr>
          <p:cNvPr id="4" name="Footer Placeholder 3"/>
          <p:cNvSpPr>
            <a:spLocks noGrp="1"/>
          </p:cNvSpPr>
          <p:nvPr>
            <p:ph type="ftr" sz="quarter" idx="2"/>
          </p:nvPr>
        </p:nvSpPr>
        <p:spPr>
          <a:xfrm>
            <a:off x="4" y="9433107"/>
            <a:ext cx="2944283" cy="496570"/>
          </a:xfrm>
          <a:prstGeom prst="rect">
            <a:avLst/>
          </a:prstGeom>
        </p:spPr>
        <p:txBody>
          <a:bodyPr vert="horz" lIns="92121" tIns="46060" rIns="92121" bIns="46060" rtlCol="0" anchor="b"/>
          <a:lstStyle>
            <a:lvl1pPr algn="l">
              <a:defRPr sz="1200"/>
            </a:lvl1pPr>
          </a:lstStyle>
          <a:p>
            <a:endParaRPr lang="nb-NO"/>
          </a:p>
        </p:txBody>
      </p:sp>
      <p:sp>
        <p:nvSpPr>
          <p:cNvPr id="5" name="Slide Number Placeholder 4"/>
          <p:cNvSpPr>
            <a:spLocks noGrp="1"/>
          </p:cNvSpPr>
          <p:nvPr>
            <p:ph type="sldNum" sz="quarter" idx="3"/>
          </p:nvPr>
        </p:nvSpPr>
        <p:spPr>
          <a:xfrm>
            <a:off x="3848648" y="9433107"/>
            <a:ext cx="2944283" cy="496570"/>
          </a:xfrm>
          <a:prstGeom prst="rect">
            <a:avLst/>
          </a:prstGeom>
        </p:spPr>
        <p:txBody>
          <a:bodyPr vert="horz" lIns="92121" tIns="46060" rIns="92121" bIns="46060" rtlCol="0" anchor="b"/>
          <a:lstStyle>
            <a:lvl1pPr algn="r">
              <a:defRPr sz="1200"/>
            </a:lvl1pPr>
          </a:lstStyle>
          <a:p>
            <a:fld id="{8FFBE609-8292-4455-9627-FD862B1C395C}" type="slidenum">
              <a:rPr lang="nb-NO" smtClean="0"/>
              <a:pPr/>
              <a:t>‹#›</a:t>
            </a:fld>
            <a:endParaRPr lang="nb-NO"/>
          </a:p>
        </p:txBody>
      </p:sp>
    </p:spTree>
    <p:extLst>
      <p:ext uri="{BB962C8B-B14F-4D97-AF65-F5344CB8AC3E}">
        <p14:creationId xmlns:p14="http://schemas.microsoft.com/office/powerpoint/2010/main" val="105346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4016" cy="496010"/>
          </a:xfrm>
          <a:prstGeom prst="rect">
            <a:avLst/>
          </a:prstGeom>
        </p:spPr>
        <p:txBody>
          <a:bodyPr vert="horz" lIns="92121" tIns="46060" rIns="92121" bIns="46060" rtlCol="0"/>
          <a:lstStyle>
            <a:lvl1pPr algn="l">
              <a:defRPr sz="1200"/>
            </a:lvl1pPr>
          </a:lstStyle>
          <a:p>
            <a:endParaRPr lang="nb-NO"/>
          </a:p>
        </p:txBody>
      </p:sp>
      <p:sp>
        <p:nvSpPr>
          <p:cNvPr id="3" name="Date Placeholder 2"/>
          <p:cNvSpPr>
            <a:spLocks noGrp="1"/>
          </p:cNvSpPr>
          <p:nvPr>
            <p:ph type="dt" idx="1"/>
          </p:nvPr>
        </p:nvSpPr>
        <p:spPr>
          <a:xfrm>
            <a:off x="3848881" y="2"/>
            <a:ext cx="2944015" cy="496010"/>
          </a:xfrm>
          <a:prstGeom prst="rect">
            <a:avLst/>
          </a:prstGeom>
        </p:spPr>
        <p:txBody>
          <a:bodyPr vert="horz" lIns="92121" tIns="46060" rIns="92121" bIns="46060" rtlCol="0"/>
          <a:lstStyle>
            <a:lvl1pPr algn="r">
              <a:defRPr sz="1200"/>
            </a:lvl1pPr>
          </a:lstStyle>
          <a:p>
            <a:fld id="{EDC12FAC-DFA2-45A5-8D42-5F71633D0772}" type="datetimeFigureOut">
              <a:rPr lang="nb-NO" smtClean="0"/>
              <a:pPr/>
              <a:t>30.10.2020</a:t>
            </a:fld>
            <a:endParaRPr lang="nb-NO"/>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2121" tIns="46060" rIns="92121" bIns="46060" rtlCol="0" anchor="ctr"/>
          <a:lstStyle/>
          <a:p>
            <a:endParaRPr lang="nb-NO"/>
          </a:p>
        </p:txBody>
      </p:sp>
      <p:sp>
        <p:nvSpPr>
          <p:cNvPr id="5" name="Notes Placeholder 4"/>
          <p:cNvSpPr>
            <a:spLocks noGrp="1"/>
          </p:cNvSpPr>
          <p:nvPr>
            <p:ph type="body" sz="quarter" idx="3"/>
          </p:nvPr>
        </p:nvSpPr>
        <p:spPr>
          <a:xfrm>
            <a:off x="680252" y="4716895"/>
            <a:ext cx="5435600" cy="4468890"/>
          </a:xfrm>
          <a:prstGeom prst="rect">
            <a:avLst/>
          </a:prstGeom>
        </p:spPr>
        <p:txBody>
          <a:bodyPr vert="horz" lIns="92121" tIns="46060" rIns="92121" bIns="46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3" y="9433792"/>
            <a:ext cx="2944016" cy="496010"/>
          </a:xfrm>
          <a:prstGeom prst="rect">
            <a:avLst/>
          </a:prstGeom>
        </p:spPr>
        <p:txBody>
          <a:bodyPr vert="horz" lIns="92121" tIns="46060" rIns="92121" bIns="46060" rtlCol="0" anchor="b"/>
          <a:lstStyle>
            <a:lvl1pPr algn="l">
              <a:defRPr sz="1200"/>
            </a:lvl1pPr>
          </a:lstStyle>
          <a:p>
            <a:endParaRPr lang="nb-NO"/>
          </a:p>
        </p:txBody>
      </p:sp>
      <p:sp>
        <p:nvSpPr>
          <p:cNvPr id="7" name="Slide Number Placeholder 6"/>
          <p:cNvSpPr>
            <a:spLocks noGrp="1"/>
          </p:cNvSpPr>
          <p:nvPr>
            <p:ph type="sldNum" sz="quarter" idx="5"/>
          </p:nvPr>
        </p:nvSpPr>
        <p:spPr>
          <a:xfrm>
            <a:off x="3848881" y="9433792"/>
            <a:ext cx="2944015" cy="496010"/>
          </a:xfrm>
          <a:prstGeom prst="rect">
            <a:avLst/>
          </a:prstGeom>
        </p:spPr>
        <p:txBody>
          <a:bodyPr vert="horz" lIns="92121" tIns="46060" rIns="92121" bIns="46060" rtlCol="0" anchor="b"/>
          <a:lstStyle>
            <a:lvl1pPr algn="r">
              <a:defRPr sz="1200"/>
            </a:lvl1pPr>
          </a:lstStyle>
          <a:p>
            <a:fld id="{433F6D75-E1F0-462B-98DC-EB4A8285BFC8}" type="slidenum">
              <a:rPr lang="nb-NO" smtClean="0"/>
              <a:pPr/>
              <a:t>‹#›</a:t>
            </a:fld>
            <a:endParaRPr lang="nb-NO"/>
          </a:p>
        </p:txBody>
      </p:sp>
    </p:spTree>
    <p:extLst>
      <p:ext uri="{BB962C8B-B14F-4D97-AF65-F5344CB8AC3E}">
        <p14:creationId xmlns:p14="http://schemas.microsoft.com/office/powerpoint/2010/main" val="2668185107"/>
      </p:ext>
    </p:extLst>
  </p:cSld>
  <p:clrMap bg1="lt1" tx1="dk1" bg2="lt2" tx2="dk2" accent1="accent1" accent2="accent2" accent3="accent3" accent4="accent4" accent5="accent5" accent6="accent6" hlink="hlink" folHlink="folHlink"/>
  <p:notesStyle>
    <a:lvl1pPr marL="0" algn="l" defTabSz="912788" rtl="0" eaLnBrk="1" latinLnBrk="0" hangingPunct="1">
      <a:defRPr sz="1200" kern="1200">
        <a:solidFill>
          <a:schemeClr val="tx1"/>
        </a:solidFill>
        <a:latin typeface="+mn-lt"/>
        <a:ea typeface="+mn-ea"/>
        <a:cs typeface="+mn-cs"/>
      </a:defRPr>
    </a:lvl1pPr>
    <a:lvl2pPr marL="456394" algn="l" defTabSz="912788" rtl="0" eaLnBrk="1" latinLnBrk="0" hangingPunct="1">
      <a:defRPr sz="1200" kern="1200">
        <a:solidFill>
          <a:schemeClr val="tx1"/>
        </a:solidFill>
        <a:latin typeface="+mn-lt"/>
        <a:ea typeface="+mn-ea"/>
        <a:cs typeface="+mn-cs"/>
      </a:defRPr>
    </a:lvl2pPr>
    <a:lvl3pPr marL="912788" algn="l" defTabSz="912788" rtl="0" eaLnBrk="1" latinLnBrk="0" hangingPunct="1">
      <a:defRPr sz="1200" kern="1200">
        <a:solidFill>
          <a:schemeClr val="tx1"/>
        </a:solidFill>
        <a:latin typeface="+mn-lt"/>
        <a:ea typeface="+mn-ea"/>
        <a:cs typeface="+mn-cs"/>
      </a:defRPr>
    </a:lvl3pPr>
    <a:lvl4pPr marL="1369182" algn="l" defTabSz="912788" rtl="0" eaLnBrk="1" latinLnBrk="0" hangingPunct="1">
      <a:defRPr sz="1200" kern="1200">
        <a:solidFill>
          <a:schemeClr val="tx1"/>
        </a:solidFill>
        <a:latin typeface="+mn-lt"/>
        <a:ea typeface="+mn-ea"/>
        <a:cs typeface="+mn-cs"/>
      </a:defRPr>
    </a:lvl4pPr>
    <a:lvl5pPr marL="1825577" algn="l" defTabSz="912788" rtl="0" eaLnBrk="1" latinLnBrk="0" hangingPunct="1">
      <a:defRPr sz="1200" kern="1200">
        <a:solidFill>
          <a:schemeClr val="tx1"/>
        </a:solidFill>
        <a:latin typeface="+mn-lt"/>
        <a:ea typeface="+mn-ea"/>
        <a:cs typeface="+mn-cs"/>
      </a:defRPr>
    </a:lvl5pPr>
    <a:lvl6pPr marL="2281969" algn="l" defTabSz="912788" rtl="0" eaLnBrk="1" latinLnBrk="0" hangingPunct="1">
      <a:defRPr sz="1200" kern="1200">
        <a:solidFill>
          <a:schemeClr val="tx1"/>
        </a:solidFill>
        <a:latin typeface="+mn-lt"/>
        <a:ea typeface="+mn-ea"/>
        <a:cs typeface="+mn-cs"/>
      </a:defRPr>
    </a:lvl6pPr>
    <a:lvl7pPr marL="2738365" algn="l" defTabSz="912788" rtl="0" eaLnBrk="1" latinLnBrk="0" hangingPunct="1">
      <a:defRPr sz="1200" kern="1200">
        <a:solidFill>
          <a:schemeClr val="tx1"/>
        </a:solidFill>
        <a:latin typeface="+mn-lt"/>
        <a:ea typeface="+mn-ea"/>
        <a:cs typeface="+mn-cs"/>
      </a:defRPr>
    </a:lvl7pPr>
    <a:lvl8pPr marL="3194758" algn="l" defTabSz="912788" rtl="0" eaLnBrk="1" latinLnBrk="0" hangingPunct="1">
      <a:defRPr sz="1200" kern="1200">
        <a:solidFill>
          <a:schemeClr val="tx1"/>
        </a:solidFill>
        <a:latin typeface="+mn-lt"/>
        <a:ea typeface="+mn-ea"/>
        <a:cs typeface="+mn-cs"/>
      </a:defRPr>
    </a:lvl8pPr>
    <a:lvl9pPr marL="3651149" algn="l" defTabSz="9127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2525" cy="3722687"/>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3</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execution of the training/partnership project (for example </a:t>
            </a:r>
            <a:r>
              <a:rPr lang="nb-NO" dirty="0"/>
              <a:t>, </a:t>
            </a:r>
            <a:r>
              <a:rPr lang="nb-NO" dirty="0" err="1"/>
              <a:t>etc</a:t>
            </a:r>
            <a:r>
              <a:rPr lang="nb-NO" dirty="0"/>
              <a:t>),</a:t>
            </a:r>
          </a:p>
          <a:p>
            <a:pPr lvl="1"/>
            <a:r>
              <a:rPr lang="en-US" sz="1600" dirty="0"/>
              <a:t>the coordination between beneficiaries (for example partnership meetings, </a:t>
            </a:r>
            <a:r>
              <a:rPr lang="en-US" sz="1600" dirty="0" err="1"/>
              <a:t>secondment</a:t>
            </a:r>
            <a:r>
              <a:rPr lang="en-US" sz="1600" dirty="0"/>
              <a:t> </a:t>
            </a:r>
            <a:r>
              <a:rPr lang="nb-NO" sz="1600" dirty="0" err="1"/>
              <a:t>of</a:t>
            </a:r>
            <a:r>
              <a:rPr lang="nb-NO" sz="1600" dirty="0"/>
              <a:t> staff, </a:t>
            </a:r>
            <a:r>
              <a:rPr lang="nb-NO" sz="1600" dirty="0" err="1"/>
              <a:t>etc</a:t>
            </a:r>
            <a:r>
              <a:rPr lang="nb-NO" sz="1600" dirty="0"/>
              <a:t>),</a:t>
            </a:r>
          </a:p>
          <a:p>
            <a:pPr lvl="1"/>
            <a:r>
              <a:rPr lang="en-US" sz="1600" dirty="0"/>
              <a:t>the </a:t>
            </a:r>
            <a:r>
              <a:rPr lang="en-US" sz="1600" dirty="0" err="1"/>
              <a:t>organisation</a:t>
            </a:r>
            <a:r>
              <a:rPr lang="en-US" sz="1600" dirty="0"/>
              <a:t> of international conferences, workshops and events open to beneficiaries outside the network, including: </a:t>
            </a:r>
            <a:r>
              <a:rPr lang="en-US" sz="1600" dirty="0" err="1"/>
              <a:t>organisational</a:t>
            </a:r>
            <a:r>
              <a:rPr lang="en-US" sz="1600" dirty="0"/>
              <a:t> expenses (invitation of keynote speakers, publications, rental of premises, web casting) and partici</a:t>
            </a:r>
            <a:r>
              <a:rPr lang="en-US" sz="1400" dirty="0"/>
              <a:t>pation fees of eligible researchers from outside the partnership.</a:t>
            </a:r>
            <a:r>
              <a:rPr lang="nb-NO" sz="1400" dirty="0"/>
              <a:t>For ITN and IAPP</a:t>
            </a:r>
            <a:endParaRPr lang="en-US" sz="1800" dirty="0"/>
          </a:p>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20</a:t>
            </a:fld>
            <a:endParaRPr lang="nb-NO"/>
          </a:p>
        </p:txBody>
      </p:sp>
    </p:spTree>
    <p:extLst>
      <p:ext uri="{BB962C8B-B14F-4D97-AF65-F5344CB8AC3E}">
        <p14:creationId xmlns:p14="http://schemas.microsoft.com/office/powerpoint/2010/main" val="426479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200" dirty="0" smtClean="0"/>
              <a:t>Part </a:t>
            </a:r>
            <a:r>
              <a:rPr lang="nb-NO" sz="1200" dirty="0" err="1" smtClean="0"/>
              <a:t>taken</a:t>
            </a:r>
            <a:r>
              <a:rPr lang="nb-NO" sz="1200" dirty="0" smtClean="0"/>
              <a:t> </a:t>
            </a:r>
            <a:r>
              <a:rPr lang="nb-NO" sz="1200" dirty="0" err="1" smtClean="0"/>
              <a:t>out</a:t>
            </a:r>
            <a:r>
              <a:rPr lang="nb-NO" sz="1200" dirty="0" smtClean="0"/>
              <a:t> […]: «For </a:t>
            </a:r>
            <a:r>
              <a:rPr lang="nb-NO" sz="1200" dirty="0" err="1" smtClean="0"/>
              <a:t>the</a:t>
            </a:r>
            <a:r>
              <a:rPr lang="nb-NO" sz="1200" dirty="0" smtClean="0"/>
              <a:t> purposes under </a:t>
            </a:r>
            <a:r>
              <a:rPr lang="nb-NO" sz="1200" dirty="0" err="1" smtClean="0"/>
              <a:t>this</a:t>
            </a:r>
            <a:r>
              <a:rPr lang="nb-NO" sz="1200" dirty="0" smtClean="0"/>
              <a:t> </a:t>
            </a:r>
            <a:r>
              <a:rPr lang="nb-NO" sz="1200" dirty="0" err="1" smtClean="0"/>
              <a:t>Article</a:t>
            </a:r>
            <a:r>
              <a:rPr lang="nb-NO" sz="1200" dirty="0" smtClean="0"/>
              <a:t>, </a:t>
            </a:r>
            <a:r>
              <a:rPr lang="nb-NO" sz="1200" dirty="0" err="1" smtClean="0"/>
              <a:t>the</a:t>
            </a:r>
            <a:r>
              <a:rPr lang="nb-NO" sz="1200" dirty="0" smtClean="0"/>
              <a:t> </a:t>
            </a:r>
            <a:r>
              <a:rPr lang="nb-NO" sz="1200" dirty="0" err="1" smtClean="0"/>
              <a:t>beneficiaries</a:t>
            </a:r>
            <a:r>
              <a:rPr lang="nb-NO" sz="1200" dirty="0" smtClean="0"/>
              <a:t> </a:t>
            </a:r>
            <a:r>
              <a:rPr lang="nb-NO" sz="1200" dirty="0" err="1" smtClean="0"/>
              <a:t>may</a:t>
            </a:r>
            <a:r>
              <a:rPr lang="nb-NO" sz="1200" dirty="0" smtClean="0"/>
              <a:t> </a:t>
            </a:r>
            <a:r>
              <a:rPr lang="nb-NO" sz="1200" dirty="0" err="1" smtClean="0"/>
              <a:t>use</a:t>
            </a:r>
            <a:r>
              <a:rPr lang="nb-NO" sz="1200" dirty="0" smtClean="0"/>
              <a:t> </a:t>
            </a:r>
            <a:r>
              <a:rPr lang="nb-NO" sz="1200" dirty="0" err="1" smtClean="0"/>
              <a:t>the</a:t>
            </a:r>
            <a:r>
              <a:rPr lang="nb-NO" sz="1200" dirty="0" smtClean="0"/>
              <a:t> EU emblem </a:t>
            </a:r>
            <a:r>
              <a:rPr lang="nb-NO" sz="1200" dirty="0" err="1" smtClean="0"/>
              <a:t>without</a:t>
            </a:r>
            <a:r>
              <a:rPr lang="nb-NO" sz="1200" dirty="0" smtClean="0"/>
              <a:t> first </a:t>
            </a:r>
            <a:r>
              <a:rPr lang="nb-NO" sz="1200" dirty="0" err="1" smtClean="0"/>
              <a:t>obtaining</a:t>
            </a:r>
            <a:r>
              <a:rPr lang="nb-NO" sz="1200" dirty="0" smtClean="0"/>
              <a:t> </a:t>
            </a:r>
            <a:r>
              <a:rPr lang="nb-NO" sz="1200" dirty="0" err="1" smtClean="0"/>
              <a:t>approval</a:t>
            </a:r>
            <a:r>
              <a:rPr lang="nb-NO" sz="1200" dirty="0" smtClean="0"/>
              <a:t> from </a:t>
            </a:r>
            <a:r>
              <a:rPr lang="nb-NO" sz="1200" dirty="0" err="1" smtClean="0"/>
              <a:t>the</a:t>
            </a:r>
            <a:r>
              <a:rPr lang="nb-NO" sz="1200" dirty="0" smtClean="0"/>
              <a:t> [Commission][ </a:t>
            </a:r>
            <a:r>
              <a:rPr lang="nb-NO" sz="1200" dirty="0" err="1" smtClean="0"/>
              <a:t>Agency</a:t>
            </a:r>
            <a:r>
              <a:rPr lang="nb-NO" sz="1200" dirty="0" smtClean="0"/>
              <a:t>].</a:t>
            </a:r>
          </a:p>
          <a:p>
            <a:pPr marL="0" indent="0">
              <a:buNone/>
            </a:pPr>
            <a:r>
              <a:rPr lang="nb-NO" sz="1200" dirty="0" smtClean="0"/>
              <a:t>This </a:t>
            </a:r>
            <a:r>
              <a:rPr lang="nb-NO" sz="1200" dirty="0" err="1" smtClean="0"/>
              <a:t>does</a:t>
            </a:r>
            <a:r>
              <a:rPr lang="nb-NO" sz="1200" dirty="0" smtClean="0"/>
              <a:t> not </a:t>
            </a:r>
            <a:r>
              <a:rPr lang="nb-NO" sz="1200" dirty="0" err="1" smtClean="0"/>
              <a:t>however</a:t>
            </a:r>
            <a:r>
              <a:rPr lang="nb-NO" sz="1200" dirty="0" smtClean="0"/>
              <a:t> </a:t>
            </a:r>
            <a:r>
              <a:rPr lang="nb-NO" sz="1200" dirty="0" err="1" smtClean="0"/>
              <a:t>give</a:t>
            </a:r>
            <a:r>
              <a:rPr lang="nb-NO" sz="1200" dirty="0" smtClean="0"/>
              <a:t> </a:t>
            </a:r>
            <a:r>
              <a:rPr lang="nb-NO" sz="1200" dirty="0" err="1" smtClean="0"/>
              <a:t>them</a:t>
            </a:r>
            <a:r>
              <a:rPr lang="nb-NO" sz="1200" dirty="0" smtClean="0"/>
              <a:t> </a:t>
            </a:r>
            <a:r>
              <a:rPr lang="nb-NO" sz="1200" dirty="0" err="1" smtClean="0"/>
              <a:t>the</a:t>
            </a:r>
            <a:r>
              <a:rPr lang="nb-NO" sz="1200" dirty="0" smtClean="0"/>
              <a:t> right to </a:t>
            </a:r>
            <a:r>
              <a:rPr lang="nb-NO" sz="1200" dirty="0" err="1" smtClean="0"/>
              <a:t>exclusive</a:t>
            </a:r>
            <a:r>
              <a:rPr lang="nb-NO" sz="1200" dirty="0" smtClean="0"/>
              <a:t> </a:t>
            </a:r>
            <a:r>
              <a:rPr lang="nb-NO" sz="1200" dirty="0" err="1" smtClean="0"/>
              <a:t>use</a:t>
            </a:r>
            <a:r>
              <a:rPr lang="nb-NO" sz="1200" dirty="0" smtClean="0"/>
              <a:t>.</a:t>
            </a:r>
          </a:p>
          <a:p>
            <a:pPr marL="0" indent="0">
              <a:buNone/>
            </a:pPr>
            <a:r>
              <a:rPr lang="nb-NO" sz="1200" dirty="0" err="1" smtClean="0"/>
              <a:t>Moreover</a:t>
            </a:r>
            <a:r>
              <a:rPr lang="nb-NO" sz="1200" dirty="0" smtClean="0"/>
              <a:t>, </a:t>
            </a:r>
            <a:r>
              <a:rPr lang="nb-NO" sz="1200" dirty="0" err="1" smtClean="0"/>
              <a:t>they</a:t>
            </a:r>
            <a:r>
              <a:rPr lang="nb-NO" sz="1200" dirty="0" smtClean="0"/>
              <a:t> </a:t>
            </a:r>
            <a:r>
              <a:rPr lang="nb-NO" sz="1200" dirty="0" err="1" smtClean="0"/>
              <a:t>may</a:t>
            </a:r>
            <a:r>
              <a:rPr lang="nb-NO" sz="1200" dirty="0" smtClean="0"/>
              <a:t> not </a:t>
            </a:r>
            <a:r>
              <a:rPr lang="nb-NO" sz="1200" dirty="0" err="1" smtClean="0"/>
              <a:t>appropriate</a:t>
            </a:r>
            <a:r>
              <a:rPr lang="nb-NO" sz="1200" dirty="0" smtClean="0"/>
              <a:t> </a:t>
            </a:r>
            <a:r>
              <a:rPr lang="nb-NO" sz="1200" dirty="0" err="1" smtClean="0"/>
              <a:t>the</a:t>
            </a:r>
            <a:r>
              <a:rPr lang="nb-NO" sz="1200" dirty="0" smtClean="0"/>
              <a:t> EU emblem or </a:t>
            </a:r>
            <a:r>
              <a:rPr lang="nb-NO" sz="1200" dirty="0" err="1" smtClean="0"/>
              <a:t>any</a:t>
            </a:r>
            <a:r>
              <a:rPr lang="nb-NO" sz="1200" dirty="0" smtClean="0"/>
              <a:t> </a:t>
            </a:r>
            <a:r>
              <a:rPr lang="nb-NO" sz="1200" dirty="0" err="1" smtClean="0"/>
              <a:t>similar</a:t>
            </a:r>
            <a:r>
              <a:rPr lang="nb-NO" sz="1200" dirty="0" smtClean="0"/>
              <a:t> trademark or logo, </a:t>
            </a:r>
            <a:r>
              <a:rPr lang="nb-NO" sz="1200" dirty="0" err="1" smtClean="0"/>
              <a:t>either</a:t>
            </a:r>
            <a:r>
              <a:rPr lang="nb-NO" sz="1200" dirty="0" smtClean="0"/>
              <a:t> by </a:t>
            </a:r>
            <a:r>
              <a:rPr lang="nb-NO" sz="1200" dirty="0" err="1" smtClean="0"/>
              <a:t>registration</a:t>
            </a:r>
            <a:r>
              <a:rPr lang="nb-NO" sz="1200" dirty="0" smtClean="0"/>
              <a:t> or by </a:t>
            </a:r>
            <a:r>
              <a:rPr lang="nb-NO" sz="1200" dirty="0" err="1" smtClean="0"/>
              <a:t>any</a:t>
            </a:r>
            <a:r>
              <a:rPr lang="nb-NO" sz="1200" dirty="0" smtClean="0"/>
              <a:t> </a:t>
            </a:r>
            <a:r>
              <a:rPr lang="nb-NO" sz="1200" dirty="0" err="1" smtClean="0"/>
              <a:t>other</a:t>
            </a:r>
            <a:r>
              <a:rPr lang="nb-NO" sz="1200" dirty="0" smtClean="0"/>
              <a:t> </a:t>
            </a:r>
            <a:r>
              <a:rPr lang="nb-NO" sz="1200" dirty="0" err="1" smtClean="0"/>
              <a:t>means</a:t>
            </a:r>
            <a:r>
              <a:rPr lang="nb-NO" sz="1200" dirty="0" smtClean="0"/>
              <a:t>.»</a:t>
            </a:r>
          </a:p>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31</a:t>
            </a:fld>
            <a:endParaRPr lang="nb-NO"/>
          </a:p>
        </p:txBody>
      </p:sp>
    </p:spTree>
    <p:extLst>
      <p:ext uri="{BB962C8B-B14F-4D97-AF65-F5344CB8AC3E}">
        <p14:creationId xmlns:p14="http://schemas.microsoft.com/office/powerpoint/2010/main" val="2208688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4"/>
            <a:ext cx="6934200" cy="1143000"/>
          </a:xfrm>
        </p:spPr>
        <p:txBody>
          <a:bodyPr anchor="b"/>
          <a:lstStyle>
            <a:lvl1pPr>
              <a:defRPr sz="2000">
                <a:solidFill>
                  <a:schemeClr val="bg2"/>
                </a:solidFill>
              </a:defRPr>
            </a:lvl1pPr>
          </a:lstStyle>
          <a:p>
            <a:r>
              <a:rPr lang="nb-NO"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a:latin typeface="Arial"/>
                <a:cs typeface="Arial"/>
              </a:defRPr>
            </a:lvl1pPr>
          </a:lstStyle>
          <a:p>
            <a:r>
              <a:rPr lang="nb-NO"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990601" y="838200"/>
            <a:ext cx="5619750" cy="52578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394" indent="0">
              <a:buNone/>
              <a:defRPr sz="1800"/>
            </a:lvl2pPr>
            <a:lvl3pPr marL="912788" indent="0">
              <a:buNone/>
              <a:defRPr sz="1600"/>
            </a:lvl3pPr>
            <a:lvl4pPr marL="1369182" indent="0">
              <a:buNone/>
              <a:defRPr sz="1400"/>
            </a:lvl4pPr>
            <a:lvl5pPr marL="1825577" indent="0">
              <a:buNone/>
              <a:defRPr sz="1400"/>
            </a:lvl5pPr>
            <a:lvl6pPr marL="2281969" indent="0">
              <a:buNone/>
              <a:defRPr sz="1400"/>
            </a:lvl6pPr>
            <a:lvl7pPr marL="2738365" indent="0">
              <a:buNone/>
              <a:defRPr sz="1400"/>
            </a:lvl7pPr>
            <a:lvl8pPr marL="3194758" indent="0">
              <a:buNone/>
              <a:defRPr sz="1400"/>
            </a:lvl8pPr>
            <a:lvl9pPr marL="3651149" indent="0">
              <a:buNone/>
              <a:defRPr sz="1400"/>
            </a:lvl9pPr>
          </a:lstStyle>
          <a:p>
            <a:pPr lvl="0"/>
            <a:r>
              <a:rPr lang="nb-NO"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10" y="1524000"/>
            <a:ext cx="3008313" cy="4691063"/>
          </a:xfrm>
        </p:spPr>
        <p:txBody>
          <a:bodyPr/>
          <a:lstStyle>
            <a:lvl1pPr marL="0" indent="0">
              <a:buNone/>
              <a:defRPr sz="14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nb-NO"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94" indent="0">
              <a:buNone/>
              <a:defRPr sz="2800"/>
            </a:lvl2pPr>
            <a:lvl3pPr marL="912788" indent="0">
              <a:buNone/>
              <a:defRPr sz="2400"/>
            </a:lvl3pPr>
            <a:lvl4pPr marL="1369182" indent="0">
              <a:buNone/>
              <a:defRPr sz="2000"/>
            </a:lvl4pPr>
            <a:lvl5pPr marL="1825577" indent="0">
              <a:buNone/>
              <a:defRPr sz="2000"/>
            </a:lvl5pPr>
            <a:lvl6pPr marL="2281969" indent="0">
              <a:buNone/>
              <a:defRPr sz="2000"/>
            </a:lvl6pPr>
            <a:lvl7pPr marL="2738365" indent="0">
              <a:buNone/>
              <a:defRPr sz="2000"/>
            </a:lvl7pPr>
            <a:lvl8pPr marL="3194758" indent="0">
              <a:buNone/>
              <a:defRPr sz="2000"/>
            </a:lvl8pPr>
            <a:lvl9pPr marL="3651149"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nb-NO"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280" tIns="45640" rIns="91280" bIns="45640"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280" tIns="45640" rIns="91280" bIns="45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cSld>
  <p:clrMap bg1="lt1" tx1="dk1" bg2="lt2" tx2="dk2" accent1="accent1" accent2="accent2" accent3="accent3" accent4="accent4" accent5="accent5" accent6="accent6" hlink="hlink" folHlink="folHlink"/>
  <p:sldLayoutIdLst>
    <p:sldLayoutId id="214748375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6394"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6pPr>
      <a:lvl7pPr marL="912788"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7pPr>
      <a:lvl8pPr marL="1369182"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8pPr>
      <a:lvl9pPr marL="1825577"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294" indent="-342294" algn="l" rtl="0" eaLnBrk="0" fontAlgn="base" hangingPunct="0">
        <a:spcBef>
          <a:spcPct val="20000"/>
        </a:spcBef>
        <a:spcAft>
          <a:spcPct val="0"/>
        </a:spcAft>
        <a:buChar char="•"/>
        <a:defRPr sz="2800">
          <a:solidFill>
            <a:schemeClr val="tx1"/>
          </a:solidFill>
          <a:latin typeface="+mn-lt"/>
          <a:ea typeface="+mn-ea"/>
          <a:cs typeface="+mn-cs"/>
        </a:defRPr>
      </a:lvl1pPr>
      <a:lvl2pPr marL="741640" indent="-285250" algn="l" rtl="0" eaLnBrk="0" fontAlgn="base" hangingPunct="0">
        <a:spcBef>
          <a:spcPct val="20000"/>
        </a:spcBef>
        <a:spcAft>
          <a:spcPct val="0"/>
        </a:spcAft>
        <a:buChar char="–"/>
        <a:defRPr sz="2400">
          <a:solidFill>
            <a:schemeClr val="tx1"/>
          </a:solidFill>
          <a:latin typeface="+mn-lt"/>
          <a:ea typeface="+mn-ea"/>
          <a:cs typeface="+mn-cs"/>
        </a:defRPr>
      </a:lvl2pPr>
      <a:lvl3pPr marL="1140985" indent="-228197" algn="l" rtl="0" eaLnBrk="0" fontAlgn="base" hangingPunct="0">
        <a:spcBef>
          <a:spcPct val="20000"/>
        </a:spcBef>
        <a:spcAft>
          <a:spcPct val="0"/>
        </a:spcAft>
        <a:buChar char="•"/>
        <a:defRPr sz="2000">
          <a:solidFill>
            <a:schemeClr val="tx1"/>
          </a:solidFill>
          <a:latin typeface="+mn-lt"/>
          <a:ea typeface="+mn-ea"/>
          <a:cs typeface="+mn-cs"/>
        </a:defRPr>
      </a:lvl3pPr>
      <a:lvl4pPr marL="1597379" indent="-228197" algn="l" rtl="0" eaLnBrk="0" fontAlgn="base" hangingPunct="0">
        <a:spcBef>
          <a:spcPct val="20000"/>
        </a:spcBef>
        <a:spcAft>
          <a:spcPct val="0"/>
        </a:spcAft>
        <a:buChar char="–"/>
        <a:defRPr>
          <a:solidFill>
            <a:schemeClr val="tx1"/>
          </a:solidFill>
          <a:latin typeface="+mn-lt"/>
          <a:ea typeface="+mn-ea"/>
          <a:cs typeface="+mn-cs"/>
        </a:defRPr>
      </a:lvl4pPr>
      <a:lvl5pPr marL="2053774" indent="-228197" algn="l" rtl="0" eaLnBrk="0" fontAlgn="base" hangingPunct="0">
        <a:spcBef>
          <a:spcPct val="20000"/>
        </a:spcBef>
        <a:spcAft>
          <a:spcPct val="0"/>
        </a:spcAft>
        <a:buChar char="»"/>
        <a:defRPr sz="1600">
          <a:solidFill>
            <a:schemeClr val="tx1"/>
          </a:solidFill>
          <a:latin typeface="+mn-lt"/>
          <a:ea typeface="+mn-ea"/>
          <a:cs typeface="+mn-cs"/>
        </a:defRPr>
      </a:lvl5pPr>
      <a:lvl6pPr marL="2510166" indent="-228197" algn="l" rtl="0" fontAlgn="base">
        <a:spcBef>
          <a:spcPct val="20000"/>
        </a:spcBef>
        <a:spcAft>
          <a:spcPct val="0"/>
        </a:spcAft>
        <a:buChar char="»"/>
        <a:defRPr sz="1600">
          <a:solidFill>
            <a:schemeClr val="tx1"/>
          </a:solidFill>
          <a:latin typeface="+mn-lt"/>
          <a:ea typeface="+mn-ea"/>
          <a:cs typeface="+mn-cs"/>
        </a:defRPr>
      </a:lvl6pPr>
      <a:lvl7pPr marL="2966560" indent="-228197" algn="l" rtl="0" fontAlgn="base">
        <a:spcBef>
          <a:spcPct val="20000"/>
        </a:spcBef>
        <a:spcAft>
          <a:spcPct val="0"/>
        </a:spcAft>
        <a:buChar char="»"/>
        <a:defRPr sz="1600">
          <a:solidFill>
            <a:schemeClr val="tx1"/>
          </a:solidFill>
          <a:latin typeface="+mn-lt"/>
          <a:ea typeface="+mn-ea"/>
          <a:cs typeface="+mn-cs"/>
        </a:defRPr>
      </a:lvl7pPr>
      <a:lvl8pPr marL="3422956" indent="-228197" algn="l" rtl="0" fontAlgn="base">
        <a:spcBef>
          <a:spcPct val="20000"/>
        </a:spcBef>
        <a:spcAft>
          <a:spcPct val="0"/>
        </a:spcAft>
        <a:buChar char="»"/>
        <a:defRPr sz="1600">
          <a:solidFill>
            <a:schemeClr val="tx1"/>
          </a:solidFill>
          <a:latin typeface="+mn-lt"/>
          <a:ea typeface="+mn-ea"/>
          <a:cs typeface="+mn-cs"/>
        </a:defRPr>
      </a:lvl8pPr>
      <a:lvl9pPr marL="3879349" indent="-228197" algn="l" rtl="0" fontAlgn="base">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6394" rtl="0" eaLnBrk="1" latinLnBrk="0" hangingPunct="1">
        <a:defRPr sz="1800" kern="1200">
          <a:solidFill>
            <a:schemeClr val="tx1"/>
          </a:solidFill>
          <a:latin typeface="+mn-lt"/>
          <a:ea typeface="+mn-ea"/>
          <a:cs typeface="+mn-cs"/>
        </a:defRPr>
      </a:lvl1pPr>
      <a:lvl2pPr marL="456394" algn="l" defTabSz="456394" rtl="0" eaLnBrk="1" latinLnBrk="0" hangingPunct="1">
        <a:defRPr sz="1800" kern="1200">
          <a:solidFill>
            <a:schemeClr val="tx1"/>
          </a:solidFill>
          <a:latin typeface="+mn-lt"/>
          <a:ea typeface="+mn-ea"/>
          <a:cs typeface="+mn-cs"/>
        </a:defRPr>
      </a:lvl2pPr>
      <a:lvl3pPr marL="912788" algn="l" defTabSz="456394" rtl="0" eaLnBrk="1" latinLnBrk="0" hangingPunct="1">
        <a:defRPr sz="1800" kern="1200">
          <a:solidFill>
            <a:schemeClr val="tx1"/>
          </a:solidFill>
          <a:latin typeface="+mn-lt"/>
          <a:ea typeface="+mn-ea"/>
          <a:cs typeface="+mn-cs"/>
        </a:defRPr>
      </a:lvl3pPr>
      <a:lvl4pPr marL="1369182" algn="l" defTabSz="456394" rtl="0" eaLnBrk="1" latinLnBrk="0" hangingPunct="1">
        <a:defRPr sz="1800" kern="1200">
          <a:solidFill>
            <a:schemeClr val="tx1"/>
          </a:solidFill>
          <a:latin typeface="+mn-lt"/>
          <a:ea typeface="+mn-ea"/>
          <a:cs typeface="+mn-cs"/>
        </a:defRPr>
      </a:lvl4pPr>
      <a:lvl5pPr marL="1825577" algn="l" defTabSz="456394" rtl="0" eaLnBrk="1" latinLnBrk="0" hangingPunct="1">
        <a:defRPr sz="1800" kern="1200">
          <a:solidFill>
            <a:schemeClr val="tx1"/>
          </a:solidFill>
          <a:latin typeface="+mn-lt"/>
          <a:ea typeface="+mn-ea"/>
          <a:cs typeface="+mn-cs"/>
        </a:defRPr>
      </a:lvl5pPr>
      <a:lvl6pPr marL="2281969" algn="l" defTabSz="456394" rtl="0" eaLnBrk="1" latinLnBrk="0" hangingPunct="1">
        <a:defRPr sz="1800" kern="1200">
          <a:solidFill>
            <a:schemeClr val="tx1"/>
          </a:solidFill>
          <a:latin typeface="+mn-lt"/>
          <a:ea typeface="+mn-ea"/>
          <a:cs typeface="+mn-cs"/>
        </a:defRPr>
      </a:lvl6pPr>
      <a:lvl7pPr marL="2738365" algn="l" defTabSz="456394" rtl="0" eaLnBrk="1" latinLnBrk="0" hangingPunct="1">
        <a:defRPr sz="1800" kern="1200">
          <a:solidFill>
            <a:schemeClr val="tx1"/>
          </a:solidFill>
          <a:latin typeface="+mn-lt"/>
          <a:ea typeface="+mn-ea"/>
          <a:cs typeface="+mn-cs"/>
        </a:defRPr>
      </a:lvl7pPr>
      <a:lvl8pPr marL="3194758" algn="l" defTabSz="456394" rtl="0" eaLnBrk="1" latinLnBrk="0" hangingPunct="1">
        <a:defRPr sz="1800" kern="1200">
          <a:solidFill>
            <a:schemeClr val="tx1"/>
          </a:solidFill>
          <a:latin typeface="+mn-lt"/>
          <a:ea typeface="+mn-ea"/>
          <a:cs typeface="+mn-cs"/>
        </a:defRPr>
      </a:lvl8pPr>
      <a:lvl9pPr marL="3651149" algn="l" defTabSz="4563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eu-office@admin.uio.n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io.no/for-ansatte/arbeidsstotte/okonomi/efp/soknad-og-kontrakt/budsjettering/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ecb.europa.eu/stats/exchange/eurofxref/html/index.e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ub.uio.no/skrive-publisere/open-access/" TargetMode="External"/><Relationship Id="rId2" Type="http://schemas.openxmlformats.org/officeDocument/2006/relationships/hyperlink" Target="https://ec.europa.eu/research/participants/docs/h2020-funding-guide/cross-cutting-issues/open-access-dissemination_en.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research/participants/docs/h2020-funding-guide/grants/grant-management/acknowledge-funding_en.ht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ec.europa.eu/research/participants/docs/h2020-funding-guide/grants/grant-management/communication_en.htm"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research/participants/data/ref/h2020/other/gm/audit/h2020-iap_en.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c.europa.eu/research/participants/data/ref/h2020/grants_manual/amga/h2020-amga_en.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c.europa.eu/info/itn-2019-coordinators-info-day_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uio.no/english/for-employees/support/research/funding/eu-funding/contact-eu.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c.europa.eu/programmes/horizon2020/en/h2020-section/marie-sklodowska-curie-actions" TargetMode="External"/><Relationship Id="rId7" Type="http://schemas.openxmlformats.org/officeDocument/2006/relationships/hyperlink" Target="https://www.uio.no/english/for-employees/support/research/funding/eu-funding/how-to/MSCA%20how%20to/" TargetMode="External"/><Relationship Id="rId2" Type="http://schemas.openxmlformats.org/officeDocument/2006/relationships/hyperlink" Target="http://ec.europa.eu/research/participants/docs/h2020-funding-guide/index_en.htm" TargetMode="External"/><Relationship Id="rId1" Type="http://schemas.openxmlformats.org/officeDocument/2006/relationships/slideLayout" Target="../slideLayouts/slideLayout2.xml"/><Relationship Id="rId6" Type="http://schemas.openxmlformats.org/officeDocument/2006/relationships/hyperlink" Target="https://www.euraxess.no/" TargetMode="External"/><Relationship Id="rId5" Type="http://schemas.openxmlformats.org/officeDocument/2006/relationships/hyperlink" Target="http://iprhelpdesk.eu/Fact-Sheet-IP-Management-in-H2020-MSCAs" TargetMode="External"/><Relationship Id="rId4" Type="http://schemas.openxmlformats.org/officeDocument/2006/relationships/hyperlink" Target="https://ec.europa.eu/research/mariecurieactions/how-to/manage-your-project_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research/participants/docs/h2020-funding-guide/index_en.htm"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sz="quarter"/>
          </p:nvPr>
        </p:nvSpPr>
        <p:spPr>
          <a:xfrm>
            <a:off x="4355976" y="4653136"/>
            <a:ext cx="3909864" cy="936104"/>
          </a:xfrm>
        </p:spPr>
        <p:txBody>
          <a:bodyPr/>
          <a:lstStyle/>
          <a:p>
            <a:pPr eaLnBrk="1" hangingPunct="1"/>
            <a:r>
              <a:rPr lang="nb-NO" dirty="0" smtClean="0"/>
              <a:t>UiO EU-</a:t>
            </a:r>
            <a:r>
              <a:rPr lang="nb-NO" dirty="0" err="1" smtClean="0"/>
              <a:t>office</a:t>
            </a:r>
            <a:r>
              <a:rPr lang="nb-NO" dirty="0" smtClean="0"/>
              <a:t> 2020</a:t>
            </a:r>
            <a:endParaRPr lang="nb-NO" dirty="0" smtClean="0"/>
          </a:p>
        </p:txBody>
      </p:sp>
      <p:sp>
        <p:nvSpPr>
          <p:cNvPr id="13315" name="Subtitle 6"/>
          <p:cNvSpPr>
            <a:spLocks noGrp="1"/>
          </p:cNvSpPr>
          <p:nvPr>
            <p:ph type="subTitle" sz="quarter" idx="1"/>
          </p:nvPr>
        </p:nvSpPr>
        <p:spPr>
          <a:xfrm>
            <a:off x="1115616" y="2492896"/>
            <a:ext cx="7315200" cy="2163688"/>
          </a:xfrm>
        </p:spPr>
        <p:txBody>
          <a:bodyPr/>
          <a:lstStyle/>
          <a:p>
            <a:pPr eaLnBrk="1" hangingPunct="1"/>
            <a:r>
              <a:rPr lang="nb-NO" sz="2800" dirty="0" err="1" smtClean="0"/>
              <a:t>Introduction</a:t>
            </a:r>
            <a:r>
              <a:rPr lang="nb-NO" sz="2800" dirty="0" smtClean="0"/>
              <a:t> to </a:t>
            </a:r>
            <a:r>
              <a:rPr lang="nb-NO" sz="2800" dirty="0" err="1" smtClean="0"/>
              <a:t>your</a:t>
            </a:r>
            <a:r>
              <a:rPr lang="nb-NO" sz="2800" dirty="0" smtClean="0"/>
              <a:t> EU-</a:t>
            </a:r>
            <a:r>
              <a:rPr lang="nb-NO" sz="2800" dirty="0" err="1" smtClean="0"/>
              <a:t>project</a:t>
            </a:r>
            <a:r>
              <a:rPr lang="nb-NO" sz="2800" dirty="0" smtClean="0"/>
              <a:t> at </a:t>
            </a:r>
            <a:r>
              <a:rPr lang="nb-NO" sz="2800" dirty="0" smtClean="0"/>
              <a:t>UiO - </a:t>
            </a:r>
            <a:r>
              <a:rPr lang="nb-NO" sz="2800" dirty="0" smtClean="0"/>
              <a:t>Marie </a:t>
            </a:r>
            <a:r>
              <a:rPr lang="nb-NO" sz="2800" dirty="0" err="1" smtClean="0"/>
              <a:t>Sklodowska</a:t>
            </a:r>
            <a:r>
              <a:rPr lang="nb-NO" sz="2800" dirty="0" smtClean="0"/>
              <a:t>-Curie </a:t>
            </a:r>
            <a:r>
              <a:rPr lang="nb-NO" sz="2800" dirty="0" err="1" smtClean="0"/>
              <a:t>Actions</a:t>
            </a:r>
            <a:r>
              <a:rPr lang="nb-NO" sz="2800" dirty="0"/>
              <a:t> </a:t>
            </a:r>
            <a:r>
              <a:rPr lang="nb-NO" sz="2800" dirty="0" smtClean="0"/>
              <a:t>ITN</a:t>
            </a:r>
            <a:endParaRPr lang="nb-NO"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Consortium</a:t>
            </a:r>
            <a:r>
              <a:rPr lang="nb-NO" dirty="0" smtClean="0">
                <a:solidFill>
                  <a:srgbClr val="C00000"/>
                </a:solidFill>
              </a:rPr>
              <a:t> Agreement (CA)</a:t>
            </a:r>
            <a:endParaRPr lang="nb-NO" dirty="0">
              <a:solidFill>
                <a:srgbClr val="C00000"/>
              </a:solidFill>
            </a:endParaRPr>
          </a:p>
        </p:txBody>
      </p:sp>
      <p:sp>
        <p:nvSpPr>
          <p:cNvPr id="3" name="Content Placeholder 2"/>
          <p:cNvSpPr>
            <a:spLocks noGrp="1"/>
          </p:cNvSpPr>
          <p:nvPr>
            <p:ph idx="1"/>
          </p:nvPr>
        </p:nvSpPr>
        <p:spPr/>
        <p:txBody>
          <a:bodyPr/>
          <a:lstStyle/>
          <a:p>
            <a:pPr marL="342294" lvl="1" indent="-342294">
              <a:spcBef>
                <a:spcPts val="300"/>
              </a:spcBef>
              <a:buFont typeface="Arial" pitchFamily="34" charset="0"/>
              <a:buChar char="•"/>
              <a:defRPr/>
            </a:pPr>
            <a:r>
              <a:rPr lang="en-US" sz="1800" dirty="0">
                <a:cs typeface="Arial" pitchFamily="34" charset="0"/>
              </a:rPr>
              <a:t>UiO as an institution is part of the </a:t>
            </a:r>
            <a:r>
              <a:rPr lang="en-US" sz="1800" dirty="0" smtClean="0">
                <a:cs typeface="Arial" pitchFamily="34" charset="0"/>
              </a:rPr>
              <a:t>Consortium Agreement – to be signed on central level</a:t>
            </a:r>
          </a:p>
          <a:p>
            <a:pPr marL="342294" lvl="1" indent="-342294">
              <a:spcBef>
                <a:spcPts val="300"/>
              </a:spcBef>
              <a:buFont typeface="Arial" pitchFamily="34" charset="0"/>
              <a:buChar char="•"/>
              <a:defRPr/>
            </a:pPr>
            <a:r>
              <a:rPr lang="en-US" sz="1800" dirty="0">
                <a:cs typeface="Arial" pitchFamily="34" charset="0"/>
              </a:rPr>
              <a:t>For </a:t>
            </a:r>
            <a:r>
              <a:rPr lang="en-US" sz="1800" dirty="0" smtClean="0">
                <a:cs typeface="Arial" pitchFamily="34" charset="0"/>
              </a:rPr>
              <a:t>negotiations, drafts</a:t>
            </a:r>
            <a:r>
              <a:rPr lang="en-US" sz="1800" dirty="0">
                <a:cs typeface="Arial" pitchFamily="34" charset="0"/>
              </a:rPr>
              <a:t> </a:t>
            </a:r>
            <a:r>
              <a:rPr lang="en-US" sz="1800" dirty="0" smtClean="0">
                <a:cs typeface="Arial" pitchFamily="34" charset="0"/>
              </a:rPr>
              <a:t>or</a:t>
            </a:r>
            <a:r>
              <a:rPr lang="en-US" sz="1800" dirty="0" smtClean="0">
                <a:cs typeface="Arial" pitchFamily="34" charset="0"/>
              </a:rPr>
              <a:t> amendments, </a:t>
            </a:r>
            <a:r>
              <a:rPr lang="en-US" sz="1800" dirty="0">
                <a:cs typeface="Arial" pitchFamily="34" charset="0"/>
              </a:rPr>
              <a:t>the EU-office </a:t>
            </a:r>
            <a:r>
              <a:rPr lang="en-US" sz="1800" dirty="0" smtClean="0">
                <a:cs typeface="Arial" pitchFamily="34" charset="0"/>
              </a:rPr>
              <a:t>(FIADM) </a:t>
            </a:r>
            <a:r>
              <a:rPr lang="en-US" sz="1800" dirty="0">
                <a:cs typeface="Arial" pitchFamily="34" charset="0"/>
              </a:rPr>
              <a:t>needs to be contacted </a:t>
            </a:r>
            <a:r>
              <a:rPr lang="en-US" sz="1800" dirty="0" smtClean="0">
                <a:cs typeface="Arial" pitchFamily="34" charset="0"/>
              </a:rPr>
              <a:t>(</a:t>
            </a:r>
            <a:r>
              <a:rPr lang="en-US" sz="1800" dirty="0" smtClean="0">
                <a:cs typeface="Arial" pitchFamily="34" charset="0"/>
                <a:hlinkClick r:id="rId2"/>
              </a:rPr>
              <a:t>eu-office@admin.uio.no</a:t>
            </a:r>
            <a:r>
              <a:rPr lang="en-US" sz="1800" dirty="0" smtClean="0">
                <a:cs typeface="Arial" pitchFamily="34" charset="0"/>
              </a:rPr>
              <a:t>). </a:t>
            </a:r>
            <a:endParaRPr lang="en-US" sz="1800" dirty="0" smtClean="0">
              <a:cs typeface="Arial" pitchFamily="34" charset="0"/>
            </a:endParaRPr>
          </a:p>
          <a:p>
            <a:pPr marL="342294" lvl="1" indent="-342294">
              <a:spcBef>
                <a:spcPts val="300"/>
              </a:spcBef>
              <a:buFont typeface="Arial" pitchFamily="34" charset="0"/>
              <a:buChar char="•"/>
              <a:defRPr/>
            </a:pPr>
            <a:r>
              <a:rPr lang="en-US" sz="1800" dirty="0" smtClean="0">
                <a:cs typeface="Arial" pitchFamily="34" charset="0"/>
              </a:rPr>
              <a:t>CA </a:t>
            </a:r>
            <a:r>
              <a:rPr lang="en-US" sz="1800" dirty="0">
                <a:cs typeface="Arial" pitchFamily="34" charset="0"/>
              </a:rPr>
              <a:t>determines the relationship among the project partners</a:t>
            </a:r>
          </a:p>
          <a:p>
            <a:pPr lvl="1">
              <a:lnSpc>
                <a:spcPct val="90000"/>
              </a:lnSpc>
              <a:spcBef>
                <a:spcPts val="300"/>
              </a:spcBef>
              <a:defRPr/>
            </a:pPr>
            <a:r>
              <a:rPr lang="en-US" sz="1600" dirty="0" smtClean="0">
                <a:cs typeface="Arial" pitchFamily="34" charset="0"/>
              </a:rPr>
              <a:t>Describes </a:t>
            </a:r>
            <a:r>
              <a:rPr lang="en-US" sz="1600" dirty="0">
                <a:cs typeface="Arial" pitchFamily="34" charset="0"/>
              </a:rPr>
              <a:t>the </a:t>
            </a:r>
            <a:r>
              <a:rPr lang="en-US" sz="1600" dirty="0" smtClean="0">
                <a:cs typeface="Arial" pitchFamily="34" charset="0"/>
              </a:rPr>
              <a:t>governance </a:t>
            </a:r>
            <a:r>
              <a:rPr lang="en-US" sz="1600" dirty="0">
                <a:cs typeface="Arial" pitchFamily="34" charset="0"/>
              </a:rPr>
              <a:t>of the project</a:t>
            </a:r>
          </a:p>
          <a:p>
            <a:pPr lvl="1">
              <a:lnSpc>
                <a:spcPct val="90000"/>
              </a:lnSpc>
              <a:spcBef>
                <a:spcPts val="300"/>
              </a:spcBef>
              <a:defRPr/>
            </a:pPr>
            <a:r>
              <a:rPr lang="en-US" sz="1600" dirty="0">
                <a:cs typeface="Arial" pitchFamily="34" charset="0"/>
              </a:rPr>
              <a:t>Managing of intellectual property rights and </a:t>
            </a:r>
            <a:r>
              <a:rPr lang="en-US" sz="1600" dirty="0" smtClean="0">
                <a:cs typeface="Arial" pitchFamily="34" charset="0"/>
              </a:rPr>
              <a:t>patents (</a:t>
            </a:r>
            <a:r>
              <a:rPr lang="en-US" sz="1600" dirty="0">
                <a:cs typeface="Arial" pitchFamily="34" charset="0"/>
              </a:rPr>
              <a:t>IPR)</a:t>
            </a:r>
            <a:endParaRPr lang="en-US" sz="1600" dirty="0" smtClean="0">
              <a:cs typeface="Arial" pitchFamily="34" charset="0"/>
            </a:endParaRPr>
          </a:p>
          <a:p>
            <a:pPr lvl="1">
              <a:lnSpc>
                <a:spcPct val="90000"/>
              </a:lnSpc>
              <a:spcBef>
                <a:spcPts val="300"/>
              </a:spcBef>
              <a:defRPr/>
            </a:pPr>
            <a:r>
              <a:rPr lang="en-US" sz="1600" dirty="0" smtClean="0">
                <a:cs typeface="Arial" pitchFamily="34" charset="0"/>
              </a:rPr>
              <a:t>Provides structures and solutions in case of conflicts</a:t>
            </a:r>
            <a:endParaRPr lang="en-US" sz="1600" dirty="0">
              <a:cs typeface="Arial" pitchFamily="34" charset="0"/>
            </a:endParaRPr>
          </a:p>
          <a:p>
            <a:pPr lvl="1">
              <a:lnSpc>
                <a:spcPct val="90000"/>
              </a:lnSpc>
              <a:spcBef>
                <a:spcPts val="300"/>
              </a:spcBef>
              <a:defRPr/>
            </a:pPr>
            <a:r>
              <a:rPr lang="en-US" sz="1600" dirty="0">
                <a:cs typeface="Arial" pitchFamily="34" charset="0"/>
              </a:rPr>
              <a:t>Obligatory for most projects (always highly recommended)</a:t>
            </a:r>
          </a:p>
          <a:p>
            <a:pPr>
              <a:lnSpc>
                <a:spcPct val="90000"/>
              </a:lnSpc>
              <a:spcBef>
                <a:spcPts val="300"/>
              </a:spcBef>
              <a:defRPr/>
            </a:pPr>
            <a:r>
              <a:rPr lang="en-US" sz="1800" dirty="0" smtClean="0">
                <a:cs typeface="Arial" pitchFamily="34" charset="0"/>
              </a:rPr>
              <a:t>Has </a:t>
            </a:r>
            <a:r>
              <a:rPr lang="en-US" sz="1800" dirty="0">
                <a:cs typeface="Arial" pitchFamily="34" charset="0"/>
              </a:rPr>
              <a:t>to be in agreement with the Description of Action and the rest of the GA</a:t>
            </a:r>
          </a:p>
          <a:p>
            <a:pPr>
              <a:lnSpc>
                <a:spcPct val="90000"/>
              </a:lnSpc>
              <a:spcBef>
                <a:spcPts val="300"/>
              </a:spcBef>
              <a:defRPr/>
            </a:pPr>
            <a:r>
              <a:rPr lang="en-US" sz="1800" dirty="0" smtClean="0">
                <a:cs typeface="Arial" pitchFamily="34" charset="0"/>
              </a:rPr>
              <a:t>There are different models for the Consortium Agreement. </a:t>
            </a:r>
            <a:r>
              <a:rPr lang="en-US" sz="1800" b="1" dirty="0" smtClean="0">
                <a:cs typeface="Arial" pitchFamily="34" charset="0"/>
              </a:rPr>
              <a:t>UiO prefers the DESCA model </a:t>
            </a:r>
            <a:endParaRPr lang="en-US" sz="1800" b="1" dirty="0">
              <a:cs typeface="Arial" pitchFamily="34" charset="0"/>
            </a:endParaRPr>
          </a:p>
          <a:p>
            <a:pPr>
              <a:lnSpc>
                <a:spcPct val="90000"/>
              </a:lnSpc>
              <a:defRPr/>
            </a:pPr>
            <a:endParaRPr lang="en-US" sz="1800" dirty="0">
              <a:cs typeface="Arial" pitchFamily="34" charset="0"/>
            </a:endParaRPr>
          </a:p>
          <a:p>
            <a:endParaRPr lang="nb-N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rgbClr val="C00000"/>
                </a:solidFill>
              </a:rPr>
              <a:t>Eligibility</a:t>
            </a:r>
            <a:r>
              <a:rPr lang="nb-NO" dirty="0">
                <a:solidFill>
                  <a:srgbClr val="C00000"/>
                </a:solidFill>
              </a:rPr>
              <a:t> </a:t>
            </a:r>
            <a:r>
              <a:rPr lang="nb-NO" dirty="0" err="1">
                <a:solidFill>
                  <a:srgbClr val="C00000"/>
                </a:solidFill>
              </a:rPr>
              <a:t>Conditions</a:t>
            </a:r>
            <a:r>
              <a:rPr lang="nb-NO" dirty="0">
                <a:solidFill>
                  <a:srgbClr val="C00000"/>
                </a:solidFill>
              </a:rPr>
              <a:t> </a:t>
            </a:r>
            <a:r>
              <a:rPr lang="nb-NO" dirty="0"/>
              <a:t/>
            </a:r>
            <a:br>
              <a:rPr lang="nb-NO" dirty="0"/>
            </a:br>
            <a:endParaRPr lang="nb-NO"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MSCAs identify two career stages relevant to certain </a:t>
            </a:r>
            <a:r>
              <a:rPr lang="en-US" dirty="0" smtClean="0"/>
              <a:t>schemes – depending on the </a:t>
            </a:r>
            <a:r>
              <a:rPr lang="en-US" dirty="0"/>
              <a:t>individual’s career stage/status and their international mobility: </a:t>
            </a:r>
            <a:endParaRPr lang="en-US" dirty="0" smtClean="0"/>
          </a:p>
          <a:p>
            <a:endParaRPr lang="en-US" dirty="0"/>
          </a:p>
          <a:p>
            <a:r>
              <a:rPr lang="nb-NO" b="1" dirty="0" err="1"/>
              <a:t>Early</a:t>
            </a:r>
            <a:r>
              <a:rPr lang="nb-NO" b="1" dirty="0"/>
              <a:t> Stage </a:t>
            </a:r>
            <a:r>
              <a:rPr lang="nb-NO" b="1" dirty="0" err="1"/>
              <a:t>Researcher</a:t>
            </a:r>
            <a:r>
              <a:rPr lang="nb-NO" b="1" dirty="0"/>
              <a:t> (</a:t>
            </a:r>
            <a:r>
              <a:rPr lang="nb-NO" b="1" dirty="0" smtClean="0"/>
              <a:t>ESR)</a:t>
            </a:r>
            <a:r>
              <a:rPr lang="nb-NO" dirty="0"/>
              <a:t> </a:t>
            </a:r>
            <a:r>
              <a:rPr lang="nb-NO" dirty="0" smtClean="0"/>
              <a:t>- </a:t>
            </a:r>
            <a:r>
              <a:rPr lang="en-US" dirty="0" smtClean="0"/>
              <a:t>Shall</a:t>
            </a:r>
            <a:r>
              <a:rPr lang="en-US" dirty="0"/>
              <a:t>, at the time of recruitment by the host </a:t>
            </a:r>
            <a:r>
              <a:rPr lang="en-US" dirty="0" err="1"/>
              <a:t>organisation</a:t>
            </a:r>
            <a:r>
              <a:rPr lang="en-US" dirty="0"/>
              <a:t>, be in the first four years (full-time equivalent research experience) of their research careers and have not been awarded a doctoral degree.</a:t>
            </a:r>
          </a:p>
          <a:p>
            <a:endParaRPr lang="nb-NO" dirty="0"/>
          </a:p>
          <a:p>
            <a:r>
              <a:rPr lang="nb-NO" b="1" dirty="0" err="1"/>
              <a:t>Experienced</a:t>
            </a:r>
            <a:r>
              <a:rPr lang="nb-NO" b="1" dirty="0"/>
              <a:t> </a:t>
            </a:r>
            <a:r>
              <a:rPr lang="nb-NO" b="1" dirty="0" err="1"/>
              <a:t>Researcher</a:t>
            </a:r>
            <a:r>
              <a:rPr lang="nb-NO" b="1" dirty="0"/>
              <a:t> (ER</a:t>
            </a:r>
            <a:r>
              <a:rPr lang="nb-NO" dirty="0" smtClean="0"/>
              <a:t>) - </a:t>
            </a:r>
            <a:r>
              <a:rPr lang="en-US" dirty="0" smtClean="0"/>
              <a:t>Must</a:t>
            </a:r>
            <a:r>
              <a:rPr lang="en-US" dirty="0"/>
              <a:t>, at the date of the call deadline, be in possession of a doctoral degree or have at least four years of full-time equivalent research experience. Any parental leave periods do not count towards the time of research experience.</a:t>
            </a:r>
          </a:p>
          <a:p>
            <a:endParaRPr lang="nb-NO" dirty="0"/>
          </a:p>
        </p:txBody>
      </p:sp>
    </p:spTree>
    <p:extLst>
      <p:ext uri="{BB962C8B-B14F-4D97-AF65-F5344CB8AC3E}">
        <p14:creationId xmlns:p14="http://schemas.microsoft.com/office/powerpoint/2010/main" val="408631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Mobility</a:t>
            </a:r>
            <a:r>
              <a:rPr lang="nb-NO" dirty="0" smtClean="0">
                <a:solidFill>
                  <a:srgbClr val="C00000"/>
                </a:solidFill>
              </a:rPr>
              <a:t> </a:t>
            </a:r>
            <a:r>
              <a:rPr lang="nb-NO" dirty="0" err="1" smtClean="0">
                <a:solidFill>
                  <a:srgbClr val="C00000"/>
                </a:solidFill>
              </a:rPr>
              <a:t>rule</a:t>
            </a:r>
            <a:endParaRPr lang="nb-NO"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a:t>In terms of the mobility rule applied, </a:t>
            </a:r>
            <a:r>
              <a:rPr lang="en-US" dirty="0" smtClean="0"/>
              <a:t>the </a:t>
            </a:r>
            <a:r>
              <a:rPr lang="en-US" dirty="0"/>
              <a:t>standard condition stipulates</a:t>
            </a:r>
            <a:r>
              <a:rPr lang="en-US" dirty="0" smtClean="0"/>
              <a:t>:</a:t>
            </a:r>
          </a:p>
          <a:p>
            <a:endParaRPr lang="en-US" dirty="0"/>
          </a:p>
          <a:p>
            <a:r>
              <a:rPr lang="en-US" dirty="0"/>
              <a:t>“…the researcher must not have resided or carried out his/her main activity (work, studies, etc.) in the country of the beneficiary for more than 12 months in the 3 years immediately before the call deadline/reference date</a:t>
            </a:r>
            <a:r>
              <a:rPr lang="en-US" dirty="0" smtClean="0"/>
              <a:t>…”</a:t>
            </a:r>
          </a:p>
          <a:p>
            <a:endParaRPr lang="en-US" dirty="0"/>
          </a:p>
          <a:p>
            <a:r>
              <a:rPr lang="en-US" dirty="0"/>
              <a:t>In order for costs on a project to be eligible, researchers and other individuals on MSCA projects must meet the eligibility conditions. Eligibility conditions will also be outlined clearly in the Grant Agreement and should be noted by every project partner for all projects. </a:t>
            </a:r>
            <a:endParaRPr lang="nb-NO" dirty="0"/>
          </a:p>
        </p:txBody>
      </p:sp>
    </p:spTree>
    <p:extLst>
      <p:ext uri="{BB962C8B-B14F-4D97-AF65-F5344CB8AC3E}">
        <p14:creationId xmlns:p14="http://schemas.microsoft.com/office/powerpoint/2010/main" val="229017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696200" cy="1143000"/>
          </a:xfrm>
        </p:spPr>
        <p:txBody>
          <a:bodyPr/>
          <a:lstStyle/>
          <a:p>
            <a:r>
              <a:rPr lang="nb-NO" dirty="0" err="1" smtClean="0">
                <a:solidFill>
                  <a:srgbClr val="C00000"/>
                </a:solidFill>
              </a:rPr>
              <a:t>Structure</a:t>
            </a:r>
            <a:r>
              <a:rPr lang="nb-NO" dirty="0" smtClean="0">
                <a:solidFill>
                  <a:srgbClr val="C00000"/>
                </a:solidFill>
              </a:rPr>
              <a:t> </a:t>
            </a:r>
            <a:r>
              <a:rPr lang="nb-NO" dirty="0" err="1" smtClean="0">
                <a:solidFill>
                  <a:srgbClr val="C00000"/>
                </a:solidFill>
              </a:rPr>
              <a:t>of</a:t>
            </a:r>
            <a:r>
              <a:rPr lang="nb-NO" dirty="0" smtClean="0">
                <a:solidFill>
                  <a:srgbClr val="C00000"/>
                </a:solidFill>
              </a:rPr>
              <a:t> </a:t>
            </a:r>
            <a:r>
              <a:rPr lang="nb-NO" dirty="0" err="1" smtClean="0">
                <a:solidFill>
                  <a:srgbClr val="C00000"/>
                </a:solidFill>
              </a:rPr>
              <a:t>the</a:t>
            </a:r>
            <a:r>
              <a:rPr lang="nb-NO" dirty="0" smtClean="0">
                <a:solidFill>
                  <a:srgbClr val="C00000"/>
                </a:solidFill>
              </a:rPr>
              <a:t> EU </a:t>
            </a:r>
            <a:r>
              <a:rPr lang="nb-NO" dirty="0" err="1" smtClean="0">
                <a:solidFill>
                  <a:srgbClr val="C00000"/>
                </a:solidFill>
              </a:rPr>
              <a:t>contribution</a:t>
            </a:r>
            <a:r>
              <a:rPr lang="nb-NO" dirty="0" smtClean="0">
                <a:solidFill>
                  <a:srgbClr val="C00000"/>
                </a:solidFill>
              </a:rPr>
              <a:t> (MSCA 2014-2017)</a:t>
            </a:r>
            <a:endParaRPr lang="nb-NO" dirty="0">
              <a:solidFill>
                <a:srgbClr val="C00000"/>
              </a:solidFill>
            </a:endParaRPr>
          </a:p>
        </p:txBody>
      </p:sp>
      <p:sp>
        <p:nvSpPr>
          <p:cNvPr id="9" name="TextBox 8"/>
          <p:cNvSpPr txBox="1"/>
          <p:nvPr/>
        </p:nvSpPr>
        <p:spPr>
          <a:xfrm>
            <a:off x="755576" y="5445224"/>
            <a:ext cx="7776864" cy="1169551"/>
          </a:xfrm>
          <a:prstGeom prst="rect">
            <a:avLst/>
          </a:prstGeom>
          <a:noFill/>
        </p:spPr>
        <p:txBody>
          <a:bodyPr wrap="square" rtlCol="0">
            <a:spAutoFit/>
          </a:bodyPr>
          <a:lstStyle/>
          <a:p>
            <a:r>
              <a:rPr lang="en-US" sz="1400" dirty="0" smtClean="0">
                <a:latin typeface="Georgia" panose="02040502050405020303" pitchFamily="18" charset="0"/>
              </a:rPr>
              <a:t>* A correction co-efficient will apply to these costs (MSCA Work </a:t>
            </a:r>
            <a:r>
              <a:rPr lang="en-US" sz="1400" dirty="0" err="1" smtClean="0">
                <a:latin typeface="Georgia" panose="02040502050405020303" pitchFamily="18" charset="0"/>
              </a:rPr>
              <a:t>Programme</a:t>
            </a:r>
            <a:r>
              <a:rPr lang="en-US" sz="1400" dirty="0" smtClean="0">
                <a:latin typeface="Georgia" panose="02040502050405020303" pitchFamily="18" charset="0"/>
              </a:rPr>
              <a:t> Table 4)</a:t>
            </a:r>
          </a:p>
          <a:p>
            <a:r>
              <a:rPr lang="en-US" sz="1400" dirty="0" smtClean="0">
                <a:latin typeface="Georgia" panose="02040502050405020303" pitchFamily="18" charset="0"/>
              </a:rPr>
              <a:t>For Norway applies a rate  of 131.9% (2014-2017).  </a:t>
            </a:r>
            <a:r>
              <a:rPr lang="en-US" sz="1400" b="1" dirty="0" smtClean="0">
                <a:solidFill>
                  <a:srgbClr val="FF0000"/>
                </a:solidFill>
                <a:latin typeface="Georgia" panose="02040502050405020303" pitchFamily="18" charset="0"/>
              </a:rPr>
              <a:t>NB.  Change in MSCA WP 2018-2020!</a:t>
            </a:r>
          </a:p>
          <a:p>
            <a:endParaRPr lang="en-US" sz="1400" dirty="0" smtClean="0">
              <a:latin typeface="Georgia" panose="02040502050405020303" pitchFamily="18" charset="0"/>
            </a:endParaRPr>
          </a:p>
          <a:p>
            <a:r>
              <a:rPr lang="en-US" sz="1400" dirty="0" smtClean="0">
                <a:latin typeface="Georgia" panose="02040502050405020303" pitchFamily="18" charset="0"/>
              </a:rPr>
              <a:t>For COFUND: Unit costs are subject to a co-funding rate of 50 % as established in the grant agreement.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941434" cy="352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46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696200" cy="1143000"/>
          </a:xfrm>
        </p:spPr>
        <p:txBody>
          <a:bodyPr/>
          <a:lstStyle/>
          <a:p>
            <a:r>
              <a:rPr lang="nb-NO" dirty="0" err="1" smtClean="0">
                <a:solidFill>
                  <a:srgbClr val="C00000"/>
                </a:solidFill>
              </a:rPr>
              <a:t>Structure</a:t>
            </a:r>
            <a:r>
              <a:rPr lang="nb-NO" dirty="0" smtClean="0">
                <a:solidFill>
                  <a:srgbClr val="C00000"/>
                </a:solidFill>
              </a:rPr>
              <a:t> of </a:t>
            </a:r>
            <a:r>
              <a:rPr lang="nb-NO" dirty="0" err="1" smtClean="0">
                <a:solidFill>
                  <a:srgbClr val="C00000"/>
                </a:solidFill>
              </a:rPr>
              <a:t>the</a:t>
            </a:r>
            <a:r>
              <a:rPr lang="nb-NO" dirty="0" smtClean="0">
                <a:solidFill>
                  <a:srgbClr val="C00000"/>
                </a:solidFill>
              </a:rPr>
              <a:t> EU </a:t>
            </a:r>
            <a:r>
              <a:rPr lang="nb-NO" dirty="0" err="1" smtClean="0">
                <a:solidFill>
                  <a:srgbClr val="C00000"/>
                </a:solidFill>
              </a:rPr>
              <a:t>contribution</a:t>
            </a:r>
            <a:r>
              <a:rPr lang="nb-NO" dirty="0" smtClean="0">
                <a:solidFill>
                  <a:srgbClr val="C00000"/>
                </a:solidFill>
              </a:rPr>
              <a:t> (MSCA </a:t>
            </a:r>
            <a:r>
              <a:rPr lang="nb-NO" dirty="0" smtClean="0">
                <a:solidFill>
                  <a:srgbClr val="C00000"/>
                </a:solidFill>
              </a:rPr>
              <a:t>2018-2020)</a:t>
            </a:r>
            <a:endParaRPr lang="nb-NO" dirty="0">
              <a:solidFill>
                <a:srgbClr val="C00000"/>
              </a:solidFill>
            </a:endParaRPr>
          </a:p>
        </p:txBody>
      </p:sp>
      <p:sp>
        <p:nvSpPr>
          <p:cNvPr id="9" name="TextBox 8"/>
          <p:cNvSpPr txBox="1"/>
          <p:nvPr/>
        </p:nvSpPr>
        <p:spPr>
          <a:xfrm>
            <a:off x="755576" y="5445224"/>
            <a:ext cx="7776864" cy="1169551"/>
          </a:xfrm>
          <a:prstGeom prst="rect">
            <a:avLst/>
          </a:prstGeom>
          <a:noFill/>
        </p:spPr>
        <p:txBody>
          <a:bodyPr wrap="square" rtlCol="0">
            <a:spAutoFit/>
          </a:bodyPr>
          <a:lstStyle/>
          <a:p>
            <a:r>
              <a:rPr lang="nb-NO" sz="1400" dirty="0"/>
              <a:t>* </a:t>
            </a:r>
            <a:r>
              <a:rPr lang="en-US" sz="1400" dirty="0" smtClean="0">
                <a:latin typeface="Georgia" panose="02040502050405020303" pitchFamily="18" charset="0"/>
              </a:rPr>
              <a:t> A correction co-efficient will apply to these costs (MSCA Work </a:t>
            </a:r>
            <a:r>
              <a:rPr lang="en-US" sz="1400" dirty="0" err="1" smtClean="0">
                <a:latin typeface="Georgia" panose="02040502050405020303" pitchFamily="18" charset="0"/>
              </a:rPr>
              <a:t>Programme</a:t>
            </a:r>
            <a:r>
              <a:rPr lang="en-US" sz="1400" dirty="0" smtClean="0">
                <a:latin typeface="Georgia" panose="02040502050405020303" pitchFamily="18" charset="0"/>
              </a:rPr>
              <a:t> Table 4)</a:t>
            </a:r>
          </a:p>
          <a:p>
            <a:r>
              <a:rPr lang="en-US" sz="1400" dirty="0" smtClean="0">
                <a:latin typeface="Georgia" panose="02040502050405020303" pitchFamily="18" charset="0"/>
              </a:rPr>
              <a:t>For Norway applies a rate  of 130,6% (2018-2020).  </a:t>
            </a:r>
            <a:r>
              <a:rPr lang="en-US" sz="1400" b="1" dirty="0" smtClean="0">
                <a:solidFill>
                  <a:srgbClr val="FF0000"/>
                </a:solidFill>
                <a:latin typeface="Georgia" panose="02040502050405020303" pitchFamily="18" charset="0"/>
              </a:rPr>
              <a:t>NB.  Change in MSCA WP 2018-2020!</a:t>
            </a:r>
          </a:p>
          <a:p>
            <a:endParaRPr lang="en-US" sz="1400" dirty="0" smtClean="0">
              <a:latin typeface="Georgia" panose="02040502050405020303" pitchFamily="18" charset="0"/>
            </a:endParaRPr>
          </a:p>
          <a:p>
            <a:r>
              <a:rPr lang="en-US" sz="1400" dirty="0" smtClean="0">
                <a:latin typeface="Georgia" panose="02040502050405020303" pitchFamily="18" charset="0"/>
              </a:rPr>
              <a:t>For COFUND: Unit costs are subject to a co-funding rate of 50 % as established in the grant agreement.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941434" cy="352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81163"/>
            <a:ext cx="7694613"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82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Researcher and institutional unit costs</a:t>
            </a:r>
            <a:endParaRPr lang="en-US" dirty="0">
              <a:solidFill>
                <a:srgbClr val="C00000"/>
              </a:solidFill>
            </a:endParaRPr>
          </a:p>
        </p:txBody>
      </p:sp>
      <p:sp>
        <p:nvSpPr>
          <p:cNvPr id="3" name="Content Placeholder 2"/>
          <p:cNvSpPr>
            <a:spLocks noGrp="1"/>
          </p:cNvSpPr>
          <p:nvPr>
            <p:ph idx="1"/>
          </p:nvPr>
        </p:nvSpPr>
        <p:spPr/>
        <p:txBody>
          <a:bodyPr/>
          <a:lstStyle/>
          <a:p>
            <a:r>
              <a:rPr lang="en-US" sz="2000" dirty="0" smtClean="0"/>
              <a:t>The EU contribution under the Marie </a:t>
            </a:r>
            <a:r>
              <a:rPr lang="en-US" sz="2000" dirty="0" err="1" smtClean="0"/>
              <a:t>Sklodowska</a:t>
            </a:r>
            <a:r>
              <a:rPr lang="en-US" sz="2000" dirty="0" smtClean="0"/>
              <a:t>-Curie Actions is based on </a:t>
            </a:r>
            <a:r>
              <a:rPr lang="en-US" sz="2000" b="1" dirty="0" smtClean="0"/>
              <a:t>unit costs </a:t>
            </a:r>
            <a:r>
              <a:rPr lang="en-US" sz="2000" dirty="0" smtClean="0"/>
              <a:t>expressed in person/months.</a:t>
            </a:r>
          </a:p>
          <a:p>
            <a:endParaRPr lang="en-US" sz="2000" dirty="0" smtClean="0"/>
          </a:p>
          <a:p>
            <a:r>
              <a:rPr lang="en-US" sz="2000" dirty="0" smtClean="0"/>
              <a:t>Unit costs are budgeted on the basis of lump sums and are reported accordingly. No real costs are reported to the REA/EU.</a:t>
            </a:r>
          </a:p>
          <a:p>
            <a:endParaRPr lang="en-US" sz="2000" dirty="0" smtClean="0"/>
          </a:p>
          <a:p>
            <a:r>
              <a:rPr lang="en-US" sz="2000" dirty="0" smtClean="0"/>
              <a:t>The cost driver is one person/month and therefore the beneficiary has to document the number of person/month worked on the project by the MSCA-researcher. Timesheets </a:t>
            </a:r>
            <a:r>
              <a:rPr lang="en-US" sz="2000" dirty="0"/>
              <a:t>are not an obligation for Marie Curie Fellows but can </a:t>
            </a:r>
            <a:r>
              <a:rPr lang="en-US" sz="2000" dirty="0" smtClean="0"/>
              <a:t>be used </a:t>
            </a:r>
            <a:r>
              <a:rPr lang="en-US" sz="2000" dirty="0"/>
              <a:t>if in line with local practices.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Researcher unit costs</a:t>
            </a:r>
            <a:endParaRPr lang="nb-NO"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a:t>In all cases, it is very important that the </a:t>
            </a:r>
            <a:r>
              <a:rPr lang="en-US" b="1" dirty="0"/>
              <a:t>Researcher unit costs </a:t>
            </a:r>
            <a:r>
              <a:rPr lang="en-US" dirty="0"/>
              <a:t>are used to the benefit of the Fellow in full. </a:t>
            </a:r>
            <a:endParaRPr lang="en-US" dirty="0" smtClean="0"/>
          </a:p>
          <a:p>
            <a:endParaRPr lang="en-US" dirty="0"/>
          </a:p>
          <a:p>
            <a:r>
              <a:rPr lang="en-US" dirty="0" smtClean="0"/>
              <a:t>Where </a:t>
            </a:r>
            <a:r>
              <a:rPr lang="en-US" dirty="0"/>
              <a:t>these costs make up the salary of the researcher, they provide a gross figure from which statutory deductions for both the employer and employee can be made. </a:t>
            </a:r>
            <a:endParaRPr lang="en-US" dirty="0" smtClean="0"/>
          </a:p>
          <a:p>
            <a:endParaRPr lang="en-US" dirty="0" smtClean="0"/>
          </a:p>
          <a:p>
            <a:r>
              <a:rPr lang="en-US" dirty="0" smtClean="0"/>
              <a:t>Standard </a:t>
            </a:r>
            <a:r>
              <a:rPr lang="en-US" dirty="0"/>
              <a:t>practice is to apply a conservative exchange rate during the implementation of the project to account for currency fluctuations. </a:t>
            </a:r>
            <a:endParaRPr lang="en-US" dirty="0" smtClean="0"/>
          </a:p>
          <a:p>
            <a:endParaRPr lang="en-US" dirty="0"/>
          </a:p>
          <a:p>
            <a:r>
              <a:rPr lang="en-US" dirty="0" smtClean="0"/>
              <a:t>This </a:t>
            </a:r>
            <a:r>
              <a:rPr lang="en-US" dirty="0"/>
              <a:t>is then followed by a corrective balancing payment to the researcher part-way through, or at the end of, the project to ensure they receive the full amount. </a:t>
            </a:r>
            <a:endParaRPr lang="nb-NO" dirty="0"/>
          </a:p>
        </p:txBody>
      </p:sp>
    </p:spTree>
    <p:extLst>
      <p:ext uri="{BB962C8B-B14F-4D97-AF65-F5344CB8AC3E}">
        <p14:creationId xmlns:p14="http://schemas.microsoft.com/office/powerpoint/2010/main" val="1206152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Employment</a:t>
            </a:r>
            <a:r>
              <a:rPr lang="nb-NO" dirty="0" smtClean="0">
                <a:solidFill>
                  <a:srgbClr val="C00000"/>
                </a:solidFill>
              </a:rPr>
              <a:t> at UO</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sz="1600" dirty="0" smtClean="0">
                <a:cs typeface="Arial" pitchFamily="34" charset="0"/>
              </a:rPr>
              <a:t>All </a:t>
            </a:r>
            <a:r>
              <a:rPr lang="en-GB" sz="1600" dirty="0">
                <a:cs typeface="Arial" pitchFamily="34" charset="0"/>
              </a:rPr>
              <a:t>MSCA-candidates are employed under Norwegian and </a:t>
            </a:r>
            <a:r>
              <a:rPr lang="en-GB" sz="1600" dirty="0" err="1" smtClean="0">
                <a:cs typeface="Arial" pitchFamily="34" charset="0"/>
              </a:rPr>
              <a:t>UiO’s</a:t>
            </a:r>
            <a:r>
              <a:rPr lang="en-GB" sz="1600" dirty="0" smtClean="0">
                <a:cs typeface="Arial" pitchFamily="34" charset="0"/>
              </a:rPr>
              <a:t> </a:t>
            </a:r>
            <a:r>
              <a:rPr lang="en-GB" sz="1600" dirty="0">
                <a:cs typeface="Arial" pitchFamily="34" charset="0"/>
              </a:rPr>
              <a:t>normal </a:t>
            </a:r>
            <a:r>
              <a:rPr lang="en-GB" sz="1600" dirty="0" smtClean="0">
                <a:cs typeface="Arial" pitchFamily="34" charset="0"/>
              </a:rPr>
              <a:t>regulations </a:t>
            </a:r>
            <a:r>
              <a:rPr lang="en-GB" sz="1600" dirty="0">
                <a:cs typeface="Arial" pitchFamily="34" charset="0"/>
              </a:rPr>
              <a:t>(</a:t>
            </a:r>
            <a:r>
              <a:rPr lang="en-US" sz="1600" dirty="0"/>
              <a:t>Norwegian tariff salary and regular position categories</a:t>
            </a:r>
            <a:r>
              <a:rPr lang="en-GB" sz="1600" dirty="0">
                <a:cs typeface="Arial" pitchFamily="34" charset="0"/>
              </a:rPr>
              <a:t>). </a:t>
            </a:r>
            <a:endParaRPr lang="en-GB" sz="1600" dirty="0" smtClean="0">
              <a:cs typeface="Arial" pitchFamily="34" charset="0"/>
            </a:endParaRPr>
          </a:p>
          <a:p>
            <a:endParaRPr lang="en-GB" sz="1600" dirty="0" smtClean="0">
              <a:cs typeface="Arial" pitchFamily="34" charset="0"/>
            </a:endParaRPr>
          </a:p>
          <a:p>
            <a:r>
              <a:rPr lang="en-GB" sz="1600" dirty="0" smtClean="0">
                <a:cs typeface="Arial" pitchFamily="34" charset="0"/>
              </a:rPr>
              <a:t>All MSCA-candidates employed at UiO will receive  </a:t>
            </a:r>
          </a:p>
          <a:p>
            <a:pPr marL="0" indent="0">
              <a:buNone/>
            </a:pPr>
            <a:r>
              <a:rPr lang="en-GB" sz="1600" dirty="0">
                <a:cs typeface="Arial" pitchFamily="34" charset="0"/>
              </a:rPr>
              <a:t>	</a:t>
            </a:r>
            <a:r>
              <a:rPr lang="en-GB" sz="1600" dirty="0" smtClean="0">
                <a:cs typeface="Arial" pitchFamily="34" charset="0"/>
              </a:rPr>
              <a:t>- Regular Employment Contract, </a:t>
            </a:r>
          </a:p>
          <a:p>
            <a:pPr marL="0" indent="0">
              <a:buNone/>
            </a:pPr>
            <a:r>
              <a:rPr lang="en-GB" sz="1600" dirty="0">
                <a:cs typeface="Arial" pitchFamily="34" charset="0"/>
              </a:rPr>
              <a:t>	</a:t>
            </a:r>
            <a:r>
              <a:rPr lang="en-GB" sz="1600" dirty="0" smtClean="0">
                <a:cs typeface="Arial" pitchFamily="34" charset="0"/>
              </a:rPr>
              <a:t>- Career Development Plan</a:t>
            </a:r>
          </a:p>
          <a:p>
            <a:pPr marL="0" indent="0">
              <a:buNone/>
            </a:pPr>
            <a:r>
              <a:rPr lang="en-GB" sz="1600" dirty="0">
                <a:cs typeface="Arial" pitchFamily="34" charset="0"/>
              </a:rPr>
              <a:t>	</a:t>
            </a:r>
            <a:r>
              <a:rPr lang="en-GB" sz="1600" dirty="0" smtClean="0">
                <a:cs typeface="Arial" pitchFamily="34" charset="0"/>
              </a:rPr>
              <a:t>- </a:t>
            </a:r>
            <a:r>
              <a:rPr lang="en-GB" sz="1600" dirty="0" err="1" smtClean="0">
                <a:cs typeface="Arial" pitchFamily="34" charset="0"/>
              </a:rPr>
              <a:t>UiO</a:t>
            </a:r>
            <a:r>
              <a:rPr lang="en-GB" sz="1600" dirty="0" smtClean="0">
                <a:cs typeface="Arial" pitchFamily="34" charset="0"/>
              </a:rPr>
              <a:t> MSCA Researcher Agreement</a:t>
            </a:r>
          </a:p>
          <a:p>
            <a:pPr marL="0" indent="0">
              <a:buNone/>
            </a:pPr>
            <a:r>
              <a:rPr lang="en-GB" sz="1600" dirty="0">
                <a:cs typeface="Arial" pitchFamily="34" charset="0"/>
              </a:rPr>
              <a:t>	</a:t>
            </a:r>
            <a:r>
              <a:rPr lang="en-GB" sz="1600" dirty="0" smtClean="0">
                <a:cs typeface="Arial" pitchFamily="34" charset="0"/>
              </a:rPr>
              <a:t>- Secondment Agreement (if applicable) </a:t>
            </a:r>
          </a:p>
          <a:p>
            <a:endParaRPr lang="en-US" sz="1600" dirty="0" smtClean="0"/>
          </a:p>
          <a:p>
            <a:r>
              <a:rPr lang="en-US" sz="1600" dirty="0" smtClean="0"/>
              <a:t>UiO </a:t>
            </a:r>
            <a:r>
              <a:rPr lang="en-US" sz="1600" dirty="0"/>
              <a:t>wages for PHD and Post doc </a:t>
            </a:r>
            <a:r>
              <a:rPr lang="en-US" sz="1600" dirty="0" smtClean="0"/>
              <a:t>fellows/researchers </a:t>
            </a:r>
            <a:r>
              <a:rPr lang="en-US" sz="1600" u="sng" dirty="0"/>
              <a:t>exceeds</a:t>
            </a:r>
            <a:r>
              <a:rPr lang="en-US" sz="1600" dirty="0"/>
              <a:t> the sum of Living and Mobility Allowance </a:t>
            </a:r>
            <a:r>
              <a:rPr lang="en-US" sz="1600" dirty="0" smtClean="0"/>
              <a:t>(Family allowance additional) </a:t>
            </a:r>
            <a:r>
              <a:rPr lang="en-US" sz="1600" dirty="0"/>
              <a:t>that will be received through the fixed rates offered by the MSCA program. </a:t>
            </a:r>
          </a:p>
          <a:p>
            <a:endParaRPr lang="en-US" sz="1600" dirty="0" smtClean="0"/>
          </a:p>
          <a:p>
            <a:r>
              <a:rPr lang="en-US" sz="1600" dirty="0" smtClean="0"/>
              <a:t>The </a:t>
            </a:r>
            <a:r>
              <a:rPr lang="en-US" sz="1600" dirty="0"/>
              <a:t>difference between the amount received from the EU and the total cost of the project will be covered by the respective department/faculty.</a:t>
            </a:r>
          </a:p>
          <a:p>
            <a:pPr marL="0" indent="0">
              <a:buNone/>
            </a:pPr>
            <a:endParaRPr lang="en-GB" sz="1600" dirty="0" smtClean="0">
              <a:cs typeface="Arial" pitchFamily="34" charset="0"/>
            </a:endParaRPr>
          </a:p>
        </p:txBody>
      </p:sp>
    </p:spTree>
    <p:extLst>
      <p:ext uri="{BB962C8B-B14F-4D97-AF65-F5344CB8AC3E}">
        <p14:creationId xmlns:p14="http://schemas.microsoft.com/office/powerpoint/2010/main" val="1017637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Payment</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1600" dirty="0"/>
              <a:t>All MSCA researchers and fellows will be employed at UiO with a regular contract of employment, based on the principle that the position code and salary level should be at least equivalent to UiO colleagues at the same level. </a:t>
            </a:r>
            <a:endParaRPr lang="en-US" sz="1600" dirty="0" smtClean="0"/>
          </a:p>
          <a:p>
            <a:endParaRPr lang="en-US" sz="1600" dirty="0" smtClean="0"/>
          </a:p>
          <a:p>
            <a:r>
              <a:rPr lang="en-US" sz="1600" dirty="0" smtClean="0"/>
              <a:t>“Living Allowance” </a:t>
            </a:r>
            <a:r>
              <a:rPr lang="en-US" sz="1600" dirty="0"/>
              <a:t>and </a:t>
            </a:r>
            <a:r>
              <a:rPr lang="en-US" sz="1600" dirty="0" smtClean="0"/>
              <a:t>“Mobility Allowance” are </a:t>
            </a:r>
            <a:r>
              <a:rPr lang="en-US" sz="1600" dirty="0"/>
              <a:t>included in the </a:t>
            </a:r>
            <a:r>
              <a:rPr lang="en-US" sz="1600" dirty="0" smtClean="0"/>
              <a:t>salary. </a:t>
            </a:r>
          </a:p>
          <a:p>
            <a:endParaRPr lang="en-US" sz="1600" dirty="0" smtClean="0"/>
          </a:p>
          <a:p>
            <a:r>
              <a:rPr lang="en-US" sz="1600" dirty="0" smtClean="0"/>
              <a:t>“Family Allowance” </a:t>
            </a:r>
            <a:r>
              <a:rPr lang="en-US" sz="1600" dirty="0"/>
              <a:t>is paid as a separate monthly, </a:t>
            </a:r>
            <a:r>
              <a:rPr lang="en-US" sz="1600" dirty="0" smtClean="0"/>
              <a:t>taxable addition </a:t>
            </a:r>
            <a:r>
              <a:rPr lang="en-US" sz="1600" dirty="0"/>
              <a:t>to the candidates who are entitled to this according to MSCA rules, and must be </a:t>
            </a:r>
            <a:r>
              <a:rPr lang="en-US" sz="1600" dirty="0" smtClean="0"/>
              <a:t>added to the </a:t>
            </a:r>
            <a:r>
              <a:rPr lang="en-US" sz="1600" dirty="0"/>
              <a:t>contract of employment.</a:t>
            </a:r>
          </a:p>
          <a:p>
            <a:endParaRPr lang="en-US" sz="1600" dirty="0" smtClean="0"/>
          </a:p>
          <a:p>
            <a:r>
              <a:rPr lang="en-US" sz="1600" dirty="0" smtClean="0"/>
              <a:t>The </a:t>
            </a:r>
            <a:r>
              <a:rPr lang="en-US" sz="1600" dirty="0"/>
              <a:t>obligation to contribute to social insurance and to pay taxes (health, nursing, un- employment and pension insurance) is based on relevant regulations. </a:t>
            </a:r>
            <a:endParaRPr lang="en-US" sz="1600" dirty="0" smtClean="0"/>
          </a:p>
          <a:p>
            <a:endParaRPr lang="en-US" sz="1600" dirty="0" smtClean="0"/>
          </a:p>
          <a:p>
            <a:r>
              <a:rPr lang="en-US" sz="1600" dirty="0" smtClean="0"/>
              <a:t>If </a:t>
            </a:r>
            <a:r>
              <a:rPr lang="en-US" sz="1600" dirty="0"/>
              <a:t>the funding from the MSCA </a:t>
            </a:r>
            <a:r>
              <a:rPr lang="en-US" sz="1600" dirty="0" err="1" smtClean="0"/>
              <a:t>programme</a:t>
            </a:r>
            <a:r>
              <a:rPr lang="en-US" sz="1600" dirty="0" smtClean="0"/>
              <a:t> </a:t>
            </a:r>
            <a:r>
              <a:rPr lang="en-US" sz="1600" dirty="0"/>
              <a:t>related to personal benefits to researcher / fellow exceeds the contractual salary of the candidate, which is clarified in connection with final reporting, then the additional income will be transferred to the candidate as a separate payment.</a:t>
            </a:r>
            <a:endParaRPr lang="en-US" sz="1600" dirty="0" smtClean="0"/>
          </a:p>
          <a:p>
            <a:endParaRPr lang="en-US" sz="1600" dirty="0" smtClean="0"/>
          </a:p>
        </p:txBody>
      </p:sp>
    </p:spTree>
    <p:extLst>
      <p:ext uri="{BB962C8B-B14F-4D97-AF65-F5344CB8AC3E}">
        <p14:creationId xmlns:p14="http://schemas.microsoft.com/office/powerpoint/2010/main" val="3384298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3000" dirty="0" smtClean="0">
                <a:solidFill>
                  <a:srgbClr val="C00000"/>
                </a:solidFill>
              </a:rPr>
              <a:t>MSCA Budget </a:t>
            </a:r>
            <a:r>
              <a:rPr lang="nb-NO" sz="3000" dirty="0" err="1" smtClean="0">
                <a:solidFill>
                  <a:srgbClr val="C00000"/>
                </a:solidFill>
              </a:rPr>
              <a:t>template</a:t>
            </a:r>
            <a:r>
              <a:rPr lang="nb-NO" sz="3000" dirty="0" smtClean="0">
                <a:solidFill>
                  <a:srgbClr val="C00000"/>
                </a:solidFill>
              </a:rPr>
              <a:t> and </a:t>
            </a:r>
            <a:r>
              <a:rPr lang="nb-NO" sz="3000" dirty="0" err="1" smtClean="0">
                <a:solidFill>
                  <a:srgbClr val="C00000"/>
                </a:solidFill>
              </a:rPr>
              <a:t>Salary</a:t>
            </a:r>
            <a:r>
              <a:rPr lang="nb-NO" sz="3000" dirty="0" smtClean="0">
                <a:solidFill>
                  <a:srgbClr val="C00000"/>
                </a:solidFill>
              </a:rPr>
              <a:t> </a:t>
            </a:r>
            <a:r>
              <a:rPr lang="nb-NO" sz="3000" dirty="0" err="1" smtClean="0">
                <a:solidFill>
                  <a:srgbClr val="C00000"/>
                </a:solidFill>
              </a:rPr>
              <a:t>chart</a:t>
            </a:r>
            <a:endParaRPr lang="en-US" sz="3000"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Link to </a:t>
            </a:r>
            <a:r>
              <a:rPr lang="en-US" dirty="0" err="1" smtClean="0"/>
              <a:t>UiO’s</a:t>
            </a:r>
            <a:r>
              <a:rPr lang="en-US" dirty="0" smtClean="0"/>
              <a:t> budget templates for MSCA in H2020</a:t>
            </a:r>
          </a:p>
          <a:p>
            <a:endParaRPr lang="en-US" dirty="0"/>
          </a:p>
          <a:p>
            <a:r>
              <a:rPr lang="en-US" u="sng" dirty="0">
                <a:hlinkClick r:id="rId2"/>
              </a:rPr>
              <a:t>https://www.uio.no/for-ansatte/arbeidsstotte/okonomi/efp/soknad-og-kontrakt/budsjettering/index.html</a:t>
            </a:r>
            <a:endParaRPr lang="nb-NO" dirty="0"/>
          </a:p>
          <a:p>
            <a:pPr marL="0" indent="0">
              <a:buNone/>
            </a:pPr>
            <a:endParaRPr lang="en-US" dirty="0"/>
          </a:p>
        </p:txBody>
      </p:sp>
    </p:spTree>
    <p:extLst>
      <p:ext uri="{BB962C8B-B14F-4D97-AF65-F5344CB8AC3E}">
        <p14:creationId xmlns:p14="http://schemas.microsoft.com/office/powerpoint/2010/main" val="63816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nb-NO" dirty="0" smtClean="0"/>
              <a:t>Agenda</a:t>
            </a:r>
          </a:p>
        </p:txBody>
      </p:sp>
      <p:sp>
        <p:nvSpPr>
          <p:cNvPr id="14339" name="Content Placeholder 2"/>
          <p:cNvSpPr>
            <a:spLocks noGrp="1"/>
          </p:cNvSpPr>
          <p:nvPr>
            <p:ph idx="1"/>
          </p:nvPr>
        </p:nvSpPr>
        <p:spPr>
          <a:xfrm>
            <a:off x="990600" y="1981200"/>
            <a:ext cx="7696200" cy="4472136"/>
          </a:xfrm>
        </p:spPr>
        <p:txBody>
          <a:bodyPr numCol="2"/>
          <a:lstStyle/>
          <a:p>
            <a:pPr eaLnBrk="1" hangingPunct="1"/>
            <a:endParaRPr lang="nb-NO" sz="2000" dirty="0" smtClean="0">
              <a:cs typeface="Arial" pitchFamily="34" charset="0"/>
            </a:endParaRPr>
          </a:p>
          <a:p>
            <a:pPr eaLnBrk="1" hangingPunct="1"/>
            <a:r>
              <a:rPr lang="nb-NO" sz="2000" dirty="0" err="1">
                <a:cs typeface="Arial" pitchFamily="34" charset="0"/>
              </a:rPr>
              <a:t>Funding</a:t>
            </a:r>
            <a:r>
              <a:rPr lang="nb-NO" sz="2000" dirty="0">
                <a:cs typeface="Arial" pitchFamily="34" charset="0"/>
              </a:rPr>
              <a:t> &amp; tender </a:t>
            </a:r>
            <a:r>
              <a:rPr lang="nb-NO" sz="2000" dirty="0" err="1" smtClean="0">
                <a:cs typeface="Arial" pitchFamily="34" charset="0"/>
              </a:rPr>
              <a:t>opportunities</a:t>
            </a:r>
            <a:endParaRPr lang="nb-NO" sz="2000" dirty="0" smtClean="0">
              <a:cs typeface="Arial" pitchFamily="34" charset="0"/>
            </a:endParaRPr>
          </a:p>
          <a:p>
            <a:pPr eaLnBrk="1" hangingPunct="1"/>
            <a:r>
              <a:rPr lang="nb-NO" sz="2000" dirty="0" smtClean="0">
                <a:cs typeface="Arial" pitchFamily="34" charset="0"/>
              </a:rPr>
              <a:t>Grant Agreement</a:t>
            </a:r>
          </a:p>
          <a:p>
            <a:pPr eaLnBrk="1" hangingPunct="1"/>
            <a:r>
              <a:rPr lang="nb-NO" sz="2000" dirty="0" err="1" smtClean="0">
                <a:cs typeface="Arial" pitchFamily="34" charset="0"/>
              </a:rPr>
              <a:t>Employment</a:t>
            </a:r>
            <a:endParaRPr lang="nb-NO" sz="2000" dirty="0">
              <a:cs typeface="Arial" pitchFamily="34" charset="0"/>
            </a:endParaRPr>
          </a:p>
          <a:p>
            <a:pPr eaLnBrk="1" hangingPunct="1"/>
            <a:r>
              <a:rPr lang="nb-NO" sz="2000" dirty="0" smtClean="0">
                <a:cs typeface="Arial" pitchFamily="34" charset="0"/>
              </a:rPr>
              <a:t>Financial </a:t>
            </a:r>
            <a:r>
              <a:rPr lang="nb-NO" sz="2000" dirty="0" err="1" smtClean="0">
                <a:cs typeface="Arial" pitchFamily="34" charset="0"/>
              </a:rPr>
              <a:t>Issues</a:t>
            </a:r>
            <a:endParaRPr lang="nb-NO" sz="2000" dirty="0">
              <a:cs typeface="Arial" pitchFamily="34" charset="0"/>
            </a:endParaRPr>
          </a:p>
          <a:p>
            <a:pPr eaLnBrk="1" hangingPunct="1"/>
            <a:r>
              <a:rPr lang="nb-NO" sz="2000" dirty="0" smtClean="0">
                <a:cs typeface="Arial" pitchFamily="34" charset="0"/>
              </a:rPr>
              <a:t>Reporting </a:t>
            </a:r>
            <a:endParaRPr lang="nb-NO" sz="2000" dirty="0">
              <a:cs typeface="Arial" pitchFamily="34" charset="0"/>
            </a:endParaRPr>
          </a:p>
          <a:p>
            <a:pPr eaLnBrk="1" hangingPunct="1"/>
            <a:r>
              <a:rPr lang="nb-NO" sz="2000" dirty="0" smtClean="0">
                <a:cs typeface="Arial" pitchFamily="34" charset="0"/>
              </a:rPr>
              <a:t>Budget</a:t>
            </a:r>
            <a:endParaRPr lang="nb-NO" sz="2000" dirty="0">
              <a:cs typeface="Arial" pitchFamily="34" charset="0"/>
            </a:endParaRPr>
          </a:p>
          <a:p>
            <a:pPr eaLnBrk="1" hangingPunct="1"/>
            <a:r>
              <a:rPr lang="nb-NO" sz="2000" dirty="0" err="1" smtClean="0">
                <a:cs typeface="Arial" pitchFamily="34" charset="0"/>
              </a:rPr>
              <a:t>Payments</a:t>
            </a:r>
            <a:endParaRPr lang="nb-NO" sz="2000" dirty="0">
              <a:cs typeface="Arial" pitchFamily="34" charset="0"/>
            </a:endParaRPr>
          </a:p>
          <a:p>
            <a:pPr eaLnBrk="1" hangingPunct="1"/>
            <a:r>
              <a:rPr lang="nb-NO" sz="2000" dirty="0" err="1" smtClean="0">
                <a:cs typeface="Arial" pitchFamily="34" charset="0"/>
              </a:rPr>
              <a:t>Audit</a:t>
            </a:r>
            <a:endParaRPr lang="nb-NO" sz="2000" dirty="0">
              <a:cs typeface="Arial" pitchFamily="34" charset="0"/>
            </a:endParaRPr>
          </a:p>
          <a:p>
            <a:pPr eaLnBrk="1" hangingPunct="1"/>
            <a:r>
              <a:rPr lang="nb-NO" sz="2000" dirty="0" smtClean="0">
                <a:cs typeface="Arial" pitchFamily="34" charset="0"/>
              </a:rPr>
              <a:t>EU </a:t>
            </a:r>
            <a:r>
              <a:rPr lang="nb-NO" sz="2000" dirty="0" err="1" smtClean="0">
                <a:cs typeface="Arial" pitchFamily="34" charset="0"/>
              </a:rPr>
              <a:t>research</a:t>
            </a:r>
            <a:r>
              <a:rPr lang="nb-NO" sz="2000" dirty="0" smtClean="0">
                <a:cs typeface="Arial" pitchFamily="34" charset="0"/>
              </a:rPr>
              <a:t> support at UiO</a:t>
            </a:r>
            <a:endParaRPr lang="nb-NO" sz="2000" dirty="0">
              <a:cs typeface="Arial" pitchFamily="34" charset="0"/>
            </a:endParaRPr>
          </a:p>
          <a:p>
            <a:pPr marL="0" indent="0" eaLnBrk="1" hangingPunct="1">
              <a:buNone/>
            </a:pPr>
            <a:endParaRPr lang="nb-NO" sz="2000" dirty="0">
              <a:cs typeface="Arial" pitchFamily="34" charset="0"/>
            </a:endParaRPr>
          </a:p>
          <a:p>
            <a:pPr eaLnBrk="1" hangingPunct="1"/>
            <a:endParaRPr lang="nb-NO" dirty="0" smtClean="0"/>
          </a:p>
        </p:txBody>
      </p:sp>
    </p:spTree>
    <p:extLst>
      <p:ext uri="{BB962C8B-B14F-4D97-AF65-F5344CB8AC3E}">
        <p14:creationId xmlns:p14="http://schemas.microsoft.com/office/powerpoint/2010/main" val="1609407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Institutional</a:t>
            </a:r>
            <a:r>
              <a:rPr lang="nb-NO" dirty="0" smtClean="0">
                <a:solidFill>
                  <a:srgbClr val="C00000"/>
                </a:solidFill>
              </a:rPr>
              <a:t> </a:t>
            </a:r>
            <a:r>
              <a:rPr lang="nb-NO" dirty="0" err="1" smtClean="0">
                <a:solidFill>
                  <a:srgbClr val="C00000"/>
                </a:solidFill>
              </a:rPr>
              <a:t>Unit</a:t>
            </a:r>
            <a:r>
              <a:rPr lang="nb-NO" dirty="0" smtClean="0">
                <a:solidFill>
                  <a:srgbClr val="C00000"/>
                </a:solidFill>
              </a:rPr>
              <a:t> </a:t>
            </a:r>
            <a:r>
              <a:rPr lang="nb-NO" dirty="0" err="1" smtClean="0">
                <a:solidFill>
                  <a:srgbClr val="C00000"/>
                </a:solidFill>
              </a:rPr>
              <a:t>Cost</a:t>
            </a:r>
            <a:endParaRPr lang="nb-NO" dirty="0">
              <a:solidFill>
                <a:srgbClr val="C00000"/>
              </a:solidFill>
            </a:endParaRPr>
          </a:p>
        </p:txBody>
      </p:sp>
      <p:sp>
        <p:nvSpPr>
          <p:cNvPr id="3" name="Content Placeholder 2"/>
          <p:cNvSpPr>
            <a:spLocks noGrp="1"/>
          </p:cNvSpPr>
          <p:nvPr>
            <p:ph idx="1"/>
          </p:nvPr>
        </p:nvSpPr>
        <p:spPr>
          <a:xfrm>
            <a:off x="827584" y="1916832"/>
            <a:ext cx="7696200" cy="4114800"/>
          </a:xfrm>
        </p:spPr>
        <p:txBody>
          <a:bodyPr>
            <a:normAutofit/>
          </a:bodyPr>
          <a:lstStyle/>
          <a:p>
            <a:pPr>
              <a:buNone/>
            </a:pPr>
            <a:r>
              <a:rPr lang="nb-NO" sz="2000" b="1" dirty="0" smtClean="0"/>
              <a:t>Research, Training and Networking </a:t>
            </a:r>
            <a:r>
              <a:rPr lang="nb-NO" sz="2000" b="1" dirty="0" err="1" smtClean="0"/>
              <a:t>Costs</a:t>
            </a:r>
            <a:r>
              <a:rPr lang="nb-NO" sz="2000" b="1" dirty="0" smtClean="0"/>
              <a:t> ITN:</a:t>
            </a:r>
            <a:endParaRPr lang="en-US" sz="2000" b="1" dirty="0" smtClean="0"/>
          </a:p>
          <a:p>
            <a:pPr marL="0" indent="0">
              <a:buNone/>
            </a:pPr>
            <a:r>
              <a:rPr lang="en-US" sz="2000" dirty="0" smtClean="0"/>
              <a:t>Euro 1.800 per person/month for an </a:t>
            </a:r>
            <a:r>
              <a:rPr lang="en-US" sz="2000" dirty="0" smtClean="0"/>
              <a:t>ITN. </a:t>
            </a:r>
            <a:r>
              <a:rPr lang="en-US" sz="2000" dirty="0" smtClean="0"/>
              <a:t>Costs related to the training and research expenses of researchers as well as to the costs related to the transfer of knowledge and networking. </a:t>
            </a:r>
          </a:p>
          <a:p>
            <a:pPr>
              <a:buNone/>
            </a:pPr>
            <a:endParaRPr lang="en-US" sz="2000" b="1" dirty="0" smtClean="0"/>
          </a:p>
          <a:p>
            <a:pPr>
              <a:buNone/>
            </a:pPr>
            <a:r>
              <a:rPr lang="en-US" sz="2000" b="1" dirty="0" smtClean="0"/>
              <a:t>Management and Indirect </a:t>
            </a:r>
            <a:r>
              <a:rPr lang="en-US" sz="2000" b="1" dirty="0" smtClean="0"/>
              <a:t>Costs ITN:</a:t>
            </a:r>
            <a:endParaRPr lang="en-US" sz="2000" b="1" dirty="0" smtClean="0"/>
          </a:p>
          <a:p>
            <a:pPr marL="0" indent="0">
              <a:buNone/>
            </a:pPr>
            <a:r>
              <a:rPr lang="en-US" sz="2000" dirty="0" smtClean="0"/>
              <a:t>Euro 1.200 per person/month for an </a:t>
            </a:r>
            <a:r>
              <a:rPr lang="en-US" sz="2000" dirty="0" smtClean="0"/>
              <a:t>ITN. </a:t>
            </a:r>
            <a:r>
              <a:rPr lang="en-US" sz="2000" dirty="0" smtClean="0"/>
              <a:t>Costs related to managing a project and, for ITN and IF, indirect costs. </a:t>
            </a:r>
          </a:p>
          <a:p>
            <a:endParaRPr lang="en-US" sz="2000" b="1" dirty="0" smtClean="0"/>
          </a:p>
          <a:p>
            <a:pPr>
              <a:buNone/>
            </a:pPr>
            <a:r>
              <a:rPr lang="en-US" sz="2000" dirty="0" smtClean="0"/>
              <a:t>		Paid as a unit cost, which means that the unit cost is 	reported in </a:t>
            </a:r>
            <a:r>
              <a:rPr lang="en-US" sz="2000" dirty="0" smtClean="0"/>
              <a:t>financial statement. </a:t>
            </a:r>
            <a:r>
              <a:rPr lang="en-US" sz="2000" dirty="0" smtClean="0"/>
              <a:t>EU/REA does not require </a:t>
            </a:r>
            <a:r>
              <a:rPr lang="en-US" sz="2000" dirty="0" smtClean="0"/>
              <a:t>	any </a:t>
            </a:r>
            <a:r>
              <a:rPr lang="en-US" sz="2000" dirty="0" smtClean="0"/>
              <a:t>specific </a:t>
            </a:r>
            <a:r>
              <a:rPr lang="en-US" sz="2000" dirty="0" smtClean="0"/>
              <a:t>documentation </a:t>
            </a:r>
            <a:r>
              <a:rPr lang="en-US" sz="2000" dirty="0" smtClean="0"/>
              <a:t>of individual costs.</a:t>
            </a:r>
          </a:p>
        </p:txBody>
      </p:sp>
      <p:sp>
        <p:nvSpPr>
          <p:cNvPr id="6" name="Right Arrow 5"/>
          <p:cNvSpPr/>
          <p:nvPr/>
        </p:nvSpPr>
        <p:spPr bwMode="auto">
          <a:xfrm>
            <a:off x="985629" y="5085184"/>
            <a:ext cx="576064"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555806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Institutional unit costs</a:t>
            </a:r>
            <a:endParaRPr lang="nb-NO"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a:t>The </a:t>
            </a:r>
            <a:r>
              <a:rPr lang="en-US" b="1" dirty="0"/>
              <a:t>Institutional unit costs </a:t>
            </a:r>
            <a:r>
              <a:rPr lang="en-US" dirty="0"/>
              <a:t>are directly linked to the Researcher unit costs. They can only be claimed if the host institution successfully recruits researchers </a:t>
            </a:r>
            <a:r>
              <a:rPr lang="en-US" dirty="0" smtClean="0"/>
              <a:t>in </a:t>
            </a:r>
            <a:r>
              <a:rPr lang="en-US" dirty="0"/>
              <a:t>accordance with the months specified in the Grant Agreement. </a:t>
            </a:r>
            <a:endParaRPr lang="en-US" dirty="0" smtClean="0"/>
          </a:p>
          <a:p>
            <a:endParaRPr lang="en-US" dirty="0" smtClean="0"/>
          </a:p>
          <a:p>
            <a:r>
              <a:rPr lang="en-US" dirty="0" smtClean="0"/>
              <a:t>The </a:t>
            </a:r>
            <a:r>
              <a:rPr lang="en-US" dirty="0"/>
              <a:t>project has the flexibility to use the </a:t>
            </a:r>
            <a:r>
              <a:rPr lang="en-US" b="1" dirty="0"/>
              <a:t>Institutional unit costs</a:t>
            </a:r>
            <a:r>
              <a:rPr lang="en-US" dirty="0"/>
              <a:t> as they see fit to ensure the successful implementation of the project. For example, the coordinator may retain a higher proportion of the Management and Overheads budget or one </a:t>
            </a:r>
            <a:r>
              <a:rPr lang="en-US" dirty="0" err="1"/>
              <a:t>organisation</a:t>
            </a:r>
            <a:r>
              <a:rPr lang="en-US" dirty="0"/>
              <a:t> may have lower research costs and, therefore, receive a reduced Research, Training and Networking </a:t>
            </a:r>
            <a:r>
              <a:rPr lang="en-US" dirty="0" smtClean="0"/>
              <a:t>contribution.</a:t>
            </a:r>
          </a:p>
          <a:p>
            <a:endParaRPr lang="en-US" dirty="0" smtClean="0"/>
          </a:p>
          <a:p>
            <a:r>
              <a:rPr lang="en-US" dirty="0" smtClean="0"/>
              <a:t>All </a:t>
            </a:r>
            <a:r>
              <a:rPr lang="en-US" dirty="0"/>
              <a:t>redistribution of the </a:t>
            </a:r>
            <a:r>
              <a:rPr lang="en-US" b="1" dirty="0"/>
              <a:t>Institutional unit costs </a:t>
            </a:r>
            <a:r>
              <a:rPr lang="en-US" dirty="0"/>
              <a:t>should be </a:t>
            </a:r>
            <a:r>
              <a:rPr lang="en-US" dirty="0" err="1"/>
              <a:t>formalised</a:t>
            </a:r>
            <a:r>
              <a:rPr lang="en-US" dirty="0"/>
              <a:t> in writing in </a:t>
            </a:r>
            <a:r>
              <a:rPr lang="en-US" dirty="0" smtClean="0"/>
              <a:t>the </a:t>
            </a:r>
            <a:r>
              <a:rPr lang="en-US" dirty="0"/>
              <a:t>Consortium Agreement. </a:t>
            </a:r>
            <a:endParaRPr lang="nb-NO" dirty="0"/>
          </a:p>
        </p:txBody>
      </p:sp>
    </p:spTree>
    <p:extLst>
      <p:ext uri="{BB962C8B-B14F-4D97-AF65-F5344CB8AC3E}">
        <p14:creationId xmlns:p14="http://schemas.microsoft.com/office/powerpoint/2010/main" val="4261055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C00000"/>
                </a:solidFill>
              </a:rPr>
              <a:t>Project </a:t>
            </a:r>
            <a:r>
              <a:rPr lang="nb-NO" dirty="0" err="1" smtClean="0">
                <a:solidFill>
                  <a:srgbClr val="C00000"/>
                </a:solidFill>
              </a:rPr>
              <a:t>life</a:t>
            </a:r>
            <a:r>
              <a:rPr lang="nb-NO" dirty="0" smtClean="0">
                <a:solidFill>
                  <a:srgbClr val="C00000"/>
                </a:solidFill>
              </a:rPr>
              <a:t> </a:t>
            </a:r>
            <a:r>
              <a:rPr lang="nb-NO" dirty="0" err="1" smtClean="0">
                <a:solidFill>
                  <a:srgbClr val="C00000"/>
                </a:solidFill>
              </a:rPr>
              <a:t>cyclus</a:t>
            </a:r>
            <a:r>
              <a:rPr lang="nb-NO" dirty="0" smtClean="0">
                <a:solidFill>
                  <a:srgbClr val="C00000"/>
                </a:solidFill>
              </a:rPr>
              <a:t>: </a:t>
            </a:r>
            <a:r>
              <a:rPr lang="nb-NO" dirty="0" err="1" smtClean="0">
                <a:solidFill>
                  <a:srgbClr val="C00000"/>
                </a:solidFill>
              </a:rPr>
              <a:t>Example</a:t>
            </a:r>
            <a:endParaRPr lang="en-US" dirty="0">
              <a:solidFill>
                <a:srgbClr val="C00000"/>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6096000" cy="306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324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C00000"/>
                </a:solidFill>
              </a:rPr>
              <a:t>Pre-</a:t>
            </a:r>
            <a:r>
              <a:rPr lang="nb-NO" dirty="0" err="1" smtClean="0">
                <a:solidFill>
                  <a:srgbClr val="C00000"/>
                </a:solidFill>
              </a:rPr>
              <a:t>Financing</a:t>
            </a:r>
            <a:r>
              <a:rPr lang="nb-NO" dirty="0" smtClean="0">
                <a:solidFill>
                  <a:srgbClr val="C00000"/>
                </a:solidFill>
              </a:rPr>
              <a:t> </a:t>
            </a:r>
            <a:endParaRPr lang="nb-NO"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b="1" dirty="0"/>
              <a:t>Pre-financing </a:t>
            </a:r>
            <a:r>
              <a:rPr lang="en-US" dirty="0"/>
              <a:t>of MSCA projects is limited to a maximum of 65% of the total EU contribution, 5% of which will be retained for the Guarantee Fund. </a:t>
            </a:r>
            <a:endParaRPr lang="en-US" dirty="0" smtClean="0"/>
          </a:p>
          <a:p>
            <a:endParaRPr lang="en-US" b="1" dirty="0" smtClean="0"/>
          </a:p>
          <a:p>
            <a:r>
              <a:rPr lang="en-US" b="1" dirty="0" smtClean="0"/>
              <a:t>Pre-financing</a:t>
            </a:r>
            <a:r>
              <a:rPr lang="en-US" dirty="0" smtClean="0"/>
              <a:t> </a:t>
            </a:r>
            <a:r>
              <a:rPr lang="en-US" dirty="0"/>
              <a:t>will normally be transferred to the Coordinator within 30 days from entry into force of the Grant Agreement or 10 days before the start date of the project. </a:t>
            </a:r>
            <a:endParaRPr lang="en-US" dirty="0" smtClean="0"/>
          </a:p>
          <a:p>
            <a:endParaRPr lang="en-US" dirty="0" smtClean="0"/>
          </a:p>
          <a:p>
            <a:r>
              <a:rPr lang="en-US" dirty="0" smtClean="0"/>
              <a:t>The </a:t>
            </a:r>
            <a:r>
              <a:rPr lang="en-US" dirty="0"/>
              <a:t>Coordinator can only transfer funds to beneficiaries that have already acceded to the Grant Agreement and only when the minimum number of beneficiaries has been met (normally three beneficiaries in three different EU Member States/Associate Countries). </a:t>
            </a:r>
            <a:endParaRPr lang="nb-NO" dirty="0"/>
          </a:p>
        </p:txBody>
      </p:sp>
    </p:spTree>
    <p:extLst>
      <p:ext uri="{BB962C8B-B14F-4D97-AF65-F5344CB8AC3E}">
        <p14:creationId xmlns:p14="http://schemas.microsoft.com/office/powerpoint/2010/main" val="1821896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rgbClr val="C00000"/>
                </a:solidFill>
              </a:rPr>
              <a:t>Financing</a:t>
            </a:r>
            <a:r>
              <a:rPr lang="nb-NO" dirty="0">
                <a:solidFill>
                  <a:srgbClr val="C00000"/>
                </a:solidFill>
              </a:rPr>
              <a:t> and </a:t>
            </a:r>
            <a:r>
              <a:rPr lang="nb-NO" dirty="0" err="1" smtClean="0">
                <a:solidFill>
                  <a:srgbClr val="C00000"/>
                </a:solidFill>
              </a:rPr>
              <a:t>reporting</a:t>
            </a:r>
            <a:r>
              <a:rPr lang="nb-NO" dirty="0" smtClean="0">
                <a:solidFill>
                  <a:srgbClr val="C00000"/>
                </a:solidFill>
              </a:rPr>
              <a:t> (1)</a:t>
            </a:r>
            <a:endParaRPr lang="nb-NO" dirty="0"/>
          </a:p>
        </p:txBody>
      </p:sp>
      <p:sp>
        <p:nvSpPr>
          <p:cNvPr id="3" name="Content Placeholder 2"/>
          <p:cNvSpPr>
            <a:spLocks noGrp="1"/>
          </p:cNvSpPr>
          <p:nvPr>
            <p:ph idx="1"/>
          </p:nvPr>
        </p:nvSpPr>
        <p:spPr/>
        <p:txBody>
          <a:bodyPr>
            <a:normAutofit fontScale="70000" lnSpcReduction="20000"/>
          </a:bodyPr>
          <a:lstStyle/>
          <a:p>
            <a:r>
              <a:rPr lang="en-US" dirty="0" smtClean="0"/>
              <a:t>Through the Participant Portal ‘My Projects’ management system, MSCAs work on the basis of </a:t>
            </a:r>
            <a:r>
              <a:rPr lang="en-US" b="1" dirty="0" smtClean="0"/>
              <a:t>Continuous Reporting</a:t>
            </a:r>
            <a:r>
              <a:rPr lang="en-US" dirty="0" smtClean="0"/>
              <a:t>, i.e. information concerning the project can be added at any time throughout the duration of the project and will be consolidated at the reporting stage to help alleviate the administrative burden of bringing reports together. </a:t>
            </a:r>
          </a:p>
          <a:p>
            <a:endParaRPr lang="en-US" b="1" dirty="0" smtClean="0"/>
          </a:p>
          <a:p>
            <a:r>
              <a:rPr lang="en-US" b="1" dirty="0" smtClean="0"/>
              <a:t>Researcher </a:t>
            </a:r>
            <a:r>
              <a:rPr lang="en-US" b="1" dirty="0"/>
              <a:t>Declaration </a:t>
            </a:r>
            <a:r>
              <a:rPr lang="en-US" dirty="0" smtClean="0"/>
              <a:t>needs </a:t>
            </a:r>
            <a:r>
              <a:rPr lang="en-US" dirty="0"/>
              <a:t>to be uploaded within 20 days of the recruitment of the </a:t>
            </a:r>
            <a:r>
              <a:rPr lang="en-US" dirty="0" smtClean="0"/>
              <a:t>researcher. </a:t>
            </a:r>
          </a:p>
          <a:p>
            <a:endParaRPr lang="en-US" dirty="0"/>
          </a:p>
          <a:p>
            <a:r>
              <a:rPr lang="en-US" dirty="0" smtClean="0"/>
              <a:t>The </a:t>
            </a:r>
            <a:r>
              <a:rPr lang="en-US" b="1" dirty="0"/>
              <a:t>Researcher Declaration </a:t>
            </a:r>
            <a:r>
              <a:rPr lang="en-US" dirty="0"/>
              <a:t>includes personal data of the individual (name, date of birth, nationality, gender, family status, etc.) and information related to the project allowances (start and end date of recruitment, hosting institution, etc.). </a:t>
            </a:r>
            <a:endParaRPr lang="nb-NO" dirty="0"/>
          </a:p>
        </p:txBody>
      </p:sp>
    </p:spTree>
    <p:extLst>
      <p:ext uri="{BB962C8B-B14F-4D97-AF65-F5344CB8AC3E}">
        <p14:creationId xmlns:p14="http://schemas.microsoft.com/office/powerpoint/2010/main" val="890484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Periodic</a:t>
            </a:r>
            <a:r>
              <a:rPr lang="nb-NO" dirty="0" smtClean="0">
                <a:solidFill>
                  <a:srgbClr val="C00000"/>
                </a:solidFill>
              </a:rPr>
              <a:t> report</a:t>
            </a:r>
            <a:endParaRPr lang="nb-NO" dirty="0">
              <a:solidFill>
                <a:srgbClr val="C00000"/>
              </a:solidFill>
            </a:endParaRPr>
          </a:p>
        </p:txBody>
      </p:sp>
      <p:sp>
        <p:nvSpPr>
          <p:cNvPr id="3" name="Content Placeholder 2"/>
          <p:cNvSpPr>
            <a:spLocks noGrp="1"/>
          </p:cNvSpPr>
          <p:nvPr>
            <p:ph idx="1"/>
          </p:nvPr>
        </p:nvSpPr>
        <p:spPr/>
        <p:txBody>
          <a:bodyPr>
            <a:normAutofit fontScale="55000" lnSpcReduction="20000"/>
          </a:bodyPr>
          <a:lstStyle/>
          <a:p>
            <a:r>
              <a:rPr lang="en-US" dirty="0"/>
              <a:t>Depending on the overall lifespan of the project, beneficiaries will also be obliged to complete </a:t>
            </a:r>
            <a:r>
              <a:rPr lang="en-US" b="1" dirty="0"/>
              <a:t>Periodic Reports</a:t>
            </a:r>
            <a:r>
              <a:rPr lang="en-US" dirty="0"/>
              <a:t>. The schedule of reporting for each MSCA project will be detailed under Article 20 of the Grant Agreement. </a:t>
            </a:r>
            <a:endParaRPr lang="en-US" dirty="0" smtClean="0"/>
          </a:p>
          <a:p>
            <a:endParaRPr lang="en-US" dirty="0" smtClean="0"/>
          </a:p>
          <a:p>
            <a:r>
              <a:rPr lang="en-US" dirty="0" smtClean="0"/>
              <a:t>Generally </a:t>
            </a:r>
            <a:r>
              <a:rPr lang="en-US" dirty="0"/>
              <a:t>speaking, though not exclusively, reporting periods last 18 months. </a:t>
            </a:r>
          </a:p>
          <a:p>
            <a:endParaRPr lang="nb-NO" b="1" dirty="0" smtClean="0"/>
          </a:p>
          <a:p>
            <a:r>
              <a:rPr lang="nb-NO" b="1" dirty="0" err="1" smtClean="0"/>
              <a:t>Periodic</a:t>
            </a:r>
            <a:r>
              <a:rPr lang="nb-NO" b="1" dirty="0" smtClean="0"/>
              <a:t> reports </a:t>
            </a:r>
            <a:r>
              <a:rPr lang="nb-NO" dirty="0" err="1" smtClean="0"/>
              <a:t>are</a:t>
            </a:r>
            <a:r>
              <a:rPr lang="nb-NO" dirty="0" smtClean="0"/>
              <a:t> to be </a:t>
            </a:r>
            <a:r>
              <a:rPr lang="nb-NO" dirty="0" err="1" smtClean="0"/>
              <a:t>delivered</a:t>
            </a:r>
            <a:r>
              <a:rPr lang="nb-NO" dirty="0" smtClean="0"/>
              <a:t> </a:t>
            </a:r>
            <a:r>
              <a:rPr lang="en-US" dirty="0"/>
              <a:t>w</a:t>
            </a:r>
            <a:r>
              <a:rPr lang="en-US" dirty="0" smtClean="0"/>
              <a:t>ithin </a:t>
            </a:r>
            <a:r>
              <a:rPr lang="en-US" b="1" dirty="0"/>
              <a:t>60 days </a:t>
            </a:r>
            <a:r>
              <a:rPr lang="en-US" dirty="0"/>
              <a:t>following the end of each reporting </a:t>
            </a:r>
            <a:r>
              <a:rPr lang="en-US" dirty="0" smtClean="0"/>
              <a:t>period</a:t>
            </a:r>
          </a:p>
          <a:p>
            <a:endParaRPr lang="en-US" b="1" dirty="0" smtClean="0"/>
          </a:p>
          <a:p>
            <a:r>
              <a:rPr lang="en-US" b="1" dirty="0" smtClean="0"/>
              <a:t>Periodic report </a:t>
            </a:r>
            <a:r>
              <a:rPr lang="en-US" dirty="0" smtClean="0"/>
              <a:t>(</a:t>
            </a:r>
            <a:r>
              <a:rPr lang="en-US" dirty="0"/>
              <a:t>p</a:t>
            </a:r>
            <a:r>
              <a:rPr lang="en-US" dirty="0" smtClean="0"/>
              <a:t>redefined </a:t>
            </a:r>
            <a:r>
              <a:rPr lang="en-US" dirty="0"/>
              <a:t>templates in the </a:t>
            </a:r>
            <a:r>
              <a:rPr lang="en-US" dirty="0" smtClean="0"/>
              <a:t>system) includes:</a:t>
            </a:r>
          </a:p>
          <a:p>
            <a:endParaRPr lang="en-US" dirty="0" smtClean="0"/>
          </a:p>
          <a:p>
            <a:pPr lvl="1"/>
            <a:r>
              <a:rPr lang="en-US" sz="2500" b="1" dirty="0" smtClean="0"/>
              <a:t>Technical </a:t>
            </a:r>
            <a:r>
              <a:rPr lang="en-US" sz="2500" b="1" dirty="0"/>
              <a:t>report </a:t>
            </a:r>
            <a:r>
              <a:rPr lang="en-US" sz="2500" dirty="0"/>
              <a:t>(attachment) + </a:t>
            </a:r>
            <a:r>
              <a:rPr lang="en-US" sz="2500" b="1" dirty="0"/>
              <a:t>Continuous </a:t>
            </a:r>
            <a:r>
              <a:rPr lang="en-US" sz="2500" b="1" dirty="0" smtClean="0"/>
              <a:t>reporting*, </a:t>
            </a:r>
            <a:r>
              <a:rPr lang="en-US" sz="2500" dirty="0" smtClean="0"/>
              <a:t>including questionnaire (</a:t>
            </a:r>
            <a:r>
              <a:rPr lang="en-US" sz="2500" dirty="0"/>
              <a:t>H2020 key </a:t>
            </a:r>
            <a:r>
              <a:rPr lang="en-US" sz="2500" dirty="0" smtClean="0"/>
              <a:t>indicators)</a:t>
            </a:r>
          </a:p>
          <a:p>
            <a:pPr lvl="1"/>
            <a:r>
              <a:rPr lang="en-US" sz="2500" b="1" dirty="0" smtClean="0"/>
              <a:t>Financial </a:t>
            </a:r>
            <a:r>
              <a:rPr lang="en-US" sz="2500" b="1" dirty="0"/>
              <a:t>report – </a:t>
            </a:r>
            <a:r>
              <a:rPr lang="en-US" sz="2500" dirty="0"/>
              <a:t>Individual financial statement from </a:t>
            </a:r>
            <a:r>
              <a:rPr lang="en-US" sz="2500" dirty="0" smtClean="0"/>
              <a:t>each Beneficiary + Periodic summary </a:t>
            </a:r>
            <a:r>
              <a:rPr lang="en-US" sz="2500" dirty="0"/>
              <a:t>financial </a:t>
            </a:r>
            <a:r>
              <a:rPr lang="en-US" sz="2500" dirty="0" smtClean="0"/>
              <a:t>statement</a:t>
            </a:r>
          </a:p>
          <a:p>
            <a:pPr>
              <a:buFont typeface="Arial" panose="020B0604020202020204" pitchFamily="34" charset="0"/>
              <a:buChar char="‒"/>
            </a:pPr>
            <a:endParaRPr lang="en-US" sz="2500" dirty="0" smtClean="0"/>
          </a:p>
          <a:p>
            <a:pPr marL="0" indent="0">
              <a:buNone/>
            </a:pPr>
            <a:r>
              <a:rPr lang="en-US" sz="2500" dirty="0" smtClean="0"/>
              <a:t>*Continuous </a:t>
            </a:r>
            <a:r>
              <a:rPr lang="en-US" sz="2500" dirty="0"/>
              <a:t>reporting (during whole project life cycle, whenever needed): Researcher declaration, Deliverables, Publications, Questionnaires, etc.)</a:t>
            </a:r>
          </a:p>
          <a:p>
            <a:pPr marL="0" indent="0">
              <a:buNone/>
            </a:pPr>
            <a:endParaRPr lang="nb-NO" sz="1800" dirty="0"/>
          </a:p>
        </p:txBody>
      </p:sp>
    </p:spTree>
    <p:extLst>
      <p:ext uri="{BB962C8B-B14F-4D97-AF65-F5344CB8AC3E}">
        <p14:creationId xmlns:p14="http://schemas.microsoft.com/office/powerpoint/2010/main" val="2035129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solidFill>
                  <a:srgbClr val="C00000"/>
                </a:solidFill>
              </a:rPr>
              <a:t>Final report </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2000" dirty="0"/>
              <a:t>WHEN</a:t>
            </a:r>
          </a:p>
          <a:p>
            <a:pPr marL="0" indent="0">
              <a:buNone/>
            </a:pPr>
            <a:r>
              <a:rPr lang="en-US" sz="2000" dirty="0" smtClean="0"/>
              <a:t>	Within </a:t>
            </a:r>
            <a:r>
              <a:rPr lang="en-US" sz="2000" dirty="0"/>
              <a:t>60 days following the end of the last reporting </a:t>
            </a:r>
            <a:r>
              <a:rPr lang="en-US" sz="2000" dirty="0" smtClean="0"/>
              <a:t>	period</a:t>
            </a:r>
            <a:endParaRPr lang="en-US" sz="2000" dirty="0"/>
          </a:p>
          <a:p>
            <a:r>
              <a:rPr lang="en-US" sz="2000" dirty="0" smtClean="0"/>
              <a:t>WHAT</a:t>
            </a:r>
            <a:br>
              <a:rPr lang="en-US" sz="2000" dirty="0" smtClean="0"/>
            </a:br>
            <a:r>
              <a:rPr lang="en-US" sz="2000" dirty="0" smtClean="0"/>
              <a:t>	- Report </a:t>
            </a:r>
            <a:r>
              <a:rPr lang="en-US" sz="2000" dirty="0"/>
              <a:t>covers whole project period</a:t>
            </a:r>
          </a:p>
          <a:p>
            <a:pPr marL="0" indent="0">
              <a:buNone/>
            </a:pPr>
            <a:r>
              <a:rPr lang="en-US" sz="2000" dirty="0" smtClean="0"/>
              <a:t>	- Final </a:t>
            </a:r>
            <a:r>
              <a:rPr lang="en-US" sz="2000" dirty="0"/>
              <a:t>technical report</a:t>
            </a:r>
          </a:p>
          <a:p>
            <a:pPr marL="0" indent="0">
              <a:buNone/>
            </a:pPr>
            <a:r>
              <a:rPr lang="en-US" sz="2000" dirty="0" smtClean="0"/>
              <a:t>	- Final </a:t>
            </a:r>
            <a:r>
              <a:rPr lang="en-US" sz="2000" dirty="0"/>
              <a:t>financial report (final summary financial statement </a:t>
            </a:r>
            <a:r>
              <a:rPr lang="en-US" sz="2000" dirty="0" smtClean="0"/>
              <a:t>	created </a:t>
            </a:r>
            <a:r>
              <a:rPr lang="en-US" sz="2000" dirty="0"/>
              <a:t>automatically by </a:t>
            </a:r>
            <a:r>
              <a:rPr lang="en-US" sz="2000" dirty="0" smtClean="0"/>
              <a:t>the electronic </a:t>
            </a:r>
            <a:r>
              <a:rPr lang="en-US" sz="2000" dirty="0"/>
              <a:t>exchange system, </a:t>
            </a:r>
            <a:r>
              <a:rPr lang="en-US" sz="2000" dirty="0" smtClean="0"/>
              <a:t>	consolidating </a:t>
            </a:r>
            <a:r>
              <a:rPr lang="en-US" sz="2000" dirty="0"/>
              <a:t>the individual financial statements for </a:t>
            </a:r>
            <a:r>
              <a:rPr lang="en-US" sz="2000" dirty="0" smtClean="0"/>
              <a:t>all</a:t>
            </a:r>
          </a:p>
          <a:p>
            <a:pPr marL="0" indent="0">
              <a:buNone/>
            </a:pPr>
            <a:r>
              <a:rPr lang="en-US" sz="2000" dirty="0" smtClean="0"/>
              <a:t>	reporting periods)</a:t>
            </a:r>
          </a:p>
          <a:p>
            <a:pPr marL="0" indent="0">
              <a:buNone/>
            </a:pPr>
            <a:r>
              <a:rPr lang="en-US" sz="2000" dirty="0" smtClean="0"/>
              <a:t>	- To </a:t>
            </a:r>
            <a:r>
              <a:rPr lang="en-US" sz="2000" dirty="0"/>
              <a:t>be submitted together with Periodic report for last RP</a:t>
            </a:r>
          </a:p>
          <a:p>
            <a:r>
              <a:rPr lang="en-US" sz="1600" dirty="0"/>
              <a:t>The beneficiaries are responsible for submitting a </a:t>
            </a:r>
            <a:r>
              <a:rPr lang="en-US" sz="1600" b="1" dirty="0"/>
              <a:t>Evaluation questionnaire</a:t>
            </a:r>
            <a:r>
              <a:rPr lang="en-US" sz="1600" dirty="0"/>
              <a:t> - at the end of a </a:t>
            </a:r>
            <a:r>
              <a:rPr lang="en-US" sz="1600" dirty="0" err="1"/>
              <a:t>secondment</a:t>
            </a:r>
            <a:r>
              <a:rPr lang="en-US" sz="1600" dirty="0"/>
              <a:t>/recruitment, and</a:t>
            </a:r>
          </a:p>
          <a:p>
            <a:r>
              <a:rPr lang="en-US" sz="1600" dirty="0"/>
              <a:t> a </a:t>
            </a:r>
            <a:r>
              <a:rPr lang="en-US" sz="1600" b="1" dirty="0"/>
              <a:t>Follow-up questionnaire </a:t>
            </a:r>
            <a:r>
              <a:rPr lang="en-US" sz="1600" dirty="0"/>
              <a:t>- two years after a </a:t>
            </a:r>
            <a:r>
              <a:rPr lang="en-US" sz="1600" dirty="0" err="1"/>
              <a:t>secondment</a:t>
            </a:r>
            <a:r>
              <a:rPr lang="en-US" sz="1600" dirty="0"/>
              <a:t>/recruitment.</a:t>
            </a:r>
          </a:p>
          <a:p>
            <a:endParaRPr lang="en-US" sz="1600" dirty="0"/>
          </a:p>
        </p:txBody>
      </p:sp>
    </p:spTree>
    <p:extLst>
      <p:ext uri="{BB962C8B-B14F-4D97-AF65-F5344CB8AC3E}">
        <p14:creationId xmlns:p14="http://schemas.microsoft.com/office/powerpoint/2010/main" val="1171890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rgbClr val="C00000"/>
                </a:solidFill>
              </a:rPr>
              <a:t>Financing</a:t>
            </a:r>
            <a:r>
              <a:rPr lang="nb-NO" dirty="0">
                <a:solidFill>
                  <a:srgbClr val="C00000"/>
                </a:solidFill>
              </a:rPr>
              <a:t> and </a:t>
            </a:r>
            <a:r>
              <a:rPr lang="nb-NO" dirty="0" err="1" smtClean="0">
                <a:solidFill>
                  <a:srgbClr val="C00000"/>
                </a:solidFill>
              </a:rPr>
              <a:t>reporting</a:t>
            </a:r>
            <a:endParaRPr lang="en-US" dirty="0">
              <a:solidFill>
                <a:srgbClr val="FF0000"/>
              </a:solidFill>
            </a:endParaRPr>
          </a:p>
        </p:txBody>
      </p:sp>
      <p:sp>
        <p:nvSpPr>
          <p:cNvPr id="3" name="Content Placeholder 2"/>
          <p:cNvSpPr>
            <a:spLocks noGrp="1"/>
          </p:cNvSpPr>
          <p:nvPr>
            <p:ph idx="1"/>
          </p:nvPr>
        </p:nvSpPr>
        <p:spPr/>
        <p:txBody>
          <a:bodyPr/>
          <a:lstStyle/>
          <a:p>
            <a:r>
              <a:rPr lang="en-GB" sz="2000" dirty="0"/>
              <a:t>Under MSCA are all costs defined as «unit cost», therefore the unit cost stated in the budget are reported in the </a:t>
            </a:r>
            <a:r>
              <a:rPr lang="en-GB" sz="2000" dirty="0" smtClean="0"/>
              <a:t>financial statement.</a:t>
            </a:r>
            <a:endParaRPr lang="nb-NO" sz="2000" dirty="0" smtClean="0">
              <a:cs typeface="Arial" pitchFamily="34" charset="0"/>
            </a:endParaRPr>
          </a:p>
          <a:p>
            <a:pPr>
              <a:buFont typeface="Arial" panose="020B0604020202020204" pitchFamily="34" charset="0"/>
              <a:buChar char="•"/>
            </a:pPr>
            <a:r>
              <a:rPr lang="nb-NO" sz="2000" dirty="0" err="1" smtClean="0">
                <a:cs typeface="Arial" pitchFamily="34" charset="0"/>
              </a:rPr>
              <a:t>Records</a:t>
            </a:r>
            <a:r>
              <a:rPr lang="nb-NO" sz="2000" dirty="0" smtClean="0">
                <a:cs typeface="Arial" pitchFamily="34" charset="0"/>
              </a:rPr>
              <a:t> </a:t>
            </a:r>
            <a:r>
              <a:rPr lang="nb-NO" sz="2000" dirty="0" err="1" smtClean="0">
                <a:cs typeface="Arial" pitchFamily="34" charset="0"/>
              </a:rPr>
              <a:t>that</a:t>
            </a:r>
            <a:r>
              <a:rPr lang="nb-NO" sz="2000" dirty="0" smtClean="0">
                <a:cs typeface="Arial" pitchFamily="34" charset="0"/>
              </a:rPr>
              <a:t> </a:t>
            </a:r>
            <a:r>
              <a:rPr lang="nb-NO" sz="2000" dirty="0" err="1" smtClean="0">
                <a:cs typeface="Arial" pitchFamily="34" charset="0"/>
              </a:rPr>
              <a:t>needs</a:t>
            </a:r>
            <a:r>
              <a:rPr lang="nb-NO" sz="2000" dirty="0" smtClean="0">
                <a:cs typeface="Arial" pitchFamily="34" charset="0"/>
              </a:rPr>
              <a:t> to be </a:t>
            </a:r>
            <a:r>
              <a:rPr lang="nb-NO" sz="2000" dirty="0" err="1" smtClean="0">
                <a:cs typeface="Arial" pitchFamily="34" charset="0"/>
              </a:rPr>
              <a:t>kept</a:t>
            </a:r>
            <a:r>
              <a:rPr lang="nb-NO" sz="2000" dirty="0" smtClean="0">
                <a:cs typeface="Arial" pitchFamily="34" charset="0"/>
              </a:rPr>
              <a:t> for EU </a:t>
            </a:r>
            <a:r>
              <a:rPr lang="nb-NO" sz="2000" dirty="0" err="1" smtClean="0">
                <a:cs typeface="Arial" pitchFamily="34" charset="0"/>
              </a:rPr>
              <a:t>audit</a:t>
            </a:r>
            <a:r>
              <a:rPr lang="nb-NO" sz="2000" dirty="0" smtClean="0">
                <a:cs typeface="Arial" pitchFamily="34" charset="0"/>
              </a:rPr>
              <a:t> purposes:</a:t>
            </a:r>
            <a:r>
              <a:rPr lang="nb-NO" sz="2000" dirty="0">
                <a:cs typeface="Arial" pitchFamily="34" charset="0"/>
              </a:rPr>
              <a:t/>
            </a:r>
            <a:br>
              <a:rPr lang="nb-NO" sz="2000" dirty="0">
                <a:cs typeface="Arial" pitchFamily="34" charset="0"/>
              </a:rPr>
            </a:br>
            <a:r>
              <a:rPr lang="nb-NO" sz="2000" dirty="0" smtClean="0">
                <a:cs typeface="Arial" pitchFamily="34" charset="0"/>
              </a:rPr>
              <a:t>- </a:t>
            </a:r>
            <a:r>
              <a:rPr lang="en-US" sz="1800" dirty="0" smtClean="0"/>
              <a:t>Evidence </a:t>
            </a:r>
            <a:r>
              <a:rPr lang="en-US" sz="1800" dirty="0"/>
              <a:t>of the eligibility of the </a:t>
            </a:r>
            <a:r>
              <a:rPr lang="en-US" sz="1800" dirty="0" smtClean="0"/>
              <a:t>fellow.</a:t>
            </a:r>
            <a:br>
              <a:rPr lang="en-US" sz="1800" dirty="0" smtClean="0"/>
            </a:br>
            <a:r>
              <a:rPr lang="en-US" sz="1800" dirty="0" smtClean="0"/>
              <a:t>- Employment </a:t>
            </a:r>
            <a:r>
              <a:rPr lang="en-US" sz="1800" dirty="0"/>
              <a:t>contract/agreement with the </a:t>
            </a:r>
            <a:r>
              <a:rPr lang="en-US" sz="1800" dirty="0" smtClean="0"/>
              <a:t>fellow.</a:t>
            </a:r>
            <a:br>
              <a:rPr lang="en-US" sz="1800" dirty="0" smtClean="0"/>
            </a:br>
            <a:r>
              <a:rPr lang="en-US" sz="1800" dirty="0" smtClean="0"/>
              <a:t>- Proof </a:t>
            </a:r>
            <a:r>
              <a:rPr lang="en-US" sz="1800" dirty="0"/>
              <a:t>of payment of the salary to the fellow and of the </a:t>
            </a:r>
            <a:r>
              <a:rPr lang="en-US" sz="1800" dirty="0" smtClean="0"/>
              <a:t>deductions </a:t>
            </a:r>
            <a:r>
              <a:rPr lang="en-US" sz="1800" dirty="0"/>
              <a:t>for </a:t>
            </a:r>
            <a:r>
              <a:rPr lang="en-US" sz="1800" dirty="0" smtClean="0"/>
              <a:t>	social </a:t>
            </a:r>
            <a:r>
              <a:rPr lang="en-US" sz="1800" dirty="0"/>
              <a:t>security etc</a:t>
            </a:r>
            <a:r>
              <a:rPr lang="en-US" sz="1800" dirty="0" smtClean="0"/>
              <a:t>.</a:t>
            </a:r>
            <a:br>
              <a:rPr lang="en-US" sz="1800" dirty="0" smtClean="0"/>
            </a:br>
            <a:r>
              <a:rPr lang="en-US" sz="1800" dirty="0" smtClean="0"/>
              <a:t>- Evidence </a:t>
            </a:r>
            <a:r>
              <a:rPr lang="en-US" sz="1800" dirty="0"/>
              <a:t>that the fellow worked on the project on </a:t>
            </a:r>
            <a:r>
              <a:rPr lang="en-US" sz="1800" dirty="0" smtClean="0"/>
              <a:t>the</a:t>
            </a:r>
            <a:r>
              <a:rPr lang="en-US" sz="1800" dirty="0"/>
              <a:t> </a:t>
            </a:r>
            <a:r>
              <a:rPr lang="en-US" sz="1800" dirty="0" smtClean="0"/>
              <a:t>beneficiary's 	premises</a:t>
            </a:r>
            <a:r>
              <a:rPr lang="en-US" sz="1800" dirty="0"/>
              <a:t>: this </a:t>
            </a:r>
            <a:r>
              <a:rPr lang="en-US" sz="1800" dirty="0" smtClean="0"/>
              <a:t>can </a:t>
            </a:r>
            <a:r>
              <a:rPr lang="en-US" sz="1800" dirty="0"/>
              <a:t>include lab </a:t>
            </a:r>
            <a:r>
              <a:rPr lang="en-US" sz="1800" dirty="0" smtClean="0"/>
              <a:t>books, conference </a:t>
            </a:r>
            <a:r>
              <a:rPr lang="en-US" sz="1800" dirty="0"/>
              <a:t>abstracts, </a:t>
            </a:r>
            <a:r>
              <a:rPr lang="en-US" sz="1800" dirty="0" smtClean="0"/>
              <a:t>	library </a:t>
            </a:r>
            <a:r>
              <a:rPr lang="en-US" sz="1800" dirty="0"/>
              <a:t>records, </a:t>
            </a:r>
            <a:r>
              <a:rPr lang="en-US" sz="1800" dirty="0" smtClean="0"/>
              <a:t>etc.</a:t>
            </a:r>
            <a:br>
              <a:rPr lang="en-US" sz="1800" dirty="0" smtClean="0"/>
            </a:br>
            <a:r>
              <a:rPr lang="en-US" sz="1800" dirty="0" smtClean="0"/>
              <a:t>- </a:t>
            </a:r>
            <a:r>
              <a:rPr lang="en-US" sz="1800" u="sng" dirty="0" smtClean="0"/>
              <a:t>Timesheets </a:t>
            </a:r>
            <a:r>
              <a:rPr lang="en-US" sz="1800" u="sng" dirty="0"/>
              <a:t>are not an obligation </a:t>
            </a:r>
            <a:r>
              <a:rPr lang="en-US" sz="1800" dirty="0"/>
              <a:t>for Marie Curie Fellows but can be </a:t>
            </a:r>
            <a:r>
              <a:rPr lang="en-US" sz="1800" dirty="0" smtClean="0"/>
              <a:t>	used </a:t>
            </a:r>
            <a:r>
              <a:rPr lang="en-US" sz="1800" dirty="0"/>
              <a:t>if in line </a:t>
            </a:r>
            <a:r>
              <a:rPr lang="en-US" sz="1800" dirty="0" smtClean="0"/>
              <a:t>with </a:t>
            </a:r>
            <a:r>
              <a:rPr lang="en-US" sz="1800" dirty="0"/>
              <a:t>local practices.</a:t>
            </a:r>
            <a:endParaRPr lang="en-US" sz="1800" dirty="0">
              <a:cs typeface="Arial" pitchFamily="34" charset="0"/>
            </a:endParaRPr>
          </a:p>
          <a:p>
            <a:endParaRPr lang="en-US" dirty="0"/>
          </a:p>
          <a:p>
            <a:endParaRPr lang="en-US" dirty="0"/>
          </a:p>
        </p:txBody>
      </p:sp>
    </p:spTree>
    <p:extLst>
      <p:ext uri="{BB962C8B-B14F-4D97-AF65-F5344CB8AC3E}">
        <p14:creationId xmlns:p14="http://schemas.microsoft.com/office/powerpoint/2010/main" val="2313870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C00000"/>
                </a:solidFill>
              </a:rPr>
              <a:t>Reporting - Exchange rate</a:t>
            </a:r>
            <a:endParaRPr lang="nb-NO" dirty="0">
              <a:solidFill>
                <a:srgbClr val="C00000"/>
              </a:solidFill>
            </a:endParaRPr>
          </a:p>
        </p:txBody>
      </p:sp>
      <p:sp>
        <p:nvSpPr>
          <p:cNvPr id="3" name="Content Placeholder 2"/>
          <p:cNvSpPr>
            <a:spLocks noGrp="1"/>
          </p:cNvSpPr>
          <p:nvPr>
            <p:ph idx="1"/>
          </p:nvPr>
        </p:nvSpPr>
        <p:spPr/>
        <p:txBody>
          <a:bodyPr/>
          <a:lstStyle/>
          <a:p>
            <a:pPr>
              <a:spcBef>
                <a:spcPts val="576"/>
              </a:spcBef>
            </a:pPr>
            <a:endParaRPr lang="en-GB" sz="2000" dirty="0" smtClean="0"/>
          </a:p>
          <a:p>
            <a:pPr>
              <a:lnSpc>
                <a:spcPct val="80000"/>
              </a:lnSpc>
            </a:pPr>
            <a:endParaRPr lang="en-GB" sz="2400" dirty="0" smtClean="0">
              <a:cs typeface="Arial" pitchFamily="34" charset="0"/>
            </a:endParaRPr>
          </a:p>
          <a:p>
            <a:pPr>
              <a:lnSpc>
                <a:spcPct val="80000"/>
              </a:lnSpc>
            </a:pPr>
            <a:r>
              <a:rPr lang="en-GB" sz="2400" dirty="0" smtClean="0">
                <a:cs typeface="Arial" pitchFamily="34" charset="0"/>
              </a:rPr>
              <a:t>Exchange rate: </a:t>
            </a:r>
            <a:r>
              <a:rPr lang="en-GB" altLang="en-US" sz="2400" dirty="0" smtClean="0"/>
              <a:t>Average of the daily exchange rates published in the Official Journal of the EU calculated over the reporting period. </a:t>
            </a:r>
            <a:r>
              <a:rPr lang="en-GB" altLang="en-US" sz="2400" dirty="0" smtClean="0">
                <a:cs typeface="Arial" pitchFamily="34" charset="0"/>
              </a:rPr>
              <a:t>Calculation shortcut: you may use the editable charts on the website of the European Central Bank at: </a:t>
            </a:r>
          </a:p>
          <a:p>
            <a:pPr marL="0" indent="0">
              <a:lnSpc>
                <a:spcPct val="80000"/>
              </a:lnSpc>
              <a:buNone/>
            </a:pPr>
            <a:endParaRPr lang="en-GB" altLang="en-US" sz="2400" dirty="0" smtClean="0">
              <a:cs typeface="Arial" pitchFamily="34" charset="0"/>
            </a:endParaRPr>
          </a:p>
          <a:p>
            <a:pPr>
              <a:lnSpc>
                <a:spcPct val="80000"/>
              </a:lnSpc>
              <a:buNone/>
            </a:pPr>
            <a:r>
              <a:rPr lang="en-GB" altLang="en-US" sz="2400" dirty="0" smtClean="0">
                <a:cs typeface="Arial" pitchFamily="34" charset="0"/>
              </a:rPr>
              <a:t>	</a:t>
            </a:r>
            <a:r>
              <a:rPr lang="en-GB" altLang="en-US" sz="2400" dirty="0" smtClean="0">
                <a:cs typeface="Arial" pitchFamily="34" charset="0"/>
                <a:hlinkClick r:id="rId2"/>
              </a:rPr>
              <a:t>http://www.ecb.europa.eu/stats/exchange/eurofxref/html/index.en.html</a:t>
            </a:r>
            <a:endParaRPr lang="en-GB" altLang="en-US" sz="2400" dirty="0">
              <a:cs typeface="Arial" pitchFamily="34" charset="0"/>
            </a:endParaRPr>
          </a:p>
          <a:p>
            <a:pPr>
              <a:lnSpc>
                <a:spcPct val="80000"/>
              </a:lnSpc>
              <a:buNone/>
            </a:pPr>
            <a:r>
              <a:rPr lang="en-GB" altLang="en-US" sz="2000" dirty="0" smtClean="0">
                <a:cs typeface="Arial" pitchFamily="34" charset="0"/>
              </a:rPr>
              <a:t> </a:t>
            </a:r>
            <a:endParaRPr lang="en-GB" altLang="en-US" sz="2000" dirty="0" smtClean="0">
              <a:solidFill>
                <a:srgbClr val="21468F"/>
              </a:solidFill>
            </a:endParaRPr>
          </a:p>
          <a:p>
            <a:pPr>
              <a:spcBef>
                <a:spcPts val="576"/>
              </a:spcBef>
            </a:pPr>
            <a:endParaRPr lang="nb-NO" sz="2000" dirty="0" smtClean="0">
              <a:cs typeface="Arial" pitchFamily="34" charset="0"/>
            </a:endParaRPr>
          </a:p>
        </p:txBody>
      </p:sp>
    </p:spTree>
    <p:extLst>
      <p:ext uri="{BB962C8B-B14F-4D97-AF65-F5344CB8AC3E}">
        <p14:creationId xmlns:p14="http://schemas.microsoft.com/office/powerpoint/2010/main" val="1772962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rgbClr val="C00000"/>
                </a:solidFill>
              </a:rPr>
              <a:t>Recruitment</a:t>
            </a:r>
            <a:r>
              <a:rPr lang="nb-NO" dirty="0">
                <a:solidFill>
                  <a:srgbClr val="C00000"/>
                </a:solidFill>
              </a:rPr>
              <a:t> and </a:t>
            </a:r>
            <a:r>
              <a:rPr lang="nb-NO" dirty="0" err="1" smtClean="0">
                <a:solidFill>
                  <a:srgbClr val="C00000"/>
                </a:solidFill>
              </a:rPr>
              <a:t>employment</a:t>
            </a:r>
            <a:r>
              <a:rPr lang="nb-NO" dirty="0" smtClean="0">
                <a:solidFill>
                  <a:srgbClr val="C00000"/>
                </a:solidFill>
              </a:rPr>
              <a:t> </a:t>
            </a:r>
            <a:r>
              <a:rPr lang="nb-NO" dirty="0"/>
              <a:t/>
            </a:r>
            <a:br>
              <a:rPr lang="nb-NO" dirty="0"/>
            </a:br>
            <a:endParaRPr lang="nb-NO"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For </a:t>
            </a:r>
            <a:r>
              <a:rPr lang="en-US" dirty="0"/>
              <a:t>projects with recruitment of fellows during the project duration (ITN, COFUND) beneficiaries must advertise and publish vacancies internationally and, as a minimum, they should be posted on the </a:t>
            </a:r>
            <a:r>
              <a:rPr lang="en-US" b="1" dirty="0"/>
              <a:t>EURAXESS Jobs </a:t>
            </a:r>
            <a:r>
              <a:rPr lang="en-US" dirty="0"/>
              <a:t>portal. </a:t>
            </a:r>
            <a:endParaRPr lang="en-US" dirty="0" smtClean="0"/>
          </a:p>
          <a:p>
            <a:endParaRPr lang="en-US" dirty="0" smtClean="0"/>
          </a:p>
          <a:p>
            <a:r>
              <a:rPr lang="en-US" dirty="0" smtClean="0"/>
              <a:t>MSCA </a:t>
            </a:r>
            <a:r>
              <a:rPr lang="en-US" dirty="0"/>
              <a:t>fellows must be hired on a full employment contract by the host institution (including Early Stage Researchers</a:t>
            </a:r>
            <a:r>
              <a:rPr lang="en-US" dirty="0" smtClean="0"/>
              <a:t>)</a:t>
            </a:r>
          </a:p>
          <a:p>
            <a:endParaRPr lang="en-US" dirty="0" smtClean="0"/>
          </a:p>
          <a:p>
            <a:r>
              <a:rPr lang="en-US" dirty="0" smtClean="0"/>
              <a:t>The </a:t>
            </a:r>
            <a:r>
              <a:rPr lang="en-US" dirty="0"/>
              <a:t>employment contract must comply with Article 32 of the MSCA Grant Agreement, which specifies recruitment and working conditions for researchers, as well as researcher obligations, such as working exclusively on the MSCA project and submitting evaluation questionnaires. </a:t>
            </a:r>
            <a:endParaRPr lang="nb-NO" dirty="0"/>
          </a:p>
        </p:txBody>
      </p:sp>
    </p:spTree>
    <p:extLst>
      <p:ext uri="{BB962C8B-B14F-4D97-AF65-F5344CB8AC3E}">
        <p14:creationId xmlns:p14="http://schemas.microsoft.com/office/powerpoint/2010/main" val="27953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8200"/>
            <a:ext cx="8147248" cy="1143000"/>
          </a:xfrm>
        </p:spPr>
        <p:txBody>
          <a:bodyPr/>
          <a:lstStyle/>
          <a:p>
            <a:r>
              <a:rPr lang="nb-NO" dirty="0" smtClean="0">
                <a:solidFill>
                  <a:srgbClr val="C00000"/>
                </a:solidFill>
              </a:rPr>
              <a:t>EU-</a:t>
            </a:r>
            <a:r>
              <a:rPr lang="nb-NO" dirty="0" err="1" smtClean="0">
                <a:solidFill>
                  <a:srgbClr val="C00000"/>
                </a:solidFill>
              </a:rPr>
              <a:t>project</a:t>
            </a:r>
            <a:r>
              <a:rPr lang="nb-NO" dirty="0" smtClean="0">
                <a:solidFill>
                  <a:srgbClr val="C00000"/>
                </a:solidFill>
              </a:rPr>
              <a:t>  (Project No. ACRONYM)</a:t>
            </a:r>
            <a:br>
              <a:rPr lang="nb-NO" dirty="0" smtClean="0">
                <a:solidFill>
                  <a:srgbClr val="C00000"/>
                </a:solidFill>
              </a:rPr>
            </a:br>
            <a:endParaRPr lang="nb-NO" sz="2400" b="0" dirty="0">
              <a:solidFill>
                <a:srgbClr val="FF0000"/>
              </a:solidFill>
            </a:endParaRPr>
          </a:p>
        </p:txBody>
      </p:sp>
      <p:sp>
        <p:nvSpPr>
          <p:cNvPr id="3" name="Content Placeholder 2"/>
          <p:cNvSpPr>
            <a:spLocks noGrp="1"/>
          </p:cNvSpPr>
          <p:nvPr>
            <p:ph idx="1"/>
          </p:nvPr>
        </p:nvSpPr>
        <p:spPr>
          <a:xfrm>
            <a:off x="323529" y="1981200"/>
            <a:ext cx="8640960" cy="4400128"/>
          </a:xfrm>
        </p:spPr>
        <p:txBody>
          <a:bodyPr>
            <a:normAutofit/>
          </a:bodyPr>
          <a:lstStyle/>
          <a:p>
            <a:pPr marL="0" indent="0">
              <a:buNone/>
            </a:pPr>
            <a:r>
              <a:rPr lang="nb-NO" sz="1600" dirty="0">
                <a:solidFill>
                  <a:srgbClr val="C00000"/>
                </a:solidFill>
              </a:rPr>
              <a:t>(Here </a:t>
            </a:r>
            <a:r>
              <a:rPr lang="nb-NO" sz="1600" dirty="0" err="1">
                <a:solidFill>
                  <a:srgbClr val="C00000"/>
                </a:solidFill>
              </a:rPr>
              <a:t>you</a:t>
            </a:r>
            <a:r>
              <a:rPr lang="nb-NO" sz="1600" dirty="0">
                <a:solidFill>
                  <a:srgbClr val="C00000"/>
                </a:solidFill>
              </a:rPr>
              <a:t> </a:t>
            </a:r>
            <a:r>
              <a:rPr lang="nb-NO" sz="1600" dirty="0" err="1">
                <a:solidFill>
                  <a:srgbClr val="C00000"/>
                </a:solidFill>
              </a:rPr>
              <a:t>can</a:t>
            </a:r>
            <a:r>
              <a:rPr lang="nb-NO" sz="1600" dirty="0">
                <a:solidFill>
                  <a:srgbClr val="C00000"/>
                </a:solidFill>
              </a:rPr>
              <a:t> </a:t>
            </a:r>
            <a:r>
              <a:rPr lang="nb-NO" sz="1600" dirty="0" err="1">
                <a:solidFill>
                  <a:srgbClr val="C00000"/>
                </a:solidFill>
              </a:rPr>
              <a:t>insert</a:t>
            </a:r>
            <a:r>
              <a:rPr lang="nb-NO" sz="1600" dirty="0">
                <a:solidFill>
                  <a:srgbClr val="C00000"/>
                </a:solidFill>
              </a:rPr>
              <a:t> </a:t>
            </a:r>
            <a:r>
              <a:rPr lang="nb-NO" sz="1600" dirty="0" err="1">
                <a:solidFill>
                  <a:srgbClr val="C00000"/>
                </a:solidFill>
              </a:rPr>
              <a:t>information</a:t>
            </a:r>
            <a:r>
              <a:rPr lang="nb-NO" sz="1600" dirty="0">
                <a:solidFill>
                  <a:srgbClr val="C00000"/>
                </a:solidFill>
              </a:rPr>
              <a:t> from </a:t>
            </a:r>
            <a:r>
              <a:rPr lang="nb-NO" sz="1600" dirty="0" err="1">
                <a:solidFill>
                  <a:srgbClr val="C00000"/>
                </a:solidFill>
              </a:rPr>
              <a:t>the</a:t>
            </a:r>
            <a:r>
              <a:rPr lang="nb-NO" sz="1600" dirty="0">
                <a:solidFill>
                  <a:srgbClr val="C00000"/>
                </a:solidFill>
              </a:rPr>
              <a:t> </a:t>
            </a:r>
            <a:r>
              <a:rPr lang="nb-NO" sz="1600" dirty="0" err="1">
                <a:solidFill>
                  <a:srgbClr val="C00000"/>
                </a:solidFill>
              </a:rPr>
              <a:t>Participant</a:t>
            </a:r>
            <a:r>
              <a:rPr lang="nb-NO" sz="1600" dirty="0">
                <a:solidFill>
                  <a:srgbClr val="C00000"/>
                </a:solidFill>
              </a:rPr>
              <a:t> Portal</a:t>
            </a:r>
            <a:r>
              <a:rPr lang="nb-NO" sz="1600" dirty="0" smtClean="0">
                <a:solidFill>
                  <a:srgbClr val="C00000"/>
                </a:solidFill>
              </a:rPr>
              <a:t>)</a:t>
            </a:r>
          </a:p>
          <a:p>
            <a:r>
              <a:rPr lang="nb-NO" sz="1600" dirty="0" smtClean="0"/>
              <a:t>Call</a:t>
            </a:r>
            <a:r>
              <a:rPr lang="nb-NO" sz="1600" dirty="0"/>
              <a:t>: </a:t>
            </a:r>
            <a:r>
              <a:rPr lang="nb-NO" sz="1600" dirty="0" smtClean="0"/>
              <a:t>H2020-MSCA-ITN-….</a:t>
            </a:r>
            <a:endParaRPr lang="nb-NO" sz="1600" dirty="0"/>
          </a:p>
          <a:p>
            <a:r>
              <a:rPr lang="nb-NO" sz="1600" dirty="0"/>
              <a:t>Type </a:t>
            </a:r>
            <a:r>
              <a:rPr lang="nb-NO" sz="1600" dirty="0" err="1"/>
              <a:t>of</a:t>
            </a:r>
            <a:r>
              <a:rPr lang="nb-NO" sz="1600" dirty="0"/>
              <a:t> Action: </a:t>
            </a:r>
            <a:r>
              <a:rPr lang="nb-NO" sz="1600" dirty="0" smtClean="0"/>
              <a:t>MSCA-ITN-… </a:t>
            </a:r>
            <a:endParaRPr lang="nb-NO" sz="1600" dirty="0"/>
          </a:p>
          <a:p>
            <a:r>
              <a:rPr lang="nb-NO" sz="1600" dirty="0" err="1"/>
              <a:t>Acronym</a:t>
            </a:r>
            <a:r>
              <a:rPr lang="nb-NO" sz="1600" dirty="0"/>
              <a:t>: </a:t>
            </a:r>
            <a:r>
              <a:rPr lang="nb-NO" sz="1600" dirty="0" smtClean="0"/>
              <a:t>…….</a:t>
            </a:r>
            <a:endParaRPr lang="nb-NO" sz="1600" dirty="0"/>
          </a:p>
          <a:p>
            <a:r>
              <a:rPr lang="nb-NO" sz="1600" dirty="0" err="1"/>
              <a:t>Current</a:t>
            </a:r>
            <a:r>
              <a:rPr lang="nb-NO" sz="1600" dirty="0"/>
              <a:t> </a:t>
            </a:r>
            <a:r>
              <a:rPr lang="nb-NO" sz="1600" dirty="0" err="1"/>
              <a:t>Phase</a:t>
            </a:r>
            <a:r>
              <a:rPr lang="nb-NO" sz="1600" dirty="0"/>
              <a:t>: Grant Management </a:t>
            </a:r>
          </a:p>
          <a:p>
            <a:r>
              <a:rPr lang="nb-NO" sz="1600" dirty="0" err="1"/>
              <a:t>Number</a:t>
            </a:r>
            <a:r>
              <a:rPr lang="nb-NO" sz="1600" dirty="0"/>
              <a:t>: </a:t>
            </a:r>
            <a:r>
              <a:rPr lang="nb-NO" sz="1600" dirty="0" smtClean="0"/>
              <a:t>…… </a:t>
            </a:r>
            <a:endParaRPr lang="nb-NO" sz="1600" dirty="0"/>
          </a:p>
          <a:p>
            <a:r>
              <a:rPr lang="nb-NO" sz="1600" dirty="0" err="1"/>
              <a:t>Duration</a:t>
            </a:r>
            <a:r>
              <a:rPr lang="nb-NO" sz="1600" dirty="0"/>
              <a:t>: </a:t>
            </a:r>
            <a:r>
              <a:rPr lang="nb-NO" sz="1600" dirty="0" smtClean="0"/>
              <a:t>.. </a:t>
            </a:r>
            <a:r>
              <a:rPr lang="nb-NO" sz="1600" dirty="0" err="1"/>
              <a:t>months</a:t>
            </a:r>
            <a:r>
              <a:rPr lang="nb-NO" sz="1600" dirty="0"/>
              <a:t> </a:t>
            </a:r>
          </a:p>
          <a:p>
            <a:r>
              <a:rPr lang="nb-NO" sz="1600" dirty="0"/>
              <a:t>GA </a:t>
            </a:r>
            <a:r>
              <a:rPr lang="nb-NO" sz="1600" dirty="0" err="1"/>
              <a:t>Signed</a:t>
            </a:r>
            <a:r>
              <a:rPr lang="nb-NO" sz="1600" dirty="0"/>
              <a:t> On: </a:t>
            </a:r>
            <a:r>
              <a:rPr lang="nb-NO" sz="1600" dirty="0" smtClean="0"/>
              <a:t>………….. </a:t>
            </a:r>
          </a:p>
          <a:p>
            <a:r>
              <a:rPr lang="nb-NO" sz="1600" dirty="0" smtClean="0"/>
              <a:t>Start </a:t>
            </a:r>
            <a:r>
              <a:rPr lang="nb-NO" sz="1600" dirty="0"/>
              <a:t>Date: </a:t>
            </a:r>
            <a:r>
              <a:rPr lang="nb-NO" sz="1600" dirty="0" smtClean="0"/>
              <a:t>…………… </a:t>
            </a:r>
            <a:endParaRPr lang="nb-NO" sz="1600" dirty="0"/>
          </a:p>
          <a:p>
            <a:r>
              <a:rPr lang="nb-NO" sz="1600" dirty="0" err="1"/>
              <a:t>Estimated</a:t>
            </a:r>
            <a:r>
              <a:rPr lang="nb-NO" sz="1600" dirty="0"/>
              <a:t> Project </a:t>
            </a:r>
            <a:r>
              <a:rPr lang="nb-NO" sz="1600" dirty="0" err="1"/>
              <a:t>Cost</a:t>
            </a:r>
            <a:r>
              <a:rPr lang="nb-NO" sz="1600" dirty="0"/>
              <a:t>: </a:t>
            </a:r>
            <a:r>
              <a:rPr lang="nb-NO" sz="1600" dirty="0" smtClean="0"/>
              <a:t>€…………….. </a:t>
            </a:r>
            <a:endParaRPr lang="nb-NO" sz="1600" dirty="0"/>
          </a:p>
          <a:p>
            <a:r>
              <a:rPr lang="nb-NO" sz="1600" dirty="0" err="1"/>
              <a:t>Requested</a:t>
            </a:r>
            <a:r>
              <a:rPr lang="nb-NO" sz="1600" dirty="0"/>
              <a:t> EU </a:t>
            </a:r>
            <a:r>
              <a:rPr lang="nb-NO" sz="1600" dirty="0" err="1"/>
              <a:t>Contribution</a:t>
            </a:r>
            <a:r>
              <a:rPr lang="nb-NO" sz="1600" dirty="0"/>
              <a:t>: €…………….. </a:t>
            </a:r>
            <a:endParaRPr lang="nb-NO" sz="1600" dirty="0" smtClean="0"/>
          </a:p>
          <a:p>
            <a:r>
              <a:rPr lang="nb-NO" sz="1600" dirty="0" err="1" smtClean="0"/>
              <a:t>Contact</a:t>
            </a:r>
            <a:r>
              <a:rPr lang="nb-NO" sz="1600" dirty="0"/>
              <a:t>: </a:t>
            </a:r>
            <a:r>
              <a:rPr lang="nb-NO" sz="1600" dirty="0" smtClean="0"/>
              <a:t>(Project </a:t>
            </a:r>
            <a:r>
              <a:rPr lang="nb-NO" sz="1600" dirty="0" err="1" smtClean="0"/>
              <a:t>Officer</a:t>
            </a:r>
            <a:r>
              <a:rPr lang="nb-NO" sz="1600" dirty="0" smtClean="0"/>
              <a:t>)</a:t>
            </a:r>
          </a:p>
          <a:p>
            <a:r>
              <a:rPr lang="en-US" sz="1600" dirty="0" err="1" smtClean="0">
                <a:cs typeface="Arial" pitchFamily="34" charset="0"/>
              </a:rPr>
              <a:t>UOslo</a:t>
            </a:r>
            <a:r>
              <a:rPr lang="en-US" sz="1600" dirty="0" smtClean="0">
                <a:cs typeface="Arial" pitchFamily="34" charset="0"/>
              </a:rPr>
              <a:t> - Legal </a:t>
            </a:r>
            <a:r>
              <a:rPr lang="en-US" sz="1600" dirty="0">
                <a:cs typeface="Arial" pitchFamily="34" charset="0"/>
              </a:rPr>
              <a:t>Entity Appointed Representative (LEAR): </a:t>
            </a:r>
            <a:r>
              <a:rPr lang="en-US" sz="1600" dirty="0" smtClean="0">
                <a:cs typeface="Arial" pitchFamily="34" charset="0"/>
              </a:rPr>
              <a:t>Lars Øen, EU-office</a:t>
            </a:r>
            <a:endParaRPr lang="en-US" sz="1600" dirty="0">
              <a:cs typeface="Arial" pitchFamily="34" charset="0"/>
            </a:endParaRPr>
          </a:p>
          <a:p>
            <a:r>
              <a:rPr lang="en-US" sz="1600" dirty="0" err="1" smtClean="0">
                <a:cs typeface="Arial" pitchFamily="34" charset="0"/>
              </a:rPr>
              <a:t>UOslo</a:t>
            </a:r>
            <a:r>
              <a:rPr lang="en-US" sz="1600" dirty="0" smtClean="0">
                <a:cs typeface="Arial" pitchFamily="34" charset="0"/>
              </a:rPr>
              <a:t> - </a:t>
            </a:r>
            <a:r>
              <a:rPr lang="en-US" sz="1600" dirty="0" err="1" smtClean="0">
                <a:cs typeface="Arial" pitchFamily="34" charset="0"/>
              </a:rPr>
              <a:t>Authorised</a:t>
            </a:r>
            <a:r>
              <a:rPr lang="en-US" sz="1600" dirty="0" smtClean="0">
                <a:cs typeface="Arial" pitchFamily="34" charset="0"/>
              </a:rPr>
              <a:t> </a:t>
            </a:r>
            <a:r>
              <a:rPr lang="en-US" sz="1600" dirty="0">
                <a:cs typeface="Arial" pitchFamily="34" charset="0"/>
              </a:rPr>
              <a:t>Representative to sign the Grant </a:t>
            </a:r>
            <a:r>
              <a:rPr lang="en-US" sz="1600" dirty="0" smtClean="0">
                <a:cs typeface="Arial" pitchFamily="34" charset="0"/>
              </a:rPr>
              <a:t>Agreement (LSIGN): </a:t>
            </a:r>
            <a:r>
              <a:rPr lang="en-US" sz="1600" dirty="0" smtClean="0">
                <a:cs typeface="Arial" pitchFamily="34" charset="0"/>
              </a:rPr>
              <a:t>Malena </a:t>
            </a:r>
            <a:r>
              <a:rPr lang="en-US" sz="1600" dirty="0" smtClean="0">
                <a:cs typeface="Arial" pitchFamily="34" charset="0"/>
              </a:rPr>
              <a:t>Bakkevold, Section manager FIADM</a:t>
            </a:r>
            <a:endParaRPr lang="en-US" sz="1600" dirty="0">
              <a:cs typeface="Arial" pitchFamily="34" charset="0"/>
            </a:endParaRPr>
          </a:p>
        </p:txBody>
      </p:sp>
    </p:spTree>
    <p:extLst>
      <p:ext uri="{BB962C8B-B14F-4D97-AF65-F5344CB8AC3E}">
        <p14:creationId xmlns:p14="http://schemas.microsoft.com/office/powerpoint/2010/main" val="961888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chemeClr val="tx1"/>
                </a:solidFill>
              </a:rPr>
              <a:t>Open Access </a:t>
            </a:r>
            <a:endParaRPr lang="nb-NO" dirty="0">
              <a:solidFill>
                <a:schemeClr val="tx1"/>
              </a:solidFill>
            </a:endParaRPr>
          </a:p>
        </p:txBody>
      </p:sp>
      <p:sp>
        <p:nvSpPr>
          <p:cNvPr id="3" name="Content Placeholder 2"/>
          <p:cNvSpPr>
            <a:spLocks noGrp="1"/>
          </p:cNvSpPr>
          <p:nvPr>
            <p:ph idx="1"/>
          </p:nvPr>
        </p:nvSpPr>
        <p:spPr/>
        <p:txBody>
          <a:bodyPr/>
          <a:lstStyle/>
          <a:p>
            <a:pPr marL="342900" lvl="1" indent="-342900" defTabSz="510275">
              <a:buFont typeface="Arial" panose="020B0604020202020204" pitchFamily="34" charset="0"/>
              <a:buChar char="•"/>
            </a:pPr>
            <a:r>
              <a:rPr lang="en-US" sz="1800" dirty="0"/>
              <a:t>O</a:t>
            </a:r>
            <a:r>
              <a:rPr lang="en-US" sz="1800" dirty="0" smtClean="0"/>
              <a:t>bligation </a:t>
            </a:r>
            <a:r>
              <a:rPr lang="en-US" sz="1800" dirty="0"/>
              <a:t>to make sure any peer reviewed journal article </a:t>
            </a:r>
            <a:r>
              <a:rPr lang="en-US" sz="1800" dirty="0" smtClean="0"/>
              <a:t>which is published </a:t>
            </a:r>
            <a:r>
              <a:rPr lang="en-US" sz="1800" dirty="0"/>
              <a:t>is openly accessible, free of charge. The open access policy </a:t>
            </a:r>
            <a:r>
              <a:rPr lang="en-US" sz="1800" dirty="0" smtClean="0"/>
              <a:t>can be found in the </a:t>
            </a:r>
            <a:r>
              <a:rPr lang="en-US" sz="1800" dirty="0" smtClean="0">
                <a:hlinkClick r:id="rId2"/>
              </a:rPr>
              <a:t>H2020 online manual</a:t>
            </a:r>
            <a:endParaRPr lang="en-US" sz="1800" dirty="0" smtClean="0"/>
          </a:p>
          <a:p>
            <a:r>
              <a:rPr lang="en-US" sz="1800" dirty="0" smtClean="0"/>
              <a:t>For </a:t>
            </a:r>
            <a:r>
              <a:rPr lang="en-US" sz="1800" dirty="0"/>
              <a:t>self-archiving (‘Green’ open access), researchers can deposit the final peer-reviewed manuscript in a repository of their choice. In this case, they must ensure open access to the publication within the embargo period of six months of publication - 12 months in case of the social sciences and humanities. </a:t>
            </a:r>
          </a:p>
          <a:p>
            <a:r>
              <a:rPr lang="en-US" sz="1800" dirty="0"/>
              <a:t>Costs for publishing Open Access are eligible for reimbursement during the duration of the action as part of the Horizon 2020 grant. </a:t>
            </a:r>
          </a:p>
          <a:p>
            <a:r>
              <a:rPr lang="en-US" sz="1800" dirty="0" smtClean="0">
                <a:hlinkClick r:id="rId3"/>
              </a:rPr>
              <a:t>UiO </a:t>
            </a:r>
            <a:r>
              <a:rPr lang="en-US" sz="1800" dirty="0">
                <a:hlinkClick r:id="rId3"/>
              </a:rPr>
              <a:t>about Open access </a:t>
            </a:r>
            <a:endParaRPr lang="en-US" sz="1800" dirty="0"/>
          </a:p>
        </p:txBody>
      </p:sp>
    </p:spTree>
    <p:extLst>
      <p:ext uri="{BB962C8B-B14F-4D97-AF65-F5344CB8AC3E}">
        <p14:creationId xmlns:p14="http://schemas.microsoft.com/office/powerpoint/2010/main" val="1564312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chemeClr val="tx1"/>
                </a:solidFill>
              </a:rPr>
              <a:t>Information </a:t>
            </a:r>
            <a:r>
              <a:rPr lang="nb-NO" dirty="0" err="1" smtClean="0">
                <a:solidFill>
                  <a:schemeClr val="tx1"/>
                </a:solidFill>
              </a:rPr>
              <a:t>on</a:t>
            </a:r>
            <a:r>
              <a:rPr lang="nb-NO" dirty="0" smtClean="0">
                <a:solidFill>
                  <a:schemeClr val="tx1"/>
                </a:solidFill>
              </a:rPr>
              <a:t> </a:t>
            </a:r>
            <a:r>
              <a:rPr lang="nb-NO" dirty="0" smtClean="0">
                <a:solidFill>
                  <a:schemeClr val="tx1"/>
                </a:solidFill>
              </a:rPr>
              <a:t>EU-</a:t>
            </a:r>
            <a:r>
              <a:rPr lang="nb-NO" dirty="0" err="1" smtClean="0">
                <a:solidFill>
                  <a:schemeClr val="tx1"/>
                </a:solidFill>
              </a:rPr>
              <a:t>funding</a:t>
            </a:r>
            <a:endParaRPr lang="nb-NO" dirty="0">
              <a:solidFill>
                <a:schemeClr val="tx1"/>
              </a:solidFill>
            </a:endParaRPr>
          </a:p>
        </p:txBody>
      </p:sp>
      <p:sp>
        <p:nvSpPr>
          <p:cNvPr id="3" name="Content Placeholder 2"/>
          <p:cNvSpPr>
            <a:spLocks noGrp="1"/>
          </p:cNvSpPr>
          <p:nvPr>
            <p:ph idx="1"/>
          </p:nvPr>
        </p:nvSpPr>
        <p:spPr>
          <a:xfrm>
            <a:off x="1043608" y="2060848"/>
            <a:ext cx="7643192" cy="4035152"/>
          </a:xfrm>
        </p:spPr>
        <p:txBody>
          <a:bodyPr>
            <a:normAutofit lnSpcReduction="10000"/>
          </a:bodyPr>
          <a:lstStyle/>
          <a:p>
            <a:pPr marL="0" indent="0">
              <a:buNone/>
            </a:pPr>
            <a:r>
              <a:rPr lang="nb-NO" sz="1600" b="1" dirty="0"/>
              <a:t>T</a:t>
            </a:r>
            <a:r>
              <a:rPr lang="nb-NO" sz="1600" b="1" dirty="0" smtClean="0"/>
              <a:t>he Model Grant Agreement </a:t>
            </a:r>
            <a:r>
              <a:rPr lang="nb-NO" sz="1600" b="1" dirty="0" err="1" smtClean="0"/>
              <a:t>states</a:t>
            </a:r>
            <a:r>
              <a:rPr lang="nb-NO" sz="1600" b="1" dirty="0" smtClean="0"/>
              <a:t> </a:t>
            </a:r>
            <a:r>
              <a:rPr lang="nb-NO" sz="1600" b="1" dirty="0" err="1" smtClean="0"/>
              <a:t>the</a:t>
            </a:r>
            <a:r>
              <a:rPr lang="nb-NO" sz="1600" b="1" dirty="0" smtClean="0"/>
              <a:t> </a:t>
            </a:r>
            <a:r>
              <a:rPr lang="nb-NO" sz="1600" b="1" dirty="0" err="1" smtClean="0"/>
              <a:t>following</a:t>
            </a:r>
            <a:r>
              <a:rPr lang="nb-NO" sz="1600" b="1" dirty="0" smtClean="0"/>
              <a:t>:</a:t>
            </a:r>
          </a:p>
          <a:p>
            <a:pPr marL="0" indent="0">
              <a:buNone/>
            </a:pPr>
            <a:endParaRPr lang="nb-NO" sz="1050" b="1" dirty="0" smtClean="0"/>
          </a:p>
          <a:p>
            <a:pPr marL="0" indent="0">
              <a:buNone/>
            </a:pPr>
            <a:r>
              <a:rPr lang="nb-NO" sz="1600" dirty="0" smtClean="0"/>
              <a:t>"</a:t>
            </a:r>
            <a:r>
              <a:rPr lang="nb-NO" sz="1600" b="1" dirty="0" smtClean="0"/>
              <a:t>29.4 Information </a:t>
            </a:r>
            <a:r>
              <a:rPr lang="nb-NO" sz="1600" b="1" dirty="0" err="1"/>
              <a:t>on</a:t>
            </a:r>
            <a:r>
              <a:rPr lang="nb-NO" sz="1600" b="1" dirty="0"/>
              <a:t> </a:t>
            </a:r>
            <a:r>
              <a:rPr lang="nb-NO" sz="1600" b="1" dirty="0" err="1"/>
              <a:t>EU-</a:t>
            </a:r>
            <a:r>
              <a:rPr lang="nb-NO" sz="1600" b="1" dirty="0" err="1" smtClean="0"/>
              <a:t>funding</a:t>
            </a:r>
            <a:r>
              <a:rPr lang="nb-NO" sz="1600" b="1" dirty="0" smtClean="0"/>
              <a:t> - </a:t>
            </a:r>
            <a:r>
              <a:rPr lang="nb-NO" sz="1600" b="1" dirty="0" err="1"/>
              <a:t>Obligation</a:t>
            </a:r>
            <a:r>
              <a:rPr lang="nb-NO" sz="1600" b="1" dirty="0"/>
              <a:t> and right to </a:t>
            </a:r>
            <a:r>
              <a:rPr lang="nb-NO" sz="1600" b="1" dirty="0" err="1"/>
              <a:t>use</a:t>
            </a:r>
            <a:r>
              <a:rPr lang="nb-NO" sz="1600" b="1" dirty="0"/>
              <a:t> </a:t>
            </a:r>
            <a:r>
              <a:rPr lang="nb-NO" sz="1600" b="1" dirty="0" err="1"/>
              <a:t>the</a:t>
            </a:r>
            <a:r>
              <a:rPr lang="nb-NO" sz="1600" b="1" dirty="0"/>
              <a:t> </a:t>
            </a:r>
            <a:r>
              <a:rPr lang="nb-NO" sz="1600" b="1" dirty="0" smtClean="0"/>
              <a:t>EU-emblem</a:t>
            </a:r>
            <a:endParaRPr lang="nb-NO" sz="600" dirty="0"/>
          </a:p>
          <a:p>
            <a:pPr marL="0" indent="0">
              <a:buNone/>
            </a:pPr>
            <a:r>
              <a:rPr lang="nb-NO" sz="1600" dirty="0" err="1" smtClean="0"/>
              <a:t>Unless</a:t>
            </a:r>
            <a:r>
              <a:rPr lang="nb-NO" sz="1600" dirty="0" smtClean="0"/>
              <a:t> </a:t>
            </a:r>
            <a:r>
              <a:rPr lang="nb-NO" sz="1600" dirty="0" err="1" smtClean="0"/>
              <a:t>the</a:t>
            </a:r>
            <a:r>
              <a:rPr lang="nb-NO" sz="1600" dirty="0" smtClean="0"/>
              <a:t> </a:t>
            </a:r>
            <a:r>
              <a:rPr lang="nb-NO" sz="1600" dirty="0" err="1" smtClean="0"/>
              <a:t>Agency</a:t>
            </a:r>
            <a:r>
              <a:rPr lang="nb-NO" sz="1600" dirty="0" smtClean="0"/>
              <a:t> </a:t>
            </a:r>
            <a:r>
              <a:rPr lang="nb-NO" sz="1600" dirty="0" err="1" smtClean="0"/>
              <a:t>requests</a:t>
            </a:r>
            <a:r>
              <a:rPr lang="nb-NO" sz="1600" dirty="0" smtClean="0"/>
              <a:t> </a:t>
            </a:r>
            <a:r>
              <a:rPr lang="nb-NO" sz="1600" dirty="0"/>
              <a:t>or </a:t>
            </a:r>
            <a:r>
              <a:rPr lang="nb-NO" sz="1600" dirty="0" err="1"/>
              <a:t>agrees</a:t>
            </a:r>
            <a:r>
              <a:rPr lang="nb-NO" sz="1600" dirty="0"/>
              <a:t> </a:t>
            </a:r>
            <a:r>
              <a:rPr lang="nb-NO" sz="1600" dirty="0" err="1"/>
              <a:t>otherwise</a:t>
            </a:r>
            <a:r>
              <a:rPr lang="nb-NO" sz="1600" dirty="0"/>
              <a:t> or </a:t>
            </a:r>
            <a:r>
              <a:rPr lang="nb-NO" sz="1600" dirty="0" err="1"/>
              <a:t>unless</a:t>
            </a:r>
            <a:r>
              <a:rPr lang="nb-NO" sz="1600" dirty="0"/>
              <a:t> it is</a:t>
            </a:r>
            <a:r>
              <a:rPr lang="nb-NO" sz="1600" dirty="0" smtClean="0"/>
              <a:t> </a:t>
            </a:r>
            <a:r>
              <a:rPr lang="nb-NO" sz="1600" dirty="0" err="1" smtClean="0"/>
              <a:t>impossible</a:t>
            </a:r>
            <a:r>
              <a:rPr lang="nb-NO" sz="1600" dirty="0"/>
              <a:t>, </a:t>
            </a:r>
            <a:r>
              <a:rPr lang="nb-NO" sz="1600" dirty="0" err="1"/>
              <a:t>any</a:t>
            </a:r>
            <a:r>
              <a:rPr lang="nb-NO" sz="1600" dirty="0"/>
              <a:t> </a:t>
            </a:r>
            <a:r>
              <a:rPr lang="nb-NO" sz="1600" dirty="0" err="1"/>
              <a:t>dissemination</a:t>
            </a:r>
            <a:r>
              <a:rPr lang="nb-NO" sz="1600" dirty="0"/>
              <a:t> </a:t>
            </a:r>
            <a:r>
              <a:rPr lang="nb-NO" sz="1600" dirty="0" err="1"/>
              <a:t>of</a:t>
            </a:r>
            <a:r>
              <a:rPr lang="nb-NO" sz="1600" dirty="0"/>
              <a:t> </a:t>
            </a:r>
            <a:r>
              <a:rPr lang="nb-NO" sz="1600" dirty="0" err="1"/>
              <a:t>results</a:t>
            </a:r>
            <a:r>
              <a:rPr lang="nb-NO" sz="1600" dirty="0"/>
              <a:t> (in </a:t>
            </a:r>
            <a:r>
              <a:rPr lang="nb-NO" sz="1600" dirty="0" err="1"/>
              <a:t>any</a:t>
            </a:r>
            <a:r>
              <a:rPr lang="nb-NO" sz="1600" dirty="0"/>
              <a:t> form, </a:t>
            </a:r>
            <a:r>
              <a:rPr lang="nb-NO" sz="1600" dirty="0" err="1"/>
              <a:t>including</a:t>
            </a:r>
            <a:r>
              <a:rPr lang="nb-NO" sz="1600" dirty="0"/>
              <a:t> </a:t>
            </a:r>
            <a:r>
              <a:rPr lang="nb-NO" sz="1600" dirty="0" err="1"/>
              <a:t>electronic</a:t>
            </a:r>
            <a:r>
              <a:rPr lang="nb-NO" sz="1600" dirty="0"/>
              <a:t>) must:</a:t>
            </a:r>
          </a:p>
          <a:p>
            <a:pPr marL="0" indent="0">
              <a:buNone/>
            </a:pPr>
            <a:r>
              <a:rPr lang="nb-NO" sz="1600" dirty="0"/>
              <a:t>(a) display </a:t>
            </a:r>
            <a:r>
              <a:rPr lang="nb-NO" sz="1600" dirty="0" err="1"/>
              <a:t>the</a:t>
            </a:r>
            <a:r>
              <a:rPr lang="nb-NO" sz="1600" dirty="0"/>
              <a:t> EU emblem </a:t>
            </a:r>
            <a:r>
              <a:rPr lang="nb-NO" sz="1600" dirty="0" smtClean="0"/>
              <a:t>and (b</a:t>
            </a:r>
            <a:r>
              <a:rPr lang="nb-NO" sz="1600" dirty="0"/>
              <a:t>) </a:t>
            </a:r>
            <a:r>
              <a:rPr lang="nb-NO" sz="1600" dirty="0" err="1"/>
              <a:t>include</a:t>
            </a:r>
            <a:r>
              <a:rPr lang="nb-NO" sz="1600" dirty="0"/>
              <a:t> </a:t>
            </a:r>
            <a:r>
              <a:rPr lang="nb-NO" sz="1600" dirty="0" err="1"/>
              <a:t>the</a:t>
            </a:r>
            <a:r>
              <a:rPr lang="nb-NO" sz="1600" dirty="0"/>
              <a:t> </a:t>
            </a:r>
            <a:r>
              <a:rPr lang="nb-NO" sz="1600" dirty="0" err="1"/>
              <a:t>following</a:t>
            </a:r>
            <a:r>
              <a:rPr lang="nb-NO" sz="1600" dirty="0"/>
              <a:t> </a:t>
            </a:r>
            <a:r>
              <a:rPr lang="nb-NO" sz="1600" dirty="0" err="1"/>
              <a:t>text</a:t>
            </a:r>
            <a:r>
              <a:rPr lang="nb-NO" sz="1600" dirty="0" smtClean="0"/>
              <a:t>:</a:t>
            </a:r>
            <a:r>
              <a:rPr lang="nb-NO" sz="1600" dirty="0"/>
              <a:t> </a:t>
            </a:r>
          </a:p>
          <a:p>
            <a:pPr marL="0" indent="0">
              <a:buNone/>
            </a:pPr>
            <a:r>
              <a:rPr lang="nb-NO" sz="1600" dirty="0" smtClean="0"/>
              <a:t>"</a:t>
            </a:r>
            <a:r>
              <a:rPr lang="en-US" sz="1600" i="1" dirty="0" smtClean="0"/>
              <a:t>This project has received funding from the European Union’s Horizon 2020 research and innovation </a:t>
            </a:r>
            <a:r>
              <a:rPr lang="en-US" sz="1600" i="1" dirty="0" err="1" smtClean="0"/>
              <a:t>programme</a:t>
            </a:r>
            <a:r>
              <a:rPr lang="en-US" sz="1600" i="1" dirty="0" smtClean="0"/>
              <a:t> under the Marie </a:t>
            </a:r>
            <a:r>
              <a:rPr lang="en-US" sz="1600" i="1" dirty="0" err="1" smtClean="0"/>
              <a:t>Skłodowska</a:t>
            </a:r>
            <a:r>
              <a:rPr lang="en-US" sz="1600" i="1" dirty="0" smtClean="0"/>
              <a:t>-Curie grant agreement No [number]</a:t>
            </a:r>
            <a:r>
              <a:rPr lang="nb-NO" sz="1600" i="1" dirty="0" smtClean="0"/>
              <a:t>".</a:t>
            </a:r>
            <a:endParaRPr lang="nb-NO" sz="1600" i="1" dirty="0"/>
          </a:p>
          <a:p>
            <a:pPr marL="0" indent="0">
              <a:buNone/>
            </a:pPr>
            <a:r>
              <a:rPr lang="nb-NO" sz="1600" dirty="0" err="1" smtClean="0"/>
              <a:t>When</a:t>
            </a:r>
            <a:r>
              <a:rPr lang="nb-NO" sz="1600" dirty="0" smtClean="0"/>
              <a:t> </a:t>
            </a:r>
            <a:r>
              <a:rPr lang="nb-NO" sz="1600" dirty="0" err="1"/>
              <a:t>displayed</a:t>
            </a:r>
            <a:r>
              <a:rPr lang="nb-NO" sz="1600" dirty="0"/>
              <a:t> </a:t>
            </a:r>
            <a:r>
              <a:rPr lang="nb-NO" sz="1600" dirty="0" err="1"/>
              <a:t>together</a:t>
            </a:r>
            <a:r>
              <a:rPr lang="nb-NO" sz="1600" dirty="0"/>
              <a:t> </a:t>
            </a:r>
            <a:r>
              <a:rPr lang="nb-NO" sz="1600" dirty="0" err="1"/>
              <a:t>with</a:t>
            </a:r>
            <a:r>
              <a:rPr lang="nb-NO" sz="1600" dirty="0"/>
              <a:t> </a:t>
            </a:r>
            <a:r>
              <a:rPr lang="nb-NO" sz="1600" dirty="0" err="1"/>
              <a:t>another</a:t>
            </a:r>
            <a:r>
              <a:rPr lang="nb-NO" sz="1600" dirty="0"/>
              <a:t> logo, </a:t>
            </a:r>
            <a:r>
              <a:rPr lang="nb-NO" sz="1600" dirty="0" err="1"/>
              <a:t>the</a:t>
            </a:r>
            <a:r>
              <a:rPr lang="nb-NO" sz="1600" dirty="0"/>
              <a:t> EU emblem must have </a:t>
            </a:r>
            <a:r>
              <a:rPr lang="nb-NO" sz="1600" dirty="0" err="1"/>
              <a:t>appropriate</a:t>
            </a:r>
            <a:r>
              <a:rPr lang="nb-NO" sz="1600" dirty="0"/>
              <a:t> </a:t>
            </a:r>
            <a:r>
              <a:rPr lang="nb-NO" sz="1600" dirty="0" err="1"/>
              <a:t>prominence</a:t>
            </a:r>
            <a:r>
              <a:rPr lang="nb-NO" sz="1600" dirty="0" smtClean="0"/>
              <a:t>. […]”</a:t>
            </a:r>
          </a:p>
          <a:p>
            <a:pPr marL="0" indent="0">
              <a:buNone/>
            </a:pPr>
            <a:endParaRPr lang="nb-NO" sz="1600" dirty="0" smtClean="0"/>
          </a:p>
          <a:p>
            <a:pPr marL="0" indent="0">
              <a:buNone/>
            </a:pPr>
            <a:r>
              <a:rPr lang="nb-NO" sz="1600" dirty="0" smtClean="0"/>
              <a:t>"</a:t>
            </a:r>
            <a:r>
              <a:rPr lang="nb-NO" sz="1600" b="1" dirty="0" smtClean="0"/>
              <a:t>29.5 </a:t>
            </a:r>
            <a:r>
              <a:rPr lang="nb-NO" sz="1600" b="1" dirty="0" err="1"/>
              <a:t>Disclaimer</a:t>
            </a:r>
            <a:r>
              <a:rPr lang="nb-NO" sz="1600" b="1" dirty="0"/>
              <a:t> </a:t>
            </a:r>
            <a:r>
              <a:rPr lang="nb-NO" sz="1600" b="1" dirty="0" err="1"/>
              <a:t>excluding</a:t>
            </a:r>
            <a:r>
              <a:rPr lang="nb-NO" sz="1600" b="1" dirty="0"/>
              <a:t> [</a:t>
            </a:r>
            <a:r>
              <a:rPr lang="nb-NO" sz="1600" b="1" dirty="0" err="1"/>
              <a:t>Commission][Agency</a:t>
            </a:r>
            <a:r>
              <a:rPr lang="nb-NO" sz="1600" b="1" dirty="0"/>
              <a:t>] </a:t>
            </a:r>
            <a:r>
              <a:rPr lang="nb-NO" sz="1600" b="1" dirty="0" err="1" smtClean="0"/>
              <a:t>responsibility</a:t>
            </a:r>
            <a:r>
              <a:rPr lang="nb-NO" sz="1600" b="1" dirty="0"/>
              <a:t> </a:t>
            </a:r>
            <a:endParaRPr lang="nb-NO" sz="1600" b="1" dirty="0" smtClean="0"/>
          </a:p>
          <a:p>
            <a:pPr marL="0" indent="0">
              <a:buNone/>
            </a:pPr>
            <a:r>
              <a:rPr lang="en-US" sz="1600" dirty="0" smtClean="0"/>
              <a:t>Any dissemination of results must indicate that it reflects only the author's view and that the Agency is not responsible for any use that may be made of the information it contains.”</a:t>
            </a:r>
          </a:p>
          <a:p>
            <a:pPr marL="0" indent="0">
              <a:buNone/>
            </a:pPr>
            <a:endParaRPr lang="nb-NO" sz="1600" dirty="0"/>
          </a:p>
        </p:txBody>
      </p:sp>
    </p:spTree>
    <p:extLst>
      <p:ext uri="{BB962C8B-B14F-4D97-AF65-F5344CB8AC3E}">
        <p14:creationId xmlns:p14="http://schemas.microsoft.com/office/powerpoint/2010/main" val="872228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Acknowledgement</a:t>
            </a:r>
            <a:r>
              <a:rPr lang="nb-NO" dirty="0" smtClean="0"/>
              <a:t> </a:t>
            </a:r>
            <a:r>
              <a:rPr lang="nb-NO" dirty="0" smtClean="0"/>
              <a:t>of </a:t>
            </a:r>
            <a:r>
              <a:rPr lang="nb-NO" dirty="0"/>
              <a:t>EU-</a:t>
            </a:r>
            <a:r>
              <a:rPr lang="nb-NO" dirty="0" err="1"/>
              <a:t>funding</a:t>
            </a:r>
            <a:endParaRPr lang="nb-NO"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32194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99992" y="2780928"/>
            <a:ext cx="4176464" cy="400110"/>
          </a:xfrm>
          <a:prstGeom prst="rect">
            <a:avLst/>
          </a:prstGeom>
        </p:spPr>
        <p:txBody>
          <a:bodyPr wrap="square">
            <a:spAutoFit/>
          </a:bodyPr>
          <a:lstStyle/>
          <a:p>
            <a:r>
              <a:rPr lang="nb-NO" dirty="0" smtClean="0">
                <a:hlinkClick r:id="rId3"/>
              </a:rPr>
              <a:t>How to </a:t>
            </a:r>
            <a:r>
              <a:rPr lang="nb-NO" dirty="0" err="1" smtClean="0">
                <a:hlinkClick r:id="rId3"/>
              </a:rPr>
              <a:t>aknowledge</a:t>
            </a:r>
            <a:r>
              <a:rPr lang="nb-NO" dirty="0" smtClean="0">
                <a:hlinkClick r:id="rId3"/>
              </a:rPr>
              <a:t> ERC-</a:t>
            </a:r>
            <a:r>
              <a:rPr lang="nb-NO" dirty="0" err="1" smtClean="0">
                <a:hlinkClick r:id="rId3"/>
              </a:rPr>
              <a:t>funding</a:t>
            </a:r>
            <a:r>
              <a:rPr lang="nb-NO" dirty="0" smtClean="0"/>
              <a:t> </a:t>
            </a:r>
            <a:endParaRPr lang="nb-NO" dirty="0"/>
          </a:p>
        </p:txBody>
      </p:sp>
      <p:sp>
        <p:nvSpPr>
          <p:cNvPr id="5" name="Rectangle 4"/>
          <p:cNvSpPr/>
          <p:nvPr/>
        </p:nvSpPr>
        <p:spPr>
          <a:xfrm>
            <a:off x="4572000" y="3068960"/>
            <a:ext cx="3888432" cy="461665"/>
          </a:xfrm>
          <a:prstGeom prst="rect">
            <a:avLst/>
          </a:prstGeom>
        </p:spPr>
        <p:txBody>
          <a:bodyPr wrap="square">
            <a:spAutoFit/>
          </a:bodyPr>
          <a:lstStyle/>
          <a:p>
            <a:r>
              <a:rPr lang="nb-NO" sz="1200" dirty="0"/>
              <a:t>FP7 </a:t>
            </a:r>
            <a:r>
              <a:rPr lang="nb-NO" sz="1200" dirty="0" err="1"/>
              <a:t>model</a:t>
            </a:r>
            <a:r>
              <a:rPr lang="nb-NO" sz="1200" dirty="0"/>
              <a:t> grant </a:t>
            </a:r>
            <a:r>
              <a:rPr lang="nb-NO" sz="1200" dirty="0" err="1"/>
              <a:t>agreement</a:t>
            </a:r>
            <a:r>
              <a:rPr lang="nb-NO" sz="1200" dirty="0"/>
              <a:t> - </a:t>
            </a:r>
            <a:r>
              <a:rPr lang="nb-NO" sz="1200" dirty="0" err="1"/>
              <a:t>communication</a:t>
            </a:r>
            <a:r>
              <a:rPr lang="nb-NO" sz="1200" dirty="0"/>
              <a:t> </a:t>
            </a:r>
            <a:r>
              <a:rPr lang="nb-NO" sz="1200" dirty="0" err="1"/>
              <a:t>provisions</a:t>
            </a:r>
            <a:r>
              <a:rPr lang="nb-NO" sz="1200" dirty="0"/>
              <a:t> (</a:t>
            </a:r>
            <a:r>
              <a:rPr lang="nb-NO" sz="1200" dirty="0" err="1"/>
              <a:t>Annex</a:t>
            </a:r>
            <a:r>
              <a:rPr lang="nb-NO" sz="1200" dirty="0"/>
              <a:t> 2, </a:t>
            </a:r>
            <a:r>
              <a:rPr lang="nb-NO" sz="1200" dirty="0" err="1"/>
              <a:t>section</a:t>
            </a:r>
            <a:r>
              <a:rPr lang="nb-NO" sz="1200" dirty="0"/>
              <a:t> II.12 )</a:t>
            </a:r>
          </a:p>
        </p:txBody>
      </p:sp>
      <p:sp>
        <p:nvSpPr>
          <p:cNvPr id="6" name="Rectangle 5"/>
          <p:cNvSpPr/>
          <p:nvPr/>
        </p:nvSpPr>
        <p:spPr>
          <a:xfrm rot="10800000" flipV="1">
            <a:off x="4572000" y="4860161"/>
            <a:ext cx="3888432" cy="400110"/>
          </a:xfrm>
          <a:prstGeom prst="rect">
            <a:avLst/>
          </a:prstGeom>
        </p:spPr>
        <p:txBody>
          <a:bodyPr wrap="square">
            <a:spAutoFit/>
          </a:bodyPr>
          <a:lstStyle/>
          <a:p>
            <a:r>
              <a:rPr lang="nb-NO" dirty="0" smtClean="0">
                <a:hlinkClick r:id="rId4"/>
              </a:rPr>
              <a:t>H2020 </a:t>
            </a:r>
            <a:r>
              <a:rPr lang="nb-NO" dirty="0" err="1" smtClean="0">
                <a:hlinkClick r:id="rId4"/>
              </a:rPr>
              <a:t>Communication</a:t>
            </a:r>
            <a:r>
              <a:rPr lang="nb-NO" dirty="0" smtClean="0">
                <a:hlinkClick r:id="rId4"/>
              </a:rPr>
              <a:t> Manual</a:t>
            </a:r>
            <a:endParaRPr lang="nb-NO" dirty="0"/>
          </a:p>
        </p:txBody>
      </p:sp>
    </p:spTree>
    <p:extLst>
      <p:ext uri="{BB962C8B-B14F-4D97-AF65-F5344CB8AC3E}">
        <p14:creationId xmlns:p14="http://schemas.microsoft.com/office/powerpoint/2010/main" val="3445819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Record</a:t>
            </a:r>
            <a:r>
              <a:rPr lang="nb-NO" dirty="0"/>
              <a:t> </a:t>
            </a:r>
            <a:r>
              <a:rPr lang="nb-NO" dirty="0" err="1"/>
              <a:t>Keeping</a:t>
            </a:r>
            <a:r>
              <a:rPr lang="nb-NO" dirty="0"/>
              <a:t> and </a:t>
            </a:r>
            <a:r>
              <a:rPr lang="nb-NO" dirty="0" err="1"/>
              <a:t>Audits</a:t>
            </a:r>
            <a:r>
              <a:rPr lang="nb-NO" dirty="0"/>
              <a:t> </a:t>
            </a:r>
            <a:br>
              <a:rPr lang="nb-NO" dirty="0"/>
            </a:br>
            <a:endParaRPr lang="nb-NO" dirty="0"/>
          </a:p>
        </p:txBody>
      </p:sp>
      <p:sp>
        <p:nvSpPr>
          <p:cNvPr id="3" name="Content Placeholder 2"/>
          <p:cNvSpPr>
            <a:spLocks noGrp="1"/>
          </p:cNvSpPr>
          <p:nvPr>
            <p:ph idx="1"/>
          </p:nvPr>
        </p:nvSpPr>
        <p:spPr/>
        <p:txBody>
          <a:bodyPr>
            <a:noAutofit/>
          </a:bodyPr>
          <a:lstStyle/>
          <a:p>
            <a:r>
              <a:rPr lang="en-US" sz="1800" dirty="0"/>
              <a:t>The European Commission may order an audit of any Horizon 2020 grant during the lifetime of the project, or at any time up to two years after the final payment. It can be a direct audit, with the Commission's own staff from the Common Audit Service (CAS), or an indirect audit, with external auditors appointed by the Commission. </a:t>
            </a:r>
            <a:endParaRPr lang="en-US" sz="1800" dirty="0" smtClean="0"/>
          </a:p>
          <a:p>
            <a:endParaRPr lang="en-US" sz="1800" dirty="0"/>
          </a:p>
          <a:p>
            <a:r>
              <a:rPr lang="en-US" sz="1800" dirty="0" smtClean="0"/>
              <a:t>The </a:t>
            </a:r>
            <a:r>
              <a:rPr lang="en-US" sz="1800" dirty="0"/>
              <a:t>Horizon 2020 </a:t>
            </a:r>
            <a:r>
              <a:rPr lang="en-US" sz="1800" dirty="0">
                <a:hlinkClick r:id="rId2"/>
              </a:rPr>
              <a:t>Indicative Audit </a:t>
            </a:r>
            <a:r>
              <a:rPr lang="en-US" sz="1800" dirty="0" err="1">
                <a:hlinkClick r:id="rId2"/>
              </a:rPr>
              <a:t>Programme</a:t>
            </a:r>
            <a:r>
              <a:rPr lang="en-US" sz="1800" dirty="0">
                <a:hlinkClick r:id="rId2"/>
              </a:rPr>
              <a:t> </a:t>
            </a:r>
            <a:r>
              <a:rPr lang="en-US" sz="1800" dirty="0"/>
              <a:t>provides information on how audits of Horizon 2020 projects will be performed, for Marie </a:t>
            </a:r>
            <a:r>
              <a:rPr lang="en-US" sz="1800" dirty="0" err="1"/>
              <a:t>Skłodowska</a:t>
            </a:r>
            <a:r>
              <a:rPr lang="en-US" sz="1800" dirty="0"/>
              <a:t>-Curie Action (MSCA) projects, please see page 108. </a:t>
            </a:r>
            <a:endParaRPr lang="en-US" sz="1800" dirty="0" smtClean="0"/>
          </a:p>
          <a:p>
            <a:endParaRPr lang="en-US" sz="1800" dirty="0"/>
          </a:p>
          <a:p>
            <a:r>
              <a:rPr lang="en-US" sz="1800" dirty="0" smtClean="0"/>
              <a:t>Projects </a:t>
            </a:r>
            <a:r>
              <a:rPr lang="en-US" sz="1800" dirty="0"/>
              <a:t>are selected at random by the CAS.</a:t>
            </a:r>
          </a:p>
          <a:p>
            <a:endParaRPr lang="en-US" sz="1800" dirty="0" smtClean="0"/>
          </a:p>
        </p:txBody>
      </p:sp>
    </p:spTree>
    <p:extLst>
      <p:ext uri="{BB962C8B-B14F-4D97-AF65-F5344CB8AC3E}">
        <p14:creationId xmlns:p14="http://schemas.microsoft.com/office/powerpoint/2010/main" val="2723887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MSCA </a:t>
            </a:r>
            <a:r>
              <a:rPr lang="nb-NO" dirty="0" err="1" smtClean="0"/>
              <a:t>Audits</a:t>
            </a:r>
            <a:r>
              <a:rPr lang="nb-NO" dirty="0" smtClean="0"/>
              <a:t> – It’s all </a:t>
            </a:r>
            <a:r>
              <a:rPr lang="nb-NO" dirty="0" err="1" smtClean="0"/>
              <a:t>about</a:t>
            </a:r>
            <a:r>
              <a:rPr lang="nb-NO" dirty="0" smtClean="0"/>
              <a:t> </a:t>
            </a:r>
            <a:r>
              <a:rPr lang="nb-NO" dirty="0" err="1" smtClean="0"/>
              <a:t>Researcher</a:t>
            </a:r>
            <a:r>
              <a:rPr lang="nb-NO" dirty="0" smtClean="0"/>
              <a:t> Unit </a:t>
            </a:r>
            <a:r>
              <a:rPr lang="nb-NO" dirty="0" err="1" smtClean="0"/>
              <a:t>Costs</a:t>
            </a:r>
            <a:endParaRPr lang="nb-NO" dirty="0"/>
          </a:p>
        </p:txBody>
      </p:sp>
      <p:sp>
        <p:nvSpPr>
          <p:cNvPr id="3" name="Content Placeholder 2"/>
          <p:cNvSpPr>
            <a:spLocks noGrp="1"/>
          </p:cNvSpPr>
          <p:nvPr>
            <p:ph idx="1"/>
          </p:nvPr>
        </p:nvSpPr>
        <p:spPr/>
        <p:txBody>
          <a:bodyPr/>
          <a:lstStyle/>
          <a:p>
            <a:r>
              <a:rPr lang="en-US" sz="1700" dirty="0"/>
              <a:t>Audits for MSCA projects are different from other Horizon 2020 projects. When monitoring and/or auditing MSCA projects, the main concern is whether the </a:t>
            </a:r>
            <a:r>
              <a:rPr lang="en-US" sz="1700" b="1" dirty="0"/>
              <a:t>Researcher unit costs </a:t>
            </a:r>
            <a:r>
              <a:rPr lang="en-US" sz="1700" dirty="0"/>
              <a:t>were correctly implemented. In practice, this means auditors </a:t>
            </a:r>
            <a:r>
              <a:rPr lang="en-US" sz="1700" b="1" dirty="0"/>
              <a:t>don’t look at actual costs</a:t>
            </a:r>
            <a:r>
              <a:rPr lang="en-US" sz="1700" dirty="0"/>
              <a:t>. </a:t>
            </a:r>
          </a:p>
          <a:p>
            <a:endParaRPr lang="en-US" sz="1700" dirty="0"/>
          </a:p>
          <a:p>
            <a:r>
              <a:rPr lang="en-US" sz="1700" dirty="0"/>
              <a:t>As per art. 18 of the </a:t>
            </a:r>
            <a:r>
              <a:rPr lang="en-US" sz="1700" dirty="0">
                <a:hlinkClick r:id="rId2"/>
              </a:rPr>
              <a:t>MSCA Annotated Model Grant Agreement</a:t>
            </a:r>
            <a:r>
              <a:rPr lang="en-US" sz="1700" dirty="0"/>
              <a:t>, ''the beneficiary must keep adequate records and other supporting documentation to prove the number of units declared and that the costs for the recruited researchers (living allowance, mobility allowance, family allowance) have been fully incurred for the benefit of the researchers." </a:t>
            </a:r>
          </a:p>
          <a:p>
            <a:endParaRPr lang="en-US" sz="1700" dirty="0" smtClean="0"/>
          </a:p>
          <a:p>
            <a:r>
              <a:rPr lang="en-US" sz="1700" dirty="0" smtClean="0"/>
              <a:t>As </a:t>
            </a:r>
            <a:r>
              <a:rPr lang="en-US" sz="1700" dirty="0"/>
              <a:t>previously explained, assuming the </a:t>
            </a:r>
            <a:r>
              <a:rPr lang="en-US" sz="1700" b="1" dirty="0"/>
              <a:t>Researcher unit costs </a:t>
            </a:r>
            <a:r>
              <a:rPr lang="en-US" sz="1700" dirty="0"/>
              <a:t>are accepted, the </a:t>
            </a:r>
            <a:r>
              <a:rPr lang="en-US" sz="1700" b="1" dirty="0"/>
              <a:t>Institutional unit costs </a:t>
            </a:r>
            <a:r>
              <a:rPr lang="en-US" sz="1700" dirty="0"/>
              <a:t>will be accepted without any detailed checks from the European Commission/REA. </a:t>
            </a:r>
            <a:endParaRPr lang="nb-NO" sz="1700" dirty="0"/>
          </a:p>
          <a:p>
            <a:endParaRPr lang="en-US" sz="1700" dirty="0"/>
          </a:p>
          <a:p>
            <a:endParaRPr lang="en-US" sz="1700" dirty="0"/>
          </a:p>
        </p:txBody>
      </p:sp>
    </p:spTree>
    <p:extLst>
      <p:ext uri="{BB962C8B-B14F-4D97-AF65-F5344CB8AC3E}">
        <p14:creationId xmlns:p14="http://schemas.microsoft.com/office/powerpoint/2010/main" val="2393105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MSCA </a:t>
            </a:r>
            <a:r>
              <a:rPr lang="nb-NO" dirty="0" err="1" smtClean="0"/>
              <a:t>audits</a:t>
            </a:r>
            <a:r>
              <a:rPr lang="nb-NO" dirty="0" smtClean="0"/>
              <a:t> – </a:t>
            </a:r>
            <a:r>
              <a:rPr lang="nb-NO" dirty="0" err="1" smtClean="0"/>
              <a:t>what</a:t>
            </a:r>
            <a:r>
              <a:rPr lang="nb-NO" dirty="0" smtClean="0"/>
              <a:t> do </a:t>
            </a:r>
            <a:r>
              <a:rPr lang="nb-NO" dirty="0" err="1" smtClean="0"/>
              <a:t>they</a:t>
            </a:r>
            <a:r>
              <a:rPr lang="nb-NO" dirty="0" smtClean="0"/>
              <a:t> </a:t>
            </a:r>
            <a:r>
              <a:rPr lang="nb-NO" dirty="0" err="1" smtClean="0"/>
              <a:t>want</a:t>
            </a:r>
            <a:r>
              <a:rPr lang="nb-NO" dirty="0" smtClean="0"/>
              <a:t> to </a:t>
            </a:r>
            <a:r>
              <a:rPr lang="nb-NO" dirty="0" err="1" smtClean="0"/>
              <a:t>know</a:t>
            </a:r>
            <a:r>
              <a:rPr lang="nb-NO" dirty="0" smtClean="0"/>
              <a:t>?</a:t>
            </a:r>
            <a:endParaRPr lang="nb-NO" dirty="0"/>
          </a:p>
        </p:txBody>
      </p:sp>
      <p:sp>
        <p:nvSpPr>
          <p:cNvPr id="3" name="Content Placeholder 2"/>
          <p:cNvSpPr>
            <a:spLocks noGrp="1"/>
          </p:cNvSpPr>
          <p:nvPr>
            <p:ph idx="1"/>
          </p:nvPr>
        </p:nvSpPr>
        <p:spPr/>
        <p:txBody>
          <a:bodyPr>
            <a:normAutofit fontScale="62500" lnSpcReduction="20000"/>
          </a:bodyPr>
          <a:lstStyle/>
          <a:p>
            <a:endParaRPr lang="nb-NO" sz="2700" dirty="0" smtClean="0"/>
          </a:p>
          <a:p>
            <a:r>
              <a:rPr lang="nb-NO" sz="2700" dirty="0" err="1" smtClean="0"/>
              <a:t>Since</a:t>
            </a:r>
            <a:r>
              <a:rPr lang="nb-NO" sz="2700" dirty="0" smtClean="0"/>
              <a:t> </a:t>
            </a:r>
            <a:r>
              <a:rPr lang="nb-NO" sz="2700" dirty="0"/>
              <a:t>MSCA </a:t>
            </a:r>
            <a:r>
              <a:rPr lang="nb-NO" sz="2700" dirty="0" err="1"/>
              <a:t>budgets</a:t>
            </a:r>
            <a:r>
              <a:rPr lang="nb-NO" sz="2700" dirty="0"/>
              <a:t> </a:t>
            </a:r>
            <a:r>
              <a:rPr lang="nb-NO" sz="2700" dirty="0" err="1"/>
              <a:t>are</a:t>
            </a:r>
            <a:r>
              <a:rPr lang="nb-NO" sz="2700" dirty="0"/>
              <a:t> </a:t>
            </a:r>
            <a:r>
              <a:rPr lang="nb-NO" sz="2700" dirty="0" err="1"/>
              <a:t>fully</a:t>
            </a:r>
            <a:r>
              <a:rPr lang="nb-NO" sz="2700" dirty="0"/>
              <a:t> </a:t>
            </a:r>
            <a:r>
              <a:rPr lang="nb-NO" sz="2700" dirty="0" err="1"/>
              <a:t>based</a:t>
            </a:r>
            <a:r>
              <a:rPr lang="nb-NO" sz="2700" dirty="0"/>
              <a:t> </a:t>
            </a:r>
            <a:r>
              <a:rPr lang="nb-NO" sz="2700" dirty="0" err="1"/>
              <a:t>on</a:t>
            </a:r>
            <a:r>
              <a:rPr lang="nb-NO" sz="2700" dirty="0"/>
              <a:t> unit </a:t>
            </a:r>
            <a:r>
              <a:rPr lang="nb-NO" sz="2700" dirty="0" err="1"/>
              <a:t>costs</a:t>
            </a:r>
            <a:r>
              <a:rPr lang="nb-NO" sz="2700" dirty="0"/>
              <a:t>, </a:t>
            </a:r>
            <a:r>
              <a:rPr lang="nb-NO" sz="2700" dirty="0" err="1"/>
              <a:t>checks</a:t>
            </a:r>
            <a:r>
              <a:rPr lang="nb-NO" sz="2700" dirty="0"/>
              <a:t> </a:t>
            </a:r>
            <a:r>
              <a:rPr lang="nb-NO" sz="2700" dirty="0" err="1"/>
              <a:t>focus</a:t>
            </a:r>
            <a:r>
              <a:rPr lang="nb-NO" sz="2700" dirty="0"/>
              <a:t> </a:t>
            </a:r>
            <a:r>
              <a:rPr lang="nb-NO" sz="2700" dirty="0" err="1"/>
              <a:t>on</a:t>
            </a:r>
            <a:r>
              <a:rPr lang="nb-NO" sz="2700" dirty="0"/>
              <a:t> </a:t>
            </a:r>
            <a:r>
              <a:rPr lang="nb-NO" sz="2700" dirty="0" err="1"/>
              <a:t>events</a:t>
            </a:r>
            <a:r>
              <a:rPr lang="nb-NO" sz="2700" dirty="0"/>
              <a:t> and </a:t>
            </a:r>
            <a:r>
              <a:rPr lang="nb-NO" sz="2700" dirty="0" err="1"/>
              <a:t>conditions</a:t>
            </a:r>
            <a:r>
              <a:rPr lang="nb-NO" sz="2700" dirty="0"/>
              <a:t> </a:t>
            </a:r>
            <a:r>
              <a:rPr lang="nb-NO" sz="2700" dirty="0" err="1"/>
              <a:t>triggering</a:t>
            </a:r>
            <a:r>
              <a:rPr lang="nb-NO" sz="2700" dirty="0"/>
              <a:t> </a:t>
            </a:r>
            <a:r>
              <a:rPr lang="nb-NO" sz="2700" dirty="0" err="1"/>
              <a:t>the</a:t>
            </a:r>
            <a:r>
              <a:rPr lang="nb-NO" sz="2700" dirty="0"/>
              <a:t> reimbursement </a:t>
            </a:r>
            <a:r>
              <a:rPr lang="nb-NO" sz="2700" dirty="0" err="1"/>
              <a:t>of</a:t>
            </a:r>
            <a:r>
              <a:rPr lang="nb-NO" sz="2700" dirty="0"/>
              <a:t> </a:t>
            </a:r>
            <a:r>
              <a:rPr lang="nb-NO" sz="2700" dirty="0" err="1"/>
              <a:t>these</a:t>
            </a:r>
            <a:r>
              <a:rPr lang="nb-NO" sz="2700" dirty="0"/>
              <a:t> unit </a:t>
            </a:r>
            <a:r>
              <a:rPr lang="nb-NO" sz="2700" dirty="0" err="1"/>
              <a:t>costs</a:t>
            </a:r>
            <a:r>
              <a:rPr lang="nb-NO" sz="2700" dirty="0"/>
              <a:t>. </a:t>
            </a:r>
            <a:endParaRPr lang="nb-NO" sz="2700" dirty="0" smtClean="0"/>
          </a:p>
          <a:p>
            <a:endParaRPr lang="nb-NO" sz="2700" dirty="0" smtClean="0"/>
          </a:p>
          <a:p>
            <a:r>
              <a:rPr lang="nb-NO" sz="2700" dirty="0" err="1" smtClean="0"/>
              <a:t>Checks</a:t>
            </a:r>
            <a:r>
              <a:rPr lang="nb-NO" sz="2700" dirty="0" smtClean="0"/>
              <a:t> </a:t>
            </a:r>
            <a:r>
              <a:rPr lang="nb-NO" sz="2700" dirty="0" err="1"/>
              <a:t>concern</a:t>
            </a:r>
            <a:r>
              <a:rPr lang="nb-NO" sz="2700" dirty="0"/>
              <a:t> </a:t>
            </a:r>
            <a:r>
              <a:rPr lang="nb-NO" sz="2700" dirty="0" err="1"/>
              <a:t>researcher</a:t>
            </a:r>
            <a:r>
              <a:rPr lang="nb-NO" sz="2700" dirty="0"/>
              <a:t> unit </a:t>
            </a:r>
            <a:r>
              <a:rPr lang="nb-NO" sz="2700" dirty="0" err="1"/>
              <a:t>costs</a:t>
            </a:r>
            <a:r>
              <a:rPr lang="nb-NO" sz="2700" dirty="0"/>
              <a:t>, </a:t>
            </a:r>
            <a:r>
              <a:rPr lang="nb-NO" sz="2700" dirty="0" err="1"/>
              <a:t>including</a:t>
            </a:r>
            <a:r>
              <a:rPr lang="nb-NO" sz="2700" dirty="0"/>
              <a:t> </a:t>
            </a:r>
            <a:r>
              <a:rPr lang="nb-NO" sz="2700" dirty="0" err="1"/>
              <a:t>eligibility</a:t>
            </a:r>
            <a:r>
              <a:rPr lang="nb-NO" sz="2700" dirty="0"/>
              <a:t> </a:t>
            </a:r>
            <a:r>
              <a:rPr lang="nb-NO" sz="2700" dirty="0" err="1"/>
              <a:t>of</a:t>
            </a:r>
            <a:r>
              <a:rPr lang="nb-NO" sz="2700" dirty="0"/>
              <a:t> </a:t>
            </a:r>
            <a:r>
              <a:rPr lang="nb-NO" sz="2700" dirty="0" err="1"/>
              <a:t>the</a:t>
            </a:r>
            <a:r>
              <a:rPr lang="nb-NO" sz="2700" dirty="0"/>
              <a:t> </a:t>
            </a:r>
            <a:r>
              <a:rPr lang="nb-NO" sz="2700" dirty="0" err="1"/>
              <a:t>fellows</a:t>
            </a:r>
            <a:r>
              <a:rPr lang="nb-NO" sz="2700" dirty="0"/>
              <a:t> </a:t>
            </a:r>
            <a:r>
              <a:rPr lang="nb-NO" sz="2700" dirty="0" err="1"/>
              <a:t>involved</a:t>
            </a:r>
            <a:r>
              <a:rPr lang="nb-NO" sz="2700" dirty="0"/>
              <a:t> in </a:t>
            </a:r>
            <a:r>
              <a:rPr lang="nb-NO" sz="2700" dirty="0" err="1"/>
              <a:t>projects</a:t>
            </a:r>
            <a:r>
              <a:rPr lang="nb-NO" sz="2700" dirty="0"/>
              <a:t> and Grant Agreement </a:t>
            </a:r>
            <a:r>
              <a:rPr lang="nb-NO" sz="2700" dirty="0" err="1"/>
              <a:t>obligations</a:t>
            </a:r>
            <a:r>
              <a:rPr lang="nb-NO" sz="2700" dirty="0"/>
              <a:t> (e.g. </a:t>
            </a:r>
            <a:r>
              <a:rPr lang="nb-NO" sz="2700" dirty="0" err="1"/>
              <a:t>recruitment</a:t>
            </a:r>
            <a:r>
              <a:rPr lang="nb-NO" sz="2700" dirty="0"/>
              <a:t> </a:t>
            </a:r>
            <a:r>
              <a:rPr lang="nb-NO" sz="2700" dirty="0" err="1"/>
              <a:t>process</a:t>
            </a:r>
            <a:r>
              <a:rPr lang="nb-NO" sz="2700" dirty="0"/>
              <a:t>, </a:t>
            </a:r>
            <a:r>
              <a:rPr lang="nb-NO" sz="2700" dirty="0" err="1"/>
              <a:t>working</a:t>
            </a:r>
            <a:r>
              <a:rPr lang="nb-NO" sz="2700" dirty="0"/>
              <a:t> </a:t>
            </a:r>
            <a:r>
              <a:rPr lang="nb-NO" sz="2700" dirty="0" err="1"/>
              <a:t>conditions</a:t>
            </a:r>
            <a:r>
              <a:rPr lang="nb-NO" sz="2700" dirty="0"/>
              <a:t>, </a:t>
            </a:r>
            <a:r>
              <a:rPr lang="nb-NO" sz="2700" dirty="0" err="1"/>
              <a:t>access</a:t>
            </a:r>
            <a:r>
              <a:rPr lang="nb-NO" sz="2700" dirty="0"/>
              <a:t> to </a:t>
            </a:r>
            <a:r>
              <a:rPr lang="nb-NO" sz="2700" dirty="0" err="1"/>
              <a:t>facilities</a:t>
            </a:r>
            <a:r>
              <a:rPr lang="nb-NO" sz="2700" dirty="0"/>
              <a:t> and </a:t>
            </a:r>
            <a:r>
              <a:rPr lang="nb-NO" sz="2700" dirty="0" err="1"/>
              <a:t>dissemination</a:t>
            </a:r>
            <a:r>
              <a:rPr lang="nb-NO" sz="2700" dirty="0"/>
              <a:t> </a:t>
            </a:r>
            <a:r>
              <a:rPr lang="nb-NO" sz="2700" dirty="0" err="1"/>
              <a:t>activities</a:t>
            </a:r>
            <a:r>
              <a:rPr lang="nb-NO" sz="2700" dirty="0"/>
              <a:t>). </a:t>
            </a:r>
            <a:endParaRPr lang="nb-NO" sz="2700" dirty="0" smtClean="0"/>
          </a:p>
          <a:p>
            <a:endParaRPr lang="nb-NO" sz="2700" dirty="0" smtClean="0"/>
          </a:p>
          <a:p>
            <a:r>
              <a:rPr lang="nb-NO" sz="2700" dirty="0" err="1" smtClean="0"/>
              <a:t>Some</a:t>
            </a:r>
            <a:r>
              <a:rPr lang="nb-NO" sz="2700" dirty="0" smtClean="0"/>
              <a:t> </a:t>
            </a:r>
            <a:r>
              <a:rPr lang="nb-NO" sz="2700" dirty="0" err="1"/>
              <a:t>auditors</a:t>
            </a:r>
            <a:r>
              <a:rPr lang="nb-NO" sz="2700" dirty="0"/>
              <a:t> </a:t>
            </a:r>
            <a:r>
              <a:rPr lang="nb-NO" sz="2700" dirty="0" err="1"/>
              <a:t>may</a:t>
            </a:r>
            <a:r>
              <a:rPr lang="nb-NO" sz="2700" dirty="0"/>
              <a:t> </a:t>
            </a:r>
            <a:r>
              <a:rPr lang="nb-NO" sz="2700" dirty="0" err="1"/>
              <a:t>want</a:t>
            </a:r>
            <a:r>
              <a:rPr lang="nb-NO" sz="2700" dirty="0"/>
              <a:t> to </a:t>
            </a:r>
            <a:r>
              <a:rPr lang="nb-NO" sz="2700" dirty="0" err="1"/>
              <a:t>speak</a:t>
            </a:r>
            <a:r>
              <a:rPr lang="nb-NO" sz="2700" dirty="0"/>
              <a:t> to </a:t>
            </a:r>
            <a:r>
              <a:rPr lang="nb-NO" sz="2700" dirty="0" err="1"/>
              <a:t>both</a:t>
            </a:r>
            <a:r>
              <a:rPr lang="nb-NO" sz="2700" dirty="0"/>
              <a:t> </a:t>
            </a:r>
            <a:r>
              <a:rPr lang="nb-NO" sz="2700" dirty="0" err="1"/>
              <a:t>the</a:t>
            </a:r>
            <a:r>
              <a:rPr lang="nb-NO" sz="2700" dirty="0"/>
              <a:t> </a:t>
            </a:r>
            <a:r>
              <a:rPr lang="nb-NO" sz="2700" dirty="0" err="1"/>
              <a:t>researchers</a:t>
            </a:r>
            <a:r>
              <a:rPr lang="nb-NO" sz="2700" dirty="0"/>
              <a:t> and supervisors, </a:t>
            </a:r>
            <a:r>
              <a:rPr lang="nb-NO" sz="2700" dirty="0" err="1"/>
              <a:t>either</a:t>
            </a:r>
            <a:r>
              <a:rPr lang="nb-NO" sz="2700" dirty="0"/>
              <a:t> in person or via </a:t>
            </a:r>
            <a:r>
              <a:rPr lang="nb-NO" sz="2700" dirty="0" err="1" smtClean="0"/>
              <a:t>remotely</a:t>
            </a:r>
            <a:r>
              <a:rPr lang="nb-NO" sz="2700" dirty="0" smtClean="0"/>
              <a:t>. </a:t>
            </a:r>
            <a:r>
              <a:rPr lang="nb-NO" sz="2700" dirty="0" err="1"/>
              <a:t>They</a:t>
            </a:r>
            <a:r>
              <a:rPr lang="nb-NO" sz="2700" dirty="0"/>
              <a:t> </a:t>
            </a:r>
            <a:r>
              <a:rPr lang="nb-NO" sz="2700" dirty="0" err="1"/>
              <a:t>also</a:t>
            </a:r>
            <a:r>
              <a:rPr lang="nb-NO" sz="2700" dirty="0"/>
              <a:t> </a:t>
            </a:r>
            <a:r>
              <a:rPr lang="nb-NO" sz="2700" dirty="0" err="1"/>
              <a:t>check</a:t>
            </a:r>
            <a:r>
              <a:rPr lang="nb-NO" sz="2700" dirty="0"/>
              <a:t> </a:t>
            </a:r>
            <a:r>
              <a:rPr lang="nb-NO" sz="2700" dirty="0" err="1"/>
              <a:t>promotional</a:t>
            </a:r>
            <a:r>
              <a:rPr lang="nb-NO" sz="2700" dirty="0"/>
              <a:t> </a:t>
            </a:r>
            <a:r>
              <a:rPr lang="nb-NO" sz="2700" dirty="0" err="1"/>
              <a:t>activities</a:t>
            </a:r>
            <a:r>
              <a:rPr lang="nb-NO" sz="2700" dirty="0"/>
              <a:t>, </a:t>
            </a:r>
            <a:r>
              <a:rPr lang="nb-NO" sz="2700" dirty="0" err="1"/>
              <a:t>including</a:t>
            </a:r>
            <a:r>
              <a:rPr lang="nb-NO" sz="2700" dirty="0"/>
              <a:t> </a:t>
            </a:r>
            <a:r>
              <a:rPr lang="nb-NO" sz="2700" dirty="0" err="1"/>
              <a:t>acknowledgment</a:t>
            </a:r>
            <a:r>
              <a:rPr lang="nb-NO" sz="2700" dirty="0"/>
              <a:t> </a:t>
            </a:r>
            <a:r>
              <a:rPr lang="nb-NO" sz="2700" dirty="0" err="1"/>
              <a:t>of</a:t>
            </a:r>
            <a:r>
              <a:rPr lang="nb-NO" sz="2700" dirty="0"/>
              <a:t> EU </a:t>
            </a:r>
            <a:r>
              <a:rPr lang="nb-NO" sz="2700" dirty="0" err="1"/>
              <a:t>funding</a:t>
            </a:r>
            <a:r>
              <a:rPr lang="nb-NO" sz="2700" dirty="0"/>
              <a:t> and </a:t>
            </a:r>
            <a:r>
              <a:rPr lang="nb-NO" sz="2700" dirty="0" err="1"/>
              <a:t>the</a:t>
            </a:r>
            <a:r>
              <a:rPr lang="nb-NO" sz="2700" dirty="0"/>
              <a:t> EU emblem </a:t>
            </a:r>
            <a:r>
              <a:rPr lang="nb-NO" sz="2700" dirty="0" err="1"/>
              <a:t>being</a:t>
            </a:r>
            <a:r>
              <a:rPr lang="nb-NO" sz="2700" dirty="0"/>
              <a:t> </a:t>
            </a:r>
            <a:r>
              <a:rPr lang="nb-NO" sz="2700" dirty="0" err="1"/>
              <a:t>displayed</a:t>
            </a:r>
            <a:r>
              <a:rPr lang="nb-NO" sz="2700" dirty="0"/>
              <a:t> in </a:t>
            </a:r>
            <a:r>
              <a:rPr lang="nb-NO" sz="2700" dirty="0" err="1"/>
              <a:t>publications</a:t>
            </a:r>
            <a:r>
              <a:rPr lang="nb-NO" sz="2700" dirty="0"/>
              <a:t> and </a:t>
            </a:r>
            <a:r>
              <a:rPr lang="nb-NO" sz="2700" dirty="0" err="1"/>
              <a:t>presentations</a:t>
            </a:r>
            <a:r>
              <a:rPr lang="nb-NO" sz="2700" dirty="0"/>
              <a:t>. </a:t>
            </a:r>
            <a:endParaRPr lang="nb-NO" sz="2700" dirty="0" smtClean="0"/>
          </a:p>
          <a:p>
            <a:endParaRPr lang="nb-NO" sz="2700" dirty="0"/>
          </a:p>
          <a:p>
            <a:r>
              <a:rPr lang="nb-NO" sz="2700" dirty="0" err="1" smtClean="0"/>
              <a:t>Again</a:t>
            </a:r>
            <a:r>
              <a:rPr lang="nb-NO" sz="2700" dirty="0"/>
              <a:t>, </a:t>
            </a:r>
            <a:r>
              <a:rPr lang="nb-NO" sz="2700" dirty="0" err="1"/>
              <a:t>because</a:t>
            </a:r>
            <a:r>
              <a:rPr lang="nb-NO" sz="2700" dirty="0"/>
              <a:t> </a:t>
            </a:r>
            <a:r>
              <a:rPr lang="nb-NO" sz="2700" dirty="0" err="1"/>
              <a:t>of</a:t>
            </a:r>
            <a:r>
              <a:rPr lang="nb-NO" sz="2700" dirty="0"/>
              <a:t> </a:t>
            </a:r>
            <a:r>
              <a:rPr lang="nb-NO" sz="2700" dirty="0" err="1"/>
              <a:t>the</a:t>
            </a:r>
            <a:r>
              <a:rPr lang="nb-NO" sz="2700" dirty="0"/>
              <a:t> unit </a:t>
            </a:r>
            <a:r>
              <a:rPr lang="nb-NO" sz="2700" dirty="0" err="1"/>
              <a:t>cost</a:t>
            </a:r>
            <a:r>
              <a:rPr lang="nb-NO" sz="2700" dirty="0"/>
              <a:t> </a:t>
            </a:r>
            <a:r>
              <a:rPr lang="nb-NO" sz="2700" dirty="0" err="1"/>
              <a:t>model</a:t>
            </a:r>
            <a:r>
              <a:rPr lang="nb-NO" sz="2700" dirty="0"/>
              <a:t>, </a:t>
            </a:r>
            <a:r>
              <a:rPr lang="nb-NO" sz="2700" dirty="0" err="1"/>
              <a:t>the</a:t>
            </a:r>
            <a:r>
              <a:rPr lang="nb-NO" sz="2700" dirty="0"/>
              <a:t> </a:t>
            </a:r>
            <a:r>
              <a:rPr lang="nb-NO" sz="2700" dirty="0" err="1"/>
              <a:t>institutional</a:t>
            </a:r>
            <a:r>
              <a:rPr lang="nb-NO" sz="2700" dirty="0"/>
              <a:t> </a:t>
            </a:r>
            <a:r>
              <a:rPr lang="nb-NO" sz="2700" dirty="0" err="1"/>
              <a:t>costs</a:t>
            </a:r>
            <a:r>
              <a:rPr lang="nb-NO" sz="2700" dirty="0"/>
              <a:t> </a:t>
            </a:r>
            <a:r>
              <a:rPr lang="nb-NO" sz="2700" dirty="0" err="1"/>
              <a:t>are</a:t>
            </a:r>
            <a:r>
              <a:rPr lang="nb-NO" sz="2700" dirty="0"/>
              <a:t> not </a:t>
            </a:r>
            <a:r>
              <a:rPr lang="nb-NO" sz="2700" dirty="0" err="1"/>
              <a:t>checked</a:t>
            </a:r>
            <a:r>
              <a:rPr lang="nb-NO" dirty="0"/>
              <a:t>. </a:t>
            </a:r>
          </a:p>
        </p:txBody>
      </p:sp>
    </p:spTree>
    <p:extLst>
      <p:ext uri="{BB962C8B-B14F-4D97-AF65-F5344CB8AC3E}">
        <p14:creationId xmlns:p14="http://schemas.microsoft.com/office/powerpoint/2010/main" val="2325052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Supporting</a:t>
            </a:r>
            <a:r>
              <a:rPr lang="nb-NO" dirty="0" smtClean="0"/>
              <a:t> </a:t>
            </a:r>
            <a:r>
              <a:rPr lang="nb-NO" dirty="0" err="1" smtClean="0"/>
              <a:t>documentation</a:t>
            </a:r>
            <a:r>
              <a:rPr lang="nb-NO" dirty="0" smtClean="0"/>
              <a:t> </a:t>
            </a:r>
            <a:r>
              <a:rPr lang="nb-NO" dirty="0" err="1" smtClean="0"/>
              <a:t>requested</a:t>
            </a:r>
            <a:r>
              <a:rPr lang="nb-NO" dirty="0" smtClean="0"/>
              <a:t> from </a:t>
            </a:r>
            <a:r>
              <a:rPr lang="nb-NO" dirty="0" err="1" smtClean="0"/>
              <a:t>auditors</a:t>
            </a:r>
            <a:r>
              <a:rPr lang="nb-NO" dirty="0" smtClean="0"/>
              <a:t> (1)</a:t>
            </a:r>
            <a:endParaRPr lang="nb-NO" dirty="0"/>
          </a:p>
        </p:txBody>
      </p:sp>
      <p:sp>
        <p:nvSpPr>
          <p:cNvPr id="3" name="Content Placeholder 2"/>
          <p:cNvSpPr>
            <a:spLocks noGrp="1"/>
          </p:cNvSpPr>
          <p:nvPr>
            <p:ph idx="1"/>
          </p:nvPr>
        </p:nvSpPr>
        <p:spPr/>
        <p:txBody>
          <a:bodyPr>
            <a:normAutofit/>
          </a:bodyPr>
          <a:lstStyle/>
          <a:p>
            <a:r>
              <a:rPr lang="nb-NO" sz="1700" b="1" dirty="0"/>
              <a:t>MSCA </a:t>
            </a:r>
            <a:r>
              <a:rPr lang="nb-NO" sz="1700" b="1" dirty="0" err="1"/>
              <a:t>allowances</a:t>
            </a:r>
            <a:r>
              <a:rPr lang="nb-NO" sz="1700" b="1" dirty="0"/>
              <a:t> </a:t>
            </a:r>
            <a:r>
              <a:rPr lang="nb-NO" sz="1700" b="1" dirty="0" err="1"/>
              <a:t>payments</a:t>
            </a:r>
            <a:r>
              <a:rPr lang="nb-NO" sz="1700" b="1" dirty="0"/>
              <a:t>: </a:t>
            </a:r>
            <a:endParaRPr lang="nb-NO" sz="1700" dirty="0"/>
          </a:p>
          <a:p>
            <a:pPr lvl="1"/>
            <a:r>
              <a:rPr lang="nb-NO" sz="1700" dirty="0" err="1"/>
              <a:t>Payslips</a:t>
            </a:r>
            <a:r>
              <a:rPr lang="nb-NO" sz="1700" dirty="0"/>
              <a:t>;</a:t>
            </a:r>
          </a:p>
          <a:p>
            <a:pPr lvl="1"/>
            <a:r>
              <a:rPr lang="nb-NO" sz="1700" dirty="0" err="1"/>
              <a:t>CV's</a:t>
            </a:r>
            <a:r>
              <a:rPr lang="nb-NO" sz="1700" dirty="0"/>
              <a:t> (</a:t>
            </a:r>
            <a:r>
              <a:rPr lang="nb-NO" sz="1700" dirty="0" err="1"/>
              <a:t>Experienced</a:t>
            </a:r>
            <a:r>
              <a:rPr lang="nb-NO" sz="1700" dirty="0"/>
              <a:t> </a:t>
            </a:r>
            <a:r>
              <a:rPr lang="nb-NO" sz="1700" dirty="0" err="1"/>
              <a:t>Researcher</a:t>
            </a:r>
            <a:r>
              <a:rPr lang="nb-NO" sz="1700" dirty="0"/>
              <a:t> or </a:t>
            </a:r>
            <a:r>
              <a:rPr lang="nb-NO" sz="1700" dirty="0" err="1"/>
              <a:t>Early</a:t>
            </a:r>
            <a:r>
              <a:rPr lang="nb-NO" sz="1700" dirty="0"/>
              <a:t> Stage </a:t>
            </a:r>
            <a:r>
              <a:rPr lang="nb-NO" sz="1700" dirty="0" err="1"/>
              <a:t>Researcher</a:t>
            </a:r>
            <a:r>
              <a:rPr lang="nb-NO" sz="1700" dirty="0"/>
              <a:t>);</a:t>
            </a:r>
          </a:p>
          <a:p>
            <a:pPr lvl="1"/>
            <a:r>
              <a:rPr lang="nb-NO" sz="1700" dirty="0" err="1"/>
              <a:t>Employment</a:t>
            </a:r>
            <a:r>
              <a:rPr lang="nb-NO" sz="1700" dirty="0"/>
              <a:t> </a:t>
            </a:r>
            <a:r>
              <a:rPr lang="nb-NO" sz="1700" dirty="0" err="1"/>
              <a:t>contracts</a:t>
            </a:r>
            <a:r>
              <a:rPr lang="nb-NO" sz="1700" dirty="0"/>
              <a:t> (</a:t>
            </a:r>
            <a:r>
              <a:rPr lang="nb-NO" sz="1700" dirty="0" err="1"/>
              <a:t>signed</a:t>
            </a:r>
            <a:r>
              <a:rPr lang="nb-NO" sz="1700" dirty="0"/>
              <a:t> and original);</a:t>
            </a:r>
          </a:p>
          <a:p>
            <a:pPr lvl="1"/>
            <a:r>
              <a:rPr lang="nb-NO" sz="1700" dirty="0"/>
              <a:t>Bank </a:t>
            </a:r>
            <a:r>
              <a:rPr lang="nb-NO" sz="1700" dirty="0" smtClean="0"/>
              <a:t>statements</a:t>
            </a:r>
            <a:endParaRPr lang="nb-NO" sz="1700" dirty="0" smtClean="0"/>
          </a:p>
          <a:p>
            <a:pPr lvl="1"/>
            <a:endParaRPr lang="nb-NO" sz="1700" dirty="0"/>
          </a:p>
          <a:p>
            <a:r>
              <a:rPr lang="nb-NO" sz="1700" b="1" dirty="0" err="1"/>
              <a:t>Evidence</a:t>
            </a:r>
            <a:r>
              <a:rPr lang="nb-NO" sz="1700" b="1" dirty="0"/>
              <a:t> </a:t>
            </a:r>
            <a:r>
              <a:rPr lang="nb-NO" sz="1700" b="1" dirty="0" err="1"/>
              <a:t>of</a:t>
            </a:r>
            <a:r>
              <a:rPr lang="nb-NO" sz="1700" b="1" dirty="0"/>
              <a:t> </a:t>
            </a:r>
            <a:r>
              <a:rPr lang="nb-NO" sz="1700" b="1" dirty="0" err="1"/>
              <a:t>work</a:t>
            </a:r>
            <a:r>
              <a:rPr lang="nb-NO" sz="1700" b="1" dirty="0"/>
              <a:t> done </a:t>
            </a:r>
            <a:r>
              <a:rPr lang="nb-NO" sz="1700" b="1" dirty="0" err="1"/>
              <a:t>on</a:t>
            </a:r>
            <a:r>
              <a:rPr lang="nb-NO" sz="1700" b="1" dirty="0"/>
              <a:t> </a:t>
            </a:r>
            <a:r>
              <a:rPr lang="nb-NO" sz="1700" b="1" dirty="0" err="1"/>
              <a:t>the</a:t>
            </a:r>
            <a:r>
              <a:rPr lang="nb-NO" sz="1700" b="1" dirty="0"/>
              <a:t> </a:t>
            </a:r>
            <a:r>
              <a:rPr lang="nb-NO" sz="1700" b="1" dirty="0" err="1"/>
              <a:t>project</a:t>
            </a:r>
            <a:r>
              <a:rPr lang="nb-NO" sz="1700" b="1" dirty="0"/>
              <a:t> to </a:t>
            </a:r>
            <a:r>
              <a:rPr lang="nb-NO" sz="1700" b="1" dirty="0" err="1"/>
              <a:t>demonstrate</a:t>
            </a:r>
            <a:r>
              <a:rPr lang="nb-NO" sz="1700" b="1" dirty="0"/>
              <a:t> units:</a:t>
            </a:r>
            <a:endParaRPr lang="nb-NO" sz="1700" dirty="0"/>
          </a:p>
          <a:p>
            <a:pPr lvl="1"/>
            <a:r>
              <a:rPr lang="nb-NO" sz="1700" dirty="0"/>
              <a:t>Lab book, </a:t>
            </a:r>
            <a:r>
              <a:rPr lang="nb-NO" sz="1700" dirty="0" err="1"/>
              <a:t>attendance</a:t>
            </a:r>
            <a:r>
              <a:rPr lang="nb-NO" sz="1700" dirty="0"/>
              <a:t> lists, </a:t>
            </a:r>
            <a:r>
              <a:rPr lang="nb-NO" sz="1700" dirty="0" err="1"/>
              <a:t>conference</a:t>
            </a:r>
            <a:r>
              <a:rPr lang="nb-NO" sz="1700" dirty="0"/>
              <a:t> </a:t>
            </a:r>
            <a:r>
              <a:rPr lang="nb-NO" sz="1700" dirty="0" err="1"/>
              <a:t>abstract</a:t>
            </a:r>
            <a:r>
              <a:rPr lang="nb-NO" sz="1700" dirty="0"/>
              <a:t>, </a:t>
            </a:r>
            <a:r>
              <a:rPr lang="nb-NO" sz="1700" dirty="0" err="1"/>
              <a:t>library</a:t>
            </a:r>
            <a:r>
              <a:rPr lang="nb-NO" sz="1700" dirty="0"/>
              <a:t> </a:t>
            </a:r>
            <a:r>
              <a:rPr lang="nb-NO" sz="1700" dirty="0" err="1"/>
              <a:t>records</a:t>
            </a:r>
            <a:r>
              <a:rPr lang="nb-NO" sz="1700" dirty="0"/>
              <a:t>, travel </a:t>
            </a:r>
            <a:r>
              <a:rPr lang="nb-NO" sz="1700" dirty="0" err="1"/>
              <a:t>expenses</a:t>
            </a:r>
            <a:r>
              <a:rPr lang="nb-NO" sz="1700" dirty="0"/>
              <a:t>, diplomas, </a:t>
            </a:r>
            <a:r>
              <a:rPr lang="nb-NO" sz="1700" dirty="0" err="1"/>
              <a:t>publications</a:t>
            </a:r>
            <a:r>
              <a:rPr lang="nb-NO" sz="1700" dirty="0"/>
              <a:t>, </a:t>
            </a:r>
            <a:r>
              <a:rPr lang="nb-NO" sz="1700" dirty="0" err="1"/>
              <a:t>timesheets</a:t>
            </a:r>
            <a:r>
              <a:rPr lang="nb-NO" sz="1700" dirty="0"/>
              <a:t> (not </a:t>
            </a:r>
            <a:r>
              <a:rPr lang="nb-NO" sz="1700" dirty="0" err="1"/>
              <a:t>mandatory</a:t>
            </a:r>
            <a:r>
              <a:rPr lang="nb-NO" sz="1700" dirty="0"/>
              <a:t>, </a:t>
            </a:r>
            <a:r>
              <a:rPr lang="nb-NO" sz="1700" dirty="0" err="1"/>
              <a:t>but</a:t>
            </a:r>
            <a:r>
              <a:rPr lang="nb-NO" sz="1700" dirty="0"/>
              <a:t> </a:t>
            </a:r>
            <a:r>
              <a:rPr lang="nb-NO" sz="1700" dirty="0" err="1"/>
              <a:t>appreciated</a:t>
            </a:r>
            <a:r>
              <a:rPr lang="nb-NO" sz="1700" dirty="0"/>
              <a:t>); </a:t>
            </a:r>
          </a:p>
          <a:p>
            <a:pPr lvl="1"/>
            <a:r>
              <a:rPr lang="nb-NO" sz="1700" dirty="0"/>
              <a:t>Reports to supervisors, </a:t>
            </a:r>
            <a:r>
              <a:rPr lang="nb-NO" sz="1700" dirty="0" err="1"/>
              <a:t>minutes</a:t>
            </a:r>
            <a:r>
              <a:rPr lang="nb-NO" sz="1700" dirty="0"/>
              <a:t> </a:t>
            </a:r>
            <a:r>
              <a:rPr lang="nb-NO" sz="1700" dirty="0" err="1"/>
              <a:t>of</a:t>
            </a:r>
            <a:r>
              <a:rPr lang="nb-NO" sz="1700" dirty="0"/>
              <a:t> </a:t>
            </a:r>
            <a:r>
              <a:rPr lang="nb-NO" sz="1700" dirty="0" err="1"/>
              <a:t>meetings</a:t>
            </a:r>
            <a:r>
              <a:rPr lang="nb-NO" sz="1700" dirty="0"/>
              <a:t>, emails; </a:t>
            </a:r>
          </a:p>
          <a:p>
            <a:pPr lvl="1"/>
            <a:r>
              <a:rPr lang="nb-NO" sz="1700" dirty="0"/>
              <a:t>For </a:t>
            </a:r>
            <a:r>
              <a:rPr lang="nb-NO" sz="1700" dirty="0" err="1"/>
              <a:t>stays</a:t>
            </a:r>
            <a:r>
              <a:rPr lang="nb-NO" sz="1700" dirty="0"/>
              <a:t> in </a:t>
            </a:r>
            <a:r>
              <a:rPr lang="nb-NO" sz="1700" dirty="0" err="1"/>
              <a:t>another</a:t>
            </a:r>
            <a:r>
              <a:rPr lang="nb-NO" sz="1700" dirty="0"/>
              <a:t> </a:t>
            </a:r>
            <a:r>
              <a:rPr lang="nb-NO" sz="1700" dirty="0" err="1"/>
              <a:t>entity</a:t>
            </a:r>
            <a:r>
              <a:rPr lang="nb-NO" sz="1700" dirty="0"/>
              <a:t> or secondments: </a:t>
            </a:r>
            <a:r>
              <a:rPr lang="nb-NO" sz="1700" dirty="0" err="1"/>
              <a:t>copy</a:t>
            </a:r>
            <a:r>
              <a:rPr lang="nb-NO" sz="1700" dirty="0"/>
              <a:t> of travel / </a:t>
            </a:r>
            <a:r>
              <a:rPr lang="nb-NO" sz="1700" dirty="0" err="1"/>
              <a:t>accommodation</a:t>
            </a:r>
            <a:r>
              <a:rPr lang="nb-NO" sz="1700" dirty="0"/>
              <a:t> </a:t>
            </a:r>
            <a:r>
              <a:rPr lang="nb-NO" sz="1700" dirty="0" err="1"/>
              <a:t>documents</a:t>
            </a:r>
            <a:r>
              <a:rPr lang="nb-NO" sz="1700" dirty="0"/>
              <a:t> and reports to </a:t>
            </a:r>
            <a:r>
              <a:rPr lang="nb-NO" sz="1700" dirty="0" smtClean="0"/>
              <a:t>supervisor</a:t>
            </a:r>
            <a:endParaRPr lang="nb-NO" sz="1700" dirty="0"/>
          </a:p>
        </p:txBody>
      </p:sp>
    </p:spTree>
    <p:extLst>
      <p:ext uri="{BB962C8B-B14F-4D97-AF65-F5344CB8AC3E}">
        <p14:creationId xmlns:p14="http://schemas.microsoft.com/office/powerpoint/2010/main" val="2322173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rgbClr val="C00000"/>
                </a:solidFill>
              </a:rPr>
              <a:t>Supporting</a:t>
            </a:r>
            <a:r>
              <a:rPr lang="nb-NO" dirty="0">
                <a:solidFill>
                  <a:srgbClr val="C00000"/>
                </a:solidFill>
              </a:rPr>
              <a:t> </a:t>
            </a:r>
            <a:r>
              <a:rPr lang="nb-NO" dirty="0" err="1">
                <a:solidFill>
                  <a:srgbClr val="C00000"/>
                </a:solidFill>
              </a:rPr>
              <a:t>documentation</a:t>
            </a:r>
            <a:r>
              <a:rPr lang="nb-NO" dirty="0">
                <a:solidFill>
                  <a:srgbClr val="C00000"/>
                </a:solidFill>
              </a:rPr>
              <a:t> </a:t>
            </a:r>
            <a:r>
              <a:rPr lang="nb-NO" dirty="0" err="1">
                <a:solidFill>
                  <a:srgbClr val="C00000"/>
                </a:solidFill>
              </a:rPr>
              <a:t>requested</a:t>
            </a:r>
            <a:r>
              <a:rPr lang="nb-NO" dirty="0">
                <a:solidFill>
                  <a:srgbClr val="C00000"/>
                </a:solidFill>
              </a:rPr>
              <a:t> from </a:t>
            </a:r>
            <a:r>
              <a:rPr lang="nb-NO" dirty="0" err="1" smtClean="0">
                <a:solidFill>
                  <a:srgbClr val="C00000"/>
                </a:solidFill>
              </a:rPr>
              <a:t>auditors</a:t>
            </a:r>
            <a:r>
              <a:rPr lang="nb-NO" dirty="0" smtClean="0">
                <a:solidFill>
                  <a:srgbClr val="C00000"/>
                </a:solidFill>
              </a:rPr>
              <a:t> (2)	</a:t>
            </a:r>
            <a:endParaRPr lang="nb-NO" dirty="0"/>
          </a:p>
        </p:txBody>
      </p:sp>
      <p:sp>
        <p:nvSpPr>
          <p:cNvPr id="3" name="Content Placeholder 2"/>
          <p:cNvSpPr>
            <a:spLocks noGrp="1"/>
          </p:cNvSpPr>
          <p:nvPr>
            <p:ph idx="1"/>
          </p:nvPr>
        </p:nvSpPr>
        <p:spPr/>
        <p:txBody>
          <a:bodyPr>
            <a:normAutofit fontScale="92500" lnSpcReduction="10000"/>
          </a:bodyPr>
          <a:lstStyle/>
          <a:p>
            <a:r>
              <a:rPr lang="nb-NO" sz="1600" b="1" dirty="0" err="1" smtClean="0"/>
              <a:t>Eligibility</a:t>
            </a:r>
            <a:r>
              <a:rPr lang="nb-NO" sz="1600" b="1" dirty="0" smtClean="0"/>
              <a:t> </a:t>
            </a:r>
            <a:r>
              <a:rPr lang="nb-NO" sz="1600" b="1" dirty="0" err="1"/>
              <a:t>of</a:t>
            </a:r>
            <a:r>
              <a:rPr lang="nb-NO" sz="1600" b="1" dirty="0"/>
              <a:t> </a:t>
            </a:r>
            <a:r>
              <a:rPr lang="nb-NO" sz="1600" b="1" dirty="0" err="1"/>
              <a:t>Fellows</a:t>
            </a:r>
            <a:r>
              <a:rPr lang="nb-NO" sz="1600" b="1" dirty="0"/>
              <a:t>:</a:t>
            </a:r>
            <a:endParaRPr lang="nb-NO" sz="1600" dirty="0"/>
          </a:p>
          <a:p>
            <a:pPr lvl="1"/>
            <a:r>
              <a:rPr lang="nb-NO" sz="1600" dirty="0" smtClean="0"/>
              <a:t>CV and </a:t>
            </a:r>
            <a:r>
              <a:rPr lang="nb-NO" sz="1600" dirty="0" err="1" smtClean="0"/>
              <a:t>copy</a:t>
            </a:r>
            <a:r>
              <a:rPr lang="nb-NO" sz="1600" dirty="0" smtClean="0"/>
              <a:t> </a:t>
            </a:r>
            <a:r>
              <a:rPr lang="nb-NO" sz="1600" dirty="0" err="1" smtClean="0"/>
              <a:t>of</a:t>
            </a:r>
            <a:r>
              <a:rPr lang="nb-NO" sz="1600" dirty="0" smtClean="0"/>
              <a:t> 1st </a:t>
            </a:r>
            <a:r>
              <a:rPr lang="nb-NO" sz="1600" dirty="0" err="1" smtClean="0"/>
              <a:t>degree</a:t>
            </a:r>
            <a:r>
              <a:rPr lang="nb-NO" sz="1600" dirty="0" smtClean="0"/>
              <a:t> </a:t>
            </a:r>
            <a:r>
              <a:rPr lang="nb-NO" sz="1600" dirty="0" err="1" smtClean="0"/>
              <a:t>certificate</a:t>
            </a:r>
            <a:r>
              <a:rPr lang="nb-NO" sz="1600" dirty="0" smtClean="0"/>
              <a:t>, </a:t>
            </a:r>
            <a:r>
              <a:rPr lang="nb-NO" sz="1600" dirty="0" err="1" smtClean="0"/>
              <a:t>doctoral</a:t>
            </a:r>
            <a:r>
              <a:rPr lang="nb-NO" sz="1600" dirty="0" smtClean="0"/>
              <a:t> </a:t>
            </a:r>
            <a:r>
              <a:rPr lang="nb-NO" sz="1600" dirty="0" err="1" smtClean="0"/>
              <a:t>degree</a:t>
            </a:r>
            <a:r>
              <a:rPr lang="nb-NO" sz="1600" dirty="0" smtClean="0"/>
              <a:t> </a:t>
            </a:r>
            <a:r>
              <a:rPr lang="nb-NO" sz="1600" dirty="0" err="1" smtClean="0"/>
              <a:t>certificate</a:t>
            </a:r>
            <a:r>
              <a:rPr lang="nb-NO" sz="1600" dirty="0" smtClean="0"/>
              <a:t>; </a:t>
            </a:r>
          </a:p>
          <a:p>
            <a:pPr lvl="1"/>
            <a:r>
              <a:rPr lang="nb-NO" sz="1600" dirty="0" err="1" smtClean="0"/>
              <a:t>Proof</a:t>
            </a:r>
            <a:r>
              <a:rPr lang="nb-NO" sz="1600" dirty="0" smtClean="0"/>
              <a:t> </a:t>
            </a:r>
            <a:r>
              <a:rPr lang="nb-NO" sz="1600" dirty="0" err="1" smtClean="0"/>
              <a:t>of</a:t>
            </a:r>
            <a:r>
              <a:rPr lang="nb-NO" sz="1600" dirty="0" smtClean="0"/>
              <a:t> </a:t>
            </a:r>
            <a:r>
              <a:rPr lang="nb-NO" sz="1600" dirty="0" err="1" smtClean="0"/>
              <a:t>dates</a:t>
            </a:r>
            <a:r>
              <a:rPr lang="nb-NO" sz="1600" dirty="0" smtClean="0"/>
              <a:t> </a:t>
            </a:r>
            <a:r>
              <a:rPr lang="nb-NO" sz="1600" dirty="0" err="1" smtClean="0"/>
              <a:t>of</a:t>
            </a:r>
            <a:r>
              <a:rPr lang="nb-NO" sz="1600" dirty="0" smtClean="0"/>
              <a:t> </a:t>
            </a:r>
            <a:r>
              <a:rPr lang="nb-NO" sz="1600" dirty="0" err="1" smtClean="0"/>
              <a:t>entry</a:t>
            </a:r>
            <a:r>
              <a:rPr lang="nb-NO" sz="1600" dirty="0" smtClean="0"/>
              <a:t> to Norway (visa, </a:t>
            </a:r>
            <a:r>
              <a:rPr lang="nb-NO" sz="1600" dirty="0" err="1" smtClean="0"/>
              <a:t>tickets</a:t>
            </a:r>
            <a:r>
              <a:rPr lang="nb-NO" sz="1600" dirty="0" smtClean="0"/>
              <a:t>, etc.);</a:t>
            </a:r>
          </a:p>
          <a:p>
            <a:pPr lvl="1"/>
            <a:r>
              <a:rPr lang="nb-NO" sz="1600" dirty="0" err="1" smtClean="0"/>
              <a:t>Proof</a:t>
            </a:r>
            <a:r>
              <a:rPr lang="nb-NO" sz="1600" dirty="0" smtClean="0"/>
              <a:t> </a:t>
            </a:r>
            <a:r>
              <a:rPr lang="nb-NO" sz="1600" dirty="0" err="1" smtClean="0"/>
              <a:t>of</a:t>
            </a:r>
            <a:r>
              <a:rPr lang="nb-NO" sz="1600" dirty="0" smtClean="0"/>
              <a:t> </a:t>
            </a:r>
            <a:r>
              <a:rPr lang="nb-NO" sz="1600" dirty="0" err="1" smtClean="0"/>
              <a:t>their</a:t>
            </a:r>
            <a:r>
              <a:rPr lang="nb-NO" sz="1600" dirty="0" smtClean="0"/>
              <a:t> </a:t>
            </a:r>
            <a:r>
              <a:rPr lang="nb-NO" sz="1600" dirty="0" err="1" smtClean="0"/>
              <a:t>residence</a:t>
            </a:r>
            <a:r>
              <a:rPr lang="nb-NO" sz="1600" dirty="0" smtClean="0"/>
              <a:t> for </a:t>
            </a:r>
            <a:r>
              <a:rPr lang="nb-NO" sz="1600" dirty="0" err="1" smtClean="0"/>
              <a:t>the</a:t>
            </a:r>
            <a:r>
              <a:rPr lang="nb-NO" sz="1600" dirty="0" smtClean="0"/>
              <a:t> 3 </a:t>
            </a:r>
            <a:r>
              <a:rPr lang="nb-NO" sz="1600" dirty="0" err="1" smtClean="0"/>
              <a:t>years</a:t>
            </a:r>
            <a:r>
              <a:rPr lang="nb-NO" sz="1600" dirty="0" smtClean="0"/>
              <a:t> </a:t>
            </a:r>
            <a:r>
              <a:rPr lang="nb-NO" sz="1600" dirty="0" err="1" smtClean="0"/>
              <a:t>before</a:t>
            </a:r>
            <a:r>
              <a:rPr lang="nb-NO" sz="1600" dirty="0" smtClean="0"/>
              <a:t> </a:t>
            </a:r>
            <a:r>
              <a:rPr lang="nb-NO" sz="1600" dirty="0" err="1" smtClean="0"/>
              <a:t>the</a:t>
            </a:r>
            <a:r>
              <a:rPr lang="nb-NO" sz="1600" dirty="0" smtClean="0"/>
              <a:t> </a:t>
            </a:r>
            <a:r>
              <a:rPr lang="nb-NO" sz="1600" dirty="0" err="1" smtClean="0"/>
              <a:t>recruitment</a:t>
            </a:r>
            <a:r>
              <a:rPr lang="nb-NO" sz="1600" dirty="0" smtClean="0"/>
              <a:t> date (e.g. </a:t>
            </a:r>
            <a:r>
              <a:rPr lang="nb-NO" sz="1600" dirty="0" err="1" smtClean="0"/>
              <a:t>residence</a:t>
            </a:r>
            <a:r>
              <a:rPr lang="nb-NO" sz="1600" dirty="0" smtClean="0"/>
              <a:t>/ID </a:t>
            </a:r>
            <a:r>
              <a:rPr lang="nb-NO" sz="1600" dirty="0" err="1" smtClean="0"/>
              <a:t>cards</a:t>
            </a:r>
            <a:r>
              <a:rPr lang="nb-NO" sz="1600" dirty="0" smtClean="0"/>
              <a:t> and/or </a:t>
            </a:r>
            <a:r>
              <a:rPr lang="nb-NO" sz="1600" dirty="0" err="1" smtClean="0"/>
              <a:t>registrations</a:t>
            </a:r>
            <a:r>
              <a:rPr lang="nb-NO" sz="1600" dirty="0" smtClean="0"/>
              <a:t>/</a:t>
            </a:r>
            <a:r>
              <a:rPr lang="nb-NO" sz="1600" dirty="0" err="1" smtClean="0"/>
              <a:t>de-registrations</a:t>
            </a:r>
            <a:r>
              <a:rPr lang="nb-NO" sz="1600" dirty="0" smtClean="0"/>
              <a:t> in </a:t>
            </a:r>
            <a:r>
              <a:rPr lang="nb-NO" sz="1600" dirty="0" err="1" smtClean="0"/>
              <a:t>previous</a:t>
            </a:r>
            <a:r>
              <a:rPr lang="nb-NO" sz="1600" dirty="0" smtClean="0"/>
              <a:t> </a:t>
            </a:r>
            <a:r>
              <a:rPr lang="nb-NO" sz="1600" dirty="0" err="1" smtClean="0"/>
              <a:t>countries</a:t>
            </a:r>
            <a:r>
              <a:rPr lang="nb-NO" sz="1600" dirty="0" smtClean="0"/>
              <a:t>; former </a:t>
            </a:r>
            <a:r>
              <a:rPr lang="nb-NO" sz="1600" dirty="0" err="1" smtClean="0"/>
              <a:t>employment</a:t>
            </a:r>
            <a:r>
              <a:rPr lang="nb-NO" sz="1600" dirty="0" smtClean="0"/>
              <a:t> </a:t>
            </a:r>
            <a:r>
              <a:rPr lang="nb-NO" sz="1600" dirty="0" err="1" smtClean="0"/>
              <a:t>contracts</a:t>
            </a:r>
            <a:r>
              <a:rPr lang="nb-NO" sz="1600" dirty="0" smtClean="0"/>
              <a:t> or </a:t>
            </a:r>
            <a:r>
              <a:rPr lang="nb-NO" sz="1600" dirty="0" err="1" smtClean="0"/>
              <a:t>course</a:t>
            </a:r>
            <a:r>
              <a:rPr lang="nb-NO" sz="1600" dirty="0" smtClean="0"/>
              <a:t> </a:t>
            </a:r>
            <a:r>
              <a:rPr lang="nb-NO" sz="1600" dirty="0" err="1" smtClean="0"/>
              <a:t>enrolment</a:t>
            </a:r>
            <a:r>
              <a:rPr lang="nb-NO" sz="1600" dirty="0" smtClean="0"/>
              <a:t> </a:t>
            </a:r>
            <a:r>
              <a:rPr lang="nb-NO" sz="1600" dirty="0" err="1" smtClean="0"/>
              <a:t>documentation</a:t>
            </a:r>
            <a:r>
              <a:rPr lang="nb-NO" sz="1600" dirty="0" smtClean="0"/>
              <a:t>);</a:t>
            </a:r>
          </a:p>
          <a:p>
            <a:pPr lvl="1"/>
            <a:r>
              <a:rPr lang="nb-NO" sz="1600" dirty="0" err="1" smtClean="0"/>
              <a:t>Specifically</a:t>
            </a:r>
            <a:r>
              <a:rPr lang="nb-NO" sz="1600" dirty="0" smtClean="0"/>
              <a:t> for </a:t>
            </a:r>
            <a:r>
              <a:rPr lang="nb-NO" sz="1600" dirty="0" err="1" smtClean="0"/>
              <a:t>the</a:t>
            </a:r>
            <a:r>
              <a:rPr lang="nb-NO" sz="1600" dirty="0" smtClean="0"/>
              <a:t> </a:t>
            </a:r>
            <a:r>
              <a:rPr lang="nb-NO" sz="1600" dirty="0" err="1" smtClean="0"/>
              <a:t>family</a:t>
            </a:r>
            <a:r>
              <a:rPr lang="nb-NO" sz="1600" dirty="0" smtClean="0"/>
              <a:t> </a:t>
            </a:r>
            <a:r>
              <a:rPr lang="nb-NO" sz="1600" dirty="0" err="1" smtClean="0"/>
              <a:t>allowance</a:t>
            </a:r>
            <a:r>
              <a:rPr lang="nb-NO" sz="1600" dirty="0" smtClean="0"/>
              <a:t>, </a:t>
            </a:r>
            <a:r>
              <a:rPr lang="nb-NO" sz="1600" dirty="0" err="1" smtClean="0"/>
              <a:t>marriage</a:t>
            </a:r>
            <a:r>
              <a:rPr lang="nb-NO" sz="1600" dirty="0" smtClean="0"/>
              <a:t>/formal </a:t>
            </a:r>
            <a:r>
              <a:rPr lang="nb-NO" sz="1600" dirty="0" err="1" smtClean="0"/>
              <a:t>relationship</a:t>
            </a:r>
            <a:r>
              <a:rPr lang="nb-NO" sz="1600" dirty="0" smtClean="0"/>
              <a:t> </a:t>
            </a:r>
            <a:r>
              <a:rPr lang="nb-NO" sz="1600" dirty="0" err="1" smtClean="0"/>
              <a:t>certificate</a:t>
            </a:r>
            <a:r>
              <a:rPr lang="nb-NO" sz="1600" dirty="0" smtClean="0"/>
              <a:t> and/or </a:t>
            </a:r>
            <a:r>
              <a:rPr lang="nb-NO" sz="1600" dirty="0" err="1" smtClean="0"/>
              <a:t>birth</a:t>
            </a:r>
            <a:r>
              <a:rPr lang="nb-NO" sz="1600" dirty="0" smtClean="0"/>
              <a:t> </a:t>
            </a:r>
            <a:r>
              <a:rPr lang="nb-NO" sz="1600" dirty="0" err="1" smtClean="0"/>
              <a:t>certificate</a:t>
            </a:r>
            <a:r>
              <a:rPr lang="nb-NO" sz="1600" dirty="0" smtClean="0"/>
              <a:t>/</a:t>
            </a:r>
            <a:r>
              <a:rPr lang="nb-NO" sz="1600" dirty="0" err="1" smtClean="0"/>
              <a:t>other</a:t>
            </a:r>
            <a:r>
              <a:rPr lang="nb-NO" sz="1600" dirty="0" smtClean="0"/>
              <a:t> </a:t>
            </a:r>
            <a:r>
              <a:rPr lang="nb-NO" sz="1600" dirty="0" err="1" smtClean="0"/>
              <a:t>evidence</a:t>
            </a:r>
            <a:r>
              <a:rPr lang="nb-NO" sz="1600" dirty="0" smtClean="0"/>
              <a:t> </a:t>
            </a:r>
            <a:r>
              <a:rPr lang="nb-NO" sz="1600" dirty="0" err="1" smtClean="0"/>
              <a:t>of</a:t>
            </a:r>
            <a:r>
              <a:rPr lang="nb-NO" sz="1600" dirty="0" smtClean="0"/>
              <a:t> </a:t>
            </a:r>
            <a:r>
              <a:rPr lang="nb-NO" sz="1600" dirty="0" err="1" smtClean="0"/>
              <a:t>having</a:t>
            </a:r>
            <a:r>
              <a:rPr lang="nb-NO" sz="1600" dirty="0" smtClean="0"/>
              <a:t> dependent </a:t>
            </a:r>
            <a:r>
              <a:rPr lang="nb-NO" sz="1600" dirty="0" err="1" smtClean="0"/>
              <a:t>children</a:t>
            </a:r>
            <a:r>
              <a:rPr lang="nb-NO" sz="1600" dirty="0" smtClean="0"/>
              <a:t>.</a:t>
            </a:r>
          </a:p>
          <a:p>
            <a:endParaRPr lang="nb-NO" sz="1600" b="1" dirty="0" smtClean="0"/>
          </a:p>
          <a:p>
            <a:r>
              <a:rPr lang="nb-NO" sz="1600" b="1" dirty="0" err="1" smtClean="0"/>
              <a:t>Recruitment</a:t>
            </a:r>
            <a:r>
              <a:rPr lang="nb-NO" sz="1600" b="1" dirty="0" smtClean="0"/>
              <a:t> </a:t>
            </a:r>
            <a:r>
              <a:rPr lang="nb-NO" sz="1600" b="1" dirty="0"/>
              <a:t>under MSCA ITN:</a:t>
            </a:r>
            <a:endParaRPr lang="nb-NO" sz="1600" dirty="0"/>
          </a:p>
          <a:p>
            <a:pPr lvl="1"/>
            <a:r>
              <a:rPr lang="nb-NO" sz="1600" dirty="0" err="1"/>
              <a:t>Copies</a:t>
            </a:r>
            <a:r>
              <a:rPr lang="nb-NO" sz="1600" dirty="0"/>
              <a:t> </a:t>
            </a:r>
            <a:r>
              <a:rPr lang="nb-NO" sz="1600" dirty="0" err="1"/>
              <a:t>of</a:t>
            </a:r>
            <a:r>
              <a:rPr lang="nb-NO" sz="1600" dirty="0"/>
              <a:t> </a:t>
            </a:r>
            <a:r>
              <a:rPr lang="nb-NO" sz="1600" dirty="0" err="1"/>
              <a:t>published</a:t>
            </a:r>
            <a:r>
              <a:rPr lang="nb-NO" sz="1600" dirty="0"/>
              <a:t> </a:t>
            </a:r>
            <a:r>
              <a:rPr lang="nb-NO" sz="1600" dirty="0" err="1"/>
              <a:t>adverts</a:t>
            </a:r>
            <a:r>
              <a:rPr lang="nb-NO" sz="1600" dirty="0"/>
              <a:t> for </a:t>
            </a:r>
            <a:r>
              <a:rPr lang="nb-NO" sz="1600" dirty="0" err="1"/>
              <a:t>the</a:t>
            </a:r>
            <a:r>
              <a:rPr lang="nb-NO" sz="1600" dirty="0"/>
              <a:t> </a:t>
            </a:r>
            <a:r>
              <a:rPr lang="nb-NO" sz="1600" dirty="0" err="1"/>
              <a:t>vacancy</a:t>
            </a:r>
            <a:r>
              <a:rPr lang="nb-NO" sz="1600" dirty="0"/>
              <a:t> </a:t>
            </a:r>
            <a:r>
              <a:rPr lang="nb-NO" sz="1600" dirty="0" err="1"/>
              <a:t>were</a:t>
            </a:r>
            <a:r>
              <a:rPr lang="nb-NO" sz="1600" dirty="0"/>
              <a:t> </a:t>
            </a:r>
            <a:r>
              <a:rPr lang="nb-NO" sz="1600" dirty="0" err="1"/>
              <a:t>recruited</a:t>
            </a:r>
            <a:r>
              <a:rPr lang="nb-NO" sz="1600" dirty="0"/>
              <a:t>;</a:t>
            </a:r>
          </a:p>
          <a:p>
            <a:pPr lvl="1"/>
            <a:r>
              <a:rPr lang="nb-NO" sz="1600" dirty="0"/>
              <a:t>A </a:t>
            </a:r>
            <a:r>
              <a:rPr lang="nb-NO" sz="1600" dirty="0" err="1"/>
              <a:t>print</a:t>
            </a:r>
            <a:r>
              <a:rPr lang="nb-NO" sz="1600" dirty="0"/>
              <a:t> from </a:t>
            </a:r>
            <a:r>
              <a:rPr lang="nb-NO" sz="1600" dirty="0" err="1"/>
              <a:t>the</a:t>
            </a:r>
            <a:r>
              <a:rPr lang="nb-NO" sz="1600" dirty="0"/>
              <a:t> EURAXESS </a:t>
            </a:r>
            <a:r>
              <a:rPr lang="nb-NO" sz="1600" dirty="0" err="1"/>
              <a:t>jobs</a:t>
            </a:r>
            <a:r>
              <a:rPr lang="nb-NO" sz="1600" dirty="0"/>
              <a:t> portal </a:t>
            </a:r>
            <a:r>
              <a:rPr lang="nb-NO" sz="1600" dirty="0" err="1"/>
              <a:t>registration</a:t>
            </a:r>
            <a:r>
              <a:rPr lang="nb-NO" sz="1600" dirty="0"/>
              <a:t> for </a:t>
            </a:r>
            <a:r>
              <a:rPr lang="nb-NO" sz="1600" dirty="0" err="1"/>
              <a:t>this</a:t>
            </a:r>
            <a:r>
              <a:rPr lang="nb-NO" sz="1600" dirty="0"/>
              <a:t> post – and </a:t>
            </a:r>
            <a:r>
              <a:rPr lang="nb-NO" sz="1600" dirty="0" err="1"/>
              <a:t>any</a:t>
            </a:r>
            <a:r>
              <a:rPr lang="nb-NO" sz="1600" dirty="0"/>
              <a:t> </a:t>
            </a:r>
            <a:r>
              <a:rPr lang="nb-NO" sz="1600" dirty="0" err="1"/>
              <a:t>other</a:t>
            </a:r>
            <a:r>
              <a:rPr lang="nb-NO" sz="1600" dirty="0"/>
              <a:t> </a:t>
            </a:r>
            <a:r>
              <a:rPr lang="nb-NO" sz="1600" dirty="0" err="1"/>
              <a:t>international</a:t>
            </a:r>
            <a:r>
              <a:rPr lang="nb-NO" sz="1600" dirty="0"/>
              <a:t> advertising;</a:t>
            </a:r>
          </a:p>
          <a:p>
            <a:pPr lvl="1"/>
            <a:r>
              <a:rPr lang="nb-NO" sz="1600" dirty="0" err="1"/>
              <a:t>Copies</a:t>
            </a:r>
            <a:r>
              <a:rPr lang="nb-NO" sz="1600" dirty="0"/>
              <a:t> </a:t>
            </a:r>
            <a:r>
              <a:rPr lang="nb-NO" sz="1600" dirty="0" err="1"/>
              <a:t>of</a:t>
            </a:r>
            <a:r>
              <a:rPr lang="nb-NO" sz="1600" dirty="0"/>
              <a:t> </a:t>
            </a:r>
            <a:r>
              <a:rPr lang="nb-NO" sz="1600" dirty="0" err="1"/>
              <a:t>other</a:t>
            </a:r>
            <a:r>
              <a:rPr lang="nb-NO" sz="1600" dirty="0"/>
              <a:t> CVs </a:t>
            </a:r>
            <a:r>
              <a:rPr lang="nb-NO" sz="1600" dirty="0" err="1"/>
              <a:t>received</a:t>
            </a:r>
            <a:r>
              <a:rPr lang="nb-NO" sz="1600" dirty="0"/>
              <a:t>;</a:t>
            </a:r>
          </a:p>
          <a:p>
            <a:pPr lvl="1"/>
            <a:r>
              <a:rPr lang="nb-NO" sz="1600" dirty="0" err="1"/>
              <a:t>Explanation</a:t>
            </a:r>
            <a:r>
              <a:rPr lang="nb-NO" sz="1600" dirty="0"/>
              <a:t> </a:t>
            </a:r>
            <a:r>
              <a:rPr lang="nb-NO" sz="1600" dirty="0" err="1"/>
              <a:t>of</a:t>
            </a:r>
            <a:r>
              <a:rPr lang="nb-NO" sz="1600" dirty="0"/>
              <a:t> </a:t>
            </a:r>
            <a:r>
              <a:rPr lang="nb-NO" sz="1600" dirty="0" err="1"/>
              <a:t>the</a:t>
            </a:r>
            <a:r>
              <a:rPr lang="nb-NO" sz="1600" dirty="0"/>
              <a:t> </a:t>
            </a:r>
            <a:r>
              <a:rPr lang="nb-NO" sz="1600" dirty="0" err="1"/>
              <a:t>recruitment</a:t>
            </a:r>
            <a:r>
              <a:rPr lang="nb-NO" sz="1600" dirty="0"/>
              <a:t> </a:t>
            </a:r>
            <a:r>
              <a:rPr lang="nb-NO" sz="1600" dirty="0" err="1"/>
              <a:t>procedure</a:t>
            </a:r>
            <a:r>
              <a:rPr lang="nb-NO" sz="1600" dirty="0"/>
              <a:t> to </a:t>
            </a:r>
            <a:r>
              <a:rPr lang="nb-NO" sz="1600" dirty="0" err="1"/>
              <a:t>demonstrate</a:t>
            </a:r>
            <a:r>
              <a:rPr lang="nb-NO" sz="1600" dirty="0"/>
              <a:t> </a:t>
            </a:r>
            <a:r>
              <a:rPr lang="nb-NO" sz="1600" dirty="0" err="1"/>
              <a:t>why</a:t>
            </a:r>
            <a:r>
              <a:rPr lang="nb-NO" sz="1600" dirty="0"/>
              <a:t> </a:t>
            </a:r>
            <a:r>
              <a:rPr lang="nb-NO" sz="1600" dirty="0" err="1"/>
              <a:t>the</a:t>
            </a:r>
            <a:r>
              <a:rPr lang="nb-NO" sz="1600" dirty="0"/>
              <a:t> </a:t>
            </a:r>
            <a:r>
              <a:rPr lang="nb-NO" sz="1600" dirty="0" err="1"/>
              <a:t>specific</a:t>
            </a:r>
            <a:r>
              <a:rPr lang="nb-NO" sz="1600" dirty="0"/>
              <a:t> </a:t>
            </a:r>
            <a:r>
              <a:rPr lang="nb-NO" sz="1600" dirty="0" err="1"/>
              <a:t>candidate</a:t>
            </a:r>
            <a:r>
              <a:rPr lang="nb-NO" sz="1600" dirty="0"/>
              <a:t> </a:t>
            </a:r>
            <a:r>
              <a:rPr lang="nb-NO" sz="1600" dirty="0" err="1"/>
              <a:t>was</a:t>
            </a:r>
            <a:r>
              <a:rPr lang="nb-NO" sz="1600" dirty="0"/>
              <a:t> </a:t>
            </a:r>
            <a:r>
              <a:rPr lang="nb-NO" sz="1600" dirty="0" err="1" smtClean="0"/>
              <a:t>selected</a:t>
            </a:r>
            <a:r>
              <a:rPr lang="nb-NO" sz="1600" dirty="0" smtClean="0"/>
              <a:t>.</a:t>
            </a:r>
            <a:endParaRPr lang="nb-NO" sz="1600" dirty="0"/>
          </a:p>
          <a:p>
            <a:endParaRPr lang="nb-NO" sz="1600" dirty="0"/>
          </a:p>
        </p:txBody>
      </p:sp>
    </p:spTree>
    <p:extLst>
      <p:ext uri="{BB962C8B-B14F-4D97-AF65-F5344CB8AC3E}">
        <p14:creationId xmlns:p14="http://schemas.microsoft.com/office/powerpoint/2010/main" val="858672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Ephorte</a:t>
            </a:r>
            <a:r>
              <a:rPr lang="nb-NO" dirty="0" smtClean="0">
                <a:solidFill>
                  <a:srgbClr val="C00000"/>
                </a:solidFill>
              </a:rPr>
              <a:t>  - UiOs </a:t>
            </a:r>
            <a:r>
              <a:rPr lang="nb-NO" dirty="0" err="1" smtClean="0">
                <a:solidFill>
                  <a:srgbClr val="C00000"/>
                </a:solidFill>
              </a:rPr>
              <a:t>Archive</a:t>
            </a:r>
            <a:endParaRPr lang="nb-NO" dirty="0">
              <a:solidFill>
                <a:srgbClr val="C00000"/>
              </a:solidFill>
            </a:endParaRPr>
          </a:p>
        </p:txBody>
      </p:sp>
      <p:sp>
        <p:nvSpPr>
          <p:cNvPr id="3" name="Content Placeholder 2"/>
          <p:cNvSpPr>
            <a:spLocks noGrp="1"/>
          </p:cNvSpPr>
          <p:nvPr>
            <p:ph idx="1"/>
          </p:nvPr>
        </p:nvSpPr>
        <p:spPr/>
        <p:txBody>
          <a:bodyPr/>
          <a:lstStyle/>
          <a:p>
            <a:r>
              <a:rPr lang="nb-NO" sz="2400" dirty="0" err="1" smtClean="0">
                <a:cs typeface="Arial" pitchFamily="34" charset="0"/>
              </a:rPr>
              <a:t>Filed</a:t>
            </a:r>
            <a:r>
              <a:rPr lang="nb-NO" sz="2400" dirty="0" smtClean="0">
                <a:cs typeface="Arial" pitchFamily="34" charset="0"/>
              </a:rPr>
              <a:t> at </a:t>
            </a:r>
            <a:r>
              <a:rPr lang="nb-NO" sz="2400" dirty="0" err="1" smtClean="0">
                <a:cs typeface="Arial" pitchFamily="34" charset="0"/>
              </a:rPr>
              <a:t>the</a:t>
            </a:r>
            <a:r>
              <a:rPr lang="nb-NO" sz="2400" dirty="0" smtClean="0">
                <a:cs typeface="Arial" pitchFamily="34" charset="0"/>
              </a:rPr>
              <a:t> </a:t>
            </a:r>
            <a:r>
              <a:rPr lang="nb-NO" sz="2400" dirty="0" err="1" smtClean="0">
                <a:cs typeface="Arial" pitchFamily="34" charset="0"/>
              </a:rPr>
              <a:t>central</a:t>
            </a:r>
            <a:r>
              <a:rPr lang="nb-NO" sz="2400" dirty="0" smtClean="0">
                <a:cs typeface="Arial" pitchFamily="34" charset="0"/>
              </a:rPr>
              <a:t> </a:t>
            </a:r>
            <a:r>
              <a:rPr lang="nb-NO" sz="2400" dirty="0" err="1" smtClean="0">
                <a:cs typeface="Arial" pitchFamily="34" charset="0"/>
              </a:rPr>
              <a:t>level</a:t>
            </a:r>
            <a:r>
              <a:rPr lang="nb-NO" sz="2400" dirty="0" smtClean="0">
                <a:cs typeface="Arial" pitchFamily="34" charset="0"/>
              </a:rPr>
              <a:t>:</a:t>
            </a:r>
          </a:p>
          <a:p>
            <a:pPr lvl="1"/>
            <a:r>
              <a:rPr lang="nb-NO" sz="2000" dirty="0" err="1" smtClean="0">
                <a:cs typeface="Arial" pitchFamily="34" charset="0"/>
              </a:rPr>
              <a:t>Only</a:t>
            </a:r>
            <a:r>
              <a:rPr lang="nb-NO" sz="2000" dirty="0" smtClean="0">
                <a:cs typeface="Arial" pitchFamily="34" charset="0"/>
              </a:rPr>
              <a:t> </a:t>
            </a:r>
            <a:r>
              <a:rPr lang="nb-NO" sz="2000" dirty="0" err="1" smtClean="0">
                <a:cs typeface="Arial" pitchFamily="34" charset="0"/>
              </a:rPr>
              <a:t>the</a:t>
            </a:r>
            <a:r>
              <a:rPr lang="nb-NO" sz="2000" dirty="0" smtClean="0">
                <a:cs typeface="Arial" pitchFamily="34" charset="0"/>
              </a:rPr>
              <a:t> </a:t>
            </a:r>
            <a:r>
              <a:rPr lang="nb-NO" sz="2000" dirty="0" err="1" smtClean="0">
                <a:cs typeface="Arial" pitchFamily="34" charset="0"/>
              </a:rPr>
              <a:t>documents</a:t>
            </a:r>
            <a:r>
              <a:rPr lang="nb-NO" sz="2000" dirty="0" smtClean="0">
                <a:cs typeface="Arial" pitchFamily="34" charset="0"/>
              </a:rPr>
              <a:t> </a:t>
            </a:r>
            <a:r>
              <a:rPr lang="nb-NO" sz="2000" dirty="0" err="1" smtClean="0">
                <a:cs typeface="Arial" pitchFamily="34" charset="0"/>
              </a:rPr>
              <a:t>which</a:t>
            </a:r>
            <a:r>
              <a:rPr lang="nb-NO" sz="2000" dirty="0" smtClean="0">
                <a:cs typeface="Arial" pitchFamily="34" charset="0"/>
              </a:rPr>
              <a:t> </a:t>
            </a:r>
            <a:r>
              <a:rPr lang="nb-NO" sz="2000" dirty="0" err="1" smtClean="0">
                <a:cs typeface="Arial" pitchFamily="34" charset="0"/>
              </a:rPr>
              <a:t>are</a:t>
            </a:r>
            <a:r>
              <a:rPr lang="nb-NO" sz="2000" dirty="0" smtClean="0">
                <a:cs typeface="Arial" pitchFamily="34" charset="0"/>
              </a:rPr>
              <a:t> </a:t>
            </a:r>
            <a:r>
              <a:rPr lang="nb-NO" sz="2000" dirty="0" err="1" smtClean="0">
                <a:cs typeface="Arial" pitchFamily="34" charset="0"/>
              </a:rPr>
              <a:t>signed</a:t>
            </a:r>
            <a:r>
              <a:rPr lang="nb-NO" sz="2000" dirty="0" smtClean="0">
                <a:cs typeface="Arial" pitchFamily="34" charset="0"/>
              </a:rPr>
              <a:t> </a:t>
            </a:r>
            <a:r>
              <a:rPr lang="nb-NO" sz="2000" dirty="0" err="1" smtClean="0">
                <a:cs typeface="Arial" pitchFamily="34" charset="0"/>
              </a:rPr>
              <a:t>on</a:t>
            </a:r>
            <a:r>
              <a:rPr lang="nb-NO" sz="2000" dirty="0" smtClean="0">
                <a:cs typeface="Arial" pitchFamily="34" charset="0"/>
              </a:rPr>
              <a:t> </a:t>
            </a:r>
            <a:r>
              <a:rPr lang="nb-NO" sz="2000" dirty="0" err="1" smtClean="0">
                <a:cs typeface="Arial" pitchFamily="34" charset="0"/>
              </a:rPr>
              <a:t>paper</a:t>
            </a:r>
            <a:r>
              <a:rPr lang="nb-NO" sz="2000" dirty="0" smtClean="0">
                <a:cs typeface="Arial" pitchFamily="34" charset="0"/>
              </a:rPr>
              <a:t>:</a:t>
            </a:r>
          </a:p>
          <a:p>
            <a:pPr lvl="2"/>
            <a:r>
              <a:rPr lang="nb-NO" sz="1600" dirty="0" err="1" smtClean="0">
                <a:cs typeface="Arial" pitchFamily="34" charset="0"/>
              </a:rPr>
              <a:t>Consortium</a:t>
            </a:r>
            <a:r>
              <a:rPr lang="nb-NO" sz="1600" dirty="0" smtClean="0">
                <a:cs typeface="Arial" pitchFamily="34" charset="0"/>
              </a:rPr>
              <a:t> </a:t>
            </a:r>
            <a:r>
              <a:rPr lang="nb-NO" sz="1600" dirty="0" smtClean="0">
                <a:cs typeface="Arial" pitchFamily="34" charset="0"/>
              </a:rPr>
              <a:t>Agreement</a:t>
            </a:r>
            <a:endParaRPr lang="nb-NO" sz="1600" dirty="0" smtClean="0">
              <a:cs typeface="Arial" pitchFamily="34" charset="0"/>
            </a:endParaRPr>
          </a:p>
          <a:p>
            <a:r>
              <a:rPr lang="nb-NO" sz="2400" dirty="0" err="1" smtClean="0">
                <a:cs typeface="Arial" pitchFamily="34" charset="0"/>
              </a:rPr>
              <a:t>Filed</a:t>
            </a:r>
            <a:r>
              <a:rPr lang="nb-NO" sz="2400" dirty="0" smtClean="0">
                <a:cs typeface="Arial" pitchFamily="34" charset="0"/>
              </a:rPr>
              <a:t> at </a:t>
            </a:r>
            <a:r>
              <a:rPr lang="nb-NO" sz="2400" dirty="0" err="1" smtClean="0">
                <a:cs typeface="Arial" pitchFamily="34" charset="0"/>
              </a:rPr>
              <a:t>the</a:t>
            </a:r>
            <a:r>
              <a:rPr lang="nb-NO" sz="2400" dirty="0" smtClean="0">
                <a:cs typeface="Arial" pitchFamily="34" charset="0"/>
              </a:rPr>
              <a:t> </a:t>
            </a:r>
            <a:r>
              <a:rPr lang="nb-NO" sz="2400" dirty="0" err="1" smtClean="0">
                <a:cs typeface="Arial" pitchFamily="34" charset="0"/>
              </a:rPr>
              <a:t>local</a:t>
            </a:r>
            <a:r>
              <a:rPr lang="nb-NO" sz="2400" dirty="0" smtClean="0">
                <a:cs typeface="Arial" pitchFamily="34" charset="0"/>
              </a:rPr>
              <a:t> </a:t>
            </a:r>
            <a:r>
              <a:rPr lang="nb-NO" sz="2400" dirty="0" err="1" smtClean="0">
                <a:cs typeface="Arial" pitchFamily="34" charset="0"/>
              </a:rPr>
              <a:t>level</a:t>
            </a:r>
            <a:r>
              <a:rPr lang="nb-NO" sz="2400" dirty="0" smtClean="0">
                <a:cs typeface="Arial" pitchFamily="34" charset="0"/>
              </a:rPr>
              <a:t>:</a:t>
            </a:r>
          </a:p>
          <a:p>
            <a:pPr lvl="1"/>
            <a:r>
              <a:rPr lang="nb-NO" sz="2000" dirty="0">
                <a:cs typeface="Arial" pitchFamily="34" charset="0"/>
              </a:rPr>
              <a:t>All </a:t>
            </a:r>
            <a:r>
              <a:rPr lang="nb-NO" sz="2000" dirty="0" err="1">
                <a:cs typeface="Arial" pitchFamily="34" charset="0"/>
              </a:rPr>
              <a:t>documents</a:t>
            </a:r>
            <a:r>
              <a:rPr lang="nb-NO" sz="2000" dirty="0">
                <a:cs typeface="Arial" pitchFamily="34" charset="0"/>
              </a:rPr>
              <a:t> </a:t>
            </a:r>
            <a:r>
              <a:rPr lang="nb-NO" sz="2000" dirty="0" err="1">
                <a:cs typeface="Arial" pitchFamily="34" charset="0"/>
              </a:rPr>
              <a:t>which</a:t>
            </a:r>
            <a:r>
              <a:rPr lang="nb-NO" sz="2000" dirty="0">
                <a:cs typeface="Arial" pitchFamily="34" charset="0"/>
              </a:rPr>
              <a:t> </a:t>
            </a:r>
            <a:r>
              <a:rPr lang="nb-NO" sz="2000" dirty="0" err="1">
                <a:cs typeface="Arial" pitchFamily="34" charset="0"/>
              </a:rPr>
              <a:t>are</a:t>
            </a:r>
            <a:r>
              <a:rPr lang="nb-NO" sz="2000" dirty="0">
                <a:cs typeface="Arial" pitchFamily="34" charset="0"/>
              </a:rPr>
              <a:t> </a:t>
            </a:r>
            <a:r>
              <a:rPr lang="nb-NO" sz="2000" dirty="0" err="1">
                <a:cs typeface="Arial" pitchFamily="34" charset="0"/>
              </a:rPr>
              <a:t>signed</a:t>
            </a:r>
            <a:r>
              <a:rPr lang="nb-NO" sz="2000" dirty="0">
                <a:cs typeface="Arial" pitchFamily="34" charset="0"/>
              </a:rPr>
              <a:t> </a:t>
            </a:r>
            <a:r>
              <a:rPr lang="nb-NO" sz="2000" dirty="0" err="1" smtClean="0">
                <a:cs typeface="Arial" pitchFamily="34" charset="0"/>
              </a:rPr>
              <a:t>electronically</a:t>
            </a:r>
            <a:r>
              <a:rPr lang="nb-NO" sz="2000" dirty="0" smtClean="0">
                <a:cs typeface="Arial" pitchFamily="34" charset="0"/>
              </a:rPr>
              <a:t> </a:t>
            </a:r>
            <a:r>
              <a:rPr lang="nb-NO" sz="2000" dirty="0" err="1" smtClean="0">
                <a:cs typeface="Arial" pitchFamily="34" charset="0"/>
              </a:rPr>
              <a:t>through</a:t>
            </a:r>
            <a:r>
              <a:rPr lang="nb-NO" sz="2000" dirty="0" smtClean="0">
                <a:cs typeface="Arial" pitchFamily="34" charset="0"/>
              </a:rPr>
              <a:t> </a:t>
            </a:r>
            <a:r>
              <a:rPr lang="nb-NO" sz="2000" dirty="0" err="1" smtClean="0">
                <a:cs typeface="Arial" pitchFamily="34" charset="0"/>
              </a:rPr>
              <a:t>the</a:t>
            </a:r>
            <a:r>
              <a:rPr lang="nb-NO" sz="2000" dirty="0" smtClean="0">
                <a:cs typeface="Arial" pitchFamily="34" charset="0"/>
              </a:rPr>
              <a:t> </a:t>
            </a:r>
            <a:r>
              <a:rPr lang="nb-NO" sz="2000" dirty="0" err="1" smtClean="0">
                <a:cs typeface="Arial" pitchFamily="34" charset="0"/>
              </a:rPr>
              <a:t>Funding</a:t>
            </a:r>
            <a:r>
              <a:rPr lang="nb-NO" sz="2000" dirty="0" smtClean="0">
                <a:cs typeface="Arial" pitchFamily="34" charset="0"/>
              </a:rPr>
              <a:t> and Tender portal </a:t>
            </a:r>
            <a:r>
              <a:rPr lang="nb-NO" sz="2000" dirty="0" smtClean="0">
                <a:cs typeface="Arial" pitchFamily="34" charset="0"/>
              </a:rPr>
              <a:t>and </a:t>
            </a:r>
            <a:r>
              <a:rPr lang="nb-NO" sz="2000" dirty="0" err="1" smtClean="0">
                <a:cs typeface="Arial" pitchFamily="34" charset="0"/>
              </a:rPr>
              <a:t>others</a:t>
            </a:r>
            <a:r>
              <a:rPr lang="nb-NO" sz="2000" dirty="0" smtClean="0">
                <a:cs typeface="Arial" pitchFamily="34" charset="0"/>
              </a:rPr>
              <a:t>:</a:t>
            </a:r>
            <a:endParaRPr lang="nb-NO" sz="2000" dirty="0">
              <a:cs typeface="Arial" pitchFamily="34" charset="0"/>
            </a:endParaRPr>
          </a:p>
          <a:p>
            <a:pPr lvl="2"/>
            <a:r>
              <a:rPr lang="nb-NO" sz="1800" dirty="0" err="1">
                <a:cs typeface="Arial" pitchFamily="34" charset="0"/>
              </a:rPr>
              <a:t>Contracts</a:t>
            </a:r>
            <a:r>
              <a:rPr lang="nb-NO" sz="1800" dirty="0">
                <a:cs typeface="Arial" pitchFamily="34" charset="0"/>
              </a:rPr>
              <a:t> </a:t>
            </a:r>
            <a:r>
              <a:rPr lang="nb-NO" sz="1800" dirty="0" smtClean="0">
                <a:cs typeface="Arial" pitchFamily="34" charset="0"/>
              </a:rPr>
              <a:t>– </a:t>
            </a:r>
            <a:r>
              <a:rPr lang="nb-NO" sz="1800" dirty="0" err="1" smtClean="0">
                <a:cs typeface="Arial" pitchFamily="34" charset="0"/>
              </a:rPr>
              <a:t>Declaration</a:t>
            </a:r>
            <a:r>
              <a:rPr lang="nb-NO" sz="1800" dirty="0" smtClean="0">
                <a:cs typeface="Arial" pitchFamily="34" charset="0"/>
              </a:rPr>
              <a:t> </a:t>
            </a:r>
            <a:r>
              <a:rPr lang="nb-NO" sz="1800" dirty="0" err="1" smtClean="0">
                <a:cs typeface="Arial" pitchFamily="34" charset="0"/>
              </a:rPr>
              <a:t>of</a:t>
            </a:r>
            <a:r>
              <a:rPr lang="nb-NO" sz="1800" dirty="0" smtClean="0">
                <a:cs typeface="Arial" pitchFamily="34" charset="0"/>
              </a:rPr>
              <a:t> </a:t>
            </a:r>
            <a:r>
              <a:rPr lang="nb-NO" sz="1800" dirty="0" err="1" smtClean="0">
                <a:cs typeface="Arial" pitchFamily="34" charset="0"/>
              </a:rPr>
              <a:t>Honour</a:t>
            </a:r>
            <a:r>
              <a:rPr lang="nb-NO" sz="1800" dirty="0" smtClean="0">
                <a:cs typeface="Arial" pitchFamily="34" charset="0"/>
              </a:rPr>
              <a:t> and </a:t>
            </a:r>
            <a:r>
              <a:rPr lang="nb-NO" sz="1800" dirty="0">
                <a:cs typeface="Arial" pitchFamily="34" charset="0"/>
              </a:rPr>
              <a:t>Grant Agreement and</a:t>
            </a:r>
            <a:r>
              <a:rPr lang="nb-NO" sz="1800" dirty="0" smtClean="0">
                <a:cs typeface="Arial" pitchFamily="34" charset="0"/>
              </a:rPr>
              <a:t> </a:t>
            </a:r>
            <a:r>
              <a:rPr lang="nb-NO" sz="1800" dirty="0" err="1" smtClean="0">
                <a:cs typeface="Arial" pitchFamily="34" charset="0"/>
              </a:rPr>
              <a:t>Contract</a:t>
            </a:r>
            <a:r>
              <a:rPr lang="nb-NO" sz="1800" dirty="0" smtClean="0">
                <a:cs typeface="Arial" pitchFamily="34" charset="0"/>
              </a:rPr>
              <a:t> </a:t>
            </a:r>
            <a:r>
              <a:rPr lang="nb-NO" sz="1800" dirty="0" err="1">
                <a:cs typeface="Arial" pitchFamily="34" charset="0"/>
              </a:rPr>
              <a:t>Amendments</a:t>
            </a:r>
            <a:endParaRPr lang="nb-NO" sz="1800" dirty="0">
              <a:cs typeface="Arial" pitchFamily="34" charset="0"/>
            </a:endParaRPr>
          </a:p>
          <a:p>
            <a:pPr lvl="2"/>
            <a:r>
              <a:rPr lang="nb-NO" sz="1800" dirty="0" smtClean="0">
                <a:cs typeface="Arial" pitchFamily="34" charset="0"/>
              </a:rPr>
              <a:t>Scientific reports</a:t>
            </a:r>
          </a:p>
          <a:p>
            <a:pPr lvl="2"/>
            <a:r>
              <a:rPr lang="nb-NO" sz="1800" dirty="0" smtClean="0">
                <a:cs typeface="Arial" pitchFamily="34" charset="0"/>
              </a:rPr>
              <a:t>Financial </a:t>
            </a:r>
            <a:r>
              <a:rPr lang="nb-NO" sz="1800" dirty="0" smtClean="0">
                <a:cs typeface="Arial" pitchFamily="34" charset="0"/>
              </a:rPr>
              <a:t>reports</a:t>
            </a:r>
            <a:endParaRPr lang="nb-NO" sz="1800" dirty="0">
              <a:cs typeface="Arial" pitchFamily="34" charset="0"/>
            </a:endParaRPr>
          </a:p>
          <a:p>
            <a:pPr lvl="2"/>
            <a:r>
              <a:rPr lang="nb-NO" sz="1800" dirty="0" err="1" smtClean="0">
                <a:cs typeface="Arial" pitchFamily="34" charset="0"/>
              </a:rPr>
              <a:t>Important</a:t>
            </a:r>
            <a:r>
              <a:rPr lang="nb-NO" sz="1800" dirty="0" smtClean="0">
                <a:cs typeface="Arial" pitchFamily="34" charset="0"/>
              </a:rPr>
              <a:t> </a:t>
            </a:r>
            <a:r>
              <a:rPr lang="nb-NO" sz="1800" dirty="0" smtClean="0">
                <a:cs typeface="Arial" pitchFamily="34" charset="0"/>
              </a:rPr>
              <a:t>emails</a:t>
            </a:r>
          </a:p>
          <a:p>
            <a:pPr lvl="2"/>
            <a:r>
              <a:rPr lang="nb-NO" sz="1800" dirty="0">
                <a:cs typeface="Arial" pitchFamily="34" charset="0"/>
              </a:rPr>
              <a:t>Etc.</a:t>
            </a:r>
          </a:p>
          <a:p>
            <a:endParaRPr lang="nb-NO"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Innovative Training Networks (ITN) Info </a:t>
            </a:r>
            <a:r>
              <a:rPr lang="en-US" dirty="0" smtClean="0">
                <a:solidFill>
                  <a:srgbClr val="C00000"/>
                </a:solidFill>
              </a:rPr>
              <a:t>Day </a:t>
            </a:r>
            <a:r>
              <a:rPr lang="en-US" dirty="0" smtClean="0">
                <a:solidFill>
                  <a:srgbClr val="C00000"/>
                </a:solidFill>
              </a:rPr>
              <a:t>2019</a:t>
            </a:r>
            <a:r>
              <a:rPr lang="en-US" dirty="0"/>
              <a:t/>
            </a:r>
            <a:br>
              <a:rPr lang="en-US" dirty="0"/>
            </a:br>
            <a:endParaRPr lang="nb-NO"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The </a:t>
            </a:r>
            <a:r>
              <a:rPr lang="en-US" dirty="0"/>
              <a:t>European Commission and Research Executive Agency recently held a Coordinators' Day event for ITN submissions successful in the </a:t>
            </a:r>
            <a:r>
              <a:rPr lang="en-US" dirty="0" smtClean="0"/>
              <a:t>2019 call providing </a:t>
            </a:r>
            <a:r>
              <a:rPr lang="en-US" dirty="0"/>
              <a:t>them with useful information on the implementation of their projects. </a:t>
            </a:r>
            <a:endParaRPr lang="en-US" dirty="0" smtClean="0"/>
          </a:p>
          <a:p>
            <a:pPr marL="0" indent="0">
              <a:buNone/>
            </a:pPr>
            <a:endParaRPr lang="en-US" dirty="0"/>
          </a:p>
          <a:p>
            <a:pPr marL="0" indent="0">
              <a:buNone/>
            </a:pPr>
            <a:r>
              <a:rPr lang="en-US" dirty="0" smtClean="0">
                <a:hlinkClick r:id="rId2"/>
              </a:rPr>
              <a:t>The </a:t>
            </a:r>
            <a:r>
              <a:rPr lang="en-US" dirty="0">
                <a:hlinkClick r:id="rId2"/>
              </a:rPr>
              <a:t>presentation slides from the day </a:t>
            </a:r>
            <a:r>
              <a:rPr lang="en-US" dirty="0" smtClean="0">
                <a:hlinkClick r:id="rId2"/>
              </a:rPr>
              <a:t>cover</a:t>
            </a:r>
            <a:r>
              <a:rPr lang="en-US" dirty="0"/>
              <a:t>:</a:t>
            </a:r>
          </a:p>
          <a:p>
            <a:pPr lvl="1"/>
            <a:r>
              <a:rPr lang="en-US" dirty="0"/>
              <a:t>Recruitment;</a:t>
            </a:r>
          </a:p>
          <a:p>
            <a:pPr lvl="1"/>
            <a:r>
              <a:rPr lang="en-US" dirty="0"/>
              <a:t>Reporting;</a:t>
            </a:r>
          </a:p>
          <a:p>
            <a:pPr lvl="1"/>
            <a:r>
              <a:rPr lang="en-US" dirty="0"/>
              <a:t>Finance;</a:t>
            </a:r>
          </a:p>
          <a:p>
            <a:pPr lvl="1"/>
            <a:r>
              <a:rPr lang="en-US" dirty="0"/>
              <a:t>Ethics and Research Integrity;</a:t>
            </a:r>
          </a:p>
          <a:p>
            <a:pPr lvl="1"/>
            <a:r>
              <a:rPr lang="en-US" dirty="0"/>
              <a:t>IP Management in Horizon 2020 (focus on MSCA);</a:t>
            </a:r>
          </a:p>
          <a:p>
            <a:pPr lvl="1"/>
            <a:r>
              <a:rPr lang="en-US" dirty="0"/>
              <a:t>Open Access to Publications and Research Data;</a:t>
            </a:r>
          </a:p>
          <a:p>
            <a:pPr lvl="1"/>
            <a:r>
              <a:rPr lang="en-US" dirty="0"/>
              <a:t>Communication/Outreach and Dissemination;</a:t>
            </a:r>
          </a:p>
          <a:p>
            <a:pPr lvl="1"/>
            <a:r>
              <a:rPr lang="en-US" dirty="0"/>
              <a:t>ITN Best Practices;</a:t>
            </a:r>
          </a:p>
          <a:p>
            <a:pPr lvl="1"/>
            <a:r>
              <a:rPr lang="en-US" dirty="0"/>
              <a:t>European Industrial Doctorates (EID); and</a:t>
            </a:r>
          </a:p>
          <a:p>
            <a:pPr lvl="1"/>
            <a:r>
              <a:rPr lang="en-US" dirty="0"/>
              <a:t>European Joint Doctorate (EJD</a:t>
            </a:r>
            <a:r>
              <a:rPr lang="en-US" dirty="0" smtClean="0"/>
              <a:t>)</a:t>
            </a:r>
            <a:endParaRPr lang="en-US" dirty="0"/>
          </a:p>
          <a:p>
            <a:pPr marL="0" indent="0">
              <a:buNone/>
            </a:pPr>
            <a:endParaRPr lang="nb-NO" dirty="0"/>
          </a:p>
        </p:txBody>
      </p:sp>
    </p:spTree>
    <p:extLst>
      <p:ext uri="{BB962C8B-B14F-4D97-AF65-F5344CB8AC3E}">
        <p14:creationId xmlns:p14="http://schemas.microsoft.com/office/powerpoint/2010/main" val="219720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C00000"/>
                </a:solidFill>
              </a:rPr>
              <a:t>Marie Curie – </a:t>
            </a:r>
            <a:br>
              <a:rPr lang="nb-NO" dirty="0" smtClean="0">
                <a:solidFill>
                  <a:srgbClr val="C00000"/>
                </a:solidFill>
              </a:rPr>
            </a:br>
            <a:r>
              <a:rPr lang="nb-NO" dirty="0" smtClean="0">
                <a:solidFill>
                  <a:srgbClr val="C00000"/>
                </a:solidFill>
              </a:rPr>
              <a:t>Initial Training </a:t>
            </a:r>
            <a:r>
              <a:rPr lang="nb-NO" dirty="0">
                <a:solidFill>
                  <a:srgbClr val="C00000"/>
                </a:solidFill>
              </a:rPr>
              <a:t>N</a:t>
            </a:r>
            <a:r>
              <a:rPr lang="nb-NO" dirty="0" smtClean="0">
                <a:solidFill>
                  <a:srgbClr val="C00000"/>
                </a:solidFill>
              </a:rPr>
              <a:t>etworks (ITN)</a:t>
            </a:r>
            <a:endParaRPr lang="nb-NO" dirty="0">
              <a:solidFill>
                <a:srgbClr val="C00000"/>
              </a:solidFill>
            </a:endParaRPr>
          </a:p>
        </p:txBody>
      </p:sp>
      <p:sp>
        <p:nvSpPr>
          <p:cNvPr id="3" name="Content Placeholder 2"/>
          <p:cNvSpPr>
            <a:spLocks noGrp="1"/>
          </p:cNvSpPr>
          <p:nvPr>
            <p:ph idx="1"/>
          </p:nvPr>
        </p:nvSpPr>
        <p:spPr>
          <a:xfrm>
            <a:off x="990600" y="1981200"/>
            <a:ext cx="7757864" cy="4114800"/>
          </a:xfrm>
        </p:spPr>
        <p:txBody>
          <a:bodyPr/>
          <a:lstStyle/>
          <a:p>
            <a:endParaRPr lang="en-US" sz="1600" dirty="0" smtClean="0"/>
          </a:p>
          <a:p>
            <a:endParaRPr lang="en-US" sz="1600" dirty="0"/>
          </a:p>
          <a:p>
            <a:r>
              <a:rPr lang="en-US" sz="2000" dirty="0" smtClean="0"/>
              <a:t>ITN </a:t>
            </a:r>
            <a:r>
              <a:rPr lang="en-US" sz="2000" dirty="0"/>
              <a:t>supports competitively selected joint research training and/or doctoral </a:t>
            </a:r>
            <a:r>
              <a:rPr lang="en-US" sz="2000" dirty="0" err="1"/>
              <a:t>programmes</a:t>
            </a:r>
            <a:r>
              <a:rPr lang="en-US" sz="2000" dirty="0"/>
              <a:t>, implemented by partnerships of universities, research institutions, research infrastructures, businesses, SMEs, and other socio-economic actors from different countries across Europe and beyond. </a:t>
            </a:r>
          </a:p>
          <a:p>
            <a:endParaRPr lang="en-US" sz="2000" dirty="0" smtClean="0"/>
          </a:p>
          <a:p>
            <a:r>
              <a:rPr lang="en-US" sz="2000" dirty="0" smtClean="0"/>
              <a:t>Partnerships </a:t>
            </a:r>
            <a:r>
              <a:rPr lang="en-US" sz="2000" dirty="0"/>
              <a:t>take the form of collaborative </a:t>
            </a:r>
            <a:r>
              <a:rPr lang="en-US" sz="2000" b="1" dirty="0"/>
              <a:t>European Training Networks</a:t>
            </a:r>
            <a:r>
              <a:rPr lang="en-US" sz="2000" dirty="0"/>
              <a:t> (ETN), </a:t>
            </a:r>
            <a:r>
              <a:rPr lang="en-US" sz="2000" b="1" dirty="0"/>
              <a:t>European Industrial Doctorates </a:t>
            </a:r>
            <a:r>
              <a:rPr lang="en-US" sz="2000" dirty="0"/>
              <a:t>(EID) or </a:t>
            </a:r>
            <a:r>
              <a:rPr lang="en-US" sz="2000" b="1" dirty="0"/>
              <a:t>European Joint Doctorates</a:t>
            </a:r>
            <a:r>
              <a:rPr lang="en-US" sz="2000" dirty="0"/>
              <a:t> (EJD). </a:t>
            </a:r>
          </a:p>
        </p:txBody>
      </p:sp>
    </p:spTree>
    <p:extLst>
      <p:ext uri="{BB962C8B-B14F-4D97-AF65-F5344CB8AC3E}">
        <p14:creationId xmlns:p14="http://schemas.microsoft.com/office/powerpoint/2010/main" val="3577155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EU Research Support at UiO</a:t>
            </a:r>
            <a:endParaRPr lang="nb-NO" dirty="0"/>
          </a:p>
        </p:txBody>
      </p:sp>
      <p:sp>
        <p:nvSpPr>
          <p:cNvPr id="3" name="Content Placeholder 2"/>
          <p:cNvSpPr>
            <a:spLocks noGrp="1"/>
          </p:cNvSpPr>
          <p:nvPr>
            <p:ph idx="1"/>
          </p:nvPr>
        </p:nvSpPr>
        <p:spPr>
          <a:xfrm>
            <a:off x="1043608" y="2060848"/>
            <a:ext cx="7757864" cy="4114800"/>
          </a:xfrm>
        </p:spPr>
        <p:txBody>
          <a:bodyPr/>
          <a:lstStyle/>
          <a:p>
            <a:r>
              <a:rPr lang="en-US" sz="1800" dirty="0" smtClean="0"/>
              <a:t>EU </a:t>
            </a:r>
            <a:r>
              <a:rPr lang="en-US" sz="1800" dirty="0"/>
              <a:t>Research Support at </a:t>
            </a:r>
            <a:r>
              <a:rPr lang="en-US" sz="1800" dirty="0" err="1"/>
              <a:t>UiO</a:t>
            </a:r>
            <a:r>
              <a:rPr lang="en-US" sz="1800" dirty="0"/>
              <a:t> is provided by </a:t>
            </a:r>
            <a:r>
              <a:rPr lang="en-US" sz="1800" dirty="0" err="1"/>
              <a:t>UiO's</a:t>
            </a:r>
            <a:r>
              <a:rPr lang="en-US" sz="1800" dirty="0"/>
              <a:t> EU-Office and advisers at the faculties and departments, who work in close collaboration to offer professional research support on Horizon 2020.</a:t>
            </a:r>
          </a:p>
          <a:p>
            <a:endParaRPr lang="en-US" sz="1800" b="1" dirty="0"/>
          </a:p>
          <a:p>
            <a:r>
              <a:rPr lang="en-US" sz="1800" dirty="0" smtClean="0"/>
              <a:t>Contact </a:t>
            </a:r>
            <a:r>
              <a:rPr lang="en-US" sz="1800" dirty="0" err="1"/>
              <a:t>UiO's</a:t>
            </a:r>
            <a:r>
              <a:rPr lang="en-US" sz="1800" dirty="0"/>
              <a:t> </a:t>
            </a:r>
            <a:r>
              <a:rPr lang="en-US" sz="1800" dirty="0" smtClean="0"/>
              <a:t>EU-office and/or you local support unit if:</a:t>
            </a:r>
            <a:endParaRPr lang="en-US" sz="1800" dirty="0"/>
          </a:p>
          <a:p>
            <a:pPr lvl="1"/>
            <a:r>
              <a:rPr lang="en-US" sz="1400" dirty="0"/>
              <a:t>You have questions related to all aspects of EU-funded activities at </a:t>
            </a:r>
            <a:r>
              <a:rPr lang="en-US" sz="1400" dirty="0" err="1"/>
              <a:t>UiO</a:t>
            </a:r>
            <a:r>
              <a:rPr lang="en-US" sz="1400" dirty="0"/>
              <a:t>.</a:t>
            </a:r>
          </a:p>
          <a:p>
            <a:pPr lvl="1"/>
            <a:r>
              <a:rPr lang="en-US" sz="1400" dirty="0" smtClean="0"/>
              <a:t>you </a:t>
            </a:r>
            <a:r>
              <a:rPr lang="en-US" sz="1400" dirty="0"/>
              <a:t>would like to discuss  opportunities for H2020-funded support to one or more fields/research groups</a:t>
            </a:r>
          </a:p>
          <a:p>
            <a:pPr lvl="1"/>
            <a:r>
              <a:rPr lang="en-US" sz="1400" dirty="0"/>
              <a:t>you need help and advice on how to find or understand H2020 documents and/or calls</a:t>
            </a:r>
          </a:p>
          <a:p>
            <a:pPr lvl="1"/>
            <a:r>
              <a:rPr lang="en-US" sz="1400" dirty="0"/>
              <a:t>you wish to develop/participate in a project under H2020 as a coordinator or a partner</a:t>
            </a:r>
          </a:p>
          <a:p>
            <a:pPr lvl="1"/>
            <a:r>
              <a:rPr lang="en-US" sz="1400" dirty="0"/>
              <a:t>you need advice or guidance on other EU funded </a:t>
            </a:r>
            <a:r>
              <a:rPr lang="en-US" sz="1400" dirty="0" smtClean="0"/>
              <a:t>initiatives </a:t>
            </a:r>
            <a:r>
              <a:rPr lang="en-US" sz="1400" dirty="0"/>
              <a:t> </a:t>
            </a:r>
          </a:p>
          <a:p>
            <a:endParaRPr lang="nb-NO" sz="1800" dirty="0" smtClean="0">
              <a:cs typeface="Arial" pitchFamily="34" charset="0"/>
            </a:endParaRPr>
          </a:p>
          <a:p>
            <a:r>
              <a:rPr lang="nb-NO" sz="1800" dirty="0" err="1" smtClean="0">
                <a:cs typeface="Arial" pitchFamily="34" charset="0"/>
              </a:rPr>
              <a:t>Contact</a:t>
            </a:r>
            <a:r>
              <a:rPr lang="nb-NO" sz="1800" dirty="0" smtClean="0">
                <a:cs typeface="Arial" pitchFamily="34" charset="0"/>
              </a:rPr>
              <a:t> </a:t>
            </a:r>
            <a:r>
              <a:rPr lang="nb-NO" sz="1800" dirty="0" smtClean="0">
                <a:cs typeface="Arial" pitchFamily="34" charset="0"/>
                <a:hlinkClick r:id="rId2"/>
              </a:rPr>
              <a:t>EU Research Support at UiO</a:t>
            </a:r>
            <a:endParaRPr lang="nb-NO" sz="1800" dirty="0" smtClean="0">
              <a:cs typeface="Arial" pitchFamily="34" charset="0"/>
            </a:endParaRPr>
          </a:p>
          <a:p>
            <a:pPr>
              <a:buNone/>
            </a:pPr>
            <a:r>
              <a:rPr lang="nb-NO" sz="1400" dirty="0" smtClean="0">
                <a:solidFill>
                  <a:srgbClr val="0070C0"/>
                </a:solidFill>
                <a:cs typeface="Arial" pitchFamily="34" charset="0"/>
              </a:rPr>
              <a:t>	</a:t>
            </a:r>
            <a:endParaRPr lang="nb-NO" sz="1400" dirty="0">
              <a:solidFill>
                <a:schemeClr val="accent2"/>
              </a:solidFill>
              <a:cs typeface="Arial" pitchFamily="34" charset="0"/>
            </a:endParaRPr>
          </a:p>
          <a:p>
            <a:pPr>
              <a:spcBef>
                <a:spcPct val="0"/>
              </a:spcBef>
              <a:buFontTx/>
              <a:buNone/>
            </a:pPr>
            <a:r>
              <a:rPr lang="nb-NO" sz="1800" dirty="0">
                <a:solidFill>
                  <a:schemeClr val="accent2"/>
                </a:solidFill>
                <a:cs typeface="Arial" pitchFamily="34" charset="0"/>
              </a:rPr>
              <a:t>									</a:t>
            </a:r>
            <a:endParaRPr lang="nb-NO" sz="1800" dirty="0">
              <a:solidFill>
                <a:srgbClr val="0070C0"/>
              </a:solidFill>
              <a:cs typeface="Arial" pitchFamily="34" charset="0"/>
            </a:endParaRPr>
          </a:p>
          <a:p>
            <a:endParaRPr lang="nb-NO" sz="1800" dirty="0"/>
          </a:p>
        </p:txBody>
      </p:sp>
    </p:spTree>
    <p:extLst>
      <p:ext uri="{BB962C8B-B14F-4D97-AF65-F5344CB8AC3E}">
        <p14:creationId xmlns:p14="http://schemas.microsoft.com/office/powerpoint/2010/main" val="2405262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solidFill>
                  <a:srgbClr val="C00000"/>
                </a:solidFill>
              </a:rPr>
              <a:t>More </a:t>
            </a:r>
            <a:r>
              <a:rPr lang="nb-NO" dirty="0" err="1" smtClean="0">
                <a:solidFill>
                  <a:srgbClr val="C00000"/>
                </a:solidFill>
              </a:rPr>
              <a:t>information</a:t>
            </a:r>
            <a:endParaRPr lang="nb-NO"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r>
              <a:rPr lang="nb-NO" dirty="0" smtClean="0"/>
              <a:t>H2020 Online </a:t>
            </a:r>
            <a:r>
              <a:rPr lang="nb-NO" dirty="0"/>
              <a:t>Manual </a:t>
            </a:r>
            <a:r>
              <a:rPr lang="nb-NO" sz="2400" dirty="0">
                <a:hlinkClick r:id="rId2"/>
              </a:rPr>
              <a:t>http://</a:t>
            </a:r>
            <a:r>
              <a:rPr lang="nb-NO" sz="2400" dirty="0" smtClean="0">
                <a:hlinkClick r:id="rId2"/>
              </a:rPr>
              <a:t>ec.europa.eu/research/participants/docs/h2020-funding-guide/index_en.htm</a:t>
            </a:r>
            <a:endParaRPr lang="nb-NO" sz="2400" dirty="0" smtClean="0"/>
          </a:p>
          <a:p>
            <a:r>
              <a:rPr lang="nb-NO" dirty="0" smtClean="0"/>
              <a:t>MSCA </a:t>
            </a:r>
            <a:r>
              <a:rPr lang="nb-NO" dirty="0"/>
              <a:t>Page </a:t>
            </a:r>
            <a:r>
              <a:rPr lang="nb-NO" sz="2400" dirty="0">
                <a:hlinkClick r:id="rId3"/>
              </a:rPr>
              <a:t>http://</a:t>
            </a:r>
            <a:r>
              <a:rPr lang="nb-NO" sz="2400" dirty="0" smtClean="0">
                <a:hlinkClick r:id="rId3"/>
              </a:rPr>
              <a:t>ec.europa.eu/programmes/horizon2020/en/h2020-section/marie-sklodowska-curie-actions</a:t>
            </a:r>
            <a:endParaRPr lang="nb-NO" sz="2400" dirty="0" smtClean="0"/>
          </a:p>
          <a:p>
            <a:r>
              <a:rPr lang="nb-NO" sz="2900" dirty="0" smtClean="0"/>
              <a:t>How to </a:t>
            </a:r>
            <a:r>
              <a:rPr lang="nb-NO" sz="2900" dirty="0" err="1" smtClean="0"/>
              <a:t>manage</a:t>
            </a:r>
            <a:r>
              <a:rPr lang="nb-NO" sz="2900" dirty="0" smtClean="0"/>
              <a:t> </a:t>
            </a:r>
            <a:r>
              <a:rPr lang="nb-NO" sz="2900" dirty="0" err="1" smtClean="0"/>
              <a:t>your</a:t>
            </a:r>
            <a:r>
              <a:rPr lang="nb-NO" sz="2900" dirty="0" smtClean="0"/>
              <a:t> MSCA </a:t>
            </a:r>
            <a:r>
              <a:rPr lang="nb-NO" sz="2900" dirty="0" err="1" smtClean="0"/>
              <a:t>project</a:t>
            </a:r>
            <a:r>
              <a:rPr lang="nb-NO" sz="2900" dirty="0"/>
              <a:t> </a:t>
            </a:r>
            <a:r>
              <a:rPr lang="nb-NO" sz="2400" dirty="0">
                <a:hlinkClick r:id="rId4"/>
              </a:rPr>
              <a:t>https://</a:t>
            </a:r>
            <a:r>
              <a:rPr lang="nb-NO" sz="2400" dirty="0" smtClean="0">
                <a:hlinkClick r:id="rId4"/>
              </a:rPr>
              <a:t>ec.europa.eu/research/mariecurieactions/how-to/manage-your-project_en</a:t>
            </a:r>
            <a:endParaRPr lang="nb-NO" sz="2400" dirty="0" smtClean="0"/>
          </a:p>
          <a:p>
            <a:r>
              <a:rPr lang="nb-NO" dirty="0" smtClean="0"/>
              <a:t>European </a:t>
            </a:r>
            <a:r>
              <a:rPr lang="nb-NO" dirty="0"/>
              <a:t>IPR </a:t>
            </a:r>
            <a:r>
              <a:rPr lang="nb-NO" dirty="0" err="1"/>
              <a:t>Helpdesk</a:t>
            </a:r>
            <a:r>
              <a:rPr lang="nb-NO" dirty="0"/>
              <a:t> </a:t>
            </a:r>
            <a:r>
              <a:rPr lang="nb-NO" dirty="0" err="1"/>
              <a:t>Fact</a:t>
            </a:r>
            <a:r>
              <a:rPr lang="nb-NO" dirty="0"/>
              <a:t> </a:t>
            </a:r>
            <a:r>
              <a:rPr lang="nb-NO" dirty="0" err="1"/>
              <a:t>Sheet</a:t>
            </a:r>
            <a:r>
              <a:rPr lang="nb-NO" dirty="0"/>
              <a:t> </a:t>
            </a:r>
            <a:r>
              <a:rPr lang="nb-NO" dirty="0" err="1"/>
              <a:t>on</a:t>
            </a:r>
            <a:r>
              <a:rPr lang="nb-NO" dirty="0"/>
              <a:t> IP management in </a:t>
            </a:r>
            <a:r>
              <a:rPr lang="nb-NO" dirty="0" err="1"/>
              <a:t>Horizon</a:t>
            </a:r>
            <a:r>
              <a:rPr lang="nb-NO" dirty="0"/>
              <a:t> 2020 </a:t>
            </a:r>
            <a:r>
              <a:rPr lang="nb-NO" dirty="0" smtClean="0"/>
              <a:t>MSCA</a:t>
            </a:r>
          </a:p>
          <a:p>
            <a:r>
              <a:rPr lang="nb-NO" sz="2400" dirty="0" smtClean="0">
                <a:hlinkClick r:id="rId5"/>
              </a:rPr>
              <a:t>http</a:t>
            </a:r>
            <a:r>
              <a:rPr lang="nb-NO" sz="2400" dirty="0">
                <a:hlinkClick r:id="rId5"/>
              </a:rPr>
              <a:t>://</a:t>
            </a:r>
            <a:r>
              <a:rPr lang="nb-NO" sz="2400" dirty="0" smtClean="0">
                <a:hlinkClick r:id="rId5"/>
              </a:rPr>
              <a:t>iprhelpdesk.eu/Fact-Sheet-IP-Management-in-H2020-MSCAs</a:t>
            </a:r>
            <a:endParaRPr lang="nb-NO" sz="2400" dirty="0" smtClean="0"/>
          </a:p>
          <a:p>
            <a:endParaRPr lang="en-US" dirty="0" smtClean="0"/>
          </a:p>
          <a:p>
            <a:r>
              <a:rPr lang="en-US" dirty="0" smtClean="0"/>
              <a:t>EURAXESS </a:t>
            </a:r>
            <a:r>
              <a:rPr lang="en-US" sz="2400" dirty="0">
                <a:hlinkClick r:id="rId6"/>
              </a:rPr>
              <a:t>https://www.euraxess.no</a:t>
            </a:r>
            <a:r>
              <a:rPr lang="en-US" sz="2400" dirty="0" smtClean="0">
                <a:hlinkClick r:id="rId6"/>
              </a:rPr>
              <a:t>/</a:t>
            </a:r>
            <a:endParaRPr lang="en-US" sz="2400" dirty="0" smtClean="0"/>
          </a:p>
          <a:p>
            <a:r>
              <a:rPr lang="nb-NO" dirty="0" smtClean="0"/>
              <a:t>UiOs </a:t>
            </a:r>
            <a:r>
              <a:rPr lang="nb-NO" dirty="0"/>
              <a:t>nettsider om MSCA </a:t>
            </a:r>
            <a:r>
              <a:rPr lang="nb-NO" sz="2400" dirty="0">
                <a:hlinkClick r:id="rId7"/>
              </a:rPr>
              <a:t>https://www.uio.no/english/for-employees/support/research/funding/eu-funding/how-to/MSCA%20how%20to</a:t>
            </a:r>
            <a:r>
              <a:rPr lang="nb-NO" dirty="0" smtClean="0">
                <a:hlinkClick r:id="rId7"/>
              </a:rPr>
              <a:t>/</a:t>
            </a:r>
            <a:endParaRPr lang="nb-NO" dirty="0" smtClean="0"/>
          </a:p>
          <a:p>
            <a:pPr marL="0" indent="0">
              <a:buNone/>
            </a:pPr>
            <a:endParaRPr lang="nb-NO" dirty="0"/>
          </a:p>
        </p:txBody>
      </p:sp>
    </p:spTree>
    <p:extLst>
      <p:ext uri="{BB962C8B-B14F-4D97-AF65-F5344CB8AC3E}">
        <p14:creationId xmlns:p14="http://schemas.microsoft.com/office/powerpoint/2010/main" val="3779941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chemeClr val="tx1"/>
                </a:solidFill>
              </a:rPr>
              <a:t>Funding</a:t>
            </a:r>
            <a:r>
              <a:rPr lang="nb-NO" dirty="0">
                <a:solidFill>
                  <a:schemeClr val="tx1"/>
                </a:solidFill>
              </a:rPr>
              <a:t> &amp; tender </a:t>
            </a:r>
            <a:r>
              <a:rPr lang="nb-NO" dirty="0" err="1" smtClean="0">
                <a:solidFill>
                  <a:schemeClr val="tx1"/>
                </a:solidFill>
              </a:rPr>
              <a:t>opportunities</a:t>
            </a:r>
            <a:r>
              <a:rPr lang="nb-NO" dirty="0" smtClean="0">
                <a:solidFill>
                  <a:schemeClr val="tx1"/>
                </a:solidFill>
              </a:rPr>
              <a:t> ‘</a:t>
            </a:r>
            <a:r>
              <a:rPr lang="nb-NO" dirty="0">
                <a:solidFill>
                  <a:schemeClr val="tx1"/>
                </a:solidFill>
              </a:rPr>
              <a:t>My Projects’ </a:t>
            </a:r>
            <a:r>
              <a:rPr lang="nb-NO" dirty="0"/>
              <a:t/>
            </a:r>
            <a:br>
              <a:rPr lang="nb-NO" dirty="0"/>
            </a:br>
            <a:endParaRPr lang="nb-NO" dirty="0"/>
          </a:p>
        </p:txBody>
      </p:sp>
      <p:sp>
        <p:nvSpPr>
          <p:cNvPr id="3" name="Content Placeholder 2"/>
          <p:cNvSpPr>
            <a:spLocks noGrp="1"/>
          </p:cNvSpPr>
          <p:nvPr>
            <p:ph idx="1"/>
          </p:nvPr>
        </p:nvSpPr>
        <p:spPr/>
        <p:txBody>
          <a:bodyPr>
            <a:normAutofit fontScale="77500" lnSpcReduction="20000"/>
          </a:bodyPr>
          <a:lstStyle/>
          <a:p>
            <a:r>
              <a:rPr lang="en-US" dirty="0" smtClean="0"/>
              <a:t>H2020 management </a:t>
            </a:r>
            <a:r>
              <a:rPr lang="en-US" dirty="0"/>
              <a:t>and implementation will be carried out from start to finish through the </a:t>
            </a:r>
            <a:r>
              <a:rPr lang="nb-NO" dirty="0" err="1">
                <a:hlinkClick r:id="rId2"/>
              </a:rPr>
              <a:t>Funding</a:t>
            </a:r>
            <a:r>
              <a:rPr lang="nb-NO" dirty="0">
                <a:hlinkClick r:id="rId2"/>
              </a:rPr>
              <a:t> &amp; tender </a:t>
            </a:r>
            <a:r>
              <a:rPr lang="nb-NO" dirty="0" err="1" smtClean="0">
                <a:hlinkClick r:id="rId2"/>
              </a:rPr>
              <a:t>opportunities</a:t>
            </a:r>
            <a:r>
              <a:rPr lang="en-US" dirty="0" smtClean="0">
                <a:hlinkClick r:id="rId2"/>
              </a:rPr>
              <a:t> </a:t>
            </a:r>
            <a:r>
              <a:rPr lang="en-US" dirty="0" smtClean="0"/>
              <a:t>(Participant Portal)</a:t>
            </a:r>
          </a:p>
          <a:p>
            <a:endParaRPr lang="en-US" dirty="0" smtClean="0"/>
          </a:p>
          <a:p>
            <a:r>
              <a:rPr lang="en-US" dirty="0" smtClean="0"/>
              <a:t>All </a:t>
            </a:r>
            <a:r>
              <a:rPr lang="en-US" dirty="0"/>
              <a:t>ongoing projects are available to individuals through their ‘EU Log-in’ (previously European Commission Authentication Service (ECAS)) profile under ‘</a:t>
            </a:r>
            <a:r>
              <a:rPr lang="en-US" b="1" dirty="0"/>
              <a:t>My Projects</a:t>
            </a:r>
            <a:r>
              <a:rPr lang="en-US" dirty="0"/>
              <a:t>’ &gt; ‘</a:t>
            </a:r>
            <a:r>
              <a:rPr lang="en-US" b="1" dirty="0"/>
              <a:t>My Area</a:t>
            </a:r>
            <a:r>
              <a:rPr lang="en-US" dirty="0"/>
              <a:t>’ which becomes visible after logging in. </a:t>
            </a:r>
            <a:endParaRPr lang="en-US" dirty="0" smtClean="0"/>
          </a:p>
          <a:p>
            <a:pPr marL="0" indent="0">
              <a:buNone/>
            </a:pPr>
            <a:endParaRPr lang="en-US" dirty="0" smtClean="0"/>
          </a:p>
          <a:p>
            <a:r>
              <a:rPr lang="en-US" dirty="0"/>
              <a:t>Comprehensive guidance concerning the management of projects is available in the </a:t>
            </a:r>
            <a:r>
              <a:rPr lang="en-US" dirty="0">
                <a:hlinkClick r:id="rId3"/>
              </a:rPr>
              <a:t>Online Manual</a:t>
            </a:r>
            <a:r>
              <a:rPr lang="en-US" dirty="0"/>
              <a:t>.</a:t>
            </a:r>
            <a:endParaRPr lang="nb-NO" dirty="0"/>
          </a:p>
        </p:txBody>
      </p:sp>
    </p:spTree>
    <p:extLst>
      <p:ext uri="{BB962C8B-B14F-4D97-AF65-F5344CB8AC3E}">
        <p14:creationId xmlns:p14="http://schemas.microsoft.com/office/powerpoint/2010/main" val="862644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C00000"/>
                </a:solidFill>
              </a:rPr>
              <a:t>Funding</a:t>
            </a:r>
            <a:r>
              <a:rPr lang="nb-NO" dirty="0" smtClean="0">
                <a:solidFill>
                  <a:srgbClr val="C00000"/>
                </a:solidFill>
              </a:rPr>
              <a:t> and Tender </a:t>
            </a:r>
            <a:r>
              <a:rPr lang="nb-NO" dirty="0" smtClean="0">
                <a:solidFill>
                  <a:srgbClr val="C00000"/>
                </a:solidFill>
              </a:rPr>
              <a:t>Portal: Access and </a:t>
            </a:r>
            <a:r>
              <a:rPr lang="nb-NO" dirty="0" err="1" smtClean="0">
                <a:solidFill>
                  <a:srgbClr val="C00000"/>
                </a:solidFill>
              </a:rPr>
              <a:t>Roles</a:t>
            </a:r>
            <a:endParaRPr lang="nb-NO" dirty="0">
              <a:solidFill>
                <a:srgbClr val="C00000"/>
              </a:solidFill>
            </a:endParaRPr>
          </a:p>
        </p:txBody>
      </p:sp>
      <p:sp>
        <p:nvSpPr>
          <p:cNvPr id="3" name="Content Placeholder 2"/>
          <p:cNvSpPr>
            <a:spLocks noGrp="1"/>
          </p:cNvSpPr>
          <p:nvPr>
            <p:ph idx="1"/>
          </p:nvPr>
        </p:nvSpPr>
        <p:spPr/>
        <p:txBody>
          <a:bodyPr/>
          <a:lstStyle/>
          <a:p>
            <a:r>
              <a:rPr lang="en-US" sz="2000" dirty="0"/>
              <a:t>Access through ECAS-System (European Commission Authentication System):</a:t>
            </a:r>
          </a:p>
          <a:p>
            <a:pPr lvl="1"/>
            <a:r>
              <a:rPr lang="en-US" sz="1800" dirty="0"/>
              <a:t>email-address is used as identification</a:t>
            </a:r>
          </a:p>
          <a:p>
            <a:endParaRPr lang="nb-NO" sz="2400" dirty="0"/>
          </a:p>
          <a:p>
            <a:endParaRPr lang="nb-NO" sz="2000" dirty="0"/>
          </a:p>
          <a:p>
            <a:endParaRPr lang="nb-NO" sz="2000" dirty="0"/>
          </a:p>
          <a:p>
            <a:endParaRPr lang="nb-NO" sz="2000" dirty="0"/>
          </a:p>
          <a:p>
            <a:endParaRPr lang="nb-NO" sz="2000" dirty="0"/>
          </a:p>
          <a:p>
            <a:endParaRPr lang="nb-NO" sz="2000" dirty="0"/>
          </a:p>
          <a:p>
            <a:pPr marL="0" indent="0">
              <a:buNone/>
            </a:pPr>
            <a:endParaRPr lang="nb-NO" sz="2000" dirty="0"/>
          </a:p>
          <a:p>
            <a:endParaRPr lang="nb-NO" dirty="0" smtClean="0"/>
          </a:p>
          <a:p>
            <a:endParaRPr lang="nb-NO" dirty="0" smtClean="0"/>
          </a:p>
          <a:p>
            <a:pPr lvl="1"/>
            <a:endParaRPr lang="nb-NO" dirty="0" smtClean="0"/>
          </a:p>
          <a:p>
            <a:pPr lvl="1"/>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2" y="3501008"/>
            <a:ext cx="4787057" cy="260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559" y="3383894"/>
            <a:ext cx="4274714" cy="272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705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t>
            </a:r>
            <a:r>
              <a:rPr lang="nb-NO" dirty="0" err="1" smtClean="0"/>
              <a:t>acronym</a:t>
            </a:r>
            <a:r>
              <a:rPr lang="nb-NO" dirty="0" smtClean="0"/>
              <a:t>) </a:t>
            </a:r>
            <a:r>
              <a:rPr lang="nb-NO" dirty="0"/>
              <a:t>– </a:t>
            </a:r>
            <a:r>
              <a:rPr lang="nb-NO" dirty="0" err="1"/>
              <a:t>EU’s</a:t>
            </a:r>
            <a:r>
              <a:rPr lang="nb-NO" dirty="0"/>
              <a:t> Funding &amp; Tender </a:t>
            </a:r>
            <a:r>
              <a:rPr lang="nb-NO" dirty="0" smtClean="0"/>
              <a:t>Portal </a:t>
            </a:r>
            <a:br>
              <a:rPr lang="nb-NO" dirty="0" smtClean="0"/>
            </a:br>
            <a:r>
              <a:rPr lang="nb-NO" sz="1800" dirty="0" smtClean="0"/>
              <a:t>(oversiktsbilde over alle som har roller i prosjektet, hentet fra portalen)</a:t>
            </a:r>
            <a:endParaRPr lang="nb-NO" dirty="0"/>
          </a:p>
        </p:txBody>
      </p:sp>
      <p:sp>
        <p:nvSpPr>
          <p:cNvPr id="3" name="Content Placeholder 2"/>
          <p:cNvSpPr>
            <a:spLocks noGrp="1"/>
          </p:cNvSpPr>
          <p:nvPr>
            <p:ph idx="1"/>
          </p:nvPr>
        </p:nvSpPr>
        <p:spPr/>
        <p:txBody>
          <a:bodyPr/>
          <a:lstStyle/>
          <a:p>
            <a:endParaRPr lang="nb-NO" dirty="0"/>
          </a:p>
        </p:txBody>
      </p:sp>
    </p:spTree>
    <p:extLst>
      <p:ext uri="{BB962C8B-B14F-4D97-AF65-F5344CB8AC3E}">
        <p14:creationId xmlns:p14="http://schemas.microsoft.com/office/powerpoint/2010/main" val="706137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C00000"/>
                </a:solidFill>
              </a:rPr>
              <a:t>Grant</a:t>
            </a:r>
            <a:r>
              <a:rPr lang="nb-NO" dirty="0" smtClean="0">
                <a:solidFill>
                  <a:srgbClr val="FF0000"/>
                </a:solidFill>
              </a:rPr>
              <a:t> </a:t>
            </a:r>
            <a:r>
              <a:rPr lang="nb-NO" dirty="0">
                <a:solidFill>
                  <a:srgbClr val="C00000"/>
                </a:solidFill>
              </a:rPr>
              <a:t>Agreement </a:t>
            </a:r>
            <a:r>
              <a:rPr lang="nb-NO" dirty="0" smtClean="0">
                <a:solidFill>
                  <a:srgbClr val="C00000"/>
                </a:solidFill>
              </a:rPr>
              <a:t>(GA) </a:t>
            </a:r>
            <a:endParaRPr lang="nb-NO" dirty="0">
              <a:solidFill>
                <a:srgbClr val="C00000"/>
              </a:solidFill>
            </a:endParaRPr>
          </a:p>
        </p:txBody>
      </p:sp>
      <p:sp>
        <p:nvSpPr>
          <p:cNvPr id="3" name="Content Placeholder 2"/>
          <p:cNvSpPr>
            <a:spLocks noGrp="1"/>
          </p:cNvSpPr>
          <p:nvPr>
            <p:ph idx="1"/>
          </p:nvPr>
        </p:nvSpPr>
        <p:spPr/>
        <p:txBody>
          <a:bodyPr/>
          <a:lstStyle/>
          <a:p>
            <a:pPr marL="0" indent="0">
              <a:buNone/>
            </a:pPr>
            <a:r>
              <a:rPr lang="en-US" sz="1800" dirty="0" smtClean="0"/>
              <a:t>GA is </a:t>
            </a:r>
            <a:r>
              <a:rPr lang="en-US" sz="1800" dirty="0"/>
              <a:t>a contract concluded between the European Union </a:t>
            </a:r>
            <a:r>
              <a:rPr lang="en-US" sz="1800" dirty="0" smtClean="0"/>
              <a:t>and </a:t>
            </a:r>
            <a:r>
              <a:rPr lang="en-US" sz="1800" dirty="0"/>
              <a:t>the beneficiary (or beneficiaries) that have been successfully evaluated in the proposal stage of </a:t>
            </a:r>
            <a:r>
              <a:rPr lang="en-US" sz="1800" dirty="0" smtClean="0"/>
              <a:t>Horizon </a:t>
            </a:r>
            <a:r>
              <a:rPr lang="en-US" sz="1800" dirty="0"/>
              <a:t>2020. Under this agreement, the beneficiary is awarded a grant and commits to a set of rights and </a:t>
            </a:r>
            <a:r>
              <a:rPr lang="en-US" sz="1800" dirty="0" smtClean="0"/>
              <a:t>obligations:</a:t>
            </a:r>
            <a:endParaRPr lang="en-US" sz="1800" dirty="0" smtClean="0">
              <a:cs typeface="Arial" pitchFamily="34" charset="0"/>
            </a:endParaRPr>
          </a:p>
          <a:p>
            <a:r>
              <a:rPr lang="en-US" sz="1200" dirty="0"/>
              <a:t>List of beneficiaries</a:t>
            </a:r>
          </a:p>
          <a:p>
            <a:r>
              <a:rPr lang="en-US" sz="1200" dirty="0" smtClean="0"/>
              <a:t>Duration</a:t>
            </a:r>
            <a:endParaRPr lang="en-US" sz="1200" dirty="0"/>
          </a:p>
          <a:p>
            <a:r>
              <a:rPr lang="en-US" sz="1200" dirty="0" smtClean="0"/>
              <a:t>Reporting </a:t>
            </a:r>
            <a:r>
              <a:rPr lang="en-US" sz="1200" dirty="0"/>
              <a:t>periods</a:t>
            </a:r>
          </a:p>
          <a:p>
            <a:r>
              <a:rPr lang="en-US" sz="1200" dirty="0" smtClean="0"/>
              <a:t>Maximum </a:t>
            </a:r>
            <a:r>
              <a:rPr lang="en-US" sz="1200" dirty="0"/>
              <a:t>EU financial contribution</a:t>
            </a:r>
          </a:p>
          <a:p>
            <a:r>
              <a:rPr lang="en-US" sz="1200" dirty="0" smtClean="0"/>
              <a:t>Pre-financing </a:t>
            </a:r>
            <a:r>
              <a:rPr lang="en-US" sz="1200" dirty="0"/>
              <a:t>and Guarantee Fund</a:t>
            </a:r>
          </a:p>
          <a:p>
            <a:r>
              <a:rPr lang="en-US" sz="1200" dirty="0" smtClean="0"/>
              <a:t>Bank </a:t>
            </a:r>
            <a:r>
              <a:rPr lang="en-US" sz="1200" dirty="0"/>
              <a:t>Account</a:t>
            </a:r>
          </a:p>
          <a:p>
            <a:r>
              <a:rPr lang="en-US" sz="1200" dirty="0" smtClean="0"/>
              <a:t>All </a:t>
            </a:r>
            <a:r>
              <a:rPr lang="en-US" sz="1200" dirty="0"/>
              <a:t>provisions necessary for GA implementation (review, terminations,</a:t>
            </a:r>
          </a:p>
          <a:p>
            <a:r>
              <a:rPr lang="en-US" sz="1200" dirty="0"/>
              <a:t>communication, ownership, etc</a:t>
            </a:r>
            <a:r>
              <a:rPr lang="en-US" sz="1200" dirty="0" smtClean="0"/>
              <a:t>.)</a:t>
            </a:r>
          </a:p>
          <a:p>
            <a:pPr marL="0" indent="0">
              <a:buNone/>
            </a:pPr>
            <a:r>
              <a:rPr lang="en-US" sz="1800" dirty="0" smtClean="0">
                <a:cs typeface="Arial" pitchFamily="34" charset="0"/>
              </a:rPr>
              <a:t>It </a:t>
            </a:r>
            <a:r>
              <a:rPr lang="en-US" sz="1800" dirty="0">
                <a:cs typeface="Arial" pitchFamily="34" charset="0"/>
              </a:rPr>
              <a:t>is always </a:t>
            </a:r>
            <a:r>
              <a:rPr lang="en-US" sz="1800" dirty="0" err="1">
                <a:cs typeface="Arial" pitchFamily="34" charset="0"/>
              </a:rPr>
              <a:t>UiO</a:t>
            </a:r>
            <a:r>
              <a:rPr lang="en-US" sz="1800" dirty="0">
                <a:cs typeface="Arial" pitchFamily="34" charset="0"/>
              </a:rPr>
              <a:t> as an </a:t>
            </a:r>
            <a:r>
              <a:rPr lang="en-US" sz="1800" dirty="0" smtClean="0">
                <a:cs typeface="Arial" pitchFamily="34" charset="0"/>
              </a:rPr>
              <a:t>institution </a:t>
            </a:r>
            <a:r>
              <a:rPr lang="en-US" sz="1800" dirty="0">
                <a:cs typeface="Arial" pitchFamily="34" charset="0"/>
              </a:rPr>
              <a:t>who is part of the agreement. Therefore is the Grant Agreement signed on a </a:t>
            </a:r>
            <a:r>
              <a:rPr lang="en-US" sz="1800" dirty="0" smtClean="0">
                <a:cs typeface="Arial" pitchFamily="34" charset="0"/>
              </a:rPr>
              <a:t>central </a:t>
            </a:r>
            <a:r>
              <a:rPr lang="en-US" sz="1800" dirty="0">
                <a:cs typeface="Arial" pitchFamily="34" charset="0"/>
              </a:rPr>
              <a:t>level. For contract </a:t>
            </a:r>
            <a:r>
              <a:rPr lang="en-US" sz="1800" dirty="0" smtClean="0">
                <a:cs typeface="Arial" pitchFamily="34" charset="0"/>
              </a:rPr>
              <a:t>draft and amendments </a:t>
            </a:r>
            <a:r>
              <a:rPr lang="en-US" sz="1800" dirty="0">
                <a:cs typeface="Arial" pitchFamily="34" charset="0"/>
              </a:rPr>
              <a:t>the EU-office </a:t>
            </a:r>
            <a:r>
              <a:rPr lang="en-US" sz="1800" dirty="0" smtClean="0">
                <a:cs typeface="Arial" pitchFamily="34" charset="0"/>
              </a:rPr>
              <a:t>(FIADM) needs </a:t>
            </a:r>
            <a:r>
              <a:rPr lang="en-US" sz="1800" dirty="0">
                <a:cs typeface="Arial" pitchFamily="34" charset="0"/>
              </a:rPr>
              <a:t>to be contacted. </a:t>
            </a:r>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C00000"/>
                </a:solidFill>
              </a:rPr>
              <a:t>Grant Agreement (GA)</a:t>
            </a:r>
            <a:endParaRPr lang="nb-NO" dirty="0">
              <a:solidFill>
                <a:srgbClr val="C00000"/>
              </a:solidFill>
            </a:endParaRPr>
          </a:p>
        </p:txBody>
      </p:sp>
      <p:sp>
        <p:nvSpPr>
          <p:cNvPr id="3" name="Content Placeholder 2"/>
          <p:cNvSpPr>
            <a:spLocks noGrp="1"/>
          </p:cNvSpPr>
          <p:nvPr>
            <p:ph idx="1"/>
          </p:nvPr>
        </p:nvSpPr>
        <p:spPr>
          <a:xfrm>
            <a:off x="990600" y="1981200"/>
            <a:ext cx="7901880" cy="4328120"/>
          </a:xfrm>
        </p:spPr>
        <p:txBody>
          <a:bodyPr/>
          <a:lstStyle/>
          <a:p>
            <a:pPr marL="0" indent="0">
              <a:buNone/>
            </a:pPr>
            <a:r>
              <a:rPr lang="fr-FR" sz="1800" dirty="0" err="1" smtClean="0"/>
              <a:t>Core</a:t>
            </a:r>
            <a:r>
              <a:rPr lang="fr-FR" sz="1800" dirty="0" smtClean="0"/>
              <a:t> </a:t>
            </a:r>
            <a:r>
              <a:rPr lang="fr-FR" sz="1800" dirty="0"/>
              <a:t>Grant Agreement </a:t>
            </a:r>
            <a:endParaRPr lang="fr-FR" sz="1800" dirty="0"/>
          </a:p>
          <a:p>
            <a:pPr marL="0" indent="0">
              <a:buNone/>
            </a:pPr>
            <a:r>
              <a:rPr lang="en-US" sz="1800" dirty="0" smtClean="0"/>
              <a:t>Data </a:t>
            </a:r>
            <a:r>
              <a:rPr lang="en-US" sz="1800" dirty="0"/>
              <a:t>sheet – summary of core information – duration, </a:t>
            </a:r>
            <a:r>
              <a:rPr lang="en-US" sz="1800" dirty="0" smtClean="0"/>
              <a:t>beneficiaries, budget</a:t>
            </a:r>
            <a:r>
              <a:rPr lang="en-US" sz="1800" dirty="0"/>
              <a:t>, start date, etc.</a:t>
            </a:r>
          </a:p>
          <a:p>
            <a:pPr marL="0" indent="0">
              <a:buNone/>
            </a:pPr>
            <a:endParaRPr lang="en-US" sz="1800" dirty="0"/>
          </a:p>
          <a:p>
            <a:pPr marL="0" indent="0">
              <a:buNone/>
            </a:pPr>
            <a:r>
              <a:rPr lang="en-US" sz="1800" b="1" dirty="0" smtClean="0"/>
              <a:t>Annexes</a:t>
            </a:r>
            <a:r>
              <a:rPr lang="en-US" sz="1800" b="1" dirty="0"/>
              <a:t>:</a:t>
            </a:r>
          </a:p>
          <a:p>
            <a:r>
              <a:rPr lang="en-US" sz="1800" dirty="0" smtClean="0"/>
              <a:t>Annex </a:t>
            </a:r>
            <a:r>
              <a:rPr lang="en-US" sz="1800" dirty="0"/>
              <a:t>I – Description of the action</a:t>
            </a:r>
          </a:p>
          <a:p>
            <a:pPr marL="0" indent="0">
              <a:buNone/>
            </a:pPr>
            <a:r>
              <a:rPr lang="en-US" sz="1800" dirty="0" smtClean="0"/>
              <a:t>	- Part </a:t>
            </a:r>
            <a:r>
              <a:rPr lang="en-US" sz="1800" dirty="0"/>
              <a:t>A – structured data – Beneficiaries list, Deliverables, Milestones, </a:t>
            </a:r>
            <a:r>
              <a:rPr lang="en-US" sz="1800" dirty="0" err="1" smtClean="0"/>
              <a:t>Workpackages</a:t>
            </a:r>
            <a:r>
              <a:rPr lang="en-US" sz="1800" dirty="0"/>
              <a:t>, Ethics list</a:t>
            </a:r>
          </a:p>
          <a:p>
            <a:pPr marL="0" indent="0">
              <a:buNone/>
            </a:pPr>
            <a:r>
              <a:rPr lang="en-US" sz="1800" dirty="0" smtClean="0"/>
              <a:t>	- Part </a:t>
            </a:r>
            <a:r>
              <a:rPr lang="en-US" sz="1800" dirty="0"/>
              <a:t>B – narrative part from the proposal</a:t>
            </a:r>
          </a:p>
          <a:p>
            <a:r>
              <a:rPr lang="en-US" sz="1800" dirty="0" smtClean="0"/>
              <a:t>Annex </a:t>
            </a:r>
            <a:r>
              <a:rPr lang="en-US" sz="1800" dirty="0"/>
              <a:t>II – Estimated budget of the action</a:t>
            </a:r>
          </a:p>
          <a:p>
            <a:r>
              <a:rPr lang="en-US" sz="1800" dirty="0" smtClean="0"/>
              <a:t>Annex </a:t>
            </a:r>
            <a:r>
              <a:rPr lang="en-US" sz="1800" dirty="0"/>
              <a:t>III – Accession forms</a:t>
            </a:r>
          </a:p>
          <a:p>
            <a:r>
              <a:rPr lang="en-US" sz="1800" dirty="0" smtClean="0"/>
              <a:t>Annex </a:t>
            </a:r>
            <a:r>
              <a:rPr lang="en-US" sz="1800" dirty="0"/>
              <a:t>IV– Model for the financial statement</a:t>
            </a:r>
          </a:p>
          <a:p>
            <a:r>
              <a:rPr lang="en-US" sz="1800" dirty="0" smtClean="0"/>
              <a:t>Annex </a:t>
            </a:r>
            <a:r>
              <a:rPr lang="en-US" sz="1800" dirty="0"/>
              <a:t>V and VI – not applicable for MSCA</a:t>
            </a:r>
            <a:endParaRPr lang="en-US" sz="1800" dirty="0" smtClean="0">
              <a:cs typeface="Arial" pitchFamily="34" charset="0"/>
            </a:endParaRPr>
          </a:p>
          <a:p>
            <a:endParaRPr lang="nb-NO"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44719</TotalTime>
  <Words>3914</Words>
  <Application>Microsoft Office PowerPoint</Application>
  <PresentationFormat>On-screen Show (4:3)</PresentationFormat>
  <Paragraphs>335</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Georgia</vt:lpstr>
      <vt:lpstr>ヒラギノ角ゴ Pro W3</vt:lpstr>
      <vt:lpstr>Blank Presentation</vt:lpstr>
      <vt:lpstr>UiO EU-office 2020</vt:lpstr>
      <vt:lpstr>Agenda</vt:lpstr>
      <vt:lpstr>EU-project  (Project No. ACRONYM) </vt:lpstr>
      <vt:lpstr>Marie Curie –  Initial Training Networks (ITN)</vt:lpstr>
      <vt:lpstr>Funding &amp; tender opportunities ‘My Projects’  </vt:lpstr>
      <vt:lpstr>Funding and Tender Portal: Access and Roles</vt:lpstr>
      <vt:lpstr>(acronym) – EU’s Funding &amp; Tender Portal  (oversiktsbilde over alle som har roller i prosjektet, hentet fra portalen)</vt:lpstr>
      <vt:lpstr>Grant Agreement (GA) </vt:lpstr>
      <vt:lpstr>Grant Agreement (GA)</vt:lpstr>
      <vt:lpstr>Consortium Agreement (CA)</vt:lpstr>
      <vt:lpstr>Eligibility Conditions  </vt:lpstr>
      <vt:lpstr>Mobility rule</vt:lpstr>
      <vt:lpstr>Structure of the EU contribution (MSCA 2014-2017)</vt:lpstr>
      <vt:lpstr>Structure of the EU contribution (MSCA 2018-2020)</vt:lpstr>
      <vt:lpstr>Researcher and institutional unit costs</vt:lpstr>
      <vt:lpstr>Researcher unit costs</vt:lpstr>
      <vt:lpstr>Employment at UO</vt:lpstr>
      <vt:lpstr>Payment</vt:lpstr>
      <vt:lpstr>MSCA Budget template and Salary chart</vt:lpstr>
      <vt:lpstr>Institutional Unit Cost</vt:lpstr>
      <vt:lpstr>Institutional unit costs</vt:lpstr>
      <vt:lpstr>Project life cyclus: Example</vt:lpstr>
      <vt:lpstr>Pre-Financing </vt:lpstr>
      <vt:lpstr>Financing and reporting (1)</vt:lpstr>
      <vt:lpstr>Periodic report</vt:lpstr>
      <vt:lpstr>Final report </vt:lpstr>
      <vt:lpstr>Financing and reporting</vt:lpstr>
      <vt:lpstr>Reporting - Exchange rate</vt:lpstr>
      <vt:lpstr>Recruitment and employment  </vt:lpstr>
      <vt:lpstr>Open Access </vt:lpstr>
      <vt:lpstr>Information on EU-funding</vt:lpstr>
      <vt:lpstr>Acknowledgement of EU-funding</vt:lpstr>
      <vt:lpstr>Record Keeping and Audits  </vt:lpstr>
      <vt:lpstr>MSCA Audits – It’s all about Researcher Unit Costs</vt:lpstr>
      <vt:lpstr>MSCA audits – what do they want to know?</vt:lpstr>
      <vt:lpstr>Supporting documentation requested from auditors (1)</vt:lpstr>
      <vt:lpstr>Supporting documentation requested from auditors (2) </vt:lpstr>
      <vt:lpstr>Ephorte  - UiOs Archive</vt:lpstr>
      <vt:lpstr>Innovative Training Networks (ITN) Info Day 2019 </vt:lpstr>
      <vt:lpstr>EU Research Support at UiO</vt:lpstr>
      <vt:lpstr>More information</vt:lpstr>
    </vt:vector>
  </TitlesOfParts>
  <Company>Rayon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Haugan</dc:creator>
  <cp:lastModifiedBy>Ann Kristin Sørli Halvorsen</cp:lastModifiedBy>
  <cp:revision>347</cp:revision>
  <cp:lastPrinted>2018-01-29T09:09:12Z</cp:lastPrinted>
  <dcterms:created xsi:type="dcterms:W3CDTF">2015-06-18T08:59:02Z</dcterms:created>
  <dcterms:modified xsi:type="dcterms:W3CDTF">2020-10-30T13:47:45Z</dcterms:modified>
</cp:coreProperties>
</file>