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sldIdLst>
    <p:sldId id="275" r:id="rId2"/>
    <p:sldId id="271" r:id="rId3"/>
    <p:sldId id="266" r:id="rId4"/>
    <p:sldId id="273" r:id="rId5"/>
    <p:sldId id="274" r:id="rId6"/>
    <p:sldId id="276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BA371-9F4C-4B00-9209-EEC11271718C}" type="datetimeFigureOut">
              <a:rPr lang="da-DK" smtClean="0"/>
              <a:pPr/>
              <a:t>30.10.2023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C29D-83CF-4FD1-B901-CFDE204A642F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6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7E204E76-F002-8141-8363-30161486B33A}" type="datetime1">
              <a:rPr lang="nb-NO" smtClean="0"/>
              <a:t>30.10.2023</a:t>
            </a:fld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AB4B9413-6E6A-41BD-A5AA-D2263B2B8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2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BA0D815-0C0D-1F4F-9244-BBC406C07158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C80007D-DEA5-4AB1-94F1-8ADDC5FC8286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27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3B0515E-200D-D749-B234-F6439762D0DB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D3E5D6BC-158B-4975-A6E5-FAB3D07DC184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874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21" y="1412875"/>
            <a:ext cx="350096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3"/>
          </p:nvPr>
        </p:nvSpPr>
        <p:spPr>
          <a:xfrm>
            <a:off x="864000" y="2996952"/>
            <a:ext cx="9038400" cy="285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da-DK"/>
              <a:t>Page </a:t>
            </a:r>
            <a:fld id="{596CC79E-EFEA-41AE-AA69-8ACDE0F52DE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3701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,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943200"/>
            <a:ext cx="9038400" cy="2557808"/>
          </a:xfrm>
        </p:spPr>
        <p:txBody>
          <a:bodyPr anchor="b"/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864000" y="3600000"/>
            <a:ext cx="9038400" cy="2619000"/>
          </a:xfrm>
        </p:spPr>
        <p:txBody>
          <a:bodyPr/>
          <a:lstStyle>
            <a:lvl1pPr marL="342900" indent="-342900">
              <a:lnSpc>
                <a:spcPts val="3200"/>
              </a:lnSpc>
              <a:buFont typeface="Georgia" pitchFamily="18" charset="0"/>
              <a:buChar char="−"/>
              <a:defRPr/>
            </a:lvl1pPr>
            <a:lvl2pPr marL="627063" indent="-271463">
              <a:lnSpc>
                <a:spcPts val="3200"/>
              </a:lnSpc>
              <a:defRPr/>
            </a:lvl2pPr>
            <a:lvl3pPr>
              <a:lnSpc>
                <a:spcPts val="3200"/>
              </a:lnSpc>
              <a:defRPr/>
            </a:lvl3pPr>
            <a:lvl4pPr marL="1600200" indent="-228600">
              <a:lnSpc>
                <a:spcPts val="3200"/>
              </a:lnSpc>
              <a:buFont typeface="Georgia" pitchFamily="18" charset="0"/>
              <a:buChar char="−"/>
              <a:defRPr i="1"/>
            </a:lvl4pPr>
            <a:lvl5pPr marL="2057400" indent="-228600">
              <a:lnSpc>
                <a:spcPts val="3200"/>
              </a:lnSpc>
              <a:buFont typeface="Georgia" pitchFamily="18" charset="0"/>
              <a:buChar char="−"/>
              <a:defRPr i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275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,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ge forbindelse 3"/>
          <p:cNvCxnSpPr/>
          <p:nvPr userDrawn="1"/>
        </p:nvCxnSpPr>
        <p:spPr>
          <a:xfrm>
            <a:off x="10060517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8"/>
          <p:cNvCxnSpPr/>
          <p:nvPr userDrawn="1"/>
        </p:nvCxnSpPr>
        <p:spPr>
          <a:xfrm>
            <a:off x="11017251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377830"/>
            <a:ext cx="2846917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943200"/>
            <a:ext cx="9038400" cy="325560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864000" y="1584000"/>
            <a:ext cx="9038400" cy="4464000"/>
          </a:xfrm>
        </p:spPr>
        <p:txBody>
          <a:bodyPr/>
          <a:lstStyle>
            <a:lvl1pPr marL="342900" indent="-342900">
              <a:lnSpc>
                <a:spcPts val="3200"/>
              </a:lnSpc>
              <a:buFont typeface="Arial" pitchFamily="34" charset="0"/>
              <a:buChar char="•"/>
              <a:defRPr/>
            </a:lvl1pPr>
            <a:lvl2pPr marL="627063" indent="-271463">
              <a:lnSpc>
                <a:spcPts val="3200"/>
              </a:lnSpc>
              <a:defRPr/>
            </a:lvl2pPr>
            <a:lvl3pPr>
              <a:lnSpc>
                <a:spcPts val="3200"/>
              </a:lnSpc>
              <a:defRPr/>
            </a:lvl3pPr>
            <a:lvl4pPr marL="1600200" indent="-228600">
              <a:lnSpc>
                <a:spcPts val="3200"/>
              </a:lnSpc>
              <a:buFont typeface="Georgia" pitchFamily="18" charset="0"/>
              <a:buChar char="−"/>
              <a:defRPr i="1"/>
            </a:lvl4pPr>
            <a:lvl5pPr marL="2057400" indent="-228600">
              <a:lnSpc>
                <a:spcPts val="3200"/>
              </a:lnSpc>
              <a:buFont typeface="Georgia" pitchFamily="18" charset="0"/>
              <a:buChar char="−"/>
              <a:defRPr i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10E898FA-1FD5-E846-9654-3CFF11C46FAC}" type="datetime1">
              <a:rPr lang="nb-NO" smtClean="0"/>
              <a:t>30.10.2023</a:t>
            </a:fld>
            <a:endParaRPr lang="da-DK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da-DK"/>
              <a:t>Page </a:t>
            </a:r>
            <a:fld id="{8425EAC5-7098-4B61-8350-23DEE21E419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373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9"/>
          <p:cNvCxnSpPr/>
          <p:nvPr userDrawn="1"/>
        </p:nvCxnSpPr>
        <p:spPr>
          <a:xfrm>
            <a:off x="10060517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10"/>
          <p:cNvCxnSpPr/>
          <p:nvPr userDrawn="1"/>
        </p:nvCxnSpPr>
        <p:spPr>
          <a:xfrm>
            <a:off x="11017251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377830"/>
            <a:ext cx="2846917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5320800"/>
            <a:ext cx="9038400" cy="360000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864000" y="5738400"/>
            <a:ext cx="7521600" cy="525600"/>
          </a:xfrm>
        </p:spPr>
        <p:txBody>
          <a:bodyPr/>
          <a:lstStyle>
            <a:lvl1pPr>
              <a:lnSpc>
                <a:spcPct val="100000"/>
              </a:lnSpc>
              <a:defRPr sz="900" baseline="0">
                <a:latin typeface="Arial" pitchFamily="34" charset="0"/>
              </a:defRPr>
            </a:lvl1pPr>
            <a:lvl2pPr>
              <a:lnSpc>
                <a:spcPct val="100000"/>
              </a:lnSpc>
              <a:defRPr sz="900" baseline="0">
                <a:latin typeface="Arial" pitchFamily="34" charset="0"/>
              </a:defRPr>
            </a:lvl2pPr>
            <a:lvl3pPr>
              <a:lnSpc>
                <a:spcPct val="100000"/>
              </a:lnSpc>
              <a:defRPr sz="900" baseline="0">
                <a:latin typeface="Arial" pitchFamily="34" charset="0"/>
              </a:defRPr>
            </a:lvl3pPr>
            <a:lvl4pPr>
              <a:lnSpc>
                <a:spcPct val="100000"/>
              </a:lnSpc>
              <a:defRPr sz="900" baseline="0">
                <a:latin typeface="Arial" pitchFamily="34" charset="0"/>
              </a:defRPr>
            </a:lvl4pPr>
            <a:lvl5pPr>
              <a:lnSpc>
                <a:spcPct val="100000"/>
              </a:lnSpc>
              <a:defRPr sz="900" baseline="0">
                <a:latin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5"/>
          </p:nvPr>
        </p:nvSpPr>
        <p:spPr>
          <a:xfrm>
            <a:off x="480000" y="950400"/>
            <a:ext cx="11232000" cy="417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0" name="Pladsholder til dato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67E7F-0B06-674A-89C3-5E77C9990FC8}" type="datetime1">
              <a:rPr lang="nb-NO" smtClean="0"/>
              <a:t>30.10.2023</a:t>
            </a:fld>
            <a:endParaRPr lang="da-DK"/>
          </a:p>
        </p:txBody>
      </p:sp>
      <p:sp>
        <p:nvSpPr>
          <p:cNvPr id="11" name="Pladsholder til sidefod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Page </a:t>
            </a:r>
            <a:fld id="{421D5B47-8EA0-40A0-BB58-CB1AC90BDDB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969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,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Lige forbindelse 3"/>
          <p:cNvCxnSpPr/>
          <p:nvPr userDrawn="1"/>
        </p:nvCxnSpPr>
        <p:spPr>
          <a:xfrm>
            <a:off x="10060517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Lige forbindelse 8"/>
          <p:cNvCxnSpPr/>
          <p:nvPr userDrawn="1"/>
        </p:nvCxnSpPr>
        <p:spPr>
          <a:xfrm>
            <a:off x="11017251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377830"/>
            <a:ext cx="2846917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943200"/>
            <a:ext cx="9038400" cy="325560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864000" y="1584000"/>
            <a:ext cx="9038400" cy="4464000"/>
          </a:xfrm>
        </p:spPr>
        <p:txBody>
          <a:bodyPr/>
          <a:lstStyle>
            <a:lvl1pPr>
              <a:defRPr sz="1400" baseline="0"/>
            </a:lvl1pPr>
            <a:lvl2pPr>
              <a:defRPr sz="1400" baseline="0"/>
            </a:lvl2pPr>
            <a:lvl3pPr>
              <a:defRPr sz="1400" baseline="0"/>
            </a:lvl3pPr>
            <a:lvl4pPr>
              <a:defRPr sz="1400" baseline="0"/>
            </a:lvl4pPr>
            <a:lvl5pPr>
              <a:defRPr sz="14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6F40-BD63-0C48-91D7-BE2CA92FC99D}" type="datetime1">
              <a:rPr lang="nb-NO" smtClean="0"/>
              <a:t>30.10.2023</a:t>
            </a:fld>
            <a:endParaRPr lang="da-DK"/>
          </a:p>
        </p:txBody>
      </p:sp>
      <p:sp>
        <p:nvSpPr>
          <p:cNvPr id="9" name="Pladsholder til sidefod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Page </a:t>
            </a:r>
            <a:fld id="{625B7A2B-7A10-4D48-AE8B-FDA21FBB8AD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513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7"/>
          <p:cNvCxnSpPr/>
          <p:nvPr userDrawn="1"/>
        </p:nvCxnSpPr>
        <p:spPr>
          <a:xfrm>
            <a:off x="10060517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Lige forbindelse 8"/>
          <p:cNvCxnSpPr/>
          <p:nvPr userDrawn="1"/>
        </p:nvCxnSpPr>
        <p:spPr>
          <a:xfrm>
            <a:off x="11017251" y="6381755"/>
            <a:ext cx="0" cy="1428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377830"/>
            <a:ext cx="2846917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943200"/>
            <a:ext cx="10848000" cy="360000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3"/>
          </p:nvPr>
        </p:nvSpPr>
        <p:spPr>
          <a:xfrm>
            <a:off x="864000" y="1677600"/>
            <a:ext cx="5135989" cy="4464000"/>
          </a:xfrm>
        </p:spPr>
        <p:txBody>
          <a:bodyPr/>
          <a:lstStyle>
            <a:lvl1pPr marL="273050" indent="-273050">
              <a:buFont typeface="Arial" pitchFamily="34" charset="0"/>
              <a:buChar char="•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12" name="Pladsholder til tekst 10"/>
          <p:cNvSpPr>
            <a:spLocks noGrp="1"/>
          </p:cNvSpPr>
          <p:nvPr>
            <p:ph type="body" sz="quarter" idx="14"/>
          </p:nvPr>
        </p:nvSpPr>
        <p:spPr>
          <a:xfrm>
            <a:off x="6288000" y="1677600"/>
            <a:ext cx="5424000" cy="4464000"/>
          </a:xfrm>
        </p:spPr>
        <p:txBody>
          <a:bodyPr/>
          <a:lstStyle>
            <a:lvl1pPr marL="273050" indent="-273050">
              <a:buFont typeface="Arial" pitchFamily="34" charset="0"/>
              <a:buChar char="•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Pladsholder til dato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8454-6477-254C-838D-260D556098BA}" type="datetime1">
              <a:rPr lang="nb-NO" smtClean="0"/>
              <a:t>30.10.2023</a:t>
            </a:fld>
            <a:endParaRPr lang="da-DK"/>
          </a:p>
        </p:txBody>
      </p:sp>
      <p:sp>
        <p:nvSpPr>
          <p:cNvPr id="9" name="Pladsholder til sidefod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Page </a:t>
            </a:r>
            <a:fld id="{135B9E56-5D11-49A7-96B0-75EF326EDD4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7807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,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4000" y="943200"/>
            <a:ext cx="9038400" cy="325560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864000" y="1584000"/>
            <a:ext cx="9038400" cy="4464000"/>
          </a:xfrm>
        </p:spPr>
        <p:txBody>
          <a:bodyPr/>
          <a:lstStyle>
            <a:lvl1pPr>
              <a:lnSpc>
                <a:spcPts val="2500"/>
              </a:lnSpc>
              <a:defRPr/>
            </a:lvl1pPr>
            <a:lvl2pPr>
              <a:lnSpc>
                <a:spcPts val="2500"/>
              </a:lnSpc>
              <a:defRPr/>
            </a:lvl2pPr>
            <a:lvl3pPr>
              <a:lnSpc>
                <a:spcPts val="2500"/>
              </a:lnSpc>
              <a:defRPr/>
            </a:lvl3pPr>
            <a:lvl4pPr>
              <a:lnSpc>
                <a:spcPts val="2500"/>
              </a:lnSpc>
              <a:defRPr/>
            </a:lvl4pPr>
            <a:lvl5pPr>
              <a:lnSpc>
                <a:spcPts val="25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4"/>
          </p:nvPr>
        </p:nvSpPr>
        <p:spPr>
          <a:xfrm>
            <a:off x="11135787" y="6408738"/>
            <a:ext cx="721783" cy="88900"/>
          </a:xfrm>
        </p:spPr>
        <p:txBody>
          <a:bodyPr/>
          <a:lstStyle>
            <a:lvl1pPr algn="l"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Page </a:t>
            </a:r>
            <a:fld id="{DE6005F2-22D7-4960-8671-EBDE7B8ADE4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11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FE8DF12E-F536-B843-800E-19CB28F59FA0}" type="datetime1">
              <a:rPr lang="nb-NO" smtClean="0"/>
              <a:t>30.10.2023</a:t>
            </a:fld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4AAC36CE-1515-4E11-8E71-1BE8B795A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E64F136F-8BCE-464D-B85D-D3E963207DC8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F986B04-54C0-44F1-93F0-ACDCA460089A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8269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48CED97-154A-7046-9065-DB5E4E7005D0}" type="datetime1">
              <a:rPr lang="nb-NO" smtClean="0"/>
              <a:t>30.10.2023</a:t>
            </a:fld>
            <a:endParaRPr lang="en-US"/>
          </a:p>
        </p:txBody>
      </p:sp>
      <p:sp>
        <p:nvSpPr>
          <p:cNvPr id="7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F9488EFF-AC7F-412C-A682-DCCAF584A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D6ACC72C-2865-6E44-8C88-F69570E68C0E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A2FC6C4D-94DB-48FB-9DA0-16ED342C0B28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275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A4E5CDFE-FCFD-8A47-B50F-5E3E3A61DB17}" type="datetime1">
              <a:rPr lang="nb-NO" smtClean="0"/>
              <a:t>30.10.2023</a:t>
            </a:fld>
            <a:endParaRPr lang="en-US"/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B478377-FA97-4460-89B8-12A11330C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8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1" y="306393"/>
            <a:ext cx="1856316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11E87A5E-CB95-5648-A5BD-18A9756AFA51}" type="datetime1">
              <a:rPr lang="nb-NO" smtClean="0"/>
              <a:t>30.10.2023</a:t>
            </a:fld>
            <a:endParaRPr lang="en-US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7A1FF7DF-0164-4DAD-B7FC-0BDF50CE3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8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E0F13C96-DF53-344C-BDC0-25221DD9E9EF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8C95C721-6DCB-4EFA-8852-017B44137580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643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AE6C3305-DB4C-F540-B154-5C39EDE839D2}" type="datetime1">
              <a:rPr lang="nb-NO" smtClean="0"/>
              <a:t>30.10.2023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3AF194D-B598-4980-940B-4BD7E02CEBE0}" type="slidenum">
              <a:rPr lang="da-DK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430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</p:txBody>
      </p:sp>
      <p:sp>
        <p:nvSpPr>
          <p:cNvPr id="7171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AD697-75DD-6240-8C79-F7CAAA331AEE}" type="datetime1">
              <a:rPr lang="nb-NO" smtClean="0"/>
              <a:t>30.10.2023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8A3F0-D221-4491-B41A-4343EC7B4BA3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21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A04504-F956-7158-4ED3-F88348BBC7F2}"/>
              </a:ext>
            </a:extLst>
          </p:cNvPr>
          <p:cNvSpPr/>
          <p:nvPr/>
        </p:nvSpPr>
        <p:spPr>
          <a:xfrm>
            <a:off x="10192215" y="334537"/>
            <a:ext cx="1594624" cy="62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1E6288DB-5FF1-2D80-407F-83D70087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016" y="178007"/>
            <a:ext cx="10521799" cy="1561996"/>
          </a:xfrm>
        </p:spPr>
        <p:txBody>
          <a:bodyPr/>
          <a:lstStyle/>
          <a:p>
            <a:pPr algn="l"/>
            <a:r>
              <a:rPr lang="en-GB" altLang="da-DK" sz="3600" b="1" dirty="0"/>
              <a:t>Career Development Programme</a:t>
            </a:r>
            <a:br>
              <a:rPr lang="en-GB" altLang="da-DK" sz="3600" b="1" dirty="0"/>
            </a:br>
            <a:r>
              <a:rPr lang="en-GB" altLang="da-DK" sz="2400" b="1" dirty="0" err="1"/>
              <a:t>TourDeRITMO</a:t>
            </a:r>
            <a:r>
              <a:rPr lang="en-GB" altLang="da-DK" sz="2400" b="1" dirty="0"/>
              <a:t>, Dec. 5–6, 2023</a:t>
            </a:r>
            <a:br>
              <a:rPr lang="en-GB" altLang="da-DK" sz="3600" b="1" dirty="0"/>
            </a:br>
            <a:endParaRPr lang="en-GB" altLang="da-DK" sz="3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C98C6A-2CCC-BA03-E969-5F93CF1901C6}"/>
              </a:ext>
            </a:extLst>
          </p:cNvPr>
          <p:cNvSpPr txBox="1"/>
          <p:nvPr/>
        </p:nvSpPr>
        <p:spPr>
          <a:xfrm>
            <a:off x="686305" y="1445150"/>
            <a:ext cx="103032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b="1" dirty="0"/>
              <a:t>10.00–10.05:	</a:t>
            </a:r>
            <a:r>
              <a:rPr lang="en-NO" dirty="0"/>
              <a:t>Welcome</a:t>
            </a:r>
          </a:p>
          <a:p>
            <a:endParaRPr lang="en-NO" b="1" dirty="0"/>
          </a:p>
          <a:p>
            <a:r>
              <a:rPr lang="en-NO" b="1" dirty="0"/>
              <a:t>10.05-10.25:	</a:t>
            </a:r>
            <a:r>
              <a:rPr lang="en-NO" dirty="0"/>
              <a:t>Justin London on Time Management and Career Planning</a:t>
            </a:r>
          </a:p>
          <a:p>
            <a:endParaRPr lang="en-NO" b="1" dirty="0"/>
          </a:p>
          <a:p>
            <a:r>
              <a:rPr lang="en-NO" b="1" dirty="0"/>
              <a:t>10.25–11.00:	</a:t>
            </a:r>
            <a:r>
              <a:rPr lang="en-NO" dirty="0"/>
              <a:t>Confessions and Tips from RITMO Staff</a:t>
            </a:r>
          </a:p>
          <a:p>
            <a:endParaRPr lang="en-NO" dirty="0"/>
          </a:p>
          <a:p>
            <a:r>
              <a:rPr lang="en-NO" b="1" dirty="0"/>
              <a:t>11.00–11.15:</a:t>
            </a:r>
            <a:r>
              <a:rPr lang="en-NO" dirty="0"/>
              <a:t>	Coffe Break</a:t>
            </a:r>
          </a:p>
          <a:p>
            <a:endParaRPr lang="en-NO" b="1" dirty="0"/>
          </a:p>
          <a:p>
            <a:r>
              <a:rPr lang="en-NO" b="1" dirty="0"/>
              <a:t>11.15–11.20</a:t>
            </a:r>
            <a:r>
              <a:rPr lang="en-NO" dirty="0">
                <a:sym typeface="Wingdings" pitchFamily="2" charset="2"/>
              </a:rPr>
              <a:t>:</a:t>
            </a:r>
            <a:r>
              <a:rPr lang="en-NO" b="1" dirty="0">
                <a:sym typeface="Wingdings" pitchFamily="2" charset="2"/>
              </a:rPr>
              <a:t>	</a:t>
            </a:r>
            <a:r>
              <a:rPr lang="en-NO" dirty="0">
                <a:sym typeface="Wingdings" pitchFamily="2" charset="2"/>
              </a:rPr>
              <a:t>Instructions to tasks</a:t>
            </a:r>
          </a:p>
          <a:p>
            <a:endParaRPr lang="en-NO" b="1" dirty="0">
              <a:sym typeface="Wingdings" pitchFamily="2" charset="2"/>
            </a:endParaRPr>
          </a:p>
          <a:p>
            <a:r>
              <a:rPr lang="en-NO" b="1" dirty="0"/>
              <a:t>11.20–11.40</a:t>
            </a:r>
            <a:r>
              <a:rPr lang="en-NO" dirty="0"/>
              <a:t>: 	Individual work. Use the tools at p. 2–5 to think about your career development – </a:t>
            </a:r>
          </a:p>
          <a:p>
            <a:r>
              <a:rPr lang="en-NO" dirty="0"/>
              <a:t>		your near and future goals and your strategies to achive these goals.</a:t>
            </a:r>
          </a:p>
          <a:p>
            <a:endParaRPr lang="en-NO" dirty="0"/>
          </a:p>
          <a:p>
            <a:r>
              <a:rPr lang="en-NO" b="1" dirty="0"/>
              <a:t>11.40–12.00</a:t>
            </a:r>
            <a:r>
              <a:rPr lang="en-NO" dirty="0"/>
              <a:t>: 	Discuss these with a collage.</a:t>
            </a:r>
          </a:p>
          <a:p>
            <a:endParaRPr lang="en-NO" dirty="0"/>
          </a:p>
          <a:p>
            <a:r>
              <a:rPr lang="en-NO" b="1" dirty="0"/>
              <a:t>12.00–12.15</a:t>
            </a:r>
            <a:r>
              <a:rPr lang="en-NO" dirty="0"/>
              <a:t>: 	Prepare the time management task at p. 6.</a:t>
            </a:r>
          </a:p>
          <a:p>
            <a:endParaRPr lang="en-NO" dirty="0"/>
          </a:p>
          <a:p>
            <a:r>
              <a:rPr lang="en-NO" b="1" dirty="0"/>
              <a:t>12.15–13.00</a:t>
            </a:r>
            <a:r>
              <a:rPr lang="en-NO" dirty="0"/>
              <a:t>: 	Presentation of the time management task in a plenary session.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05414D-59D8-0596-02D5-1BFBD595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36CE-1515-4E11-8E71-1BE8B795A7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5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el 1"/>
          <p:cNvSpPr>
            <a:spLocks noGrp="1"/>
          </p:cNvSpPr>
          <p:nvPr>
            <p:ph type="title"/>
          </p:nvPr>
        </p:nvSpPr>
        <p:spPr>
          <a:xfrm>
            <a:off x="527054" y="404818"/>
            <a:ext cx="9326033" cy="287337"/>
          </a:xfrm>
        </p:spPr>
        <p:txBody>
          <a:bodyPr/>
          <a:lstStyle/>
          <a:p>
            <a:pPr algn="l"/>
            <a:r>
              <a:rPr lang="da-DK" altLang="da-DK" sz="3200" b="1" dirty="0">
                <a:solidFill>
                  <a:srgbClr val="000000"/>
                </a:solidFill>
              </a:rPr>
              <a:t>SWOT analysis</a:t>
            </a:r>
            <a:endParaRPr lang="da-DK" altLang="da-DK" sz="3200" b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953994"/>
              </p:ext>
            </p:extLst>
          </p:nvPr>
        </p:nvGraphicFramePr>
        <p:xfrm>
          <a:off x="527381" y="905980"/>
          <a:ext cx="11137237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POSITIVE</a:t>
                      </a:r>
                      <a:r>
                        <a:rPr lang="da-DK" baseline="0" dirty="0"/>
                        <a:t> FACTORS</a:t>
                      </a:r>
                      <a:endParaRPr lang="da-DK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NEGATIVE </a:t>
                      </a:r>
                      <a:r>
                        <a:rPr lang="da-DK" baseline="0" dirty="0"/>
                        <a:t>FACTORS</a:t>
                      </a:r>
                      <a:endParaRPr lang="da-DK" dirty="0"/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56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INTERNAL</a:t>
                      </a:r>
                      <a:r>
                        <a:rPr lang="da-DK" baseline="0" dirty="0"/>
                        <a:t> FACTORS</a:t>
                      </a:r>
                      <a:endParaRPr lang="da-DK" dirty="0"/>
                    </a:p>
                  </a:txBody>
                  <a:tcPr marL="121920" marR="121920" vert="vert270" anchor="ctr"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Strengths: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da-DK" b="1" dirty="0" err="1"/>
                        <a:t>Weaknesses</a:t>
                      </a:r>
                      <a:r>
                        <a:rPr lang="da-DK" b="1" dirty="0"/>
                        <a:t>: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28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EXTERNAL FACTORS</a:t>
                      </a:r>
                    </a:p>
                  </a:txBody>
                  <a:tcPr marL="121920" marR="121920" vert="vert270" anchor="ctr"/>
                </a:tc>
                <a:tc>
                  <a:txBody>
                    <a:bodyPr/>
                    <a:lstStyle/>
                    <a:p>
                      <a:r>
                        <a:rPr lang="da-DK" b="1" dirty="0" err="1"/>
                        <a:t>Opportunities</a:t>
                      </a:r>
                      <a:r>
                        <a:rPr lang="da-DK" b="1" dirty="0"/>
                        <a:t>: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da-DK" b="1" dirty="0" err="1"/>
                        <a:t>Threats</a:t>
                      </a:r>
                      <a:r>
                        <a:rPr lang="da-DK" b="1" dirty="0"/>
                        <a:t>: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3C5479-E05A-C5A1-A8F3-C656DC634BA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Page </a:t>
            </a:r>
            <a:fld id="{DE6005F2-22D7-4960-8671-EBDE7B8ADE40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21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tel 1"/>
          <p:cNvSpPr>
            <a:spLocks noGrp="1"/>
          </p:cNvSpPr>
          <p:nvPr>
            <p:ph type="title"/>
          </p:nvPr>
        </p:nvSpPr>
        <p:spPr>
          <a:xfrm>
            <a:off x="624422" y="11113"/>
            <a:ext cx="10521799" cy="1143000"/>
          </a:xfrm>
        </p:spPr>
        <p:txBody>
          <a:bodyPr/>
          <a:lstStyle/>
          <a:p>
            <a:pPr algn="l"/>
            <a:r>
              <a:rPr lang="en-GB" altLang="da-DK" sz="3600" b="1" dirty="0"/>
              <a:t>Vision and Goals</a:t>
            </a:r>
          </a:p>
        </p:txBody>
      </p:sp>
      <p:sp>
        <p:nvSpPr>
          <p:cNvPr id="5" name="Friform 4"/>
          <p:cNvSpPr/>
          <p:nvPr/>
        </p:nvSpPr>
        <p:spPr>
          <a:xfrm>
            <a:off x="1729317" y="4076700"/>
            <a:ext cx="3860800" cy="2808288"/>
          </a:xfrm>
          <a:custGeom>
            <a:avLst/>
            <a:gdLst>
              <a:gd name="connsiteX0" fmla="*/ 0 w 3553896"/>
              <a:gd name="connsiteY0" fmla="*/ 0 h 2586495"/>
              <a:gd name="connsiteX1" fmla="*/ 2621726 w 3553896"/>
              <a:gd name="connsiteY1" fmla="*/ 535940 h 2586495"/>
              <a:gd name="connsiteX2" fmla="*/ 3553896 w 3553896"/>
              <a:gd name="connsiteY2" fmla="*/ 2586495 h 258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3896" h="2586495">
                <a:moveTo>
                  <a:pt x="0" y="0"/>
                </a:moveTo>
                <a:cubicBezTo>
                  <a:pt x="1014705" y="52429"/>
                  <a:pt x="2029410" y="104858"/>
                  <a:pt x="2621726" y="535940"/>
                </a:cubicBezTo>
                <a:cubicBezTo>
                  <a:pt x="3214042" y="967022"/>
                  <a:pt x="3553896" y="2586495"/>
                  <a:pt x="3553896" y="2586495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riform 5"/>
          <p:cNvSpPr/>
          <p:nvPr/>
        </p:nvSpPr>
        <p:spPr>
          <a:xfrm rot="10800000">
            <a:off x="7059084" y="1154120"/>
            <a:ext cx="3556000" cy="2586037"/>
          </a:xfrm>
          <a:custGeom>
            <a:avLst/>
            <a:gdLst>
              <a:gd name="connsiteX0" fmla="*/ 0 w 3553896"/>
              <a:gd name="connsiteY0" fmla="*/ 0 h 2586495"/>
              <a:gd name="connsiteX1" fmla="*/ 2621726 w 3553896"/>
              <a:gd name="connsiteY1" fmla="*/ 535940 h 2586495"/>
              <a:gd name="connsiteX2" fmla="*/ 3553896 w 3553896"/>
              <a:gd name="connsiteY2" fmla="*/ 2586495 h 258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3896" h="2586495">
                <a:moveTo>
                  <a:pt x="0" y="0"/>
                </a:moveTo>
                <a:cubicBezTo>
                  <a:pt x="1014705" y="52429"/>
                  <a:pt x="2029410" y="104858"/>
                  <a:pt x="2621726" y="535940"/>
                </a:cubicBezTo>
                <a:cubicBezTo>
                  <a:pt x="3214042" y="967022"/>
                  <a:pt x="3553896" y="2586495"/>
                  <a:pt x="3553896" y="2586495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85349" name="TekstSylinder 6"/>
          <p:cNvSpPr txBox="1">
            <a:spLocks noChangeArrowheads="1"/>
          </p:cNvSpPr>
          <p:nvPr/>
        </p:nvSpPr>
        <p:spPr bwMode="auto">
          <a:xfrm>
            <a:off x="2160708" y="4319589"/>
            <a:ext cx="1374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1800" b="1" u="sng">
                <a:solidFill>
                  <a:srgbClr val="000000"/>
                </a:solidFill>
              </a:rPr>
              <a:t>Status today</a:t>
            </a:r>
          </a:p>
        </p:txBody>
      </p:sp>
      <p:sp>
        <p:nvSpPr>
          <p:cNvPr id="9" name="Pil høyre 8"/>
          <p:cNvSpPr/>
          <p:nvPr/>
        </p:nvSpPr>
        <p:spPr>
          <a:xfrm rot="19766796">
            <a:off x="4125389" y="2622557"/>
            <a:ext cx="3092449" cy="137477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85351" name="TekstSylinder 12"/>
          <p:cNvSpPr txBox="1">
            <a:spLocks noChangeArrowheads="1"/>
          </p:cNvSpPr>
          <p:nvPr/>
        </p:nvSpPr>
        <p:spPr bwMode="auto">
          <a:xfrm>
            <a:off x="9486472" y="3103046"/>
            <a:ext cx="26297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1800" b="1" u="sng" dirty="0">
                <a:solidFill>
                  <a:srgbClr val="000000"/>
                </a:solidFill>
              </a:rPr>
              <a:t>The situation in 2–3 years</a:t>
            </a:r>
          </a:p>
        </p:txBody>
      </p:sp>
      <p:sp>
        <p:nvSpPr>
          <p:cNvPr id="14" name="Pladsholder til indhold 2"/>
          <p:cNvSpPr txBox="1">
            <a:spLocks/>
          </p:cNvSpPr>
          <p:nvPr/>
        </p:nvSpPr>
        <p:spPr>
          <a:xfrm>
            <a:off x="5687485" y="3933825"/>
            <a:ext cx="4656667" cy="25479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GB" sz="1600" b="1" dirty="0">
                <a:solidFill>
                  <a:sysClr val="windowText" lastClr="000000"/>
                </a:solidFill>
              </a:rPr>
              <a:t>Development and goals </a:t>
            </a:r>
            <a:r>
              <a:rPr lang="en-GB" sz="1600" dirty="0">
                <a:solidFill>
                  <a:sysClr val="windowText" lastClr="000000"/>
                </a:solidFill>
              </a:rPr>
              <a:t>we should work on in the strategy period: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</p:txBody>
      </p:sp>
      <p:sp>
        <p:nvSpPr>
          <p:cNvPr id="3" name="Eksplosion 1 2"/>
          <p:cNvSpPr/>
          <p:nvPr/>
        </p:nvSpPr>
        <p:spPr>
          <a:xfrm>
            <a:off x="7821085" y="1484320"/>
            <a:ext cx="2980267" cy="1609725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>
                <a:solidFill>
                  <a:prstClr val="black"/>
                </a:solidFill>
              </a:rPr>
              <a:t>Vision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61D6E-BCC9-62DD-DC3C-7E77F0581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0" y="4930791"/>
            <a:ext cx="3232519" cy="1564227"/>
          </a:xfrm>
          <a:prstGeom prst="rect">
            <a:avLst/>
          </a:prstGeom>
        </p:spPr>
      </p:pic>
      <p:sp>
        <p:nvSpPr>
          <p:cNvPr id="185355" name="Tekstboks 3"/>
          <p:cNvSpPr txBox="1">
            <a:spLocks noChangeArrowheads="1"/>
          </p:cNvSpPr>
          <p:nvPr/>
        </p:nvSpPr>
        <p:spPr bwMode="auto">
          <a:xfrm>
            <a:off x="1968500" y="5229232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4800">
                <a:solidFill>
                  <a:srgbClr val="000000"/>
                </a:solidFill>
              </a:rPr>
              <a:t>SWOT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8603A1-99EA-2740-1BAB-3B4CDC8D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36CE-1515-4E11-8E71-1BE8B795A7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5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tel 1"/>
          <p:cNvSpPr>
            <a:spLocks noGrp="1"/>
          </p:cNvSpPr>
          <p:nvPr>
            <p:ph type="title"/>
          </p:nvPr>
        </p:nvSpPr>
        <p:spPr>
          <a:xfrm>
            <a:off x="624422" y="11113"/>
            <a:ext cx="10521799" cy="1143000"/>
          </a:xfrm>
        </p:spPr>
        <p:txBody>
          <a:bodyPr/>
          <a:lstStyle/>
          <a:p>
            <a:pPr algn="l"/>
            <a:r>
              <a:rPr lang="en-GB" altLang="da-DK" sz="3600" b="1" dirty="0"/>
              <a:t>Vision and Goals</a:t>
            </a:r>
          </a:p>
        </p:txBody>
      </p:sp>
      <p:sp>
        <p:nvSpPr>
          <p:cNvPr id="5" name="Friform 4"/>
          <p:cNvSpPr/>
          <p:nvPr/>
        </p:nvSpPr>
        <p:spPr>
          <a:xfrm>
            <a:off x="1729317" y="4076700"/>
            <a:ext cx="3860800" cy="2808288"/>
          </a:xfrm>
          <a:custGeom>
            <a:avLst/>
            <a:gdLst>
              <a:gd name="connsiteX0" fmla="*/ 0 w 3553896"/>
              <a:gd name="connsiteY0" fmla="*/ 0 h 2586495"/>
              <a:gd name="connsiteX1" fmla="*/ 2621726 w 3553896"/>
              <a:gd name="connsiteY1" fmla="*/ 535940 h 2586495"/>
              <a:gd name="connsiteX2" fmla="*/ 3553896 w 3553896"/>
              <a:gd name="connsiteY2" fmla="*/ 2586495 h 258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3896" h="2586495">
                <a:moveTo>
                  <a:pt x="0" y="0"/>
                </a:moveTo>
                <a:cubicBezTo>
                  <a:pt x="1014705" y="52429"/>
                  <a:pt x="2029410" y="104858"/>
                  <a:pt x="2621726" y="535940"/>
                </a:cubicBezTo>
                <a:cubicBezTo>
                  <a:pt x="3214042" y="967022"/>
                  <a:pt x="3553896" y="2586495"/>
                  <a:pt x="3553896" y="2586495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riform 5"/>
          <p:cNvSpPr/>
          <p:nvPr/>
        </p:nvSpPr>
        <p:spPr>
          <a:xfrm rot="10800000">
            <a:off x="7059084" y="1154120"/>
            <a:ext cx="3556000" cy="2586037"/>
          </a:xfrm>
          <a:custGeom>
            <a:avLst/>
            <a:gdLst>
              <a:gd name="connsiteX0" fmla="*/ 0 w 3553896"/>
              <a:gd name="connsiteY0" fmla="*/ 0 h 2586495"/>
              <a:gd name="connsiteX1" fmla="*/ 2621726 w 3553896"/>
              <a:gd name="connsiteY1" fmla="*/ 535940 h 2586495"/>
              <a:gd name="connsiteX2" fmla="*/ 3553896 w 3553896"/>
              <a:gd name="connsiteY2" fmla="*/ 2586495 h 258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3896" h="2586495">
                <a:moveTo>
                  <a:pt x="0" y="0"/>
                </a:moveTo>
                <a:cubicBezTo>
                  <a:pt x="1014705" y="52429"/>
                  <a:pt x="2029410" y="104858"/>
                  <a:pt x="2621726" y="535940"/>
                </a:cubicBezTo>
                <a:cubicBezTo>
                  <a:pt x="3214042" y="967022"/>
                  <a:pt x="3553896" y="2586495"/>
                  <a:pt x="3553896" y="2586495"/>
                </a:cubicBezTo>
              </a:path>
            </a:pathLst>
          </a:cu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85349" name="TekstSylinder 6"/>
          <p:cNvSpPr txBox="1">
            <a:spLocks noChangeArrowheads="1"/>
          </p:cNvSpPr>
          <p:nvPr/>
        </p:nvSpPr>
        <p:spPr bwMode="auto">
          <a:xfrm>
            <a:off x="2160708" y="4319589"/>
            <a:ext cx="13745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1800" b="1" u="sng">
                <a:solidFill>
                  <a:srgbClr val="000000"/>
                </a:solidFill>
              </a:rPr>
              <a:t>Status today</a:t>
            </a:r>
          </a:p>
        </p:txBody>
      </p:sp>
      <p:sp>
        <p:nvSpPr>
          <p:cNvPr id="9" name="Pil høyre 8"/>
          <p:cNvSpPr/>
          <p:nvPr/>
        </p:nvSpPr>
        <p:spPr>
          <a:xfrm rot="19766796">
            <a:off x="4125389" y="2622557"/>
            <a:ext cx="3092449" cy="1374775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85351" name="TekstSylinder 12"/>
          <p:cNvSpPr txBox="1">
            <a:spLocks noChangeArrowheads="1"/>
          </p:cNvSpPr>
          <p:nvPr/>
        </p:nvSpPr>
        <p:spPr bwMode="auto">
          <a:xfrm>
            <a:off x="9311218" y="3103046"/>
            <a:ext cx="27467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1800" b="1" u="sng" dirty="0">
                <a:solidFill>
                  <a:srgbClr val="000000"/>
                </a:solidFill>
              </a:rPr>
              <a:t>The situation in 5–10 years</a:t>
            </a:r>
          </a:p>
        </p:txBody>
      </p:sp>
      <p:sp>
        <p:nvSpPr>
          <p:cNvPr id="14" name="Pladsholder til indhold 2"/>
          <p:cNvSpPr txBox="1">
            <a:spLocks/>
          </p:cNvSpPr>
          <p:nvPr/>
        </p:nvSpPr>
        <p:spPr>
          <a:xfrm>
            <a:off x="5687485" y="3933825"/>
            <a:ext cx="4656667" cy="25479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GB" sz="1600" b="1" dirty="0">
                <a:solidFill>
                  <a:sysClr val="windowText" lastClr="000000"/>
                </a:solidFill>
              </a:rPr>
              <a:t>Development and goals </a:t>
            </a:r>
            <a:r>
              <a:rPr lang="en-GB" sz="1600" dirty="0">
                <a:solidFill>
                  <a:sysClr val="windowText" lastClr="000000"/>
                </a:solidFill>
              </a:rPr>
              <a:t>we should work on in the strategy period: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1600" dirty="0">
                <a:solidFill>
                  <a:sysClr val="windowText" lastClr="000000"/>
                </a:solidFill>
              </a:rPr>
              <a:t>______________________________________</a:t>
            </a:r>
          </a:p>
        </p:txBody>
      </p:sp>
      <p:sp>
        <p:nvSpPr>
          <p:cNvPr id="3" name="Eksplosion 1 2"/>
          <p:cNvSpPr/>
          <p:nvPr/>
        </p:nvSpPr>
        <p:spPr>
          <a:xfrm>
            <a:off x="7821085" y="1484320"/>
            <a:ext cx="2980267" cy="1609725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>
                <a:solidFill>
                  <a:prstClr val="black"/>
                </a:solidFill>
              </a:rPr>
              <a:t>Vision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61D6E-BCC9-62DD-DC3C-7E77F0581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0" y="4930791"/>
            <a:ext cx="3232519" cy="1564227"/>
          </a:xfrm>
          <a:prstGeom prst="rect">
            <a:avLst/>
          </a:prstGeom>
        </p:spPr>
      </p:pic>
      <p:sp>
        <p:nvSpPr>
          <p:cNvPr id="185355" name="Tekstboks 3"/>
          <p:cNvSpPr txBox="1">
            <a:spLocks noChangeArrowheads="1"/>
          </p:cNvSpPr>
          <p:nvPr/>
        </p:nvSpPr>
        <p:spPr bwMode="auto">
          <a:xfrm>
            <a:off x="1968500" y="5229232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da-DK" sz="4800">
                <a:solidFill>
                  <a:srgbClr val="000000"/>
                </a:solidFill>
              </a:rPr>
              <a:t>SWOT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3F2319-6034-ED7D-485C-513609FD7BD2}"/>
              </a:ext>
            </a:extLst>
          </p:cNvPr>
          <p:cNvSpPr/>
          <p:nvPr/>
        </p:nvSpPr>
        <p:spPr>
          <a:xfrm>
            <a:off x="10192215" y="334537"/>
            <a:ext cx="1594624" cy="62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E5B2B4-40B7-9678-1A4E-5E661CD8B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36CE-1515-4E11-8E71-1BE8B795A7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6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5B3499-30DD-BB5B-8E5D-83FF6F173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6" y="3877322"/>
            <a:ext cx="5084912" cy="2627982"/>
          </a:xfrm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A04504-F956-7158-4ED3-F88348BBC7F2}"/>
              </a:ext>
            </a:extLst>
          </p:cNvPr>
          <p:cNvSpPr/>
          <p:nvPr/>
        </p:nvSpPr>
        <p:spPr>
          <a:xfrm>
            <a:off x="10192215" y="334537"/>
            <a:ext cx="1594624" cy="62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A7F7C4E-5FAA-71C5-BD33-FE756039823E}"/>
              </a:ext>
            </a:extLst>
          </p:cNvPr>
          <p:cNvGrpSpPr/>
          <p:nvPr/>
        </p:nvGrpSpPr>
        <p:grpSpPr>
          <a:xfrm>
            <a:off x="5274528" y="1139813"/>
            <a:ext cx="5419493" cy="2737509"/>
            <a:chOff x="4363612" y="769434"/>
            <a:chExt cx="5419493" cy="2737509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D559E8DF-5170-EAAF-F723-592D648E70B0}"/>
                </a:ext>
              </a:extLst>
            </p:cNvPr>
            <p:cNvSpPr/>
            <p:nvPr/>
          </p:nvSpPr>
          <p:spPr>
            <a:xfrm>
              <a:off x="4363612" y="769434"/>
              <a:ext cx="5419493" cy="254793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O" dirty="0"/>
            </a:p>
          </p:txBody>
        </p:sp>
        <p:sp>
          <p:nvSpPr>
            <p:cNvPr id="8" name="Pladsholder til indhold 2">
              <a:extLst>
                <a:ext uri="{FF2B5EF4-FFF2-40B4-BE49-F238E27FC236}">
                  <a16:creationId xmlns:a16="http://schemas.microsoft.com/office/drawing/2014/main" id="{A503793E-3B31-7B25-AF3B-48F67FA2479E}"/>
                </a:ext>
              </a:extLst>
            </p:cNvPr>
            <p:cNvSpPr txBox="1">
              <a:spLocks/>
            </p:cNvSpPr>
            <p:nvPr/>
          </p:nvSpPr>
          <p:spPr>
            <a:xfrm>
              <a:off x="4717328" y="959005"/>
              <a:ext cx="4656667" cy="254793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  <a:defRPr/>
              </a:pPr>
              <a:r>
                <a:rPr lang="en-GB" sz="1600" b="1" dirty="0">
                  <a:solidFill>
                    <a:sysClr val="windowText" lastClr="000000"/>
                  </a:solidFill>
                </a:rPr>
                <a:t>Internal and external strategies</a:t>
              </a:r>
              <a:r>
                <a:rPr lang="en-GB" sz="1600" dirty="0">
                  <a:solidFill>
                    <a:sysClr val="windowText" lastClr="000000"/>
                  </a:solidFill>
                </a:rPr>
                <a:t> to achieve your goals: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514350" indent="-514350">
                <a:buFont typeface="+mj-lt"/>
                <a:buAutoNum type="arabicPeriod"/>
                <a:defRPr/>
              </a:pPr>
              <a:r>
                <a:rPr lang="en-GB" sz="1600" dirty="0">
                  <a:solidFill>
                    <a:sysClr val="windowText" lastClr="000000"/>
                  </a:solidFill>
                </a:rPr>
                <a:t>______________________________________</a:t>
              </a:r>
            </a:p>
            <a:p>
              <a:pPr marL="0" indent="0">
                <a:buNone/>
                <a:defRPr/>
              </a:pPr>
              <a:endParaRPr lang="en-GB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" name="Bent Arrow 13">
            <a:extLst>
              <a:ext uri="{FF2B5EF4-FFF2-40B4-BE49-F238E27FC236}">
                <a16:creationId xmlns:a16="http://schemas.microsoft.com/office/drawing/2014/main" id="{3AF234F5-8BBB-597C-EFA5-D458B34861B7}"/>
              </a:ext>
            </a:extLst>
          </p:cNvPr>
          <p:cNvSpPr/>
          <p:nvPr/>
        </p:nvSpPr>
        <p:spPr>
          <a:xfrm>
            <a:off x="2126399" y="1920398"/>
            <a:ext cx="2776653" cy="1605775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>
              <a:solidFill>
                <a:schemeClr val="tx1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1E6288DB-5FF1-2D80-407F-83D70087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22" y="11113"/>
            <a:ext cx="10521799" cy="1143000"/>
          </a:xfrm>
        </p:spPr>
        <p:txBody>
          <a:bodyPr/>
          <a:lstStyle/>
          <a:p>
            <a:pPr algn="l"/>
            <a:r>
              <a:rPr lang="en-GB" altLang="da-DK" sz="3600" b="1" dirty="0"/>
              <a:t>Strategies to Achieve the Goals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4A57EA-E55F-71CA-98BE-85A4F8DA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36CE-1515-4E11-8E71-1BE8B795A7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98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A04504-F956-7158-4ED3-F88348BBC7F2}"/>
              </a:ext>
            </a:extLst>
          </p:cNvPr>
          <p:cNvSpPr/>
          <p:nvPr/>
        </p:nvSpPr>
        <p:spPr>
          <a:xfrm>
            <a:off x="10192215" y="334537"/>
            <a:ext cx="1594624" cy="624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1E6288DB-5FF1-2D80-407F-83D70087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22" y="11113"/>
            <a:ext cx="10521799" cy="1143000"/>
          </a:xfrm>
        </p:spPr>
        <p:txBody>
          <a:bodyPr/>
          <a:lstStyle/>
          <a:p>
            <a:pPr algn="l"/>
            <a:r>
              <a:rPr lang="en-GB" altLang="da-DK" sz="3600" b="1" dirty="0"/>
              <a:t>Time 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B6F7BF-2951-70ED-31A5-A306DD559A6C}"/>
              </a:ext>
            </a:extLst>
          </p:cNvPr>
          <p:cNvSpPr txBox="1"/>
          <p:nvPr/>
        </p:nvSpPr>
        <p:spPr>
          <a:xfrm>
            <a:off x="624422" y="1282429"/>
            <a:ext cx="10742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dirty="0"/>
              <a:t>Consider and prepare answers to the following two questions (to be presented in planary):</a:t>
            </a:r>
          </a:p>
          <a:p>
            <a:endParaRPr lang="en-NO" dirty="0"/>
          </a:p>
          <a:p>
            <a:r>
              <a:rPr lang="en-NO" b="1" dirty="0"/>
              <a:t>1: </a:t>
            </a:r>
            <a:r>
              <a:rPr lang="en-NO" dirty="0"/>
              <a:t>	What have you succeeded with when it comes to </a:t>
            </a:r>
            <a:r>
              <a:rPr lang="en-NO"/>
              <a:t>time management (any tips to share with others)? </a:t>
            </a:r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r>
              <a:rPr lang="en-NO" b="1" dirty="0"/>
              <a:t>2: </a:t>
            </a:r>
            <a:r>
              <a:rPr lang="en-NO" dirty="0"/>
              <a:t>	What do you want to implement or improve when it comes to time management?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75D748-16BA-4681-8E15-04B90780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36CE-1515-4E11-8E71-1BE8B795A7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73798"/>
      </p:ext>
    </p:extLst>
  </p:cSld>
  <p:clrMapOvr>
    <a:masterClrMapping/>
  </p:clrMapOvr>
</p:sld>
</file>

<file path=ppt/theme/theme1.xml><?xml version="1.0" encoding="utf-8"?>
<a:theme xmlns:a="http://schemas.openxmlformats.org/drawingml/2006/main" name="4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277</Words>
  <Application>Microsoft Macintosh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4_Kontortema</vt:lpstr>
      <vt:lpstr>Career Development Programme TourDeRITMO, Dec. 5–6, 2023 </vt:lpstr>
      <vt:lpstr>SWOT analysis</vt:lpstr>
      <vt:lpstr>Vision and Goals</vt:lpstr>
      <vt:lpstr>Vision and Goals</vt:lpstr>
      <vt:lpstr>Strategies to Achieve the Goals</vt:lpstr>
      <vt:lpstr>Time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UiO FLP8</dc:title>
  <dc:creator>barlebo</dc:creator>
  <cp:lastModifiedBy>Ragnhild Brøvig</cp:lastModifiedBy>
  <cp:revision>57</cp:revision>
  <dcterms:created xsi:type="dcterms:W3CDTF">2014-03-20T09:24:10Z</dcterms:created>
  <dcterms:modified xsi:type="dcterms:W3CDTF">2023-10-30T04:35:46Z</dcterms:modified>
</cp:coreProperties>
</file>