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533" r:id="rId5"/>
    <p:sldId id="609" r:id="rId6"/>
    <p:sldId id="535" r:id="rId7"/>
    <p:sldId id="582" r:id="rId8"/>
    <p:sldId id="612" r:id="rId9"/>
    <p:sldId id="613" r:id="rId10"/>
    <p:sldId id="614" r:id="rId11"/>
    <p:sldId id="260" r:id="rId12"/>
    <p:sldId id="264" r:id="rId13"/>
    <p:sldId id="265" r:id="rId14"/>
    <p:sldId id="268" r:id="rId15"/>
    <p:sldId id="619" r:id="rId16"/>
    <p:sldId id="620" r:id="rId17"/>
    <p:sldId id="621" r:id="rId18"/>
    <p:sldId id="622" r:id="rId19"/>
    <p:sldId id="261" r:id="rId20"/>
    <p:sldId id="616" r:id="rId21"/>
    <p:sldId id="625" r:id="rId22"/>
    <p:sldId id="626" r:id="rId23"/>
    <p:sldId id="627" r:id="rId24"/>
    <p:sldId id="617" r:id="rId25"/>
    <p:sldId id="6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>
      <p:cViewPr>
        <p:scale>
          <a:sx n="125" d="100"/>
          <a:sy n="125" d="100"/>
        </p:scale>
        <p:origin x="1584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5401A-B657-48EC-ACB7-21FE5E94A09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6D6FE-BE24-40D2-A6E3-375F6CC56E9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terms of equipment, we used a Zoom F8 for 8-track audio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416D2-AFA9-4B32-98B9-C7968087E1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600D0-C87B-7206-B614-14BA53CA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C6C155-1123-A626-57DB-D86EE9B9A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C366936-06CA-BF22-DEC5-F6432CE78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terms of equipment, we used a Zoom F8 for 8-track audio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9D068-7E6B-3E67-EBEE-EE6FAEF2C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416D2-AFA9-4B32-98B9-C7968087E1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19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Finally, we had one XSENS Link, which is an inertial-based fully-body MoCap system, using a WiFi to send data to a PC.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416D2-AFA9-4B32-98B9-C7968087E1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1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pocket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also </a:t>
            </a:r>
            <a:r>
              <a:rPr lang="de-DE" dirty="0" err="1"/>
              <a:t>realized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somewhat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predictable</a:t>
            </a:r>
            <a:r>
              <a:rPr lang="de-DE" dirty="0"/>
              <a:t> but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exciting</a:t>
            </a:r>
            <a:r>
              <a:rPr lang="de-DE" dirty="0"/>
              <a:t> </a:t>
            </a:r>
            <a:r>
              <a:rPr lang="de-DE" dirty="0" err="1"/>
              <a:t>recording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serious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village</a:t>
            </a:r>
            <a:r>
              <a:rPr lang="de-DE" dirty="0"/>
              <a:t> </a:t>
            </a:r>
            <a:r>
              <a:rPr lang="de-DE" dirty="0" err="1"/>
              <a:t>celebration</a:t>
            </a:r>
            <a:r>
              <a:rPr lang="de-DE" dirty="0"/>
              <a:t>.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416D2-AFA9-4B32-98B9-C7968087E1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9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EC2B9-C0D1-372B-9C80-7F3865447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1864E3-B055-BA0D-4D86-C0E5E962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9A0EAB-6243-0D18-6A6A-6B21E648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4F5062-5FBC-7EF0-0097-D320CBC7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BCB85E-5A0D-6C97-013C-C7AF7685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1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2C2F2-F564-87F9-2DD1-19D4086C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A80434-CD60-16FA-D719-F41C35868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EE7C33-4C77-E01D-7920-8BA31B0D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C3079C-80DE-58E4-9367-D47C7FAB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0A7665-6675-BED8-1F17-135E230B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1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F0BC73-D494-1ECE-08D8-74C6EB047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887D39-A2D1-8641-32A8-316893A5A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AE87E-72B5-8D60-8B5A-9DD916C2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C1DB9-4FBF-FE15-DBD0-598DA844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7B39E1-73C3-46D5-8C20-33C4251E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1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6F572-E1EC-C368-A04D-83196761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B743A3-00ED-C697-8AF9-E1FBF86AA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8E054B-E5D0-643F-383D-F8A94FA0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75CA34-3B6E-AF18-DE04-D1BE8F80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EFDF61-07B0-15D3-815E-85BAA20A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5E0BF-C2FD-F391-9DE7-4EA703F9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9E3433-7FA1-24C4-F1A7-11FF7D6DD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4B7FB-6742-131C-AF72-B351C84D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184546-5021-A0F6-4BE3-953913E4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8F0870-91EC-288E-ECA3-DC84C698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34CFB-9BE2-523D-31DF-13851B97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BA782-00CD-1227-B6F7-088023979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98A8B6-45A7-1278-87BB-6575FA124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9AEAAB-0746-F277-F3F1-030FC17C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CC9A94-0DFE-EEAE-9125-895D471F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BF5269-2B44-DF61-C615-536C9779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3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8CE2C-6078-32C6-A650-D62D3906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05F15F-320C-13C1-44BD-83248F9FE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80BF8D-7CA5-5620-51E3-C4804C17E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7F87E6-3C84-DE50-91FB-89A66BB1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7848C29-4658-A4CE-F8C8-AC4652AF9E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6729AF-B80B-7FBF-CE16-0A809AA4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31998F7-4D59-EB15-0CC2-8430FE41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4B8A04B-362C-228D-4604-D273A966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9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C91B3-53FF-76F4-C5E1-39C37D9A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F9E87C-079B-350A-0457-92440896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B4C01E-093E-CF63-131C-C254FB5D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42D8A6-323B-655A-40BB-624622FB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056C79D-5A93-21E7-7BCA-ABC3C911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C3CA9F-58F8-F85F-38DC-9EA0F30FF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313469-836F-9E51-B946-4BA9FCD9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0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EE6CA1-485A-B626-8855-AF814DD3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695D85-B622-FAC5-FC42-FBCF8E033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EFF432-3DEE-94AE-CF68-28E40D586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F71EC4-578F-EAA4-7DBB-95F5AF641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831C59-8F9E-6FF1-D1DB-67803915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B5B7BB-92AA-9BCB-33EE-5C3F75DC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8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B1F44-556A-EF57-C72A-4BBA4A7C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EDDAC8D-ECDB-B77F-4F4E-C64A7D719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9960BC-ACAA-3903-573D-BF68821A4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6B98AB-9C35-9CE2-511A-4B658FA5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82D04E-ACA1-421C-92A7-C18C9BAB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5EF4F1-21D4-164D-CECA-A315930B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645CDD6-7214-1D86-7090-9EAE9682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280421-F834-4264-05C9-6F3B1F080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DF248B-CDF2-315A-CE50-430CE7BD8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52B009-310A-45C4-A710-0D53CA3E89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81A7DA-3A5C-B359-6DB5-6D1CBA8E1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D306B2-563E-315E-0DE5-E159D6C1D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BE6FFE-A7F4-4DBD-9A8B-59507B2C67C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0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5F256-EA79-13DB-5CA3-699D595A2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DjembeDance @ MSP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35E41D-8186-EB94-579B-A9C8BFD700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Sagar Dutta and Rainer Polak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06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9944-797F-85D4-4108-8C31FD38F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430B7-58DE-7795-5A53-51877893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Example Tick 1</a:t>
            </a:r>
            <a:endParaRPr lang="en-US"/>
          </a:p>
        </p:txBody>
      </p:sp>
      <p:pic>
        <p:nvPicPr>
          <p:cNvPr id="5" name="Inhaltsplatzhalter 4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D38A54A3-33AA-53F1-5210-1B3E14287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02" y="1825625"/>
            <a:ext cx="9556995" cy="4351338"/>
          </a:xfrm>
        </p:spPr>
      </p:pic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C373980E-4156-BEB7-207A-69C32EA46629}"/>
              </a:ext>
            </a:extLst>
          </p:cNvPr>
          <p:cNvSpPr/>
          <p:nvPr/>
        </p:nvSpPr>
        <p:spPr>
          <a:xfrm>
            <a:off x="4995872" y="1393746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D40E81C-0EAF-BEBF-1601-0947EC25BE4A}"/>
              </a:ext>
            </a:extLst>
          </p:cNvPr>
          <p:cNvSpPr txBox="1"/>
          <p:nvPr/>
        </p:nvSpPr>
        <p:spPr>
          <a:xfrm>
            <a:off x="1259839" y="6308209"/>
            <a:ext cx="96146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/>
              <a:t>Right hand, Raw sensor data, Free acceleration</a:t>
            </a:r>
          </a:p>
        </p:txBody>
      </p:sp>
    </p:spTree>
    <p:extLst>
      <p:ext uri="{BB962C8B-B14F-4D97-AF65-F5344CB8AC3E}">
        <p14:creationId xmlns:p14="http://schemas.microsoft.com/office/powerpoint/2010/main" val="137876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F248E-8CF2-2206-73B4-5FF7DA571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281DB-F812-8825-11D7-0C6585F2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Tick 1 (zoom-in)</a:t>
            </a:r>
            <a:endParaRPr lang="en-US"/>
          </a:p>
        </p:txBody>
      </p:sp>
      <p:pic>
        <p:nvPicPr>
          <p:cNvPr id="5" name="Inhaltsplatzhalter 4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5A76CCBD-2EFE-1A3D-7AFA-457308359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18" y="1825625"/>
            <a:ext cx="8992764" cy="4351338"/>
          </a:xfrm>
        </p:spPr>
      </p:pic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396BD7FE-52DF-F7E1-9BC5-7394EA45D6AC}"/>
              </a:ext>
            </a:extLst>
          </p:cNvPr>
          <p:cNvSpPr/>
          <p:nvPr/>
        </p:nvSpPr>
        <p:spPr>
          <a:xfrm>
            <a:off x="6017277" y="1374291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5826C39-C45C-FD50-B1EF-BFA06C80B03C}"/>
              </a:ext>
            </a:extLst>
          </p:cNvPr>
          <p:cNvCxnSpPr/>
          <p:nvPr/>
        </p:nvCxnSpPr>
        <p:spPr>
          <a:xfrm>
            <a:off x="4668520" y="5024120"/>
            <a:ext cx="1379237" cy="0"/>
          </a:xfrm>
          <a:prstGeom prst="straightConnector1">
            <a:avLst/>
          </a:prstGeom>
          <a:ln w="41275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8E8A77D6-7F35-7235-3B99-52D3B972C0E5}"/>
              </a:ext>
            </a:extLst>
          </p:cNvPr>
          <p:cNvCxnSpPr>
            <a:cxnSpLocks/>
          </p:cNvCxnSpPr>
          <p:nvPr/>
        </p:nvCxnSpPr>
        <p:spPr>
          <a:xfrm>
            <a:off x="4638040" y="4869180"/>
            <a:ext cx="0" cy="3098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E08FC44-7A64-898C-4C03-1566F87D15E7}"/>
              </a:ext>
            </a:extLst>
          </p:cNvPr>
          <p:cNvCxnSpPr>
            <a:cxnSpLocks/>
          </p:cNvCxnSpPr>
          <p:nvPr/>
        </p:nvCxnSpPr>
        <p:spPr>
          <a:xfrm>
            <a:off x="6101097" y="4869180"/>
            <a:ext cx="0" cy="3098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E43717F3-DD55-D7BF-72B3-10D2DC4624B7}"/>
              </a:ext>
            </a:extLst>
          </p:cNvPr>
          <p:cNvSpPr txBox="1"/>
          <p:nvPr/>
        </p:nvSpPr>
        <p:spPr>
          <a:xfrm>
            <a:off x="4691381" y="5138876"/>
            <a:ext cx="1325895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1 frame</a:t>
            </a:r>
            <a:br>
              <a:rPr lang="de-DE" sz="1200"/>
            </a:br>
            <a:r>
              <a:rPr lang="de-DE" sz="1200"/>
              <a:t>(4.16 msec)</a:t>
            </a:r>
          </a:p>
        </p:txBody>
      </p:sp>
    </p:spTree>
    <p:extLst>
      <p:ext uri="{BB962C8B-B14F-4D97-AF65-F5344CB8AC3E}">
        <p14:creationId xmlns:p14="http://schemas.microsoft.com/office/powerpoint/2010/main" val="22072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B66E7-572B-B1AB-6DE9-736C8747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44F5625-243C-9B56-02ED-FC43A57D5B78}"/>
              </a:ext>
            </a:extLst>
          </p:cNvPr>
          <p:cNvSpPr/>
          <p:nvPr/>
        </p:nvSpPr>
        <p:spPr>
          <a:xfrm>
            <a:off x="1718696" y="6311900"/>
            <a:ext cx="8728810" cy="510385"/>
          </a:xfrm>
          <a:prstGeom prst="roundRect">
            <a:avLst/>
          </a:prstGeom>
          <a:solidFill>
            <a:srgbClr val="FEF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00502A-96E3-0A5D-DBFF-9F624EE0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Example Slate 1 (Test event impact)</a:t>
            </a:r>
            <a:endParaRPr lang="en-US"/>
          </a:p>
        </p:txBody>
      </p:sp>
      <p:pic>
        <p:nvPicPr>
          <p:cNvPr id="7" name="Inhaltsplatzhalter 6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C19C99E-FB65-B975-AB4A-AC860DAA2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27" y="1825625"/>
            <a:ext cx="9064346" cy="4351338"/>
          </a:xfrm>
        </p:spPr>
      </p:pic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7693368B-09CF-EDE4-8243-7BA5709E2320}"/>
              </a:ext>
            </a:extLst>
          </p:cNvPr>
          <p:cNvSpPr/>
          <p:nvPr/>
        </p:nvSpPr>
        <p:spPr>
          <a:xfrm>
            <a:off x="5122333" y="1532467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E4C9FC5D-D10A-9D35-0A0E-1B8C4B019D40}"/>
              </a:ext>
            </a:extLst>
          </p:cNvPr>
          <p:cNvSpPr/>
          <p:nvPr/>
        </p:nvSpPr>
        <p:spPr>
          <a:xfrm rot="16200000">
            <a:off x="4652434" y="3854714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CEA4481-E2C2-9B8F-9B95-E3B7F332CF9D}"/>
              </a:ext>
            </a:extLst>
          </p:cNvPr>
          <p:cNvCxnSpPr/>
          <p:nvPr/>
        </p:nvCxnSpPr>
        <p:spPr>
          <a:xfrm flipV="1">
            <a:off x="5258223" y="2845039"/>
            <a:ext cx="171027" cy="143832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4D13991-7B77-0293-DAEF-03142F80E4BB}"/>
              </a:ext>
            </a:extLst>
          </p:cNvPr>
          <p:cNvCxnSpPr>
            <a:cxnSpLocks/>
          </p:cNvCxnSpPr>
          <p:nvPr/>
        </p:nvCxnSpPr>
        <p:spPr>
          <a:xfrm>
            <a:off x="7426960" y="6567092"/>
            <a:ext cx="118872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A86D43AB-AFF8-3FC2-1899-46326698A18F}"/>
              </a:ext>
            </a:extLst>
          </p:cNvPr>
          <p:cNvSpPr/>
          <p:nvPr/>
        </p:nvSpPr>
        <p:spPr>
          <a:xfrm rot="16200000">
            <a:off x="2511544" y="5917008"/>
            <a:ext cx="131664" cy="12833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7DDE76-A97C-0424-86CD-E97EFD6EBD16}"/>
              </a:ext>
            </a:extLst>
          </p:cNvPr>
          <p:cNvSpPr txBox="1"/>
          <p:nvPr/>
        </p:nvSpPr>
        <p:spPr>
          <a:xfrm>
            <a:off x="3278060" y="6374041"/>
            <a:ext cx="4179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Impact (timing calculated from audio)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DF50D0B-B606-E4BE-CD06-1F7BAD0DBB7A}"/>
              </a:ext>
            </a:extLst>
          </p:cNvPr>
          <p:cNvSpPr txBox="1"/>
          <p:nvPr/>
        </p:nvSpPr>
        <p:spPr>
          <a:xfrm>
            <a:off x="8640986" y="6382426"/>
            <a:ext cx="2315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Steepest slope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56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A757-283A-8073-A694-07FC1D49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75DF2-F40C-646C-7FE6-4A0126E8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Slate 1 (zoom-in)</a:t>
            </a:r>
            <a:endParaRPr lang="en-US"/>
          </a:p>
        </p:txBody>
      </p:sp>
      <p:pic>
        <p:nvPicPr>
          <p:cNvPr id="7" name="Inhaltsplatzhalter 6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E1C8EAAC-2DEA-AF0B-37A9-67B387F60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87" y="1825625"/>
            <a:ext cx="9038226" cy="4351338"/>
          </a:xfr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EA310445-A16E-05FF-69B8-CAC433262B4A}"/>
              </a:ext>
            </a:extLst>
          </p:cNvPr>
          <p:cNvSpPr/>
          <p:nvPr/>
        </p:nvSpPr>
        <p:spPr>
          <a:xfrm>
            <a:off x="1718696" y="6311900"/>
            <a:ext cx="8728810" cy="510385"/>
          </a:xfrm>
          <a:prstGeom prst="roundRect">
            <a:avLst/>
          </a:prstGeom>
          <a:solidFill>
            <a:srgbClr val="FEF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5DA196A9-FC37-DA52-001B-04D7A426B09C}"/>
              </a:ext>
            </a:extLst>
          </p:cNvPr>
          <p:cNvSpPr/>
          <p:nvPr/>
        </p:nvSpPr>
        <p:spPr>
          <a:xfrm>
            <a:off x="4042562" y="1422929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A815BC5F-D0A5-3B90-3B88-5EACA7ADB8F2}"/>
              </a:ext>
            </a:extLst>
          </p:cNvPr>
          <p:cNvSpPr/>
          <p:nvPr/>
        </p:nvSpPr>
        <p:spPr>
          <a:xfrm rot="16200000">
            <a:off x="3543841" y="3834632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6103BAE-01A0-85A4-C9AC-B23085D1AA28}"/>
              </a:ext>
            </a:extLst>
          </p:cNvPr>
          <p:cNvCxnSpPr>
            <a:cxnSpLocks/>
          </p:cNvCxnSpPr>
          <p:nvPr/>
        </p:nvCxnSpPr>
        <p:spPr>
          <a:xfrm flipV="1">
            <a:off x="4172102" y="2839720"/>
            <a:ext cx="633578" cy="140300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290C62B-BBAF-C64F-2ECB-41DB89011798}"/>
              </a:ext>
            </a:extLst>
          </p:cNvPr>
          <p:cNvCxnSpPr>
            <a:cxnSpLocks/>
          </p:cNvCxnSpPr>
          <p:nvPr/>
        </p:nvCxnSpPr>
        <p:spPr>
          <a:xfrm>
            <a:off x="5943600" y="6567092"/>
            <a:ext cx="1212896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886E8012-033F-631D-78F6-341D44B45428}"/>
              </a:ext>
            </a:extLst>
          </p:cNvPr>
          <p:cNvSpPr/>
          <p:nvPr/>
        </p:nvSpPr>
        <p:spPr>
          <a:xfrm rot="16200000">
            <a:off x="3817104" y="5917008"/>
            <a:ext cx="131664" cy="12833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D80418-33F3-2AF5-F615-CA256ADC825E}"/>
              </a:ext>
            </a:extLst>
          </p:cNvPr>
          <p:cNvSpPr txBox="1"/>
          <p:nvPr/>
        </p:nvSpPr>
        <p:spPr>
          <a:xfrm>
            <a:off x="4583620" y="6374041"/>
            <a:ext cx="121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Impact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D0CB4A9-54D3-2C64-AA86-922D57FE91F1}"/>
              </a:ext>
            </a:extLst>
          </p:cNvPr>
          <p:cNvSpPr txBox="1"/>
          <p:nvPr/>
        </p:nvSpPr>
        <p:spPr>
          <a:xfrm>
            <a:off x="7274466" y="6382426"/>
            <a:ext cx="2315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Steepest slope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19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1F881-BE97-F423-7A48-2A9D38EBD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06DDC-7740-8362-5FAC-9D8CFDF0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Slate 2 (zoom-in)</a:t>
            </a:r>
            <a:endParaRPr lang="en-US"/>
          </a:p>
        </p:txBody>
      </p:sp>
      <p:pic>
        <p:nvPicPr>
          <p:cNvPr id="5" name="Inhaltsplatzhalter 4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FFA6E379-300D-F961-17B1-DF67C2442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51" y="1825625"/>
            <a:ext cx="9142698" cy="4351338"/>
          </a:xfrm>
        </p:spPr>
      </p:pic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CA0C2514-E615-823E-5D70-BEE0F47AF81A}"/>
              </a:ext>
            </a:extLst>
          </p:cNvPr>
          <p:cNvSpPr/>
          <p:nvPr/>
        </p:nvSpPr>
        <p:spPr>
          <a:xfrm>
            <a:off x="3711822" y="1500750"/>
            <a:ext cx="177800" cy="8974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0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2B5F-7A50-4F6C-9870-619DA90D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420" y="95885"/>
            <a:ext cx="6233160" cy="970915"/>
          </a:xfrm>
        </p:spPr>
        <p:txBody>
          <a:bodyPr>
            <a:normAutofit/>
          </a:bodyPr>
          <a:lstStyle/>
          <a:p>
            <a:r>
              <a:rPr lang="en-US" sz="4000" dirty="0"/>
              <a:t>Cross Modal Synchronization</a:t>
            </a:r>
            <a:endParaRPr lang="en-IN" sz="4000" dirty="0"/>
          </a:p>
        </p:txBody>
      </p:sp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89EED508-2E7B-C9D5-0A9A-118D022DF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08" y="1782127"/>
            <a:ext cx="4598353" cy="4598353"/>
          </a:xfrm>
        </p:spPr>
      </p:pic>
      <p:pic>
        <p:nvPicPr>
          <p:cNvPr id="5" name="Picture 4" descr="A graph of a certain type of data">
            <a:extLst>
              <a:ext uri="{FF2B5EF4-FFF2-40B4-BE49-F238E27FC236}">
                <a16:creationId xmlns:a16="http://schemas.microsoft.com/office/drawing/2014/main" id="{5AB4B188-7882-8FED-6D13-5DA1355CF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1782127"/>
            <a:ext cx="4598353" cy="4598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0E89C-0248-04ED-8BFC-70DF3030758A}"/>
              </a:ext>
            </a:extLst>
          </p:cNvPr>
          <p:cNvSpPr txBox="1"/>
          <p:nvPr/>
        </p:nvSpPr>
        <p:spPr>
          <a:xfrm>
            <a:off x="838200" y="1066800"/>
            <a:ext cx="655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1: Select segment with clap onsets</a:t>
            </a:r>
            <a:endParaRPr lang="en-I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7BD37-C8FB-575F-B320-F6B213B4F1EA}"/>
              </a:ext>
            </a:extLst>
          </p:cNvPr>
          <p:cNvSpPr txBox="1"/>
          <p:nvPr/>
        </p:nvSpPr>
        <p:spPr>
          <a:xfrm>
            <a:off x="1424939" y="6195814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1: Visualization of first 100 seconds 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9409E-C449-09EE-C96E-8BE996DE8826}"/>
              </a:ext>
            </a:extLst>
          </p:cNvPr>
          <p:cNvSpPr txBox="1"/>
          <p:nvPr/>
        </p:nvSpPr>
        <p:spPr>
          <a:xfrm>
            <a:off x="6395244" y="6195814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2: Visualization of last 100 seconds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4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76B5C-3866-487D-8BA8-2F74A3B0C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9413A2-4A35-D567-460A-AB4D4239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753" y="1597461"/>
            <a:ext cx="4598353" cy="4598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F87217-5A81-253A-7671-79E897EC4133}"/>
              </a:ext>
            </a:extLst>
          </p:cNvPr>
          <p:cNvSpPr txBox="1"/>
          <p:nvPr/>
        </p:nvSpPr>
        <p:spPr>
          <a:xfrm>
            <a:off x="797560" y="766464"/>
            <a:ext cx="547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2: Set threshold for peak detection</a:t>
            </a:r>
            <a:endParaRPr lang="en-I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30C02-AA52-5076-67C4-EACC8397D332}"/>
              </a:ext>
            </a:extLst>
          </p:cNvPr>
          <p:cNvSpPr txBox="1"/>
          <p:nvPr/>
        </p:nvSpPr>
        <p:spPr>
          <a:xfrm>
            <a:off x="1271110" y="6195814"/>
            <a:ext cx="467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3: Threshold selection for peak detection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ACD8A-0881-97F2-8DCB-E5973337472D}"/>
              </a:ext>
            </a:extLst>
          </p:cNvPr>
          <p:cNvSpPr txBox="1"/>
          <p:nvPr/>
        </p:nvSpPr>
        <p:spPr>
          <a:xfrm>
            <a:off x="7075964" y="6195813"/>
            <a:ext cx="414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4: Extracted Peaks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22F668-0CDA-6239-39BA-0E3B246EC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651" y="1597460"/>
            <a:ext cx="4598353" cy="459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7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F2D2-18A9-C69A-BB0B-705F7DD28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7CF212-1805-7D03-E4BE-E42A25BD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350" y="1668580"/>
            <a:ext cx="5180647" cy="4598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482E1-34EA-D0CC-5170-979243272FBE}"/>
              </a:ext>
            </a:extLst>
          </p:cNvPr>
          <p:cNvSpPr txBox="1"/>
          <p:nvPr/>
        </p:nvSpPr>
        <p:spPr>
          <a:xfrm>
            <a:off x="848360" y="852101"/>
            <a:ext cx="868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3: Normalizing Peak Value to Unity and Mocap Up-sampling</a:t>
            </a:r>
            <a:endParaRPr lang="en-I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B0F1BE-4BC7-F55A-3028-35B54E1F5C6E}"/>
              </a:ext>
            </a:extLst>
          </p:cNvPr>
          <p:cNvSpPr txBox="1"/>
          <p:nvPr/>
        </p:nvSpPr>
        <p:spPr>
          <a:xfrm>
            <a:off x="2553177" y="6225618"/>
            <a:ext cx="329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5: </a:t>
            </a:r>
            <a:r>
              <a:rPr lang="en-US" sz="1800" dirty="0"/>
              <a:t>Normalization of peaks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5E539-A6F1-5BB9-29B5-87B4CB872FBC}"/>
              </a:ext>
            </a:extLst>
          </p:cNvPr>
          <p:cNvSpPr txBox="1"/>
          <p:nvPr/>
        </p:nvSpPr>
        <p:spPr>
          <a:xfrm>
            <a:off x="7051040" y="1748582"/>
            <a:ext cx="430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@240Hz</a:t>
            </a:r>
          </a:p>
          <a:p>
            <a:r>
              <a:rPr lang="nn-NO" dirty="0"/>
              <a:t>mocap onsets: [79.175, 89.0375]</a:t>
            </a:r>
          </a:p>
          <a:p>
            <a:r>
              <a:rPr lang="nn-NO" dirty="0"/>
              <a:t>mocap peak frame: [19002 21369]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33642-F3F2-21E0-E5E5-C99643823801}"/>
              </a:ext>
            </a:extLst>
          </p:cNvPr>
          <p:cNvSpPr txBox="1"/>
          <p:nvPr/>
        </p:nvSpPr>
        <p:spPr>
          <a:xfrm>
            <a:off x="7051040" y="3967756"/>
            <a:ext cx="4124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@48KHz</a:t>
            </a:r>
          </a:p>
          <a:p>
            <a:r>
              <a:rPr lang="en-IN" dirty="0"/>
              <a:t>audio onsets: [19.1212917, 28.9886042, 41.612375, 94.571375, 95.6385833, 96.7002083, 97.7877708]</a:t>
            </a:r>
          </a:p>
          <a:p>
            <a:endParaRPr lang="en-IN" dirty="0"/>
          </a:p>
          <a:p>
            <a:r>
              <a:rPr lang="en-IN" dirty="0"/>
              <a:t>audio peak frame: [ 917822 1391453 1997394 4539426 4590652 4641610 4693813]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3D985-C60C-418B-E81A-A54E0B8BE8AE}"/>
              </a:ext>
            </a:extLst>
          </p:cNvPr>
          <p:cNvSpPr txBox="1"/>
          <p:nvPr/>
        </p:nvSpPr>
        <p:spPr>
          <a:xfrm>
            <a:off x="7051040" y="2796462"/>
            <a:ext cx="430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b="1" dirty="0"/>
              <a:t>@48KHz</a:t>
            </a:r>
          </a:p>
          <a:p>
            <a:r>
              <a:rPr lang="nn-NO" dirty="0"/>
              <a:t>mocap onsets: [79.175, 89.0375]</a:t>
            </a:r>
          </a:p>
          <a:p>
            <a:r>
              <a:rPr lang="nn-NO" dirty="0"/>
              <a:t>mocap peak frame: [3800400, 4273800]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68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3089-9E73-E5CB-5BBA-2FD7FC61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2423B5-8875-0DDE-0A89-1727F535A787}"/>
              </a:ext>
            </a:extLst>
          </p:cNvPr>
          <p:cNvSpPr txBox="1"/>
          <p:nvPr/>
        </p:nvSpPr>
        <p:spPr>
          <a:xfrm>
            <a:off x="848360" y="816479"/>
            <a:ext cx="605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4: Apply correlation and find offset</a:t>
            </a:r>
            <a:endParaRPr lang="en-I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D56A5-8734-686E-2A71-41B241ACC076}"/>
              </a:ext>
            </a:extLst>
          </p:cNvPr>
          <p:cNvSpPr txBox="1"/>
          <p:nvPr/>
        </p:nvSpPr>
        <p:spPr>
          <a:xfrm>
            <a:off x="1920240" y="6195813"/>
            <a:ext cx="489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6: Synchronization of mocap and audio 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7B3CE-83F4-211F-72F1-00776720C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241" y="1597460"/>
            <a:ext cx="5262564" cy="4598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B1DFB-D67E-EC1F-9151-613BA36BC2CC}"/>
              </a:ext>
            </a:extLst>
          </p:cNvPr>
          <p:cNvSpPr txBox="1"/>
          <p:nvPr/>
        </p:nvSpPr>
        <p:spPr>
          <a:xfrm>
            <a:off x="6725604" y="4354928"/>
            <a:ext cx="423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Audio Frames to shift for sync. : 2882462</a:t>
            </a:r>
          </a:p>
          <a:p>
            <a:r>
              <a:rPr lang="en-US" dirty="0"/>
              <a:t>Time shift: 60.051 seconds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097B6-7187-CA58-B713-987A096AC400}"/>
              </a:ext>
            </a:extLst>
          </p:cNvPr>
          <p:cNvSpPr txBox="1"/>
          <p:nvPr/>
        </p:nvSpPr>
        <p:spPr>
          <a:xfrm>
            <a:off x="6725604" y="5276333"/>
            <a:ext cx="455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Synchronized Peaks:  </a:t>
            </a:r>
            <a:r>
              <a:rPr lang="en-IN" b="0" i="0" dirty="0">
                <a:effectLst/>
              </a:rPr>
              <a:t>[79.175, 89.0375]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28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A8E0D-7DBA-EB51-FA8C-9CD2E7306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3930DA-B9FE-FB0A-824F-2AA9BF4C6DBC}"/>
              </a:ext>
            </a:extLst>
          </p:cNvPr>
          <p:cNvSpPr txBox="1"/>
          <p:nvPr/>
        </p:nvSpPr>
        <p:spPr>
          <a:xfrm>
            <a:off x="838200" y="892173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5: Mocap Frame Correction</a:t>
            </a:r>
            <a:endParaRPr lang="en-I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3E04B-EDCF-D428-7E9F-1E7C34D473B9}"/>
              </a:ext>
            </a:extLst>
          </p:cNvPr>
          <p:cNvSpPr txBox="1"/>
          <p:nvPr/>
        </p:nvSpPr>
        <p:spPr>
          <a:xfrm>
            <a:off x="3647440" y="5935658"/>
            <a:ext cx="489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7: Synchronization of mocap and audio 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DD3A03-30E6-B39C-FD7B-D7F33B7C6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37642"/>
            <a:ext cx="10058400" cy="419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1FF60-4EA8-0EB7-6EC5-D5C69E9C9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40E00-EBFD-5854-2D0E-B4CDFD03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TOC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4D5C45-8D3C-EAA7-7C62-6AA10CD15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Brief outline of DjembeDance</a:t>
            </a:r>
          </a:p>
          <a:p>
            <a:r>
              <a:rPr lang="en-US"/>
              <a:t>Current work-task: synching mocap to audio</a:t>
            </a:r>
          </a:p>
          <a:p>
            <a:r>
              <a:rPr lang="en-US"/>
              <a:t>Future work within DjembeDance</a:t>
            </a:r>
          </a:p>
        </p:txBody>
      </p:sp>
    </p:spTree>
    <p:extLst>
      <p:ext uri="{BB962C8B-B14F-4D97-AF65-F5344CB8AC3E}">
        <p14:creationId xmlns:p14="http://schemas.microsoft.com/office/powerpoint/2010/main" val="2351858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534F4-8213-5BC5-2446-884F1D25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 within DjembeDance</a:t>
            </a:r>
            <a:br>
              <a:rPr lang="en-US"/>
            </a:b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0B6173-6AE7-FE54-C526-31D7832EC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38320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MIR: Extract from audio</a:t>
            </a:r>
          </a:p>
          <a:p>
            <a:pPr lvl="1"/>
            <a:r>
              <a:rPr lang="en-US"/>
              <a:t>Drum stroke onsets (timings)</a:t>
            </a:r>
          </a:p>
          <a:p>
            <a:pPr lvl="1"/>
            <a:r>
              <a:rPr lang="en-US"/>
              <a:t>Drum stroke sounds (pitch/timbre)</a:t>
            </a:r>
          </a:p>
          <a:p>
            <a:pPr lvl="1"/>
            <a:r>
              <a:rPr lang="en-US"/>
              <a:t>Vocals pitch over time (melody)</a:t>
            </a:r>
          </a:p>
          <a:p>
            <a:r>
              <a:rPr lang="en-US"/>
              <a:t>Dance analysis in MoCap</a:t>
            </a:r>
          </a:p>
          <a:p>
            <a:pPr lvl="1"/>
            <a:r>
              <a:rPr lang="en-US"/>
              <a:t>Distribution of perceptually salient events (contrasts) across a reference periodicity (metric cycle)</a:t>
            </a:r>
          </a:p>
          <a:p>
            <a:pPr lvl="2"/>
            <a:r>
              <a:rPr lang="en-US"/>
              <a:t>Kinetic energy (aggregated velocity, acceleration)</a:t>
            </a:r>
          </a:p>
          <a:p>
            <a:pPr lvl="2"/>
            <a:r>
              <a:rPr lang="en-US"/>
              <a:t>Directional change</a:t>
            </a:r>
          </a:p>
          <a:p>
            <a:pPr lvl="1"/>
            <a:r>
              <a:rPr lang="en-US"/>
              <a:t>Spatiotemporal patterns: </a:t>
            </a:r>
          </a:p>
          <a:p>
            <a:pPr lvl="2"/>
            <a:r>
              <a:rPr lang="en-US"/>
              <a:t>Movement motifs per body-part (Basic gestures)</a:t>
            </a:r>
          </a:p>
          <a:p>
            <a:pPr lvl="2"/>
            <a:r>
              <a:rPr lang="en-US"/>
              <a:t>Full-body composite rhythms</a:t>
            </a:r>
          </a:p>
          <a:p>
            <a:r>
              <a:rPr lang="en-US"/>
              <a:t>Music-Dance analysis: Correlational, Causal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23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119EA-6759-84A3-1AC3-C093156E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Movement patterns and musical meter: </a:t>
            </a:r>
            <a:br>
              <a:rPr lang="en-US"/>
            </a:br>
            <a:r>
              <a:rPr lang="en-US"/>
              <a:t>periodicity coordination (Toiviainen et al. 2010)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C267A4-1030-A3C4-C221-4B1943C46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Objective: Analyze periodicity in music-induced movement across various tempi</a:t>
            </a:r>
          </a:p>
          <a:p>
            <a:r>
              <a:rPr lang="en-US"/>
              <a:t>Methodology:</a:t>
            </a:r>
          </a:p>
          <a:p>
            <a:pPr lvl="1"/>
            <a:r>
              <a:rPr lang="en-US"/>
              <a:t>Focus on potential and kinetic energy of the body.</a:t>
            </a:r>
          </a:p>
          <a:p>
            <a:pPr lvl="1"/>
            <a:r>
              <a:rPr lang="en-US"/>
              <a:t>Utilize location markers for movement analysis.</a:t>
            </a:r>
          </a:p>
          <a:p>
            <a:pPr lvl="1"/>
            <a:r>
              <a:rPr lang="en-US"/>
              <a:t>Principal Component Analysis (PCA) of body segments to identify dominant movement patterns</a:t>
            </a:r>
          </a:p>
          <a:p>
            <a:r>
              <a:rPr lang="en-US"/>
              <a:t>Key Findings:</a:t>
            </a:r>
          </a:p>
          <a:p>
            <a:pPr lvl="1"/>
            <a:r>
              <a:rPr lang="en-US"/>
              <a:t>Participants synchronized with periods of one, two, and four beats</a:t>
            </a:r>
          </a:p>
          <a:p>
            <a:pPr lvl="1"/>
            <a:r>
              <a:rPr lang="en-US"/>
              <a:t>Systematic relationship of body part size/mass and periodicity/tempo</a:t>
            </a:r>
          </a:p>
          <a:p>
            <a:pPr lvl="2"/>
            <a:r>
              <a:rPr lang="en-US"/>
              <a:t>Large size/mass body parts (e.g., torso) tend to use longer periodicities/slower tempos (e.g., 2/4-beat cycles)</a:t>
            </a:r>
          </a:p>
          <a:p>
            <a:pPr lvl="2"/>
            <a:r>
              <a:rPr lang="en-US"/>
              <a:t>Smaller size/mass body parts (e.g., arms) tend to use shorter periodicities/faster tempos (e.g., 1-beat cycle)</a:t>
            </a:r>
          </a:p>
          <a:p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073672-86F3-BAED-8678-724F46C41D1A}"/>
              </a:ext>
            </a:extLst>
          </p:cNvPr>
          <p:cNvSpPr txBox="1"/>
          <p:nvPr/>
        </p:nvSpPr>
        <p:spPr>
          <a:xfrm>
            <a:off x="1377616" y="6354375"/>
            <a:ext cx="94367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/>
              <a:t>Toiviainen, P., Luck, G., &amp; Thompson, M. R. (2010). Embodied Meter: Hierarchical Eigenmodes in Music-Induced Movement. Music Perception</a:t>
            </a:r>
          </a:p>
        </p:txBody>
      </p:sp>
    </p:spTree>
    <p:extLst>
      <p:ext uri="{BB962C8B-B14F-4D97-AF65-F5344CB8AC3E}">
        <p14:creationId xmlns:p14="http://schemas.microsoft.com/office/powerpoint/2010/main" val="2607516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725CE-B97A-3119-B692-955A909EC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0D86B-32C6-25FC-F990-E11595CD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30408" cy="1325563"/>
          </a:xfrm>
        </p:spPr>
        <p:txBody>
          <a:bodyPr>
            <a:normAutofit fontScale="90000"/>
          </a:bodyPr>
          <a:lstStyle/>
          <a:p>
            <a:r>
              <a:rPr lang="en-US"/>
              <a:t>Movement patterns and musical meter: </a:t>
            </a:r>
            <a:br>
              <a:rPr lang="en-US"/>
            </a:br>
            <a:r>
              <a:rPr lang="en-US"/>
              <a:t>periodicity coordination (Toiviainen &amp; Carlson 2022)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71199A-9BD9-B2A3-E645-7E2C69AB6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Objective: Investigates how eigen movements in music-induced dancing depends on musical content and genre.</a:t>
            </a:r>
          </a:p>
          <a:p>
            <a:r>
              <a:rPr lang="en-US"/>
              <a:t>Methodology:</a:t>
            </a:r>
          </a:p>
          <a:p>
            <a:pPr lvl="1"/>
            <a:r>
              <a:rPr lang="en-US"/>
              <a:t>Use of trial-space-frequency tensor for capturing the complexity of movements </a:t>
            </a:r>
          </a:p>
          <a:p>
            <a:pPr lvl="1"/>
            <a:r>
              <a:rPr lang="en-US"/>
              <a:t>Decomposition of data using tensor decomposition techniques</a:t>
            </a:r>
          </a:p>
          <a:p>
            <a:pPr lvl="1"/>
            <a:r>
              <a:rPr lang="en-US"/>
              <a:t>Identification of 12 principal movement components</a:t>
            </a:r>
          </a:p>
          <a:p>
            <a:r>
              <a:rPr lang="en-US"/>
              <a:t>Key Findings:</a:t>
            </a:r>
          </a:p>
          <a:p>
            <a:pPr lvl="1"/>
            <a:r>
              <a:rPr lang="en-US"/>
              <a:t>Time-frequency domain decomposition is better</a:t>
            </a:r>
          </a:p>
          <a:p>
            <a:pPr lvl="1"/>
            <a:r>
              <a:rPr lang="en-US"/>
              <a:t>Some eigen movements synchronized with music</a:t>
            </a:r>
          </a:p>
          <a:p>
            <a:pPr lvl="1"/>
            <a:r>
              <a:rPr lang="en-US"/>
              <a:t>Difference found in eigen movement amplitude between genres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C0D84E-9C0B-BDE4-7309-A126AE2AA1EA}"/>
              </a:ext>
            </a:extLst>
          </p:cNvPr>
          <p:cNvSpPr txBox="1"/>
          <p:nvPr/>
        </p:nvSpPr>
        <p:spPr>
          <a:xfrm>
            <a:off x="1377616" y="6378437"/>
            <a:ext cx="943676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/>
              <a:t>Toiviainen, P., &amp; Carlson, E. (2022). Embodied Meter Revisited. </a:t>
            </a:r>
            <a:r>
              <a:rPr lang="en-US" sz="1200" i="1"/>
              <a:t>Music Perception</a:t>
            </a:r>
          </a:p>
        </p:txBody>
      </p:sp>
    </p:spTree>
    <p:extLst>
      <p:ext uri="{BB962C8B-B14F-4D97-AF65-F5344CB8AC3E}">
        <p14:creationId xmlns:p14="http://schemas.microsoft.com/office/powerpoint/2010/main" val="12028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467AFA-80BC-C9DF-564B-73BB81D2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 of the Toiviainen approache(s)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86FD21-F58A-CA0D-8651-8D533135E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Principal Components are noncorrelated thus movement patterns synchronized to the different metrical levels are noncorrelated as well.</a:t>
            </a:r>
          </a:p>
          <a:p>
            <a:r>
              <a:rPr lang="en-US"/>
              <a:t>Assumes stationary data within the analysis window of PCA which may not capture certain dynamics of movement (e.g., translation and rotation).</a:t>
            </a:r>
          </a:p>
          <a:p>
            <a:r>
              <a:rPr lang="en-US"/>
              <a:t>Their (2010) calculation of kinetic energy from speed excludes kinematic variables of velocity and acceleration from the analysis.</a:t>
            </a:r>
          </a:p>
          <a:p>
            <a:r>
              <a:rPr lang="en-US"/>
              <a:t>Phase information is lost in the (2022) frequency-domain analysis, which is good for the analysis of frequency-locked body parts, but not good for phase-dependent analysis, e.g., </a:t>
            </a:r>
          </a:p>
          <a:p>
            <a:pPr lvl="1"/>
            <a:r>
              <a:rPr lang="en-US"/>
              <a:t>the synchronization quality (accuracy and precision) between music and dance;</a:t>
            </a:r>
          </a:p>
          <a:p>
            <a:pPr lvl="1"/>
            <a:r>
              <a:rPr lang="en-US"/>
              <a:t>composite rhythm patterns emerging from coordinated but phase-shifted body-parts.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55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A8A85-E9EC-C18E-7967-2E6430D1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analysis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CAAA95-EE0D-E128-56AC-3FFCA0D55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Empirical Mode Decomposition</a:t>
            </a:r>
          </a:p>
          <a:p>
            <a:r>
              <a:rPr lang="en-US"/>
              <a:t>Independent Component Analysis</a:t>
            </a:r>
          </a:p>
          <a:p>
            <a:r>
              <a:rPr lang="en-US"/>
              <a:t>Denoising Source Separation</a:t>
            </a:r>
          </a:p>
          <a:p>
            <a:r>
              <a:rPr lang="en-US"/>
              <a:t>Multidimensional Scaling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6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123C-7260-A52E-696A-2ECA34930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F9D42-93F6-E983-B6EA-4BD5C161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ideas (collaboration? qualification?)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C64B8A-003A-46BE-DBE6-4A0BF20C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video</a:t>
            </a:r>
          </a:p>
          <a:p>
            <a:pPr lvl="1"/>
            <a:r>
              <a:rPr lang="en-US"/>
              <a:t>Use video as additional information to improve beat tracking algorithms</a:t>
            </a:r>
          </a:p>
          <a:p>
            <a:pPr lvl="1"/>
            <a:r>
              <a:rPr lang="en-US"/>
              <a:t>Compare mocap:video (1 dancer)</a:t>
            </a:r>
          </a:p>
          <a:p>
            <a:pPr lvl="2"/>
            <a:r>
              <a:rPr lang="en-US"/>
              <a:t>Use MoCap as ground-truth/training data for 3D</a:t>
            </a:r>
            <a:r>
              <a:rPr lang="en-US">
                <a:sym typeface="Wingdings" panose="05000000000000000000" pitchFamily="2" charset="2"/>
              </a:rPr>
              <a:t>2D/</a:t>
            </a:r>
            <a:r>
              <a:rPr lang="en-US"/>
              <a:t>video  estimation </a:t>
            </a:r>
          </a:p>
          <a:p>
            <a:pPr lvl="1"/>
            <a:r>
              <a:rPr lang="en-US"/>
              <a:t>Compare lead dancer (mocap/video) with other dancers (video)</a:t>
            </a:r>
          </a:p>
          <a:p>
            <a:pPr lvl="1"/>
            <a:r>
              <a:rPr lang="en-US"/>
              <a:t>Acknowledge audience member behaviours</a:t>
            </a:r>
          </a:p>
          <a:p>
            <a:pPr lvl="2"/>
            <a:r>
              <a:rPr lang="en-US"/>
              <a:t>Compare audience:dancers</a:t>
            </a:r>
          </a:p>
          <a:p>
            <a:pPr lvl="2"/>
            <a:r>
              <a:rPr lang="en-US"/>
              <a:t>Estimate audience contribution to music:dance correlation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5A498-6692-C0D1-EAF1-3B28F2FB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Project ambitions</a:t>
            </a:r>
            <a:endParaRPr lang="en-US"/>
          </a:p>
        </p:txBody>
      </p:sp>
      <p:pic>
        <p:nvPicPr>
          <p:cNvPr id="11" name="Grafik 10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99EDD986-7028-A0BE-C95C-90D741C29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591247"/>
            <a:ext cx="4214494" cy="1739111"/>
          </a:xfrm>
          <a:prstGeom prst="rect">
            <a:avLst/>
          </a:prstGeom>
        </p:spPr>
      </p:pic>
      <p:pic>
        <p:nvPicPr>
          <p:cNvPr id="13" name="Grafik 1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783B83FB-FCD9-DE95-0223-3FBC92A66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916832"/>
            <a:ext cx="2664296" cy="2193296"/>
          </a:xfrm>
          <a:prstGeom prst="rect">
            <a:avLst/>
          </a:prstGeo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348FDE6E-FCC7-2096-B45F-B67A930A71A1}"/>
              </a:ext>
            </a:extLst>
          </p:cNvPr>
          <p:cNvSpPr/>
          <p:nvPr/>
        </p:nvSpPr>
        <p:spPr>
          <a:xfrm>
            <a:off x="1011982" y="5786363"/>
            <a:ext cx="3499843" cy="5119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D71B08-B715-AE3A-65FB-ED82157B4E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47" y="4197967"/>
            <a:ext cx="2801513" cy="18672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B775718-BF4A-03D0-8BF6-E40BB8427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68" y="2124141"/>
            <a:ext cx="2805008" cy="18695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9606E9-63DD-3AE3-1726-B28284B2F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124141"/>
            <a:ext cx="2805008" cy="18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F5187-2402-FA13-33F1-FE514C8B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Audio</a:t>
            </a:r>
          </a:p>
        </p:txBody>
      </p:sp>
      <p:pic>
        <p:nvPicPr>
          <p:cNvPr id="1026" name="Picture 2" descr="Zoom F8 MultiTrack Field Recorder - Sound1.com">
            <a:extLst>
              <a:ext uri="{FF2B5EF4-FFF2-40B4-BE49-F238E27FC236}">
                <a16:creationId xmlns:a16="http://schemas.microsoft.com/office/drawing/2014/main" id="{9EA09103-06D6-CCBA-ADE3-A2E72B68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1" y="1881096"/>
            <a:ext cx="2831558" cy="12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CD3E3EB-7367-14AD-A141-E9F636D17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3021" y="4357181"/>
            <a:ext cx="2868218" cy="19121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F467291-5147-763B-72D1-1F63AA570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03" y="3855465"/>
            <a:ext cx="2122865" cy="14152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E8B01A6-DF2E-54F0-DF53-DC0837332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9" y="5339048"/>
            <a:ext cx="2121495" cy="14143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9B19580-A1B5-30E3-DD10-9E503AA948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" y="3354196"/>
            <a:ext cx="2184015" cy="14560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E69F51-B3D1-5B1A-C937-CA8F7F79F5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" y="5283457"/>
            <a:ext cx="2184014" cy="1456009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C4395EE0-F137-CA1C-9F40-4BC695D1F1D4}"/>
              </a:ext>
            </a:extLst>
          </p:cNvPr>
          <p:cNvSpPr/>
          <p:nvPr/>
        </p:nvSpPr>
        <p:spPr>
          <a:xfrm>
            <a:off x="1271464" y="5284210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AC7802A8-3301-22D4-BA8F-96EF437E5E7A}"/>
              </a:ext>
            </a:extLst>
          </p:cNvPr>
          <p:cNvSpPr/>
          <p:nvPr/>
        </p:nvSpPr>
        <p:spPr>
          <a:xfrm>
            <a:off x="1127448" y="5937482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5A771930-FFA1-067A-5181-5CF612762101}"/>
              </a:ext>
            </a:extLst>
          </p:cNvPr>
          <p:cNvSpPr/>
          <p:nvPr/>
        </p:nvSpPr>
        <p:spPr>
          <a:xfrm rot="1211833">
            <a:off x="5291992" y="3565659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CA4178BE-8748-B0FF-BFEF-E95019A2FCD0}"/>
              </a:ext>
            </a:extLst>
          </p:cNvPr>
          <p:cNvSpPr/>
          <p:nvPr/>
        </p:nvSpPr>
        <p:spPr>
          <a:xfrm>
            <a:off x="4534820" y="5756709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6A95B-1C2F-3922-DB5E-53141C41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68711-C277-5192-E183-F41CCCF2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65000"/>
                  </a:schemeClr>
                </a:solidFill>
              </a:rPr>
              <a:t>Audio</a:t>
            </a:r>
            <a:r>
              <a:rPr lang="de-DE"/>
              <a:t> and Video</a:t>
            </a:r>
          </a:p>
        </p:txBody>
      </p:sp>
      <p:pic>
        <p:nvPicPr>
          <p:cNvPr id="1026" name="Picture 2" descr="Zoom F8 MultiTrack Field Recorder - Sound1.com">
            <a:extLst>
              <a:ext uri="{FF2B5EF4-FFF2-40B4-BE49-F238E27FC236}">
                <a16:creationId xmlns:a16="http://schemas.microsoft.com/office/drawing/2014/main" id="{B4773CCD-DEA2-9BD7-8081-186D0273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1" y="1881096"/>
            <a:ext cx="2831558" cy="12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425C99-5D64-4EF8-028F-539C59EAC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3021" y="4357181"/>
            <a:ext cx="2868218" cy="19121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9780C16-F966-8388-76E3-B88FE5A19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9" y="5339048"/>
            <a:ext cx="2121495" cy="14143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068EE92-1CBF-619A-C5AF-7A4FC8AD1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" y="3354196"/>
            <a:ext cx="2184015" cy="14560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A96B3AA-F191-854E-3263-22AFA42A58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" y="5283457"/>
            <a:ext cx="2184014" cy="14560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22AAF79-27E0-AAB4-F512-23BCD3C172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21" y="3626606"/>
            <a:ext cx="4686299" cy="3124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5DEC27-3F3B-4FD5-8A32-588A042068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81" y="438482"/>
            <a:ext cx="4660236" cy="3106823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0C65759-A662-D033-5756-8100CB573FC3}"/>
              </a:ext>
            </a:extLst>
          </p:cNvPr>
          <p:cNvSpPr/>
          <p:nvPr/>
        </p:nvSpPr>
        <p:spPr>
          <a:xfrm>
            <a:off x="7392144" y="1771989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B2842D9-65F0-8277-3F41-4F3FE3266FBB}"/>
              </a:ext>
            </a:extLst>
          </p:cNvPr>
          <p:cNvSpPr/>
          <p:nvPr/>
        </p:nvSpPr>
        <p:spPr>
          <a:xfrm rot="16200000">
            <a:off x="9384305" y="3011352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B2D83BA-1C76-5B23-899E-5B2EE2A14FC3}"/>
              </a:ext>
            </a:extLst>
          </p:cNvPr>
          <p:cNvSpPr/>
          <p:nvPr/>
        </p:nvSpPr>
        <p:spPr>
          <a:xfrm>
            <a:off x="6802540" y="4797152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5A7D7C4A-7A87-4602-E0C0-B20F1FCB9503}"/>
              </a:ext>
            </a:extLst>
          </p:cNvPr>
          <p:cNvSpPr/>
          <p:nvPr/>
        </p:nvSpPr>
        <p:spPr>
          <a:xfrm rot="16200000">
            <a:off x="11365904" y="4905159"/>
            <a:ext cx="792088" cy="36004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6917A1C7-7703-C7B2-84D5-C6A4EF7EEF16}"/>
              </a:ext>
            </a:extLst>
          </p:cNvPr>
          <p:cNvSpPr/>
          <p:nvPr/>
        </p:nvSpPr>
        <p:spPr>
          <a:xfrm>
            <a:off x="413657" y="4939892"/>
            <a:ext cx="9960429" cy="1739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FF5187-2402-FA13-33F1-FE514C8B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Motion Capture</a:t>
            </a:r>
          </a:p>
        </p:txBody>
      </p:sp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6894AB79-399F-B52B-E848-1141D2228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12" y="1119023"/>
            <a:ext cx="3143963" cy="2616254"/>
          </a:xfrm>
          <a:prstGeom prst="rect">
            <a:avLst/>
          </a:prstGeom>
        </p:spPr>
      </p:pic>
      <p:pic>
        <p:nvPicPr>
          <p:cNvPr id="12" name="Grafik 11" descr="Ein Bild, das Baum enthält.&#10;&#10;Automatisch generierte Beschreibung">
            <a:extLst>
              <a:ext uri="{FF2B5EF4-FFF2-40B4-BE49-F238E27FC236}">
                <a16:creationId xmlns:a16="http://schemas.microsoft.com/office/drawing/2014/main" id="{6DBA7D7F-5156-FC9F-C291-9BC5C129C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7363" y="4372618"/>
            <a:ext cx="2796991" cy="1864661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45D714-99BD-45E2-04EB-9BAC960D3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8466" y="4372618"/>
            <a:ext cx="2796989" cy="1864659"/>
          </a:xfrm>
          <a:prstGeom prst="rect">
            <a:avLst/>
          </a:prstGeom>
        </p:spPr>
      </p:pic>
      <p:pic>
        <p:nvPicPr>
          <p:cNvPr id="8" name="Grafik 7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736BB8D6-DD34-4137-36C0-415957BB72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6" y="4363653"/>
            <a:ext cx="3487946" cy="2325297"/>
          </a:xfrm>
          <a:prstGeom prst="rect">
            <a:avLst/>
          </a:prstGeom>
        </p:spPr>
      </p:pic>
      <p:pic>
        <p:nvPicPr>
          <p:cNvPr id="16" name="Grafik 15" descr="Ein Bild, das Boden, Himmel, draußen, Person enthält.&#10;&#10;Automatisch generierte Beschreibung">
            <a:extLst>
              <a:ext uri="{FF2B5EF4-FFF2-40B4-BE49-F238E27FC236}">
                <a16:creationId xmlns:a16="http://schemas.microsoft.com/office/drawing/2014/main" id="{9DF68799-EE5F-CE2F-EBC1-BBE4399FE9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63" y="4369668"/>
            <a:ext cx="3487946" cy="2325297"/>
          </a:xfrm>
          <a:prstGeom prst="rect">
            <a:avLst/>
          </a:prstGeom>
        </p:spPr>
      </p:pic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F9D77103-639E-C502-75F9-8FFD5A3E74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8500" y="1444270"/>
            <a:ext cx="2626946" cy="19702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9E60A3D-80C7-C32A-2D77-D9FBCA2E30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478" y="1920668"/>
            <a:ext cx="2082489" cy="156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14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F5187-2402-FA13-33F1-FE514C8B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Recording</a:t>
            </a:r>
            <a:r>
              <a:rPr lang="de-DE" dirty="0"/>
              <a:t> </a:t>
            </a:r>
            <a:r>
              <a:rPr lang="de-DE" dirty="0" err="1"/>
              <a:t>situations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D5AB1F-6A46-CC53-6180-DC2B5AB0C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244" y="2525970"/>
            <a:ext cx="4456188" cy="29707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2AAF79-27E0-AAB4-F512-23BCD3C172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58" y="2531794"/>
            <a:ext cx="4434915" cy="295661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A891F81-9542-6333-10F7-86FA2D2A83BB}"/>
              </a:ext>
            </a:extLst>
          </p:cNvPr>
          <p:cNvSpPr txBox="1"/>
          <p:nvPr/>
        </p:nvSpPr>
        <p:spPr>
          <a:xfrm>
            <a:off x="941658" y="5470748"/>
            <a:ext cx="443491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Urban professionals, 6 sessions, 6+ hs</a:t>
            </a:r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BC0344-9656-37E6-E6E0-6A09FB2720ED}"/>
              </a:ext>
            </a:extLst>
          </p:cNvPr>
          <p:cNvSpPr txBox="1"/>
          <p:nvPr/>
        </p:nvSpPr>
        <p:spPr>
          <a:xfrm>
            <a:off x="5528244" y="5470022"/>
            <a:ext cx="44561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Rurak community, 2 sessions, ~4 hs</a:t>
            </a:r>
            <a:endParaRPr lang="en-US"/>
          </a:p>
        </p:txBody>
      </p:sp>
      <p:pic>
        <p:nvPicPr>
          <p:cNvPr id="3" name="SAG_MoCap-Video_Clip">
            <a:hlinkClick r:id="" action="ppaction://media"/>
            <a:extLst>
              <a:ext uri="{FF2B5EF4-FFF2-40B4-BE49-F238E27FC236}">
                <a16:creationId xmlns:a16="http://schemas.microsoft.com/office/drawing/2014/main" id="{FBFDCEFD-7AB1-56BC-1C62-1CFF95051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7166" y="2152886"/>
            <a:ext cx="6945813" cy="39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8BAAF-CC9D-BECF-AEF7-59D848D1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Synchronizing mocap to audio</a:t>
            </a:r>
            <a:endParaRPr lang="en-US"/>
          </a:p>
        </p:txBody>
      </p:sp>
      <p:pic>
        <p:nvPicPr>
          <p:cNvPr id="5" name="Grafik 4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06A71C14-F9DE-C31F-57FF-09C73C3CE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3133860"/>
            <a:ext cx="4171391" cy="2780927"/>
          </a:xfrm>
          <a:prstGeom prst="rect">
            <a:avLst/>
          </a:prstGeom>
        </p:spPr>
      </p:pic>
      <p:pic>
        <p:nvPicPr>
          <p:cNvPr id="8" name="Inhaltsplatzhalter 4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EBD5F4A8-5BE0-A7A4-426F-7B8DB2F38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103704"/>
            <a:ext cx="6164191" cy="2845575"/>
          </a:xfrm>
        </p:spPr>
      </p:pic>
    </p:spTree>
    <p:extLst>
      <p:ext uri="{BB962C8B-B14F-4D97-AF65-F5344CB8AC3E}">
        <p14:creationId xmlns:p14="http://schemas.microsoft.com/office/powerpoint/2010/main" val="213440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A709B-F5EC-0CE9-08FB-7004A352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Calibration procedure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193E35-5D1C-6B37-D748-7471E85E2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7400" cy="4351338"/>
          </a:xfrm>
        </p:spPr>
        <p:txBody>
          <a:bodyPr>
            <a:normAutofit/>
          </a:bodyPr>
          <a:lstStyle/>
          <a:p>
            <a:r>
              <a:rPr lang="de-DE"/>
              <a:t>Include in a single recording </a:t>
            </a:r>
          </a:p>
          <a:p>
            <a:pPr lvl="1"/>
            <a:r>
              <a:rPr lang="de-DE"/>
              <a:t>calibration event: tick, </a:t>
            </a:r>
            <a:r>
              <a:rPr lang="en-US"/>
              <a:t>rise-time:</a:t>
            </a:r>
          </a:p>
          <a:p>
            <a:pPr lvl="2"/>
            <a:r>
              <a:rPr lang="en-US"/>
              <a:t>&lt;1 msec audio </a:t>
            </a:r>
          </a:p>
          <a:p>
            <a:pPr lvl="2"/>
            <a:r>
              <a:rPr lang="en-US"/>
              <a:t>&lt;1frame (4.16msec) mocap</a:t>
            </a:r>
          </a:p>
          <a:p>
            <a:pPr lvl="1"/>
            <a:r>
              <a:rPr lang="de-DE"/>
              <a:t>test event: clapperboard slate</a:t>
            </a:r>
          </a:p>
          <a:p>
            <a:r>
              <a:rPr lang="de-DE"/>
              <a:t>Calculate expectation for mocap slate from audio timings</a:t>
            </a:r>
          </a:p>
          <a:p>
            <a:r>
              <a:rPr lang="de-DE"/>
              <a:t>Interpret mocap data plot at expected time-point</a:t>
            </a:r>
          </a:p>
          <a:p>
            <a:r>
              <a:rPr lang="de-DE"/>
              <a:t>Result: </a:t>
            </a:r>
            <a:r>
              <a:rPr lang="en-US"/>
              <a:t>Impact occurs </a:t>
            </a:r>
          </a:p>
          <a:p>
            <a:pPr lvl="1"/>
            <a:r>
              <a:rPr lang="en-US"/>
              <a:t>On the frame showing the steepest slope in resultant acceleration (XYZ) </a:t>
            </a:r>
          </a:p>
          <a:p>
            <a:pPr lvl="1"/>
            <a:r>
              <a:rPr lang="en-US"/>
              <a:t>1-3 frames before first peak</a:t>
            </a:r>
          </a:p>
          <a:p>
            <a:endParaRPr lang="de-DE"/>
          </a:p>
          <a:p>
            <a:endParaRPr lang="de-DE"/>
          </a:p>
        </p:txBody>
      </p:sp>
      <p:pic>
        <p:nvPicPr>
          <p:cNvPr id="4" name="sensor_tick_frame-by-frame">
            <a:hlinkClick r:id="" action="ppaction://media"/>
            <a:extLst>
              <a:ext uri="{FF2B5EF4-FFF2-40B4-BE49-F238E27FC236}">
                <a16:creationId xmlns:a16="http://schemas.microsoft.com/office/drawing/2014/main" id="{72FC7BA1-266B-9F76-9C4D-9BBEDCB17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4765" y="691673"/>
            <a:ext cx="2008099" cy="226790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9ACC313-2A44-0A97-CFDB-4AEFEA6686D4}"/>
              </a:ext>
            </a:extLst>
          </p:cNvPr>
          <p:cNvSpPr txBox="1"/>
          <p:nvPr/>
        </p:nvSpPr>
        <p:spPr>
          <a:xfrm>
            <a:off x="6944765" y="2959576"/>
            <a:ext cx="2008099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/>
              <a:t>1 frame = 4.16 msec</a:t>
            </a:r>
            <a:endParaRPr lang="en-US" sz="1100"/>
          </a:p>
        </p:txBody>
      </p:sp>
      <p:pic>
        <p:nvPicPr>
          <p:cNvPr id="6" name="slate_frame-by-frame_last-phase">
            <a:hlinkClick r:id="" action="ppaction://media"/>
            <a:extLst>
              <a:ext uri="{FF2B5EF4-FFF2-40B4-BE49-F238E27FC236}">
                <a16:creationId xmlns:a16="http://schemas.microsoft.com/office/drawing/2014/main" id="{55F3A933-0656-920B-C373-392B6B9113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3349" y="681037"/>
            <a:ext cx="2559051" cy="22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Breitbild</PresentationFormat>
  <Paragraphs>129</Paragraphs>
  <Slides>25</Slides>
  <Notes>4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Wingdings</vt:lpstr>
      <vt:lpstr>Office</vt:lpstr>
      <vt:lpstr>DjembeDance @ MSP</vt:lpstr>
      <vt:lpstr>TOC</vt:lpstr>
      <vt:lpstr>Project ambitions</vt:lpstr>
      <vt:lpstr>Audio</vt:lpstr>
      <vt:lpstr>Audio and Video</vt:lpstr>
      <vt:lpstr>Motion Capture</vt:lpstr>
      <vt:lpstr>Recording situations</vt:lpstr>
      <vt:lpstr>Synchronizing mocap to audio</vt:lpstr>
      <vt:lpstr>Calibration procedure</vt:lpstr>
      <vt:lpstr>Example Tick 1</vt:lpstr>
      <vt:lpstr>Tick 1 (zoom-in)</vt:lpstr>
      <vt:lpstr>Example Slate 1 (Test event impact)</vt:lpstr>
      <vt:lpstr>Slate 1 (zoom-in)</vt:lpstr>
      <vt:lpstr>Slate 2 (zoom-in)</vt:lpstr>
      <vt:lpstr>Cross Modal Synchronization</vt:lpstr>
      <vt:lpstr>PowerPoint-Präsentation</vt:lpstr>
      <vt:lpstr>PowerPoint-Präsentation</vt:lpstr>
      <vt:lpstr>PowerPoint-Präsentation</vt:lpstr>
      <vt:lpstr>PowerPoint-Präsentation</vt:lpstr>
      <vt:lpstr>Future work within DjembeDance </vt:lpstr>
      <vt:lpstr>Movement patterns and musical meter:  periodicity coordination (Toiviainen et al. 2010)</vt:lpstr>
      <vt:lpstr>Movement patterns and musical meter:  periodicity coordination (Toiviainen &amp; Carlson 2022)</vt:lpstr>
      <vt:lpstr>Limitations of the Toiviainen approache(s)</vt:lpstr>
      <vt:lpstr>Further analysis</vt:lpstr>
      <vt:lpstr>Further ideas (collaboration? qualification?)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DjembeDance and MSP</dc:title>
  <dc:creator>Rainer Polak</dc:creator>
  <cp:lastModifiedBy>Rainer Polak</cp:lastModifiedBy>
  <cp:revision>17</cp:revision>
  <dcterms:created xsi:type="dcterms:W3CDTF">2024-03-04T13:02:54Z</dcterms:created>
  <dcterms:modified xsi:type="dcterms:W3CDTF">2024-03-06T15:22:40Z</dcterms:modified>
</cp:coreProperties>
</file>