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0" r:id="rId5"/>
    <p:sldId id="262" r:id="rId6"/>
    <p:sldId id="263" r:id="rId7"/>
    <p:sldId id="269" r:id="rId8"/>
    <p:sldId id="274" r:id="rId9"/>
    <p:sldId id="264" r:id="rId10"/>
    <p:sldId id="270" r:id="rId11"/>
    <p:sldId id="271" r:id="rId12"/>
    <p:sldId id="285" r:id="rId13"/>
    <p:sldId id="280" r:id="rId14"/>
    <p:sldId id="272" r:id="rId15"/>
    <p:sldId id="273" r:id="rId16"/>
    <p:sldId id="277" r:id="rId17"/>
    <p:sldId id="275" r:id="rId18"/>
    <p:sldId id="276" r:id="rId19"/>
    <p:sldId id="268" r:id="rId20"/>
    <p:sldId id="266" r:id="rId21"/>
    <p:sldId id="265" r:id="rId22"/>
    <p:sldId id="279" r:id="rId23"/>
    <p:sldId id="287" r:id="rId24"/>
    <p:sldId id="281" r:id="rId25"/>
    <p:sldId id="286" r:id="rId26"/>
    <p:sldId id="283" r:id="rId27"/>
    <p:sldId id="284" r:id="rId28"/>
    <p:sldId id="289" r:id="rId29"/>
    <p:sldId id="290" r:id="rId30"/>
    <p:sldId id="288" r:id="rId31"/>
    <p:sldId id="27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90"/>
    <p:restoredTop sz="94674"/>
  </p:normalViewPr>
  <p:slideViewPr>
    <p:cSldViewPr snapToGrid="0" snapToObjects="1">
      <p:cViewPr varScale="1">
        <p:scale>
          <a:sx n="81" d="100"/>
          <a:sy n="81" d="100"/>
        </p:scale>
        <p:origin x="184" y="3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2:52.27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0,'52'4,"7"2,5-2,18 2,10 0,-2-2,8 2,-24-3,-11 0,-20-1,-13 0,0 0,-1 0,1-1,-4 1,6-2,5 1,31-1,8 2,20 0,-13 0,-4-1,-19 0,-7-1,-6 1,-4 0,2 0,3 1,0 0,-2 0,-6-1,-8-1,4 0,-6 1,4 0,-3-1,3 0,1 1,2 0,-5-1,-6 0,-2 0,-5 0,-1 0,-6 0,-1 0,-3 0,4 0,-2-1,1 1,1-1,-1 0,4 1,3-2,4 2,4-1,-3 1,-2-1,-10 1,-2-1,4-1,-5 0,6 0,-4 0,-4-1,3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2:57.19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1,'62'0,"6"1,-9 0,9 0,-13 0,3 0,-12 0,5 0,-3 0,0 0,4-1,-5 0,7 0,-3 0,10 0,-2 0,7 0,-11 0,3-1,-12 0,-6-1,-9 1,-4 2,3-1,3 2,13-2,-3 1,10-1,-5 0,1-1,-10 1,-5-2,-2 2,-4-1,3 1,-5 0,2 1,1-1,4 1,-2-1,4 0,-8 0,-3 0,-1-1,4 2,10-1,0 1,4 0,-10-1,-1 1,-9-1,-2 2,-4-2,0 1,-1-1,1 1,3-1,-2 0,-3 0,-5-1,4 1,0 0,6 0,-4 0,-4 0,2 0,-4 0,3 0,1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3:07.03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0,'57'0,"-2"0,11 0,1 1,7 0,-8 1,-14-1,-19 0,-15 0,-10 0,0-1,8 0,3 0,7 1,12 0,6 0,13 1,-8-1,-4 0,-12-1,-8 0,-6-1,-6 1,-1-1,0 1,2 0,3 0,7 1,3-1,9 1,-4 0,2-1,-7 1,-5 0,-4 0,-5-1,-5 1,3 0,-3-2,5 0,-4-2,2 0,-2-1,1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3:11.13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4,'47'-2,"5"1,-5 0,9 1,-3 0,9 0,4 0,10 0,-6 0,2 1,-14-1,0 2,4-1,5 1,10-2,-6 1,5-1,-9-1,4 1,-11-1,1 1,-6 0,-2 0,0 1,-8 0,5-1,-2 0,4 0,-1 0,1 0,-6 0,-8 0,-12-1,-7 1,-6-1,-3 1,1 0,1 0,-1 0,0 0,-1 0,3 1,7-1,5 1,3 0,3-1,0 0,0 0,-5 0,-6 0,-7 0,-5 0,3 0,2 0,5 0,5 0,-6 0,-3-1,-7 1,5 0,-3-1,7 1,-5-1,-2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3:14.17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0,'46'0,"1"0,2 0,0 0,2 0,-7 0,5 0,6 2,7-1,17 1,-4-1,14-1,-11 2,19-1,-48-1,2 1,6-1,0 0,-4 0,1 0,3 0,-1 0,39 0,1 0,1 1,-7-1,-39 1,0-1,38 0,0 0,-15 0,1 0,-10 0,7-1,3 1,4 0,15 0,-5 1,5-1,-14 0,-3 0,-17 0,-1 0,-11 0,-6-1,-10 1,-3-2,0 2,4-1,2 1,-1 0,3 0,-8 0,1 0,-11 0,-3 0,-3 0,3 0,5 0,3 0,0 0,-5 0,-6 0,-6 0,4 0,1 0,5 0,-2 0,-1-1,-6 1,5-1,-1 1,4 0,0-1,-2 0,-4 1,-1-1,5 1,-3 0,3 0,-4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8T13:23:20.41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1,'39'4,"-1"0,1-2,12-1,21 1,-1 0,16 1,-10 1,5-3,7 2,-11-1,11 0,-11 0,18-1,-6 0,-36-1,0 1,36-1,-39 1,1-1,46 0,-42 0,0 0,-5 0,1 0,6 1,0 0,-3-1,-1 1,0 0,1 0,2-1,0 1,40 0,-45-1,-1 0,38 1,6-1,-7 0,11 0,-11 1,9-2,-10 2,3-2,-39 1,-1 1,45-1,-43 2,-1-1,33-1,0 2,-19-1,1 1,-14 0,-3-2,-12 1,-1-1,3 1,1-1,10 1,0-1,3 0,-7 0,-4 0,-8 0,-6 0,-2 0,-2 0,5 0,2 0,5 0,-3 0,4 0,1 0,6 0,-3 0,-7 0,-9 0,-6 0,-2 0,1 0,7 0,0 0,6 0,-6-1,-1 1,-3-1,-5 1,-1 0,-5 0,0 0,3 0,-1 0,12 0,-1 1,9-1,-4 1,3-1,-10 0,-6 0,-6 0,-1-4,-1 0,4-2,-1-1,-4 1,6-6,-8 6,3-2</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126" y="2351986"/>
            <a:ext cx="7772400" cy="1342543"/>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5782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79D0E-2576-2048-BF92-BEA236A4CAD0}"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41DCB-AA1D-E448-9232-19DB9979D200}" type="slidenum">
              <a:rPr lang="en-US" smtClean="0"/>
              <a:pPr/>
              <a:t>‹#›</a:t>
            </a:fld>
            <a:endParaRPr lang="en-US"/>
          </a:p>
        </p:txBody>
      </p:sp>
      <p:sp>
        <p:nvSpPr>
          <p:cNvPr id="10" name="TextBox 9"/>
          <p:cNvSpPr txBox="1"/>
          <p:nvPr userDrawn="1"/>
        </p:nvSpPr>
        <p:spPr>
          <a:xfrm>
            <a:off x="3206427" y="627196"/>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9D0E-2576-2048-BF92-BEA236A4CAD0}"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9D0E-2576-2048-BF92-BEA236A4CAD0}"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9D0E-2576-2048-BF92-BEA236A4CAD0}"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79D0E-2576-2048-BF92-BEA236A4CAD0}"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79D0E-2576-2048-BF92-BEA236A4CAD0}" type="datetimeFigureOut">
              <a:rPr lang="en-US" smtClean="0"/>
              <a:pPr/>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79D0E-2576-2048-BF92-BEA236A4CAD0}" type="datetimeFigureOut">
              <a:rPr lang="en-US" smtClean="0"/>
              <a:pPr/>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79D0E-2576-2048-BF92-BEA236A4CAD0}" type="datetimeFigureOut">
              <a:rPr lang="en-US" smtClean="0"/>
              <a:pPr/>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79D0E-2576-2048-BF92-BEA236A4CAD0}" type="datetimeFigureOut">
              <a:rPr lang="en-US" smtClean="0"/>
              <a:pPr/>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79D0E-2576-2048-BF92-BEA236A4CAD0}" type="datetimeFigureOut">
              <a:rPr lang="en-US" smtClean="0"/>
              <a:pPr/>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79D0E-2576-2048-BF92-BEA236A4CAD0}" type="datetimeFigureOut">
              <a:rPr lang="en-US" smtClean="0"/>
              <a:pPr/>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41DCB-AA1D-E448-9232-19DB9979D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9496"/>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89125"/>
            <a:ext cx="8229600" cy="4237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9D0E-2576-2048-BF92-BEA236A4CAD0}" type="datetimeFigureOut">
              <a:rPr lang="en-US" smtClean="0"/>
              <a:pPr/>
              <a:t>3/27/19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41DCB-AA1D-E448-9232-19DB9979D200}" type="slidenum">
              <a:rPr lang="en-US" smtClean="0"/>
              <a:pPr/>
              <a:t>‹#›</a:t>
            </a:fld>
            <a:endParaRPr lang="en-US"/>
          </a:p>
        </p:txBody>
      </p:sp>
      <p:pic>
        <p:nvPicPr>
          <p:cNvPr id="9" name="Picture 8" descr="SV_ARENA_A_ENG.png"/>
          <p:cNvPicPr>
            <a:picLocks noChangeAspect="1"/>
          </p:cNvPicPr>
          <p:nvPr/>
        </p:nvPicPr>
        <p:blipFill>
          <a:blip r:embed="rId13"/>
          <a:stretch>
            <a:fillRect/>
          </a:stretch>
        </p:blipFill>
        <p:spPr>
          <a:xfrm>
            <a:off x="457201" y="274638"/>
            <a:ext cx="3733800" cy="344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7.jp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4.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steropenscience.eu/node/95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steropenscience.eu/node/958"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uio.no/english/for-employees/unitpages/sv/arena/news/2019/data-management-shar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steropenscience.eu/node/958"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io.no/english/for-employees/unitpages/sv/arena/news/2019/data-management-sharing.html" TargetMode="External"/><Relationship Id="rId2" Type="http://schemas.openxmlformats.org/officeDocument/2006/relationships/hyperlink" Target="https://www.uio.no/english/for-employees/unitpages/sv/arena/news/2019/gdpr-personal-data.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785" y="2514965"/>
            <a:ext cx="7772400" cy="1470025"/>
          </a:xfrm>
        </p:spPr>
        <p:txBody>
          <a:bodyPr>
            <a:normAutofit fontScale="90000"/>
          </a:bodyPr>
          <a:lstStyle/>
          <a:p>
            <a:pPr algn="l"/>
            <a:r>
              <a:rPr lang="en-US" sz="4800" dirty="0">
                <a:latin typeface="Georgia"/>
              </a:rPr>
              <a:t>Data management and </a:t>
            </a:r>
            <a:br>
              <a:rPr lang="en-US" sz="4800" dirty="0">
                <a:latin typeface="Georgia"/>
              </a:rPr>
            </a:br>
            <a:r>
              <a:rPr lang="en-US" sz="4800" dirty="0">
                <a:latin typeface="Georgia"/>
              </a:rPr>
              <a:t>GDPR for researchers</a:t>
            </a:r>
          </a:p>
        </p:txBody>
      </p:sp>
      <p:sp>
        <p:nvSpPr>
          <p:cNvPr id="3" name="Subtitle 2"/>
          <p:cNvSpPr>
            <a:spLocks noGrp="1"/>
          </p:cNvSpPr>
          <p:nvPr>
            <p:ph type="subTitle" idx="1"/>
          </p:nvPr>
        </p:nvSpPr>
        <p:spPr>
          <a:xfrm>
            <a:off x="1018785" y="4102331"/>
            <a:ext cx="6400800" cy="1464733"/>
          </a:xfrm>
        </p:spPr>
        <p:txBody>
          <a:bodyPr>
            <a:normAutofit/>
          </a:bodyPr>
          <a:lstStyle/>
          <a:p>
            <a:pPr algn="l"/>
            <a:r>
              <a:rPr lang="en-US" sz="2800" dirty="0">
                <a:latin typeface="Georgia"/>
              </a:rPr>
              <a:t>Staff info meeting, 19 March 2019</a:t>
            </a:r>
          </a:p>
          <a:p>
            <a:pPr algn="l"/>
            <a:r>
              <a:rPr lang="en-US" sz="2800" dirty="0" err="1">
                <a:latin typeface="Georgia"/>
              </a:rPr>
              <a:t>Marit</a:t>
            </a:r>
            <a:r>
              <a:rPr lang="en-US" sz="2800" dirty="0">
                <a:latin typeface="Georgia"/>
              </a:rPr>
              <a:t> </a:t>
            </a:r>
            <a:r>
              <a:rPr lang="en-US" sz="2800" dirty="0" err="1">
                <a:latin typeface="Georgia"/>
              </a:rPr>
              <a:t>Eldholm</a:t>
            </a:r>
            <a:endParaRPr lang="en-US" sz="2800" dirty="0">
              <a:latin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9153-0C14-5F49-8CF6-5FB293AB0E60}"/>
              </a:ext>
            </a:extLst>
          </p:cNvPr>
          <p:cNvSpPr>
            <a:spLocks noGrp="1"/>
          </p:cNvSpPr>
          <p:nvPr>
            <p:ph idx="1"/>
          </p:nvPr>
        </p:nvSpPr>
        <p:spPr>
          <a:xfrm>
            <a:off x="457200" y="2430779"/>
            <a:ext cx="8229600" cy="3695383"/>
          </a:xfrm>
        </p:spPr>
        <p:txBody>
          <a:bodyPr>
            <a:noAutofit/>
          </a:bodyPr>
          <a:lstStyle/>
          <a:p>
            <a:pPr>
              <a:lnSpc>
                <a:spcPct val="120000"/>
              </a:lnSpc>
            </a:pPr>
            <a:r>
              <a:rPr lang="en" sz="2400" dirty="0">
                <a:solidFill>
                  <a:srgbClr val="000000"/>
                </a:solidFill>
                <a:latin typeface="Georgia" panose="02040502050405020303" pitchFamily="18" charset="0"/>
              </a:rPr>
              <a:t>Will you process personal data? </a:t>
            </a:r>
          </a:p>
          <a:p>
            <a:pPr lvl="1">
              <a:lnSpc>
                <a:spcPct val="110000"/>
              </a:lnSpc>
              <a:buFont typeface="Wingdings" pitchFamily="2" charset="2"/>
              <a:buChar char="ü"/>
            </a:pPr>
            <a:r>
              <a:rPr lang="en" sz="2000" dirty="0">
                <a:solidFill>
                  <a:srgbClr val="000000"/>
                </a:solidFill>
                <a:latin typeface="Georgia" panose="02040502050405020303" pitchFamily="18" charset="0"/>
              </a:rPr>
              <a:t>Notification Form to NSD (“</a:t>
            </a:r>
            <a:r>
              <a:rPr lang="en" sz="2000" dirty="0" err="1">
                <a:solidFill>
                  <a:srgbClr val="000000"/>
                </a:solidFill>
                <a:latin typeface="Georgia" panose="02040502050405020303" pitchFamily="18" charset="0"/>
              </a:rPr>
              <a:t>meldeskjema</a:t>
            </a:r>
            <a:r>
              <a:rPr lang="en" sz="2000" dirty="0">
                <a:solidFill>
                  <a:srgbClr val="000000"/>
                </a:solidFill>
                <a:latin typeface="Georgia" panose="02040502050405020303" pitchFamily="18" charset="0"/>
              </a:rPr>
              <a:t>”)</a:t>
            </a:r>
          </a:p>
          <a:p>
            <a:pPr lvl="1">
              <a:lnSpc>
                <a:spcPct val="110000"/>
              </a:lnSpc>
              <a:buFont typeface="Wingdings" pitchFamily="2" charset="2"/>
              <a:buChar char="ü"/>
            </a:pPr>
            <a:r>
              <a:rPr lang="en" sz="2000" dirty="0">
                <a:solidFill>
                  <a:srgbClr val="000000"/>
                </a:solidFill>
                <a:latin typeface="Georgia" panose="02040502050405020303" pitchFamily="18" charset="0"/>
              </a:rPr>
              <a:t>At least 30 days prior to commencing data collection</a:t>
            </a:r>
          </a:p>
          <a:p>
            <a:pPr lvl="1">
              <a:lnSpc>
                <a:spcPct val="110000"/>
              </a:lnSpc>
              <a:buFont typeface="Wingdings" pitchFamily="2" charset="2"/>
              <a:buChar char="ü"/>
            </a:pPr>
            <a:r>
              <a:rPr lang="en" sz="2000" dirty="0">
                <a:solidFill>
                  <a:srgbClr val="000000"/>
                </a:solidFill>
                <a:latin typeface="Georgia" panose="02040502050405020303" pitchFamily="18" charset="0"/>
              </a:rPr>
              <a:t>You must await their assessment before you start collecting data</a:t>
            </a:r>
          </a:p>
          <a:p>
            <a:pPr lvl="1">
              <a:lnSpc>
                <a:spcPct val="110000"/>
              </a:lnSpc>
              <a:buFont typeface="Wingdings" pitchFamily="2" charset="2"/>
              <a:buChar char="ü"/>
            </a:pPr>
            <a:endParaRPr lang="en" sz="2000" dirty="0">
              <a:solidFill>
                <a:srgbClr val="000000"/>
              </a:solidFill>
              <a:latin typeface="Georgia" panose="02040502050405020303" pitchFamily="18" charset="0"/>
            </a:endParaRPr>
          </a:p>
          <a:p>
            <a:pPr>
              <a:lnSpc>
                <a:spcPct val="120000"/>
              </a:lnSpc>
            </a:pPr>
            <a:r>
              <a:rPr lang="en" sz="2000" dirty="0">
                <a:latin typeface="Georgia" panose="02040502050405020303" pitchFamily="18" charset="0"/>
              </a:rPr>
              <a:t>A project must be notified even if you only publish anonymous data</a:t>
            </a:r>
          </a:p>
          <a:p>
            <a:pPr>
              <a:lnSpc>
                <a:spcPct val="120000"/>
              </a:lnSpc>
            </a:pPr>
            <a:r>
              <a:rPr lang="en" sz="2000" dirty="0">
                <a:latin typeface="Georgia" panose="02040502050405020303" pitchFamily="18" charset="0"/>
              </a:rPr>
              <a:t>It is </a:t>
            </a:r>
            <a:r>
              <a:rPr lang="en" sz="2000" u="sng" dirty="0">
                <a:latin typeface="Georgia" panose="02040502050405020303" pitchFamily="18" charset="0"/>
              </a:rPr>
              <a:t>how you will process personal data</a:t>
            </a:r>
            <a:r>
              <a:rPr lang="en" sz="2000" dirty="0">
                <a:latin typeface="Georgia" panose="02040502050405020303" pitchFamily="18" charset="0"/>
              </a:rPr>
              <a:t> in the project as a whole, from the beginning of data collection to the publishing of results, that determines whether you have to submit a Notification Form</a:t>
            </a:r>
            <a:endParaRPr lang="en-GB" sz="2000" dirty="0">
              <a:latin typeface="Georgia" panose="02040502050405020303" pitchFamily="18" charset="0"/>
            </a:endParaRPr>
          </a:p>
          <a:p>
            <a:pPr lvl="1">
              <a:lnSpc>
                <a:spcPct val="110000"/>
              </a:lnSpc>
              <a:buFont typeface="Wingdings" pitchFamily="2" charset="2"/>
              <a:buChar char="ü"/>
            </a:pPr>
            <a:endParaRPr lang="en" sz="2000" dirty="0">
              <a:solidFill>
                <a:srgbClr val="000000"/>
              </a:solidFill>
              <a:latin typeface="Georgia" panose="02040502050405020303" pitchFamily="18" charset="0"/>
            </a:endParaRPr>
          </a:p>
        </p:txBody>
      </p:sp>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1005840"/>
            <a:ext cx="8229600" cy="1112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Notification to NSD </a:t>
            </a:r>
          </a:p>
          <a:p>
            <a:pPr algn="l"/>
            <a:r>
              <a:rPr lang="en" sz="3600" dirty="0">
                <a:solidFill>
                  <a:srgbClr val="000000"/>
                </a:solidFill>
                <a:latin typeface="Georgia" panose="02040502050405020303" pitchFamily="18" charset="0"/>
              </a:rPr>
              <a:t>(Norwegian Centre for Research Data)</a:t>
            </a:r>
            <a:endParaRPr lang="en-GB" sz="3600" dirty="0">
              <a:latin typeface="Georgia" panose="02040502050405020303" pitchFamily="18" charset="0"/>
            </a:endParaRPr>
          </a:p>
        </p:txBody>
      </p:sp>
    </p:spTree>
    <p:extLst>
      <p:ext uri="{BB962C8B-B14F-4D97-AF65-F5344CB8AC3E}">
        <p14:creationId xmlns:p14="http://schemas.microsoft.com/office/powerpoint/2010/main" val="5802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ED370D-5934-414E-8A32-682401D6DF52}"/>
              </a:ext>
            </a:extLst>
          </p:cNvPr>
          <p:cNvPicPr>
            <a:picLocks noChangeAspect="1"/>
          </p:cNvPicPr>
          <p:nvPr/>
        </p:nvPicPr>
        <p:blipFill>
          <a:blip r:embed="rId2"/>
          <a:stretch>
            <a:fillRect/>
          </a:stretch>
        </p:blipFill>
        <p:spPr>
          <a:xfrm>
            <a:off x="1098111" y="-152400"/>
            <a:ext cx="7054490" cy="70104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602AA690-40ED-BA4D-9A1C-ACCC2577513A}"/>
                  </a:ext>
                </a:extLst>
              </p14:cNvPr>
              <p14:cNvContentPartPr/>
              <p14:nvPr/>
            </p14:nvContentPartPr>
            <p14:xfrm>
              <a:off x="4008594" y="3273450"/>
              <a:ext cx="879840" cy="27360"/>
            </p14:xfrm>
          </p:contentPart>
        </mc:Choice>
        <mc:Fallback xmlns="">
          <p:pic>
            <p:nvPicPr>
              <p:cNvPr id="9" name="Ink 8">
                <a:extLst>
                  <a:ext uri="{FF2B5EF4-FFF2-40B4-BE49-F238E27FC236}">
                    <a16:creationId xmlns:a16="http://schemas.microsoft.com/office/drawing/2014/main" id="{602AA690-40ED-BA4D-9A1C-ACCC2577513A}"/>
                  </a:ext>
                </a:extLst>
              </p:cNvPr>
              <p:cNvPicPr/>
              <p:nvPr/>
            </p:nvPicPr>
            <p:blipFill>
              <a:blip r:embed="rId4"/>
              <a:stretch>
                <a:fillRect/>
              </a:stretch>
            </p:blipFill>
            <p:spPr>
              <a:xfrm>
                <a:off x="3972954" y="3201450"/>
                <a:ext cx="95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C1BC07C-FAF3-5B4D-83BE-5390F3A38277}"/>
                  </a:ext>
                </a:extLst>
              </p14:cNvPr>
              <p14:cNvContentPartPr/>
              <p14:nvPr/>
            </p14:nvContentPartPr>
            <p14:xfrm>
              <a:off x="4118034" y="3750090"/>
              <a:ext cx="867960" cy="5040"/>
            </p14:xfrm>
          </p:contentPart>
        </mc:Choice>
        <mc:Fallback xmlns="">
          <p:pic>
            <p:nvPicPr>
              <p:cNvPr id="11" name="Ink 10">
                <a:extLst>
                  <a:ext uri="{FF2B5EF4-FFF2-40B4-BE49-F238E27FC236}">
                    <a16:creationId xmlns:a16="http://schemas.microsoft.com/office/drawing/2014/main" id="{EC1BC07C-FAF3-5B4D-83BE-5390F3A38277}"/>
                  </a:ext>
                </a:extLst>
              </p:cNvPr>
              <p:cNvPicPr/>
              <p:nvPr/>
            </p:nvPicPr>
            <p:blipFill>
              <a:blip r:embed="rId6"/>
              <a:stretch>
                <a:fillRect/>
              </a:stretch>
            </p:blipFill>
            <p:spPr>
              <a:xfrm>
                <a:off x="4082034" y="3678450"/>
                <a:ext cx="939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3930D73-95C1-CE49-8F03-6D55E12E7282}"/>
                  </a:ext>
                </a:extLst>
              </p14:cNvPr>
              <p14:cNvContentPartPr/>
              <p14:nvPr/>
            </p14:nvContentPartPr>
            <p14:xfrm>
              <a:off x="5938554" y="4422570"/>
              <a:ext cx="451800" cy="7560"/>
            </p14:xfrm>
          </p:contentPart>
        </mc:Choice>
        <mc:Fallback xmlns="">
          <p:pic>
            <p:nvPicPr>
              <p:cNvPr id="12" name="Ink 11">
                <a:extLst>
                  <a:ext uri="{FF2B5EF4-FFF2-40B4-BE49-F238E27FC236}">
                    <a16:creationId xmlns:a16="http://schemas.microsoft.com/office/drawing/2014/main" id="{03930D73-95C1-CE49-8F03-6D55E12E7282}"/>
                  </a:ext>
                </a:extLst>
              </p:cNvPr>
              <p:cNvPicPr/>
              <p:nvPr/>
            </p:nvPicPr>
            <p:blipFill>
              <a:blip r:embed="rId8"/>
              <a:stretch>
                <a:fillRect/>
              </a:stretch>
            </p:blipFill>
            <p:spPr>
              <a:xfrm>
                <a:off x="5902554" y="4350570"/>
                <a:ext cx="523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F9FC6383-9F44-EE43-B67F-6231CEF9C59E}"/>
                  </a:ext>
                </a:extLst>
              </p14:cNvPr>
              <p14:cNvContentPartPr/>
              <p14:nvPr/>
            </p14:nvContentPartPr>
            <p14:xfrm>
              <a:off x="5921274" y="5843130"/>
              <a:ext cx="865080" cy="3240"/>
            </p14:xfrm>
          </p:contentPart>
        </mc:Choice>
        <mc:Fallback xmlns="">
          <p:pic>
            <p:nvPicPr>
              <p:cNvPr id="13" name="Ink 12">
                <a:extLst>
                  <a:ext uri="{FF2B5EF4-FFF2-40B4-BE49-F238E27FC236}">
                    <a16:creationId xmlns:a16="http://schemas.microsoft.com/office/drawing/2014/main" id="{F9FC6383-9F44-EE43-B67F-6231CEF9C59E}"/>
                  </a:ext>
                </a:extLst>
              </p:cNvPr>
              <p:cNvPicPr/>
              <p:nvPr/>
            </p:nvPicPr>
            <p:blipFill>
              <a:blip r:embed="rId10"/>
              <a:stretch>
                <a:fillRect/>
              </a:stretch>
            </p:blipFill>
            <p:spPr>
              <a:xfrm>
                <a:off x="5885634" y="5771130"/>
                <a:ext cx="936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47601BB7-5724-574A-B556-975621DEEEA0}"/>
                  </a:ext>
                </a:extLst>
              </p14:cNvPr>
              <p14:cNvContentPartPr/>
              <p14:nvPr/>
            </p14:nvContentPartPr>
            <p14:xfrm>
              <a:off x="3334674" y="6701730"/>
              <a:ext cx="1339920" cy="4680"/>
            </p14:xfrm>
          </p:contentPart>
        </mc:Choice>
        <mc:Fallback xmlns="">
          <p:pic>
            <p:nvPicPr>
              <p:cNvPr id="14" name="Ink 13">
                <a:extLst>
                  <a:ext uri="{FF2B5EF4-FFF2-40B4-BE49-F238E27FC236}">
                    <a16:creationId xmlns:a16="http://schemas.microsoft.com/office/drawing/2014/main" id="{47601BB7-5724-574A-B556-975621DEEEA0}"/>
                  </a:ext>
                </a:extLst>
              </p:cNvPr>
              <p:cNvPicPr/>
              <p:nvPr/>
            </p:nvPicPr>
            <p:blipFill>
              <a:blip r:embed="rId12"/>
              <a:stretch>
                <a:fillRect/>
              </a:stretch>
            </p:blipFill>
            <p:spPr>
              <a:xfrm>
                <a:off x="3298674" y="6629730"/>
                <a:ext cx="1411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EBBA8690-D7A9-CE4F-85A5-A21267E822F8}"/>
                  </a:ext>
                </a:extLst>
              </p14:cNvPr>
              <p14:cNvContentPartPr/>
              <p14:nvPr/>
            </p14:nvContentPartPr>
            <p14:xfrm>
              <a:off x="2823114" y="2227290"/>
              <a:ext cx="1855080" cy="21240"/>
            </p14:xfrm>
          </p:contentPart>
        </mc:Choice>
        <mc:Fallback xmlns="">
          <p:pic>
            <p:nvPicPr>
              <p:cNvPr id="15" name="Ink 14">
                <a:extLst>
                  <a:ext uri="{FF2B5EF4-FFF2-40B4-BE49-F238E27FC236}">
                    <a16:creationId xmlns:a16="http://schemas.microsoft.com/office/drawing/2014/main" id="{EBBA8690-D7A9-CE4F-85A5-A21267E822F8}"/>
                  </a:ext>
                </a:extLst>
              </p:cNvPr>
              <p:cNvPicPr/>
              <p:nvPr/>
            </p:nvPicPr>
            <p:blipFill>
              <a:blip r:embed="rId14"/>
              <a:stretch>
                <a:fillRect/>
              </a:stretch>
            </p:blipFill>
            <p:spPr>
              <a:xfrm>
                <a:off x="2787114" y="2155650"/>
                <a:ext cx="1926720" cy="164880"/>
              </a:xfrm>
              <a:prstGeom prst="rect">
                <a:avLst/>
              </a:prstGeom>
            </p:spPr>
          </p:pic>
        </mc:Fallback>
      </mc:AlternateContent>
      <p:pic>
        <p:nvPicPr>
          <p:cNvPr id="10" name="Picture 9" descr="gdp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7667" y="56444"/>
            <a:ext cx="1285521" cy="1292002"/>
          </a:xfrm>
          <a:prstGeom prst="rect">
            <a:avLst/>
          </a:prstGeom>
        </p:spPr>
      </p:pic>
    </p:spTree>
    <p:extLst>
      <p:ext uri="{BB962C8B-B14F-4D97-AF65-F5344CB8AC3E}">
        <p14:creationId xmlns:p14="http://schemas.microsoft.com/office/powerpoint/2010/main" val="229004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ED95-D556-3549-AD50-BBD5E5212BD9}"/>
              </a:ext>
            </a:extLst>
          </p:cNvPr>
          <p:cNvSpPr>
            <a:spLocks noGrp="1"/>
          </p:cNvSpPr>
          <p:nvPr>
            <p:ph type="title"/>
          </p:nvPr>
        </p:nvSpPr>
        <p:spPr>
          <a:xfrm>
            <a:off x="457200" y="0"/>
            <a:ext cx="8229600" cy="1143000"/>
          </a:xfrm>
        </p:spPr>
        <p:txBody>
          <a:bodyPr/>
          <a:lstStyle/>
          <a:p>
            <a:r>
              <a:rPr lang="en-GB" dirty="0">
                <a:latin typeface="Georgia" panose="02040502050405020303" pitchFamily="18" charset="0"/>
              </a:rPr>
              <a:t>Important distinction</a:t>
            </a:r>
          </a:p>
        </p:txBody>
      </p:sp>
      <p:sp>
        <p:nvSpPr>
          <p:cNvPr id="3" name="Text Placeholder 2">
            <a:extLst>
              <a:ext uri="{FF2B5EF4-FFF2-40B4-BE49-F238E27FC236}">
                <a16:creationId xmlns:a16="http://schemas.microsoft.com/office/drawing/2014/main" id="{68780AEC-9847-0945-AC74-8DE2272A5D4C}"/>
              </a:ext>
            </a:extLst>
          </p:cNvPr>
          <p:cNvSpPr>
            <a:spLocks noGrp="1"/>
          </p:cNvSpPr>
          <p:nvPr>
            <p:ph type="body" idx="1"/>
          </p:nvPr>
        </p:nvSpPr>
        <p:spPr>
          <a:xfrm>
            <a:off x="457200" y="949897"/>
            <a:ext cx="4040188" cy="639762"/>
          </a:xfrm>
        </p:spPr>
        <p:txBody>
          <a:bodyPr/>
          <a:lstStyle/>
          <a:p>
            <a:r>
              <a:rPr lang="en-GB" dirty="0">
                <a:latin typeface="Georgia" panose="02040502050405020303" pitchFamily="18" charset="0"/>
              </a:rPr>
              <a:t>Anonymisation</a:t>
            </a:r>
          </a:p>
        </p:txBody>
      </p:sp>
      <p:sp>
        <p:nvSpPr>
          <p:cNvPr id="4" name="Content Placeholder 3">
            <a:extLst>
              <a:ext uri="{FF2B5EF4-FFF2-40B4-BE49-F238E27FC236}">
                <a16:creationId xmlns:a16="http://schemas.microsoft.com/office/drawing/2014/main" id="{BC426F76-F208-D741-A913-D4A65A3F0E53}"/>
              </a:ext>
            </a:extLst>
          </p:cNvPr>
          <p:cNvSpPr>
            <a:spLocks noGrp="1"/>
          </p:cNvSpPr>
          <p:nvPr>
            <p:ph sz="half" idx="2"/>
          </p:nvPr>
        </p:nvSpPr>
        <p:spPr>
          <a:xfrm>
            <a:off x="457200" y="1691640"/>
            <a:ext cx="4040188" cy="4434523"/>
          </a:xfrm>
        </p:spPr>
        <p:txBody>
          <a:bodyPr>
            <a:noAutofit/>
          </a:bodyPr>
          <a:lstStyle/>
          <a:p>
            <a:pPr marL="0" indent="0">
              <a:buNone/>
            </a:pPr>
            <a:r>
              <a:rPr lang="en" sz="2000" dirty="0">
                <a:latin typeface="Georgia" panose="02040502050405020303" pitchFamily="18" charset="0"/>
              </a:rPr>
              <a:t>Removing the possibility of identifying individuals in a dataset, with the tools that can reasonably be expected to be used, also for researcher</a:t>
            </a:r>
          </a:p>
          <a:p>
            <a:endParaRPr lang="en" sz="2000" dirty="0">
              <a:latin typeface="Georgia" panose="02040502050405020303" pitchFamily="18" charset="0"/>
            </a:endParaRPr>
          </a:p>
          <a:p>
            <a:pPr marL="0" indent="0">
              <a:buNone/>
            </a:pPr>
            <a:r>
              <a:rPr lang="en" sz="2000" dirty="0">
                <a:latin typeface="Georgia" panose="02040502050405020303" pitchFamily="18" charset="0"/>
              </a:rPr>
              <a:t>Outside the scope of GRPR</a:t>
            </a:r>
          </a:p>
          <a:p>
            <a:r>
              <a:rPr lang="en" sz="2000" dirty="0">
                <a:latin typeface="Georgia" panose="02040502050405020303" pitchFamily="18" charset="0"/>
              </a:rPr>
              <a:t>Still have to inform about how the data is handled </a:t>
            </a:r>
            <a:r>
              <a:rPr lang="en" sz="2000" i="1" dirty="0">
                <a:latin typeface="Georgia" panose="02040502050405020303" pitchFamily="18" charset="0"/>
              </a:rPr>
              <a:t>before </a:t>
            </a:r>
            <a:r>
              <a:rPr lang="en" sz="2000" dirty="0" err="1">
                <a:latin typeface="Georgia" panose="02040502050405020303" pitchFamily="18" charset="0"/>
              </a:rPr>
              <a:t>anonymi</a:t>
            </a:r>
            <a:r>
              <a:rPr lang="nb-NO" sz="2000" dirty="0">
                <a:latin typeface="Georgia" panose="02040502050405020303" pitchFamily="18" charset="0"/>
              </a:rPr>
              <a:t>z</a:t>
            </a:r>
            <a:r>
              <a:rPr lang="en" sz="2000" dirty="0" err="1">
                <a:latin typeface="Georgia" panose="02040502050405020303" pitchFamily="18" charset="0"/>
              </a:rPr>
              <a:t>ation</a:t>
            </a:r>
            <a:r>
              <a:rPr lang="en" sz="2000" dirty="0">
                <a:latin typeface="Georgia" panose="02040502050405020303" pitchFamily="18" charset="0"/>
              </a:rPr>
              <a:t> </a:t>
            </a:r>
          </a:p>
        </p:txBody>
      </p:sp>
      <p:sp>
        <p:nvSpPr>
          <p:cNvPr id="5" name="Text Placeholder 4">
            <a:extLst>
              <a:ext uri="{FF2B5EF4-FFF2-40B4-BE49-F238E27FC236}">
                <a16:creationId xmlns:a16="http://schemas.microsoft.com/office/drawing/2014/main" id="{59C34A2C-6135-7A4D-A8D9-115269FE3295}"/>
              </a:ext>
            </a:extLst>
          </p:cNvPr>
          <p:cNvSpPr>
            <a:spLocks noGrp="1"/>
          </p:cNvSpPr>
          <p:nvPr>
            <p:ph type="body" sz="quarter" idx="3"/>
          </p:nvPr>
        </p:nvSpPr>
        <p:spPr>
          <a:xfrm>
            <a:off x="4410075" y="949897"/>
            <a:ext cx="4276725" cy="639762"/>
          </a:xfrm>
        </p:spPr>
        <p:txBody>
          <a:bodyPr/>
          <a:lstStyle/>
          <a:p>
            <a:r>
              <a:rPr lang="en-GB" dirty="0">
                <a:latin typeface="Georgia" panose="02040502050405020303" pitchFamily="18" charset="0"/>
              </a:rPr>
              <a:t>Pseudonymisation</a:t>
            </a:r>
          </a:p>
        </p:txBody>
      </p:sp>
      <p:sp>
        <p:nvSpPr>
          <p:cNvPr id="6" name="Content Placeholder 5">
            <a:extLst>
              <a:ext uri="{FF2B5EF4-FFF2-40B4-BE49-F238E27FC236}">
                <a16:creationId xmlns:a16="http://schemas.microsoft.com/office/drawing/2014/main" id="{7D8715BA-B7CB-754C-A2B5-22B5517FB801}"/>
              </a:ext>
            </a:extLst>
          </p:cNvPr>
          <p:cNvSpPr>
            <a:spLocks noGrp="1"/>
          </p:cNvSpPr>
          <p:nvPr>
            <p:ph sz="quarter" idx="4"/>
          </p:nvPr>
        </p:nvSpPr>
        <p:spPr>
          <a:xfrm>
            <a:off x="4410075" y="1691640"/>
            <a:ext cx="4276725" cy="4434523"/>
          </a:xfrm>
        </p:spPr>
        <p:txBody>
          <a:bodyPr>
            <a:noAutofit/>
          </a:bodyPr>
          <a:lstStyle/>
          <a:p>
            <a:pPr marL="0" indent="0">
              <a:buNone/>
            </a:pPr>
            <a:r>
              <a:rPr lang="en" sz="2000" dirty="0">
                <a:latin typeface="Georgia" panose="02040502050405020303" pitchFamily="18" charset="0"/>
              </a:rPr>
              <a:t>The data can no longer be attributed to a specific data subject without the use of additional information</a:t>
            </a:r>
          </a:p>
          <a:p>
            <a:pPr marL="0" indent="0">
              <a:spcBef>
                <a:spcPts val="0"/>
              </a:spcBef>
              <a:buNone/>
            </a:pPr>
            <a:r>
              <a:rPr lang="en" sz="2000" dirty="0">
                <a:latin typeface="Georgia" panose="02040502050405020303" pitchFamily="18" charset="0"/>
              </a:rPr>
              <a:t>= </a:t>
            </a:r>
            <a:r>
              <a:rPr lang="nb-NO" sz="2000" dirty="0">
                <a:latin typeface="Georgia" panose="02040502050405020303" pitchFamily="18" charset="0"/>
              </a:rPr>
              <a:t>de-</a:t>
            </a:r>
            <a:r>
              <a:rPr lang="nb-NO" sz="2000" dirty="0" err="1">
                <a:latin typeface="Georgia" panose="02040502050405020303" pitchFamily="18" charset="0"/>
              </a:rPr>
              <a:t>identification</a:t>
            </a:r>
            <a:endParaRPr lang="en" sz="2000" dirty="0">
              <a:latin typeface="Georgia" panose="02040502050405020303" pitchFamily="18" charset="0"/>
            </a:endParaRPr>
          </a:p>
          <a:p>
            <a:pPr marL="0" indent="0">
              <a:buNone/>
            </a:pPr>
            <a:endParaRPr lang="en" sz="2000" dirty="0">
              <a:latin typeface="Georgia" panose="02040502050405020303" pitchFamily="18" charset="0"/>
            </a:endParaRPr>
          </a:p>
          <a:p>
            <a:pPr marL="0" indent="0">
              <a:buNone/>
            </a:pPr>
            <a:r>
              <a:rPr lang="en" sz="2000" dirty="0">
                <a:latin typeface="Georgia" panose="02040502050405020303" pitchFamily="18" charset="0"/>
              </a:rPr>
              <a:t>GDPR only partially applies </a:t>
            </a:r>
          </a:p>
          <a:p>
            <a:pPr>
              <a:buFont typeface="Arial" panose="020B0604020202020204" pitchFamily="34" charset="0"/>
              <a:buChar char="•"/>
            </a:pPr>
            <a:r>
              <a:rPr lang="en" sz="2000" dirty="0">
                <a:latin typeface="Georgia" panose="02040502050405020303" pitchFamily="18" charset="0"/>
              </a:rPr>
              <a:t>data can be used beyond the original purpose </a:t>
            </a:r>
          </a:p>
          <a:p>
            <a:pPr>
              <a:buFont typeface="Arial" panose="020B0604020202020204" pitchFamily="34" charset="0"/>
              <a:buChar char="•"/>
            </a:pPr>
            <a:r>
              <a:rPr lang="en" sz="2000" dirty="0">
                <a:latin typeface="Georgia" panose="02040502050405020303" pitchFamily="18" charset="0"/>
              </a:rPr>
              <a:t>data subjects’ rights to access, rectification, or erasure no longer apply </a:t>
            </a:r>
          </a:p>
          <a:p>
            <a:pPr>
              <a:buFont typeface="Arial" panose="020B0604020202020204" pitchFamily="34" charset="0"/>
              <a:buChar char="•"/>
            </a:pPr>
            <a:r>
              <a:rPr lang="en" sz="2000" dirty="0">
                <a:latin typeface="Georgia" panose="02040502050405020303" pitchFamily="18" charset="0"/>
              </a:rPr>
              <a:t>participants must be informed that such rights will be annulled upon </a:t>
            </a:r>
            <a:r>
              <a:rPr lang="en" sz="2000" dirty="0" err="1">
                <a:latin typeface="Georgia" panose="02040502050405020303" pitchFamily="18" charset="0"/>
              </a:rPr>
              <a:t>pseudonymisation</a:t>
            </a:r>
            <a:endParaRPr lang="en-GB" sz="2000" dirty="0">
              <a:latin typeface="Georgia" panose="02040502050405020303" pitchFamily="18" charset="0"/>
            </a:endParaRPr>
          </a:p>
        </p:txBody>
      </p:sp>
      <p:sp>
        <p:nvSpPr>
          <p:cNvPr id="7" name="TextBox 6">
            <a:extLst>
              <a:ext uri="{FF2B5EF4-FFF2-40B4-BE49-F238E27FC236}">
                <a16:creationId xmlns:a16="http://schemas.microsoft.com/office/drawing/2014/main" id="{E58E2204-78CB-5443-A966-0E4503D7FADD}"/>
              </a:ext>
            </a:extLst>
          </p:cNvPr>
          <p:cNvSpPr txBox="1"/>
          <p:nvPr/>
        </p:nvSpPr>
        <p:spPr>
          <a:xfrm>
            <a:off x="220663" y="5864553"/>
            <a:ext cx="4141728" cy="523220"/>
          </a:xfrm>
          <a:prstGeom prst="rect">
            <a:avLst/>
          </a:prstGeom>
          <a:solidFill>
            <a:srgbClr val="FF0000"/>
          </a:solidFill>
          <a:effectLst/>
        </p:spPr>
        <p:txBody>
          <a:bodyPr wrap="square" rtlCol="0">
            <a:spAutoFit/>
          </a:bodyPr>
          <a:lstStyle/>
          <a:p>
            <a:pPr algn="ctr"/>
            <a:r>
              <a:rPr lang="en-GB" sz="2800" dirty="0">
                <a:solidFill>
                  <a:schemeClr val="bg1"/>
                </a:solidFill>
                <a:highlight>
                  <a:srgbClr val="FF0000"/>
                </a:highlight>
                <a:latin typeface="Arial" panose="020B0604020202020204" pitchFamily="34" charset="0"/>
                <a:cs typeface="Arial" panose="020B0604020202020204" pitchFamily="34" charset="0"/>
              </a:rPr>
              <a:t>GDPR Recital 26</a:t>
            </a:r>
          </a:p>
        </p:txBody>
      </p:sp>
    </p:spTree>
    <p:extLst>
      <p:ext uri="{BB962C8B-B14F-4D97-AF65-F5344CB8AC3E}">
        <p14:creationId xmlns:p14="http://schemas.microsoft.com/office/powerpoint/2010/main" val="8482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961645"/>
            <a:ext cx="8229600" cy="858753"/>
          </a:xfrm>
        </p:spPr>
        <p:txBody>
          <a:bodyPr>
            <a:normAutofit fontScale="90000"/>
          </a:bodyPr>
          <a:lstStyle/>
          <a:p>
            <a:pPr algn="l"/>
            <a:r>
              <a:rPr lang="en-US" dirty="0">
                <a:latin typeface="Georgia"/>
                <a:cs typeface="Georgia"/>
              </a:rPr>
              <a:t>Re-use of data beyond original purpose</a:t>
            </a:r>
          </a:p>
        </p:txBody>
      </p:sp>
      <p:sp>
        <p:nvSpPr>
          <p:cNvPr id="6" name="Content Placeholder 2">
            <a:extLst>
              <a:ext uri="{FF2B5EF4-FFF2-40B4-BE49-F238E27FC236}">
                <a16:creationId xmlns:a16="http://schemas.microsoft.com/office/drawing/2014/main" id="{67DD4815-C9EA-A44E-B0F5-417691BB8AC4}"/>
              </a:ext>
            </a:extLst>
          </p:cNvPr>
          <p:cNvSpPr txBox="1">
            <a:spLocks/>
          </p:cNvSpPr>
          <p:nvPr/>
        </p:nvSpPr>
        <p:spPr>
          <a:xfrm>
            <a:off x="443972" y="2041525"/>
            <a:ext cx="8395228" cy="42370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 sz="1600" dirty="0">
                <a:latin typeface="Georgia" panose="02040502050405020303" pitchFamily="18" charset="0"/>
              </a:rPr>
              <a:t>Generally, re-use of identifiable personal data requires the consent of the participants. </a:t>
            </a:r>
          </a:p>
          <a:p>
            <a:pPr marL="0" indent="0">
              <a:buNone/>
            </a:pPr>
            <a:r>
              <a:rPr lang="en" sz="1600" dirty="0">
                <a:latin typeface="Georgia" panose="02040502050405020303" pitchFamily="18" charset="0"/>
              </a:rPr>
              <a:t>This does not apply to </a:t>
            </a:r>
            <a:r>
              <a:rPr lang="en" sz="1600" dirty="0" err="1">
                <a:latin typeface="Georgia" panose="02040502050405020303" pitchFamily="18" charset="0"/>
              </a:rPr>
              <a:t>anonymised</a:t>
            </a:r>
            <a:r>
              <a:rPr lang="en" sz="1600" dirty="0">
                <a:latin typeface="Georgia" panose="02040502050405020303" pitchFamily="18" charset="0"/>
              </a:rPr>
              <a:t> data, acquired for example for use in statistics, where the researcher cannot link persons and data. When the data have been </a:t>
            </a:r>
            <a:r>
              <a:rPr lang="en" sz="1600" dirty="0" err="1">
                <a:latin typeface="Georgia" panose="02040502050405020303" pitchFamily="18" charset="0"/>
              </a:rPr>
              <a:t>anonymised</a:t>
            </a:r>
            <a:r>
              <a:rPr lang="en" sz="1600" dirty="0">
                <a:latin typeface="Georgia" panose="02040502050405020303" pitchFamily="18" charset="0"/>
              </a:rPr>
              <a:t>, the researcher does not know which person the data and the material come from. However, </a:t>
            </a:r>
            <a:r>
              <a:rPr lang="en" sz="1600" u="sng" dirty="0">
                <a:latin typeface="Georgia" panose="02040502050405020303" pitchFamily="18" charset="0"/>
              </a:rPr>
              <a:t>anonymity must not be confused with de-identified data</a:t>
            </a:r>
            <a:r>
              <a:rPr lang="en" sz="1600" dirty="0">
                <a:latin typeface="Georgia" panose="02040502050405020303" pitchFamily="18" charset="0"/>
              </a:rPr>
              <a:t>, where personal data are removed, so that no </a:t>
            </a:r>
            <a:r>
              <a:rPr lang="en" sz="1600" dirty="0" err="1">
                <a:latin typeface="Georgia" panose="02040502050405020303" pitchFamily="18" charset="0"/>
              </a:rPr>
              <a:t>unauthorised</a:t>
            </a:r>
            <a:r>
              <a:rPr lang="en" sz="1600" dirty="0">
                <a:latin typeface="Georgia" panose="02040502050405020303" pitchFamily="18" charset="0"/>
              </a:rPr>
              <a:t> persons are able to establish who the research subjects are, but where the researcher is able to link individuals and data. Re-use of such de-identified data requires consent if researchers supplement registry studies with data obtained through active contact with the participants. When re-using and linking this type of data set, for example in registry studies that are large-scale, of a long duration, or which use geodata, it may also be possible to locate or identify individuals indirectly. In such cases, researchers should make renewed attempts to obtain consent, even though this is difficult in practice. If researchers do not find it possible to obtain consent, they have a particular responsibility to explain why the research is of such great </a:t>
            </a:r>
            <a:r>
              <a:rPr lang="en" sz="1600" dirty="0" err="1">
                <a:latin typeface="Georgia" panose="02040502050405020303" pitchFamily="18" charset="0"/>
              </a:rPr>
              <a:t>benifit</a:t>
            </a:r>
            <a:r>
              <a:rPr lang="en" sz="1600" dirty="0">
                <a:latin typeface="Georgia" panose="02040502050405020303" pitchFamily="18" charset="0"/>
              </a:rPr>
              <a:t> that it justifies deviating from this principle. In such cases, researchers have a general responsibility to inform the persons involved and the general public.</a:t>
            </a:r>
          </a:p>
          <a:p>
            <a:pPr marL="0" indent="0" algn="r">
              <a:buNone/>
            </a:pPr>
            <a:r>
              <a:rPr lang="en" sz="1600" dirty="0">
                <a:latin typeface="Georgia" panose="02040502050405020303" pitchFamily="18" charset="0"/>
              </a:rPr>
              <a:t>NESH guidelines, p. 18 (art. 10)</a:t>
            </a:r>
            <a:endParaRPr lang="nb-NO" sz="1600" dirty="0">
              <a:latin typeface="Georgia" panose="02040502050405020303" pitchFamily="18" charset="0"/>
            </a:endParaRPr>
          </a:p>
        </p:txBody>
      </p:sp>
      <p:pic>
        <p:nvPicPr>
          <p:cNvPr id="7" name="Picture 6">
            <a:extLst>
              <a:ext uri="{FF2B5EF4-FFF2-40B4-BE49-F238E27FC236}">
                <a16:creationId xmlns:a16="http://schemas.microsoft.com/office/drawing/2014/main" id="{109AC433-A9CA-704B-A446-DC8384D1B3FB}"/>
              </a:ext>
            </a:extLst>
          </p:cNvPr>
          <p:cNvPicPr>
            <a:picLocks noChangeAspect="1"/>
          </p:cNvPicPr>
          <p:nvPr/>
        </p:nvPicPr>
        <p:blipFill>
          <a:blip r:embed="rId2"/>
          <a:stretch>
            <a:fillRect/>
          </a:stretch>
        </p:blipFill>
        <p:spPr>
          <a:xfrm>
            <a:off x="7703351" y="81165"/>
            <a:ext cx="1308569" cy="1760960"/>
          </a:xfrm>
          <a:prstGeom prst="rect">
            <a:avLst/>
          </a:prstGeom>
        </p:spPr>
      </p:pic>
    </p:spTree>
    <p:extLst>
      <p:ext uri="{BB962C8B-B14F-4D97-AF65-F5344CB8AC3E}">
        <p14:creationId xmlns:p14="http://schemas.microsoft.com/office/powerpoint/2010/main" val="83676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931345"/>
            <a:ext cx="8229600" cy="12689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000" dirty="0">
              <a:latin typeface="Georgia" panose="02040502050405020303" pitchFamily="18" charset="0"/>
            </a:endParaRPr>
          </a:p>
        </p:txBody>
      </p:sp>
      <p:grpSp>
        <p:nvGrpSpPr>
          <p:cNvPr id="14" name="Group 13"/>
          <p:cNvGrpSpPr/>
          <p:nvPr/>
        </p:nvGrpSpPr>
        <p:grpSpPr>
          <a:xfrm>
            <a:off x="3005841" y="2299313"/>
            <a:ext cx="2685326" cy="4394974"/>
            <a:chOff x="2963120" y="1809803"/>
            <a:chExt cx="2685326" cy="4394974"/>
          </a:xfrm>
        </p:grpSpPr>
        <p:sp>
          <p:nvSpPr>
            <p:cNvPr id="11" name="Rounded Rectangle 10"/>
            <p:cNvSpPr/>
            <p:nvPr/>
          </p:nvSpPr>
          <p:spPr>
            <a:xfrm>
              <a:off x="2963120" y="2683313"/>
              <a:ext cx="2685326" cy="3521464"/>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000000"/>
                  </a:solidFill>
                  <a:cs typeface="Calibri"/>
                </a:rPr>
                <a:t>GDPR Art. 6(1)(e)</a:t>
              </a:r>
              <a:endParaRPr lang="en-US" sz="1600" b="1" dirty="0">
                <a:solidFill>
                  <a:srgbClr val="000000"/>
                </a:solidFill>
              </a:endParaRPr>
            </a:p>
            <a:p>
              <a:pPr lvl="0" algn="ctr"/>
              <a:r>
                <a:rPr lang="en-GB" sz="1600" dirty="0">
                  <a:solidFill>
                    <a:srgbClr val="000000"/>
                  </a:solidFill>
                  <a:cs typeface="Calibri"/>
                </a:rPr>
                <a:t>Processing is necessary for the performance of a task carried out in the public interest</a:t>
              </a:r>
              <a:endParaRPr lang="en-US" sz="1600" dirty="0">
                <a:solidFill>
                  <a:srgbClr val="000000"/>
                </a:solidFill>
              </a:endParaRPr>
            </a:p>
          </p:txBody>
        </p:sp>
        <p:sp>
          <p:nvSpPr>
            <p:cNvPr id="8" name="Rounded Rectangle 7"/>
            <p:cNvSpPr/>
            <p:nvPr/>
          </p:nvSpPr>
          <p:spPr>
            <a:xfrm>
              <a:off x="3280597" y="1809803"/>
              <a:ext cx="2050373" cy="10265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Public interest</a:t>
              </a:r>
            </a:p>
          </p:txBody>
        </p:sp>
      </p:grpSp>
      <p:grpSp>
        <p:nvGrpSpPr>
          <p:cNvPr id="16" name="Group 15"/>
          <p:cNvGrpSpPr/>
          <p:nvPr/>
        </p:nvGrpSpPr>
        <p:grpSpPr>
          <a:xfrm>
            <a:off x="5772005" y="2299313"/>
            <a:ext cx="3016031" cy="4321299"/>
            <a:chOff x="5823168" y="1809803"/>
            <a:chExt cx="3016031" cy="4321299"/>
          </a:xfrm>
        </p:grpSpPr>
        <p:sp>
          <p:nvSpPr>
            <p:cNvPr id="12" name="Rounded Rectangle 11"/>
            <p:cNvSpPr/>
            <p:nvPr/>
          </p:nvSpPr>
          <p:spPr>
            <a:xfrm>
              <a:off x="5823168" y="2683313"/>
              <a:ext cx="3016031" cy="3447789"/>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600" b="1" dirty="0">
                  <a:solidFill>
                    <a:srgbClr val="000000"/>
                  </a:solidFill>
                  <a:cs typeface="Calibri"/>
                </a:rPr>
                <a:t>GDPR Art. 6(1)(f)</a:t>
              </a:r>
            </a:p>
            <a:p>
              <a:pPr lvl="0" algn="ctr"/>
              <a:r>
                <a:rPr lang="en-GB" sz="1600" dirty="0">
                  <a:solidFill>
                    <a:srgbClr val="000000"/>
                  </a:solidFill>
                  <a:cs typeface="Calibri"/>
                </a:rPr>
                <a:t>Processing is necessary for the purposes of the legitimate interests pursued by the controller [</a:t>
              </a:r>
              <a:r>
                <a:rPr lang="mr-IN" sz="1600" dirty="0">
                  <a:solidFill>
                    <a:srgbClr val="000000"/>
                  </a:solidFill>
                  <a:cs typeface="Calibri"/>
                </a:rPr>
                <a:t>…</a:t>
              </a:r>
              <a:r>
                <a:rPr lang="nb-NO" sz="1600" dirty="0">
                  <a:solidFill>
                    <a:srgbClr val="000000"/>
                  </a:solidFill>
                  <a:cs typeface="Calibri"/>
                </a:rPr>
                <a:t>]</a:t>
              </a:r>
              <a:r>
                <a:rPr lang="en-GB" sz="1600" dirty="0">
                  <a:solidFill>
                    <a:srgbClr val="000000"/>
                  </a:solidFill>
                  <a:cs typeface="Calibri"/>
                </a:rPr>
                <a:t>, except where such interests are overridden by the interests or fundamental rights and freedoms of the data subject which require protection of personal data [</a:t>
              </a:r>
              <a:r>
                <a:rPr lang="mr-IN" sz="1600" dirty="0">
                  <a:solidFill>
                    <a:srgbClr val="000000"/>
                  </a:solidFill>
                  <a:cs typeface="Calibri"/>
                </a:rPr>
                <a:t>…</a:t>
              </a:r>
              <a:r>
                <a:rPr lang="nb-NO" sz="1600" dirty="0">
                  <a:solidFill>
                    <a:srgbClr val="000000"/>
                  </a:solidFill>
                  <a:cs typeface="Calibri"/>
                </a:rPr>
                <a:t>]</a:t>
              </a:r>
              <a:endParaRPr lang="en-US" sz="1600" dirty="0">
                <a:solidFill>
                  <a:srgbClr val="000000"/>
                </a:solidFill>
                <a:cs typeface="Calibri"/>
              </a:endParaRPr>
            </a:p>
          </p:txBody>
        </p:sp>
        <p:sp>
          <p:nvSpPr>
            <p:cNvPr id="9" name="Rounded Rectangle 8"/>
            <p:cNvSpPr/>
            <p:nvPr/>
          </p:nvSpPr>
          <p:spPr>
            <a:xfrm>
              <a:off x="6305997" y="1809803"/>
              <a:ext cx="2050373" cy="10265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Legitimate interest</a:t>
              </a:r>
            </a:p>
          </p:txBody>
        </p:sp>
      </p:grpSp>
      <p:grpSp>
        <p:nvGrpSpPr>
          <p:cNvPr id="15" name="Group 14"/>
          <p:cNvGrpSpPr/>
          <p:nvPr/>
        </p:nvGrpSpPr>
        <p:grpSpPr>
          <a:xfrm>
            <a:off x="244996" y="2299313"/>
            <a:ext cx="2685326" cy="4394974"/>
            <a:chOff x="112716" y="1809803"/>
            <a:chExt cx="2685326" cy="4394974"/>
          </a:xfrm>
        </p:grpSpPr>
        <p:sp>
          <p:nvSpPr>
            <p:cNvPr id="10" name="Rounded Rectangle 9"/>
            <p:cNvSpPr/>
            <p:nvPr/>
          </p:nvSpPr>
          <p:spPr>
            <a:xfrm>
              <a:off x="112716" y="2683313"/>
              <a:ext cx="2685326" cy="3521464"/>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000000"/>
                  </a:solidFill>
                  <a:cs typeface="Calibri"/>
                </a:rPr>
                <a:t>GDPR Art. 6(1)(a)</a:t>
              </a:r>
              <a:endParaRPr lang="en-US" sz="1600" b="1" dirty="0">
                <a:solidFill>
                  <a:srgbClr val="000000"/>
                </a:solidFill>
                <a:cs typeface="Calibri"/>
              </a:endParaRPr>
            </a:p>
            <a:p>
              <a:pPr lvl="0" algn="ctr"/>
              <a:r>
                <a:rPr lang="en-US" sz="1600" dirty="0">
                  <a:solidFill>
                    <a:srgbClr val="000000"/>
                  </a:solidFill>
                  <a:cs typeface="Calibri"/>
                </a:rPr>
                <a:t>The </a:t>
              </a:r>
              <a:r>
                <a:rPr lang="en-GB" sz="1600" dirty="0">
                  <a:solidFill>
                    <a:srgbClr val="000000"/>
                  </a:solidFill>
                  <a:cs typeface="Calibri"/>
                </a:rPr>
                <a:t>data subject has given consent to the processing of his or her personal data for one or more specific purposes </a:t>
              </a:r>
            </a:p>
          </p:txBody>
        </p:sp>
        <p:sp>
          <p:nvSpPr>
            <p:cNvPr id="7" name="Rounded Rectangle 6"/>
            <p:cNvSpPr/>
            <p:nvPr/>
          </p:nvSpPr>
          <p:spPr>
            <a:xfrm>
              <a:off x="430193" y="1809803"/>
              <a:ext cx="2050373" cy="10265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Informed consent</a:t>
              </a:r>
            </a:p>
          </p:txBody>
        </p:sp>
      </p:grpSp>
      <p:sp>
        <p:nvSpPr>
          <p:cNvPr id="17" name="Rounded Rectangle 16"/>
          <p:cNvSpPr/>
          <p:nvPr/>
        </p:nvSpPr>
        <p:spPr>
          <a:xfrm>
            <a:off x="1189900" y="620651"/>
            <a:ext cx="6317208" cy="13679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dirty="0">
                <a:latin typeface="Calibri"/>
                <a:cs typeface="Calibri"/>
              </a:rPr>
              <a:t>Legal basis </a:t>
            </a:r>
          </a:p>
          <a:p>
            <a:pPr algn="ctr"/>
            <a:r>
              <a:rPr lang="en-GB" sz="3600" dirty="0">
                <a:latin typeface="Calibri"/>
                <a:cs typeface="Calibri"/>
              </a:rPr>
              <a:t>‘lawfulness of </a:t>
            </a:r>
            <a:r>
              <a:rPr lang="en-GB" sz="3600" dirty="0">
                <a:cs typeface="Calibri"/>
              </a:rPr>
              <a:t>processing</a:t>
            </a:r>
            <a:r>
              <a:rPr lang="en-GB" sz="3600" dirty="0">
                <a:latin typeface="Calibri"/>
                <a:cs typeface="Calibri"/>
              </a:rPr>
              <a:t>’</a:t>
            </a:r>
          </a:p>
        </p:txBody>
      </p:sp>
      <p:pic>
        <p:nvPicPr>
          <p:cNvPr id="18" name="Picture 17" descr="gdp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67" y="56444"/>
            <a:ext cx="1285521" cy="1292002"/>
          </a:xfrm>
          <a:prstGeom prst="rect">
            <a:avLst/>
          </a:prstGeom>
        </p:spPr>
      </p:pic>
      <p:sp>
        <p:nvSpPr>
          <p:cNvPr id="19" name="TextBox 18">
            <a:extLst>
              <a:ext uri="{FF2B5EF4-FFF2-40B4-BE49-F238E27FC236}">
                <a16:creationId xmlns:a16="http://schemas.microsoft.com/office/drawing/2014/main" id="{C65E9206-4526-C345-8205-39B6BBDA5DBA}"/>
              </a:ext>
            </a:extLst>
          </p:cNvPr>
          <p:cNvSpPr txBox="1"/>
          <p:nvPr/>
        </p:nvSpPr>
        <p:spPr>
          <a:xfrm>
            <a:off x="833120" y="5997775"/>
            <a:ext cx="5659120" cy="769441"/>
          </a:xfrm>
          <a:prstGeom prst="rect">
            <a:avLst/>
          </a:prstGeom>
          <a:solidFill>
            <a:srgbClr val="FF0000"/>
          </a:solidFill>
          <a:effectLst/>
        </p:spPr>
        <p:txBody>
          <a:bodyPr wrap="square" rtlCol="0">
            <a:spAutoFit/>
          </a:bodyPr>
          <a:lstStyle/>
          <a:p>
            <a:pPr algn="ctr"/>
            <a:r>
              <a:rPr lang="en-GB" sz="2200" dirty="0">
                <a:solidFill>
                  <a:schemeClr val="bg1"/>
                </a:solidFill>
                <a:highlight>
                  <a:srgbClr val="FF0000"/>
                </a:highlight>
                <a:latin typeface="Arial" panose="020B0604020202020204" pitchFamily="34" charset="0"/>
                <a:cs typeface="Arial" panose="020B0604020202020204" pitchFamily="34" charset="0"/>
              </a:rPr>
              <a:t> Researcher’s responsibility to consider,</a:t>
            </a:r>
          </a:p>
          <a:p>
            <a:pPr algn="ctr"/>
            <a:r>
              <a:rPr lang="en-GB" sz="2200" dirty="0">
                <a:solidFill>
                  <a:schemeClr val="bg1"/>
                </a:solidFill>
                <a:highlight>
                  <a:srgbClr val="FF0000"/>
                </a:highlight>
                <a:latin typeface="Arial" panose="020B0604020202020204" pitchFamily="34" charset="0"/>
                <a:cs typeface="Arial" panose="020B0604020202020204" pitchFamily="34" charset="0"/>
              </a:rPr>
              <a:t>NSD to decide if well-grounded</a:t>
            </a:r>
          </a:p>
        </p:txBody>
      </p:sp>
    </p:spTree>
    <p:extLst>
      <p:ext uri="{BB962C8B-B14F-4D97-AF65-F5344CB8AC3E}">
        <p14:creationId xmlns:p14="http://schemas.microsoft.com/office/powerpoint/2010/main" val="11186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900" decel="100000" fill="hold"/>
                                        <p:tgtEl>
                                          <p:spTgt spid="1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761620"/>
            <a:ext cx="8229600" cy="858753"/>
          </a:xfrm>
        </p:spPr>
        <p:txBody>
          <a:bodyPr>
            <a:normAutofit/>
          </a:bodyPr>
          <a:lstStyle/>
          <a:p>
            <a:pPr algn="l"/>
            <a:r>
              <a:rPr lang="en-US" dirty="0">
                <a:latin typeface="Georgia"/>
                <a:cs typeface="Georgia"/>
              </a:rPr>
              <a:t>Information to data subjects</a:t>
            </a:r>
          </a:p>
        </p:txBody>
      </p:sp>
      <p:sp>
        <p:nvSpPr>
          <p:cNvPr id="3" name="Content Placeholder 2"/>
          <p:cNvSpPr>
            <a:spLocks noGrp="1"/>
          </p:cNvSpPr>
          <p:nvPr>
            <p:ph idx="1"/>
          </p:nvPr>
        </p:nvSpPr>
        <p:spPr/>
        <p:txBody>
          <a:bodyPr>
            <a:noAutofit/>
          </a:bodyPr>
          <a:lstStyle/>
          <a:p>
            <a:pPr>
              <a:lnSpc>
                <a:spcPct val="110000"/>
              </a:lnSpc>
            </a:pPr>
            <a:r>
              <a:rPr lang="en-US" dirty="0">
                <a:latin typeface="Georgia"/>
                <a:cs typeface="Georgia"/>
              </a:rPr>
              <a:t>Art. 13 GDPR: Information to be provided where personal data are collected from the data subject</a:t>
            </a:r>
          </a:p>
          <a:p>
            <a:pPr>
              <a:lnSpc>
                <a:spcPct val="110000"/>
              </a:lnSpc>
            </a:pPr>
            <a:r>
              <a:rPr lang="en-US" dirty="0">
                <a:latin typeface="Georgia"/>
                <a:cs typeface="Georgia"/>
              </a:rPr>
              <a:t>Addressed in participant information sheet and consent form</a:t>
            </a:r>
          </a:p>
          <a:p>
            <a:pPr lvl="1">
              <a:lnSpc>
                <a:spcPct val="110000"/>
              </a:lnSpc>
              <a:buFont typeface="Wingdings" charset="2"/>
              <a:buChar char="Ø"/>
            </a:pPr>
            <a:r>
              <a:rPr lang="en-US" sz="2800" dirty="0">
                <a:latin typeface="Georgia"/>
                <a:cs typeface="Georgia"/>
              </a:rPr>
              <a:t> </a:t>
            </a:r>
            <a:r>
              <a:rPr lang="en-US" sz="2800" b="1" dirty="0">
                <a:latin typeface="Georgia"/>
                <a:cs typeface="Georgia"/>
              </a:rPr>
              <a:t>GDPR-compliant ARENA template</a:t>
            </a:r>
            <a:endParaRPr lang="en-US" sz="2800" dirty="0">
              <a:latin typeface="Georgia"/>
              <a:cs typeface="Georgia"/>
            </a:endParaRPr>
          </a:p>
          <a:p>
            <a:pPr lvl="1">
              <a:lnSpc>
                <a:spcPct val="110000"/>
              </a:lnSpc>
              <a:buFont typeface="Wingdings" charset="2"/>
              <a:buChar char="Ø"/>
            </a:pPr>
            <a:r>
              <a:rPr lang="en-US" dirty="0">
                <a:latin typeface="Georgia"/>
                <a:cs typeface="Georgia"/>
              </a:rPr>
              <a:t> T</a:t>
            </a:r>
            <a:r>
              <a:rPr lang="en-US" sz="2800" dirty="0">
                <a:latin typeface="Georgia"/>
                <a:cs typeface="Georgia"/>
              </a:rPr>
              <a:t>o be adapted to the audience and nature of the research, plain language, simplified terms</a:t>
            </a:r>
          </a:p>
        </p:txBody>
      </p:sp>
      <p:pic>
        <p:nvPicPr>
          <p:cNvPr id="5" name="Picture 4" descr="gdp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67" y="56444"/>
            <a:ext cx="1285521" cy="1292002"/>
          </a:xfrm>
          <a:prstGeom prst="rect">
            <a:avLst/>
          </a:prstGeom>
        </p:spPr>
      </p:pic>
    </p:spTree>
    <p:extLst>
      <p:ext uri="{BB962C8B-B14F-4D97-AF65-F5344CB8AC3E}">
        <p14:creationId xmlns:p14="http://schemas.microsoft.com/office/powerpoint/2010/main" val="33180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818064"/>
            <a:ext cx="8229600" cy="858753"/>
          </a:xfrm>
        </p:spPr>
        <p:txBody>
          <a:bodyPr>
            <a:normAutofit/>
          </a:bodyPr>
          <a:lstStyle/>
          <a:p>
            <a:pPr algn="l"/>
            <a:r>
              <a:rPr lang="en-US" dirty="0">
                <a:latin typeface="Georgia"/>
                <a:cs typeface="Georgia"/>
              </a:rPr>
              <a:t>Participant Information Sheet</a:t>
            </a:r>
          </a:p>
        </p:txBody>
      </p:sp>
      <p:sp>
        <p:nvSpPr>
          <p:cNvPr id="3" name="Content Placeholder 2"/>
          <p:cNvSpPr>
            <a:spLocks noGrp="1"/>
          </p:cNvSpPr>
          <p:nvPr>
            <p:ph idx="1"/>
          </p:nvPr>
        </p:nvSpPr>
        <p:spPr>
          <a:xfrm>
            <a:off x="457200" y="1846792"/>
            <a:ext cx="8229600" cy="4237038"/>
          </a:xfrm>
        </p:spPr>
        <p:txBody>
          <a:bodyPr>
            <a:noAutofit/>
          </a:bodyPr>
          <a:lstStyle/>
          <a:p>
            <a:r>
              <a:rPr lang="en-US" sz="2800" dirty="0">
                <a:latin typeface="Georgia"/>
                <a:cs typeface="Georgia"/>
              </a:rPr>
              <a:t>Purpose of the study </a:t>
            </a:r>
          </a:p>
          <a:p>
            <a:r>
              <a:rPr lang="en-US" sz="2800" dirty="0">
                <a:latin typeface="Georgia"/>
                <a:cs typeface="Georgia"/>
              </a:rPr>
              <a:t>Why has the informant been chosen? </a:t>
            </a:r>
          </a:p>
          <a:p>
            <a:pPr lvl="1">
              <a:buFont typeface="Wingdings" charset="2"/>
              <a:buChar char="Ø"/>
            </a:pPr>
            <a:r>
              <a:rPr lang="en-US" sz="2400" dirty="0">
                <a:latin typeface="Georgia"/>
                <a:cs typeface="Georgia"/>
              </a:rPr>
              <a:t>Define population, sampling, recruitment procedure</a:t>
            </a:r>
          </a:p>
          <a:p>
            <a:r>
              <a:rPr lang="en-US" sz="2800" dirty="0">
                <a:latin typeface="Georgia"/>
                <a:cs typeface="Georgia"/>
              </a:rPr>
              <a:t>How and when data collected</a:t>
            </a:r>
          </a:p>
          <a:p>
            <a:r>
              <a:rPr lang="en-US" sz="2800" dirty="0">
                <a:latin typeface="Georgia"/>
                <a:cs typeface="Georgia"/>
              </a:rPr>
              <a:t>Recording, storage, deletion</a:t>
            </a:r>
          </a:p>
          <a:p>
            <a:r>
              <a:rPr lang="en-US" sz="2800" dirty="0" err="1">
                <a:latin typeface="Georgia"/>
                <a:cs typeface="Georgia"/>
              </a:rPr>
              <a:t>Pseudonymisation</a:t>
            </a:r>
            <a:r>
              <a:rPr lang="en-US" sz="2800" dirty="0">
                <a:latin typeface="Georgia"/>
                <a:cs typeface="Georgia"/>
              </a:rPr>
              <a:t>, </a:t>
            </a:r>
            <a:r>
              <a:rPr lang="en-US" sz="2800" dirty="0" err="1">
                <a:latin typeface="Georgia"/>
                <a:cs typeface="Georgia"/>
              </a:rPr>
              <a:t>anonymisation</a:t>
            </a:r>
            <a:endParaRPr lang="en-US" sz="2800" dirty="0">
              <a:latin typeface="Georgia"/>
              <a:cs typeface="Georgia"/>
            </a:endParaRPr>
          </a:p>
          <a:p>
            <a:r>
              <a:rPr lang="en-US" sz="2800" dirty="0">
                <a:latin typeface="Georgia"/>
                <a:cs typeface="Georgia"/>
              </a:rPr>
              <a:t>Confidentiality </a:t>
            </a:r>
          </a:p>
          <a:p>
            <a:r>
              <a:rPr lang="en-US" sz="2800" dirty="0">
                <a:latin typeface="Georgia"/>
                <a:cs typeface="Georgia"/>
              </a:rPr>
              <a:t>Right to access, rectification, erasure</a:t>
            </a:r>
          </a:p>
          <a:p>
            <a:r>
              <a:rPr lang="en-US" sz="2800" dirty="0">
                <a:latin typeface="Georgia"/>
                <a:cs typeface="Georgia"/>
              </a:rPr>
              <a:t>Contact details</a:t>
            </a:r>
          </a:p>
        </p:txBody>
      </p:sp>
    </p:spTree>
    <p:extLst>
      <p:ext uri="{BB962C8B-B14F-4D97-AF65-F5344CB8AC3E}">
        <p14:creationId xmlns:p14="http://schemas.microsoft.com/office/powerpoint/2010/main" val="244575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arena-info-consent-for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556" y="0"/>
            <a:ext cx="5767815" cy="7083282"/>
          </a:xfrm>
          <a:prstGeom prst="rect">
            <a:avLst/>
          </a:prstGeom>
        </p:spPr>
      </p:pic>
    </p:spTree>
    <p:extLst>
      <p:ext uri="{BB962C8B-B14F-4D97-AF65-F5344CB8AC3E}">
        <p14:creationId xmlns:p14="http://schemas.microsoft.com/office/powerpoint/2010/main" val="110103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761620"/>
            <a:ext cx="8229600" cy="858753"/>
          </a:xfrm>
        </p:spPr>
        <p:txBody>
          <a:bodyPr>
            <a:normAutofit/>
          </a:bodyPr>
          <a:lstStyle/>
          <a:p>
            <a:r>
              <a:rPr lang="en-US" dirty="0">
                <a:latin typeface="Georgia"/>
                <a:cs typeface="Georgia"/>
              </a:rPr>
              <a:t>Consent - Art. 6(1)(a)</a:t>
            </a:r>
          </a:p>
        </p:txBody>
      </p:sp>
      <p:sp>
        <p:nvSpPr>
          <p:cNvPr id="3" name="Content Placeholder 2"/>
          <p:cNvSpPr>
            <a:spLocks noGrp="1"/>
          </p:cNvSpPr>
          <p:nvPr>
            <p:ph idx="1"/>
          </p:nvPr>
        </p:nvSpPr>
        <p:spPr/>
        <p:txBody>
          <a:bodyPr>
            <a:noAutofit/>
          </a:bodyPr>
          <a:lstStyle/>
          <a:p>
            <a:r>
              <a:rPr lang="en-US" sz="3200" dirty="0">
                <a:latin typeface="Georgia"/>
                <a:cs typeface="Georgia"/>
              </a:rPr>
              <a:t>The consent must be documented</a:t>
            </a:r>
          </a:p>
          <a:p>
            <a:pPr lvl="1">
              <a:buFont typeface="Wingdings" charset="2"/>
              <a:buChar char="Ø"/>
            </a:pPr>
            <a:r>
              <a:rPr lang="en-US" sz="2800" dirty="0">
                <a:latin typeface="Georgia"/>
                <a:cs typeface="Georgia"/>
              </a:rPr>
              <a:t>Signed consent forms kept on file with the researcher</a:t>
            </a:r>
          </a:p>
          <a:p>
            <a:pPr lvl="1">
              <a:buFont typeface="Wingdings" charset="2"/>
              <a:buChar char="Ø"/>
            </a:pPr>
            <a:r>
              <a:rPr lang="en-US" dirty="0">
                <a:latin typeface="Georgia"/>
                <a:cs typeface="Georgia"/>
              </a:rPr>
              <a:t>Recorded (audio): Can you prove who is talking?</a:t>
            </a:r>
          </a:p>
          <a:p>
            <a:r>
              <a:rPr lang="en-US" dirty="0">
                <a:latin typeface="Georgia"/>
                <a:cs typeface="Georgia"/>
              </a:rPr>
              <a:t>Store the consent along with and a</a:t>
            </a:r>
            <a:r>
              <a:rPr lang="en-US" sz="3200" dirty="0">
                <a:latin typeface="Georgia"/>
                <a:cs typeface="Georgia"/>
              </a:rPr>
              <a:t>s long as you store the personal data</a:t>
            </a:r>
          </a:p>
          <a:p>
            <a:r>
              <a:rPr lang="en-US" dirty="0">
                <a:latin typeface="Georgia"/>
                <a:cs typeface="Georgia"/>
              </a:rPr>
              <a:t>Consent forms themselves may be sensitive; follow the UiO storage guide</a:t>
            </a:r>
            <a:endParaRPr lang="en-US" sz="3200" dirty="0">
              <a:latin typeface="Georgia"/>
              <a:cs typeface="Georgia"/>
            </a:endParaRPr>
          </a:p>
        </p:txBody>
      </p:sp>
      <p:pic>
        <p:nvPicPr>
          <p:cNvPr id="5" name="Picture 4" descr="gdp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67" y="56444"/>
            <a:ext cx="1285521" cy="1292002"/>
          </a:xfrm>
          <a:prstGeom prst="rect">
            <a:avLst/>
          </a:prstGeom>
        </p:spPr>
      </p:pic>
    </p:spTree>
    <p:extLst>
      <p:ext uri="{BB962C8B-B14F-4D97-AF65-F5344CB8AC3E}">
        <p14:creationId xmlns:p14="http://schemas.microsoft.com/office/powerpoint/2010/main" val="128842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9153-0C14-5F49-8CF6-5FB293AB0E60}"/>
              </a:ext>
            </a:extLst>
          </p:cNvPr>
          <p:cNvSpPr>
            <a:spLocks noGrp="1"/>
          </p:cNvSpPr>
          <p:nvPr>
            <p:ph idx="1"/>
          </p:nvPr>
        </p:nvSpPr>
        <p:spPr/>
        <p:txBody>
          <a:bodyPr>
            <a:normAutofit fontScale="85000" lnSpcReduction="10000"/>
          </a:bodyPr>
          <a:lstStyle/>
          <a:p>
            <a:pPr>
              <a:lnSpc>
                <a:spcPct val="110000"/>
              </a:lnSpc>
            </a:pPr>
            <a:r>
              <a:rPr lang="en-GB" dirty="0">
                <a:latin typeface="Georgia" panose="02040502050405020303" pitchFamily="18" charset="0"/>
              </a:rPr>
              <a:t>Ethical and legal considerations</a:t>
            </a:r>
          </a:p>
          <a:p>
            <a:pPr>
              <a:lnSpc>
                <a:spcPct val="110000"/>
              </a:lnSpc>
            </a:pPr>
            <a:r>
              <a:rPr lang="en-GB" dirty="0">
                <a:latin typeface="Georgia" panose="02040502050405020303" pitchFamily="18" charset="0"/>
              </a:rPr>
              <a:t>Challenges - some examples</a:t>
            </a:r>
          </a:p>
          <a:p>
            <a:pPr marL="971550" lvl="1" indent="-514350">
              <a:lnSpc>
                <a:spcPct val="110000"/>
              </a:lnSpc>
              <a:buFont typeface="+mj-lt"/>
              <a:buAutoNum type="arabicPeriod"/>
            </a:pPr>
            <a:r>
              <a:rPr lang="en-GB" dirty="0" err="1">
                <a:latin typeface="Georgia" panose="02040502050405020303" pitchFamily="18" charset="0"/>
              </a:rPr>
              <a:t>Listhaug</a:t>
            </a:r>
            <a:r>
              <a:rPr lang="en-GB" dirty="0">
                <a:latin typeface="Georgia" panose="02040502050405020303" pitchFamily="18" charset="0"/>
              </a:rPr>
              <a:t> case: Consent withdrawn</a:t>
            </a:r>
          </a:p>
          <a:p>
            <a:pPr marL="971550" lvl="1" indent="-514350">
              <a:lnSpc>
                <a:spcPct val="110000"/>
              </a:lnSpc>
              <a:buFont typeface="+mj-lt"/>
              <a:buAutoNum type="arabicPeriod"/>
            </a:pPr>
            <a:r>
              <a:rPr lang="en-GB" dirty="0">
                <a:latin typeface="Georgia" panose="02040502050405020303" pitchFamily="18" charset="0"/>
              </a:rPr>
              <a:t>FFI study of foreign fighters: Public interest, but duty to inform made it practically impossible</a:t>
            </a:r>
          </a:p>
          <a:p>
            <a:pPr marL="971550" lvl="1" indent="-514350">
              <a:lnSpc>
                <a:spcPct val="110000"/>
              </a:lnSpc>
              <a:buFont typeface="+mj-lt"/>
              <a:buAutoNum type="arabicPeriod"/>
            </a:pPr>
            <a:r>
              <a:rPr lang="en-GB" dirty="0">
                <a:latin typeface="Georgia" panose="02040502050405020303" pitchFamily="18" charset="0"/>
              </a:rPr>
              <a:t>CREX: Extremists as vulnerable persons (Norwegian Data Protection Authority)</a:t>
            </a:r>
          </a:p>
          <a:p>
            <a:pPr>
              <a:lnSpc>
                <a:spcPct val="110000"/>
              </a:lnSpc>
              <a:buFont typeface="Arial" panose="020B0604020202020204" pitchFamily="34" charset="0"/>
              <a:buChar char="•"/>
            </a:pPr>
            <a:r>
              <a:rPr lang="en" dirty="0">
                <a:latin typeface="Georgia" panose="02040502050405020303" pitchFamily="18" charset="0"/>
              </a:rPr>
              <a:t>Ethical Guidelines for Internet Research (English, Dec 2014) – Norwegian updated Sep 2018</a:t>
            </a:r>
            <a:endParaRPr lang="en-GB" dirty="0">
              <a:latin typeface="Georgia" panose="02040502050405020303" pitchFamily="18" charset="0"/>
            </a:endParaRPr>
          </a:p>
        </p:txBody>
      </p:sp>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Consent or public interest?</a:t>
            </a:r>
          </a:p>
        </p:txBody>
      </p:sp>
    </p:spTree>
    <p:extLst>
      <p:ext uri="{BB962C8B-B14F-4D97-AF65-F5344CB8AC3E}">
        <p14:creationId xmlns:p14="http://schemas.microsoft.com/office/powerpoint/2010/main" val="190933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867"/>
            <a:ext cx="8229600" cy="1143000"/>
          </a:xfrm>
        </p:spPr>
        <p:txBody>
          <a:bodyPr>
            <a:normAutofit/>
          </a:bodyPr>
          <a:lstStyle/>
          <a:p>
            <a:pPr algn="l"/>
            <a:r>
              <a:rPr lang="en-US" sz="4000" dirty="0">
                <a:latin typeface="Georgia"/>
              </a:rPr>
              <a:t>Research ethics (NESH)</a:t>
            </a:r>
          </a:p>
        </p:txBody>
      </p:sp>
      <p:pic>
        <p:nvPicPr>
          <p:cNvPr id="9" name="Content Placeholder 8">
            <a:extLst>
              <a:ext uri="{FF2B5EF4-FFF2-40B4-BE49-F238E27FC236}">
                <a16:creationId xmlns:a16="http://schemas.microsoft.com/office/drawing/2014/main" id="{28C25D7A-AB85-724E-87B4-EEDE9C413BF7}"/>
              </a:ext>
            </a:extLst>
          </p:cNvPr>
          <p:cNvPicPr>
            <a:picLocks noGrp="1" noChangeAspect="1"/>
          </p:cNvPicPr>
          <p:nvPr>
            <p:ph idx="1"/>
          </p:nvPr>
        </p:nvPicPr>
        <p:blipFill>
          <a:blip r:embed="rId2"/>
          <a:stretch>
            <a:fillRect/>
          </a:stretch>
        </p:blipFill>
        <p:spPr>
          <a:xfrm>
            <a:off x="6041592" y="2079676"/>
            <a:ext cx="2959363" cy="3982457"/>
          </a:xfrm>
        </p:spPr>
      </p:pic>
      <p:sp>
        <p:nvSpPr>
          <p:cNvPr id="10" name="TextBox 9">
            <a:extLst>
              <a:ext uri="{FF2B5EF4-FFF2-40B4-BE49-F238E27FC236}">
                <a16:creationId xmlns:a16="http://schemas.microsoft.com/office/drawing/2014/main" id="{91FAD7AB-5B5E-9B4F-BB80-175C382A0E82}"/>
              </a:ext>
            </a:extLst>
          </p:cNvPr>
          <p:cNvSpPr txBox="1"/>
          <p:nvPr/>
        </p:nvSpPr>
        <p:spPr>
          <a:xfrm>
            <a:off x="457201" y="1938866"/>
            <a:ext cx="5427232" cy="5068054"/>
          </a:xfrm>
          <a:prstGeom prst="rect">
            <a:avLst/>
          </a:prstGeom>
          <a:noFill/>
        </p:spPr>
        <p:txBody>
          <a:bodyPr wrap="square" rtlCol="0">
            <a:spAutoFit/>
          </a:bodyPr>
          <a:lstStyle/>
          <a:p>
            <a:r>
              <a:rPr lang="en-GB" sz="2000" b="1" dirty="0">
                <a:latin typeface="Georgia" panose="02040502050405020303" pitchFamily="18" charset="0"/>
              </a:rPr>
              <a:t>The Norwegian National Research Ethics Committee (NESH): Guidelines </a:t>
            </a:r>
            <a:r>
              <a:rPr lang="en-GB" dirty="0">
                <a:latin typeface="Georgia" panose="02040502050405020303" pitchFamily="18" charset="0"/>
              </a:rPr>
              <a:t>(4th </a:t>
            </a:r>
            <a:r>
              <a:rPr lang="en-GB" dirty="0" err="1">
                <a:latin typeface="Georgia" panose="02040502050405020303" pitchFamily="18" charset="0"/>
              </a:rPr>
              <a:t>ed</a:t>
            </a:r>
            <a:r>
              <a:rPr lang="en-GB" dirty="0">
                <a:latin typeface="Georgia" panose="02040502050405020303" pitchFamily="18" charset="0"/>
              </a:rPr>
              <a:t>, June 2016)</a:t>
            </a:r>
            <a:endParaRPr lang="en-GB" sz="2000" dirty="0">
              <a:latin typeface="Georgia" panose="02040502050405020303" pitchFamily="18" charset="0"/>
            </a:endParaRPr>
          </a:p>
          <a:p>
            <a:endParaRPr lang="en-GB" b="1" dirty="0">
              <a:latin typeface="Georgia" panose="02040502050405020303" pitchFamily="18" charset="0"/>
            </a:endParaRPr>
          </a:p>
          <a:p>
            <a:pPr marL="285750" indent="-285750">
              <a:spcAft>
                <a:spcPts val="200"/>
              </a:spcAft>
              <a:buFont typeface="Arial" panose="020B0604020202020204" pitchFamily="34" charset="0"/>
              <a:buChar char="•"/>
            </a:pPr>
            <a:r>
              <a:rPr lang="en-GB" sz="2000" dirty="0">
                <a:latin typeface="Georgia" panose="02040502050405020303" pitchFamily="18" charset="0"/>
              </a:rPr>
              <a:t>Respect for individuals</a:t>
            </a:r>
          </a:p>
          <a:p>
            <a:pPr marL="742950" lvl="1" indent="-285750">
              <a:spcAft>
                <a:spcPts val="200"/>
              </a:spcAft>
              <a:buFont typeface="Wingdings" pitchFamily="2" charset="2"/>
              <a:buChar char="Ø"/>
            </a:pPr>
            <a:r>
              <a:rPr lang="en-GB" sz="1600" dirty="0">
                <a:latin typeface="Georgia" panose="02040502050405020303" pitchFamily="18" charset="0"/>
              </a:rPr>
              <a:t>Privacy, duty to inform, consent, confidentiality, limited reuse, storage...</a:t>
            </a:r>
          </a:p>
          <a:p>
            <a:pPr marL="285750" indent="-285750">
              <a:spcBef>
                <a:spcPts val="600"/>
              </a:spcBef>
              <a:spcAft>
                <a:spcPts val="200"/>
              </a:spcAft>
              <a:buFont typeface="Arial" panose="020B0604020202020204" pitchFamily="34" charset="0"/>
              <a:buChar char="•"/>
            </a:pPr>
            <a:r>
              <a:rPr lang="en-GB" sz="2000" dirty="0">
                <a:latin typeface="Georgia" panose="02040502050405020303" pitchFamily="18" charset="0"/>
              </a:rPr>
              <a:t>Respect for groups and institutions</a:t>
            </a:r>
          </a:p>
          <a:p>
            <a:pPr marL="742950" lvl="1" indent="-285750">
              <a:spcAft>
                <a:spcPts val="200"/>
              </a:spcAft>
              <a:buFont typeface="Wingdings" pitchFamily="2" charset="2"/>
              <a:buChar char="Ø"/>
            </a:pPr>
            <a:r>
              <a:rPr lang="en-GB" sz="1600" dirty="0">
                <a:latin typeface="Georgia" panose="02040502050405020303" pitchFamily="18" charset="0"/>
              </a:rPr>
              <a:t>Public administration: restricted access</a:t>
            </a:r>
          </a:p>
          <a:p>
            <a:pPr marL="285750" indent="-285750">
              <a:spcBef>
                <a:spcPts val="600"/>
              </a:spcBef>
              <a:spcAft>
                <a:spcPts val="200"/>
              </a:spcAft>
              <a:buFont typeface="Arial" panose="020B0604020202020204" pitchFamily="34" charset="0"/>
              <a:buChar char="•"/>
            </a:pPr>
            <a:r>
              <a:rPr lang="en-GB" sz="2000" dirty="0">
                <a:latin typeface="Georgia" panose="02040502050405020303" pitchFamily="18" charset="0"/>
              </a:rPr>
              <a:t>The research community </a:t>
            </a:r>
          </a:p>
          <a:p>
            <a:pPr marL="742950" lvl="1" indent="-285750">
              <a:spcAft>
                <a:spcPts val="200"/>
              </a:spcAft>
              <a:buFont typeface="Wingdings" pitchFamily="2" charset="2"/>
              <a:buChar char="Ø"/>
            </a:pPr>
            <a:r>
              <a:rPr lang="en-GB" sz="1600" dirty="0">
                <a:latin typeface="Georgia" panose="02040502050405020303" pitchFamily="18" charset="0"/>
              </a:rPr>
              <a:t>Co-authorship, plagiarism, citation practice, data sharing, impartiality, integrity, student-supervisor relationship...</a:t>
            </a:r>
            <a:endParaRPr lang="en-GB" dirty="0">
              <a:latin typeface="Georgia" panose="02040502050405020303" pitchFamily="18" charset="0"/>
            </a:endParaRPr>
          </a:p>
          <a:p>
            <a:pPr marL="285750" indent="-285750">
              <a:spcBef>
                <a:spcPts val="600"/>
              </a:spcBef>
              <a:spcAft>
                <a:spcPts val="200"/>
              </a:spcAft>
              <a:buFont typeface="Arial" panose="020B0604020202020204" pitchFamily="34" charset="0"/>
              <a:buChar char="•"/>
            </a:pPr>
            <a:r>
              <a:rPr lang="en-GB" sz="2000" dirty="0">
                <a:latin typeface="Georgia" panose="02040502050405020303" pitchFamily="18" charset="0"/>
              </a:rPr>
              <a:t>Commissioned research</a:t>
            </a:r>
          </a:p>
          <a:p>
            <a:pPr marL="285750" indent="-285750">
              <a:spcBef>
                <a:spcPts val="600"/>
              </a:spcBef>
              <a:spcAft>
                <a:spcPts val="200"/>
              </a:spcAft>
              <a:buFont typeface="Arial" panose="020B0604020202020204" pitchFamily="34" charset="0"/>
              <a:buChar char="•"/>
            </a:pPr>
            <a:r>
              <a:rPr lang="en-GB" sz="2000" dirty="0">
                <a:latin typeface="Georgia" panose="02040502050405020303" pitchFamily="18" charset="0"/>
              </a:rPr>
              <a:t>Dissemination of research</a:t>
            </a:r>
          </a:p>
          <a:p>
            <a:endParaRPr lang="en-GB" dirty="0">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B0C4-6C19-D941-9CF5-E9CE87C8E3F4}"/>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77AD13A-67D4-564A-A6D9-0BA77232E810}"/>
              </a:ext>
            </a:extLst>
          </p:cNvPr>
          <p:cNvPicPr>
            <a:picLocks noChangeAspect="1"/>
          </p:cNvPicPr>
          <p:nvPr/>
        </p:nvPicPr>
        <p:blipFill>
          <a:blip r:embed="rId2"/>
          <a:stretch>
            <a:fillRect/>
          </a:stretch>
        </p:blipFill>
        <p:spPr>
          <a:xfrm>
            <a:off x="0" y="0"/>
            <a:ext cx="4969565" cy="6858000"/>
          </a:xfrm>
          <a:prstGeom prst="rect">
            <a:avLst/>
          </a:prstGeom>
        </p:spPr>
      </p:pic>
      <p:pic>
        <p:nvPicPr>
          <p:cNvPr id="8" name="Picture 7">
            <a:extLst>
              <a:ext uri="{FF2B5EF4-FFF2-40B4-BE49-F238E27FC236}">
                <a16:creationId xmlns:a16="http://schemas.microsoft.com/office/drawing/2014/main" id="{FD793415-D03F-4744-844B-52C4B72B8B7B}"/>
              </a:ext>
            </a:extLst>
          </p:cNvPr>
          <p:cNvPicPr>
            <a:picLocks noChangeAspect="1"/>
          </p:cNvPicPr>
          <p:nvPr/>
        </p:nvPicPr>
        <p:blipFill>
          <a:blip r:embed="rId3"/>
          <a:stretch>
            <a:fillRect/>
          </a:stretch>
        </p:blipFill>
        <p:spPr>
          <a:xfrm>
            <a:off x="4969565" y="0"/>
            <a:ext cx="4174435" cy="7197302"/>
          </a:xfrm>
          <a:prstGeom prst="rect">
            <a:avLst/>
          </a:prstGeom>
        </p:spPr>
      </p:pic>
    </p:spTree>
    <p:extLst>
      <p:ext uri="{BB962C8B-B14F-4D97-AF65-F5344CB8AC3E}">
        <p14:creationId xmlns:p14="http://schemas.microsoft.com/office/powerpoint/2010/main" val="390327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9153-0C14-5F49-8CF6-5FB293AB0E60}"/>
              </a:ext>
            </a:extLst>
          </p:cNvPr>
          <p:cNvSpPr>
            <a:spLocks noGrp="1"/>
          </p:cNvSpPr>
          <p:nvPr>
            <p:ph idx="1"/>
          </p:nvPr>
        </p:nvSpPr>
        <p:spPr/>
        <p:txBody>
          <a:bodyPr>
            <a:normAutofit/>
          </a:bodyPr>
          <a:lstStyle/>
          <a:p>
            <a:pPr>
              <a:lnSpc>
                <a:spcPct val="110000"/>
              </a:lnSpc>
            </a:pPr>
            <a:r>
              <a:rPr lang="en-GB" sz="2800" dirty="0">
                <a:latin typeface="Georgia" panose="02040502050405020303" pitchFamily="18" charset="0"/>
              </a:rPr>
              <a:t>Violations of privacy: </a:t>
            </a:r>
          </a:p>
          <a:p>
            <a:pPr lvl="1">
              <a:lnSpc>
                <a:spcPct val="110000"/>
              </a:lnSpc>
              <a:buFont typeface="Wingdings" pitchFamily="2" charset="2"/>
              <a:buChar char="Ø"/>
            </a:pPr>
            <a:r>
              <a:rPr lang="en-GB" dirty="0">
                <a:latin typeface="Georgia" panose="02040502050405020303" pitchFamily="18" charset="0"/>
              </a:rPr>
              <a:t> Sensitive data about research respondents/informants goes astray</a:t>
            </a:r>
          </a:p>
          <a:p>
            <a:pPr lvl="1">
              <a:lnSpc>
                <a:spcPct val="110000"/>
              </a:lnSpc>
              <a:buFont typeface="Wingdings" pitchFamily="2" charset="2"/>
              <a:buChar char="Ø"/>
            </a:pPr>
            <a:r>
              <a:rPr lang="en" dirty="0">
                <a:latin typeface="Georgia" panose="02040502050405020303" pitchFamily="18" charset="0"/>
              </a:rPr>
              <a:t>Data on informants or respondents in research is used for entirely different and irreconcilable purposes than what they consented to</a:t>
            </a:r>
          </a:p>
        </p:txBody>
      </p:sp>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What could possibly go wrong?</a:t>
            </a:r>
          </a:p>
        </p:txBody>
      </p:sp>
    </p:spTree>
    <p:extLst>
      <p:ext uri="{BB962C8B-B14F-4D97-AF65-F5344CB8AC3E}">
        <p14:creationId xmlns:p14="http://schemas.microsoft.com/office/powerpoint/2010/main" val="158865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9FF71B-AF9C-7343-BCD4-BA793A9F201C}"/>
              </a:ext>
            </a:extLst>
          </p:cNvPr>
          <p:cNvPicPr>
            <a:picLocks noChangeAspect="1"/>
          </p:cNvPicPr>
          <p:nvPr/>
        </p:nvPicPr>
        <p:blipFill>
          <a:blip r:embed="rId2"/>
          <a:stretch>
            <a:fillRect/>
          </a:stretch>
        </p:blipFill>
        <p:spPr>
          <a:xfrm>
            <a:off x="0" y="0"/>
            <a:ext cx="6335335" cy="6858000"/>
          </a:xfrm>
          <a:prstGeom prst="rect">
            <a:avLst/>
          </a:prstGeom>
        </p:spPr>
      </p:pic>
      <p:pic>
        <p:nvPicPr>
          <p:cNvPr id="5" name="Content Placeholder 4">
            <a:extLst>
              <a:ext uri="{FF2B5EF4-FFF2-40B4-BE49-F238E27FC236}">
                <a16:creationId xmlns:a16="http://schemas.microsoft.com/office/drawing/2014/main" id="{40FF53BA-4053-6543-B299-2D1BA43D4BA2}"/>
              </a:ext>
            </a:extLst>
          </p:cNvPr>
          <p:cNvPicPr>
            <a:picLocks noChangeAspect="1"/>
          </p:cNvPicPr>
          <p:nvPr/>
        </p:nvPicPr>
        <p:blipFill>
          <a:blip r:embed="rId3"/>
          <a:stretch>
            <a:fillRect/>
          </a:stretch>
        </p:blipFill>
        <p:spPr>
          <a:xfrm>
            <a:off x="3506237" y="55300"/>
            <a:ext cx="5658196" cy="6747400"/>
          </a:xfrm>
          <a:prstGeom prst="rect">
            <a:avLst/>
          </a:prstGeom>
        </p:spPr>
      </p:pic>
    </p:spTree>
    <p:extLst>
      <p:ext uri="{BB962C8B-B14F-4D97-AF65-F5344CB8AC3E}">
        <p14:creationId xmlns:p14="http://schemas.microsoft.com/office/powerpoint/2010/main" val="153520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2381-17F2-C446-9A38-1AA0CB04138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F65AA48-774E-0E4F-8F96-5808649C3797}"/>
              </a:ext>
            </a:extLst>
          </p:cNvPr>
          <p:cNvPicPr>
            <a:picLocks noGrp="1" noChangeAspect="1"/>
          </p:cNvPicPr>
          <p:nvPr>
            <p:ph idx="1"/>
          </p:nvPr>
        </p:nvPicPr>
        <p:blipFill>
          <a:blip r:embed="rId2"/>
          <a:stretch>
            <a:fillRect/>
          </a:stretch>
        </p:blipFill>
        <p:spPr>
          <a:xfrm>
            <a:off x="228600" y="172377"/>
            <a:ext cx="8686800" cy="6513246"/>
          </a:xfrm>
        </p:spPr>
      </p:pic>
      <p:sp>
        <p:nvSpPr>
          <p:cNvPr id="6" name="Rectangle 5">
            <a:extLst>
              <a:ext uri="{FF2B5EF4-FFF2-40B4-BE49-F238E27FC236}">
                <a16:creationId xmlns:a16="http://schemas.microsoft.com/office/drawing/2014/main" id="{FCFC5622-866C-2842-991C-BB914B27561F}"/>
              </a:ext>
            </a:extLst>
          </p:cNvPr>
          <p:cNvSpPr/>
          <p:nvPr/>
        </p:nvSpPr>
        <p:spPr>
          <a:xfrm>
            <a:off x="4196080" y="6047544"/>
            <a:ext cx="4592320" cy="523220"/>
          </a:xfrm>
          <a:prstGeom prst="rect">
            <a:avLst/>
          </a:prstGeom>
        </p:spPr>
        <p:txBody>
          <a:bodyPr wrap="square">
            <a:spAutoFit/>
          </a:bodyPr>
          <a:lstStyle/>
          <a:p>
            <a:r>
              <a:rPr lang="en" sz="1400" dirty="0">
                <a:latin typeface="Georgia" panose="02040502050405020303" pitchFamily="18" charset="0"/>
              </a:rPr>
              <a:t>Source: Sarah Jones, Open Science Days 2015: </a:t>
            </a:r>
            <a:r>
              <a:rPr lang="en" sz="1400" dirty="0">
                <a:latin typeface="Georgia" panose="02040502050405020303" pitchFamily="18" charset="0"/>
                <a:hlinkClick r:id="rId3"/>
              </a:rPr>
              <a:t>FOSTER: Managing and sharing research data</a:t>
            </a:r>
            <a:endParaRPr lang="en-GB" sz="1400" dirty="0">
              <a:latin typeface="Georgia" panose="02040502050405020303" pitchFamily="18" charset="0"/>
            </a:endParaRPr>
          </a:p>
        </p:txBody>
      </p:sp>
    </p:spTree>
    <p:extLst>
      <p:ext uri="{BB962C8B-B14F-4D97-AF65-F5344CB8AC3E}">
        <p14:creationId xmlns:p14="http://schemas.microsoft.com/office/powerpoint/2010/main" val="56097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867"/>
            <a:ext cx="8229600" cy="1143000"/>
          </a:xfrm>
        </p:spPr>
        <p:txBody>
          <a:bodyPr>
            <a:normAutofit fontScale="90000"/>
          </a:bodyPr>
          <a:lstStyle/>
          <a:p>
            <a:pPr algn="l"/>
            <a:r>
              <a:rPr lang="en-US" sz="4000" dirty="0">
                <a:latin typeface="Georgia"/>
              </a:rPr>
              <a:t>Principles of FAIR data management</a:t>
            </a:r>
          </a:p>
        </p:txBody>
      </p:sp>
      <p:pic>
        <p:nvPicPr>
          <p:cNvPr id="5" name="Content Placeholder 4">
            <a:extLst>
              <a:ext uri="{FF2B5EF4-FFF2-40B4-BE49-F238E27FC236}">
                <a16:creationId xmlns:a16="http://schemas.microsoft.com/office/drawing/2014/main" id="{689B0234-DCCB-ED43-BBC3-AD891BBB86E1}"/>
              </a:ext>
            </a:extLst>
          </p:cNvPr>
          <p:cNvPicPr>
            <a:picLocks noGrp="1" noChangeAspect="1"/>
          </p:cNvPicPr>
          <p:nvPr>
            <p:ph idx="1"/>
          </p:nvPr>
        </p:nvPicPr>
        <p:blipFill>
          <a:blip r:embed="rId2"/>
          <a:stretch>
            <a:fillRect/>
          </a:stretch>
        </p:blipFill>
        <p:spPr>
          <a:xfrm>
            <a:off x="447040" y="1803155"/>
            <a:ext cx="8229600" cy="2905298"/>
          </a:xfrm>
        </p:spPr>
      </p:pic>
      <p:sp>
        <p:nvSpPr>
          <p:cNvPr id="6" name="Rectangle 5">
            <a:extLst>
              <a:ext uri="{FF2B5EF4-FFF2-40B4-BE49-F238E27FC236}">
                <a16:creationId xmlns:a16="http://schemas.microsoft.com/office/drawing/2014/main" id="{C00A9D82-716D-2647-8629-F947429FA513}"/>
              </a:ext>
            </a:extLst>
          </p:cNvPr>
          <p:cNvSpPr/>
          <p:nvPr/>
        </p:nvSpPr>
        <p:spPr>
          <a:xfrm>
            <a:off x="538480" y="5212602"/>
            <a:ext cx="8067040" cy="1200329"/>
          </a:xfrm>
          <a:prstGeom prst="rect">
            <a:avLst/>
          </a:prstGeom>
        </p:spPr>
        <p:txBody>
          <a:bodyPr wrap="square">
            <a:spAutoFit/>
          </a:bodyPr>
          <a:lstStyle/>
          <a:p>
            <a:pPr lvl="0"/>
            <a:r>
              <a:rPr lang="en-US" sz="2400" b="1" dirty="0">
                <a:latin typeface="Georgia" panose="02040502050405020303" pitchFamily="18" charset="0"/>
              </a:rPr>
              <a:t>Why share data? </a:t>
            </a:r>
          </a:p>
          <a:p>
            <a:pPr lvl="0"/>
            <a:r>
              <a:rPr lang="en-US" sz="2400" dirty="0">
                <a:latin typeface="Georgia" panose="02040502050405020303" pitchFamily="18" charset="0"/>
              </a:rPr>
              <a:t>Considerations to be made in individual cases, but need to explain if </a:t>
            </a:r>
            <a:r>
              <a:rPr lang="en-US" sz="2400" u="sng" dirty="0">
                <a:latin typeface="Georgia" panose="02040502050405020303" pitchFamily="18" charset="0"/>
              </a:rPr>
              <a:t>not</a:t>
            </a:r>
            <a:r>
              <a:rPr lang="en-US" sz="2400" dirty="0">
                <a:latin typeface="Georgia" panose="02040502050405020303" pitchFamily="18" charset="0"/>
              </a:rPr>
              <a:t> share-worthy</a:t>
            </a:r>
          </a:p>
        </p:txBody>
      </p:sp>
    </p:spTree>
    <p:extLst>
      <p:ext uri="{BB962C8B-B14F-4D97-AF65-F5344CB8AC3E}">
        <p14:creationId xmlns:p14="http://schemas.microsoft.com/office/powerpoint/2010/main" val="380123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961645"/>
            <a:ext cx="8229600" cy="858753"/>
          </a:xfrm>
        </p:spPr>
        <p:txBody>
          <a:bodyPr>
            <a:normAutofit/>
          </a:bodyPr>
          <a:lstStyle/>
          <a:p>
            <a:pPr algn="l"/>
            <a:r>
              <a:rPr lang="en-US" dirty="0">
                <a:latin typeface="Georgia"/>
                <a:cs typeface="Georgia"/>
              </a:rPr>
              <a:t>Data sharing</a:t>
            </a:r>
          </a:p>
        </p:txBody>
      </p:sp>
      <p:sp>
        <p:nvSpPr>
          <p:cNvPr id="6" name="Content Placeholder 2">
            <a:extLst>
              <a:ext uri="{FF2B5EF4-FFF2-40B4-BE49-F238E27FC236}">
                <a16:creationId xmlns:a16="http://schemas.microsoft.com/office/drawing/2014/main" id="{67DD4815-C9EA-A44E-B0F5-417691BB8AC4}"/>
              </a:ext>
            </a:extLst>
          </p:cNvPr>
          <p:cNvSpPr txBox="1">
            <a:spLocks/>
          </p:cNvSpPr>
          <p:nvPr/>
        </p:nvSpPr>
        <p:spPr>
          <a:xfrm>
            <a:off x="443972" y="1930962"/>
            <a:ext cx="8395228" cy="43577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 sz="2000" dirty="0">
                <a:latin typeface="Georgia" panose="02040502050405020303" pitchFamily="18" charset="0"/>
              </a:rPr>
              <a:t>Research material should be made available to other researchers for secondary analysis and further use. Sharing of research data is often a prerequisite for building up knowledge, comparing results and critically testing the work of others. Improved openness and quality assurance can be achieved by sharing data. </a:t>
            </a:r>
          </a:p>
          <a:p>
            <a:pPr marL="0" indent="0">
              <a:buNone/>
            </a:pPr>
            <a:r>
              <a:rPr lang="en" sz="2000" dirty="0">
                <a:latin typeface="Georgia" panose="02040502050405020303" pitchFamily="18" charset="0"/>
              </a:rPr>
              <a:t>At the same time, data sharing gives rise to </a:t>
            </a:r>
            <a:r>
              <a:rPr lang="en" sz="2000" b="1" dirty="0">
                <a:latin typeface="Georgia" panose="02040502050405020303" pitchFamily="18" charset="0"/>
              </a:rPr>
              <a:t>ethical challenges relating to privacy and confidentiality</a:t>
            </a:r>
            <a:r>
              <a:rPr lang="en" sz="2000" dirty="0">
                <a:latin typeface="Georgia" panose="02040502050405020303" pitchFamily="18" charset="0"/>
              </a:rPr>
              <a:t>. Therefore, the norm of transparency and data-sharing, particularly in large-scale registry research, should be balanced against other considerations and requirements of research ethics. </a:t>
            </a:r>
          </a:p>
          <a:p>
            <a:pPr marL="0" indent="0">
              <a:buNone/>
            </a:pPr>
            <a:r>
              <a:rPr lang="en" sz="2000" dirty="0">
                <a:latin typeface="Georgia" panose="02040502050405020303" pitchFamily="18" charset="0"/>
              </a:rPr>
              <a:t>Generally, those responsible for collecting material have the priority right to use it in analyses and in publications. Data acquired with the aid of public funding must be made publicly available after a short period.</a:t>
            </a:r>
          </a:p>
          <a:p>
            <a:pPr marL="0" indent="0" algn="r">
              <a:buNone/>
            </a:pPr>
            <a:r>
              <a:rPr lang="en" sz="2000" dirty="0">
                <a:latin typeface="Georgia" panose="02040502050405020303" pitchFamily="18" charset="0"/>
              </a:rPr>
              <a:t>NESH guidelines, p. 30 (art. 29)</a:t>
            </a:r>
            <a:endParaRPr lang="nb-NO" sz="2000" dirty="0">
              <a:latin typeface="Georgia" panose="02040502050405020303" pitchFamily="18" charset="0"/>
            </a:endParaRPr>
          </a:p>
        </p:txBody>
      </p:sp>
      <p:pic>
        <p:nvPicPr>
          <p:cNvPr id="4" name="Picture 3">
            <a:extLst>
              <a:ext uri="{FF2B5EF4-FFF2-40B4-BE49-F238E27FC236}">
                <a16:creationId xmlns:a16="http://schemas.microsoft.com/office/drawing/2014/main" id="{43E266E9-4B56-5B46-8594-768F3E8D956A}"/>
              </a:ext>
            </a:extLst>
          </p:cNvPr>
          <p:cNvPicPr>
            <a:picLocks noChangeAspect="1"/>
          </p:cNvPicPr>
          <p:nvPr/>
        </p:nvPicPr>
        <p:blipFill>
          <a:blip r:embed="rId2"/>
          <a:stretch>
            <a:fillRect/>
          </a:stretch>
        </p:blipFill>
        <p:spPr>
          <a:xfrm>
            <a:off x="7530631" y="170002"/>
            <a:ext cx="1308569" cy="1760960"/>
          </a:xfrm>
          <a:prstGeom prst="rect">
            <a:avLst/>
          </a:prstGeom>
        </p:spPr>
      </p:pic>
    </p:spTree>
    <p:extLst>
      <p:ext uri="{BB962C8B-B14F-4D97-AF65-F5344CB8AC3E}">
        <p14:creationId xmlns:p14="http://schemas.microsoft.com/office/powerpoint/2010/main" val="161908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6478BBC-6E49-C846-9A48-41D58D29AAE2}"/>
              </a:ext>
            </a:extLst>
          </p:cNvPr>
          <p:cNvPicPr>
            <a:picLocks noGrp="1" noChangeAspect="1"/>
          </p:cNvPicPr>
          <p:nvPr>
            <p:ph idx="1"/>
          </p:nvPr>
        </p:nvPicPr>
        <p:blipFill>
          <a:blip r:embed="rId2"/>
          <a:stretch>
            <a:fillRect/>
          </a:stretch>
        </p:blipFill>
        <p:spPr>
          <a:xfrm>
            <a:off x="193872" y="163141"/>
            <a:ext cx="8736768" cy="6530734"/>
          </a:xfrm>
        </p:spPr>
      </p:pic>
      <p:sp>
        <p:nvSpPr>
          <p:cNvPr id="5" name="Title 4">
            <a:extLst>
              <a:ext uri="{FF2B5EF4-FFF2-40B4-BE49-F238E27FC236}">
                <a16:creationId xmlns:a16="http://schemas.microsoft.com/office/drawing/2014/main" id="{E7D0277D-B23F-2E4C-900D-0DE7DF4F1639}"/>
              </a:ext>
            </a:extLst>
          </p:cNvPr>
          <p:cNvSpPr>
            <a:spLocks noGrp="1"/>
          </p:cNvSpPr>
          <p:nvPr>
            <p:ph type="title"/>
          </p:nvPr>
        </p:nvSpPr>
        <p:spPr/>
        <p:txBody>
          <a:bodyPr/>
          <a:lstStyle/>
          <a:p>
            <a:endParaRPr lang="en-GB" dirty="0"/>
          </a:p>
        </p:txBody>
      </p:sp>
      <p:sp>
        <p:nvSpPr>
          <p:cNvPr id="8" name="Rectangle 7">
            <a:extLst>
              <a:ext uri="{FF2B5EF4-FFF2-40B4-BE49-F238E27FC236}">
                <a16:creationId xmlns:a16="http://schemas.microsoft.com/office/drawing/2014/main" id="{5DE790B6-4F66-9949-8C46-F0FC4DB27D56}"/>
              </a:ext>
            </a:extLst>
          </p:cNvPr>
          <p:cNvSpPr/>
          <p:nvPr/>
        </p:nvSpPr>
        <p:spPr>
          <a:xfrm>
            <a:off x="4196080" y="6047544"/>
            <a:ext cx="4592320" cy="523220"/>
          </a:xfrm>
          <a:prstGeom prst="rect">
            <a:avLst/>
          </a:prstGeom>
        </p:spPr>
        <p:txBody>
          <a:bodyPr wrap="square">
            <a:spAutoFit/>
          </a:bodyPr>
          <a:lstStyle/>
          <a:p>
            <a:r>
              <a:rPr lang="en" sz="1400" dirty="0">
                <a:latin typeface="Georgia" panose="02040502050405020303" pitchFamily="18" charset="0"/>
              </a:rPr>
              <a:t>Source: Sarah Jones, Open Science Days 2015: </a:t>
            </a:r>
            <a:r>
              <a:rPr lang="en" sz="1400" dirty="0">
                <a:latin typeface="Georgia" panose="02040502050405020303" pitchFamily="18" charset="0"/>
                <a:hlinkClick r:id="rId3"/>
              </a:rPr>
              <a:t>FOSTER: Managing and sharing research data</a:t>
            </a:r>
            <a:endParaRPr lang="en-GB" sz="1400" dirty="0">
              <a:latin typeface="Georgia" panose="02040502050405020303" pitchFamily="18" charset="0"/>
            </a:endParaRPr>
          </a:p>
        </p:txBody>
      </p:sp>
    </p:spTree>
    <p:extLst>
      <p:ext uri="{BB962C8B-B14F-4D97-AF65-F5344CB8AC3E}">
        <p14:creationId xmlns:p14="http://schemas.microsoft.com/office/powerpoint/2010/main" val="310328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867"/>
            <a:ext cx="8229600" cy="1143000"/>
          </a:xfrm>
        </p:spPr>
        <p:txBody>
          <a:bodyPr>
            <a:normAutofit/>
          </a:bodyPr>
          <a:lstStyle/>
          <a:p>
            <a:pPr algn="l"/>
            <a:r>
              <a:rPr lang="en-US" sz="4000" dirty="0">
                <a:latin typeface="Georgia"/>
              </a:rPr>
              <a:t>Data management plans</a:t>
            </a:r>
          </a:p>
        </p:txBody>
      </p:sp>
      <p:pic>
        <p:nvPicPr>
          <p:cNvPr id="5" name="Content Placeholder 4">
            <a:extLst>
              <a:ext uri="{FF2B5EF4-FFF2-40B4-BE49-F238E27FC236}">
                <a16:creationId xmlns:a16="http://schemas.microsoft.com/office/drawing/2014/main" id="{62DA1126-81E7-0743-A5CA-7B2FA64E836D}"/>
              </a:ext>
            </a:extLst>
          </p:cNvPr>
          <p:cNvPicPr>
            <a:picLocks noGrp="1" noChangeAspect="1"/>
          </p:cNvPicPr>
          <p:nvPr>
            <p:ph idx="1"/>
          </p:nvPr>
        </p:nvPicPr>
        <p:blipFill>
          <a:blip r:embed="rId2"/>
          <a:stretch>
            <a:fillRect/>
          </a:stretch>
        </p:blipFill>
        <p:spPr>
          <a:xfrm>
            <a:off x="161649" y="657172"/>
            <a:ext cx="8820702" cy="5277961"/>
          </a:xfrm>
        </p:spPr>
      </p:pic>
      <p:sp>
        <p:nvSpPr>
          <p:cNvPr id="6" name="Rectangle 5">
            <a:extLst>
              <a:ext uri="{FF2B5EF4-FFF2-40B4-BE49-F238E27FC236}">
                <a16:creationId xmlns:a16="http://schemas.microsoft.com/office/drawing/2014/main" id="{45799E83-2ACD-3849-8B28-51DBD3E8D9B7}"/>
              </a:ext>
            </a:extLst>
          </p:cNvPr>
          <p:cNvSpPr/>
          <p:nvPr/>
        </p:nvSpPr>
        <p:spPr>
          <a:xfrm>
            <a:off x="4196080" y="6047544"/>
            <a:ext cx="4592320" cy="523220"/>
          </a:xfrm>
          <a:prstGeom prst="rect">
            <a:avLst/>
          </a:prstGeom>
        </p:spPr>
        <p:txBody>
          <a:bodyPr wrap="square">
            <a:spAutoFit/>
          </a:bodyPr>
          <a:lstStyle/>
          <a:p>
            <a:r>
              <a:rPr lang="en" sz="1400" dirty="0">
                <a:latin typeface="Georgia" panose="02040502050405020303" pitchFamily="18" charset="0"/>
              </a:rPr>
              <a:t>Source: </a:t>
            </a:r>
            <a:r>
              <a:rPr lang="en" sz="1400" dirty="0" err="1">
                <a:latin typeface="Georgia" panose="02040502050405020303" pitchFamily="18" charset="0"/>
              </a:rPr>
              <a:t>OpenAIRE</a:t>
            </a:r>
            <a:r>
              <a:rPr lang="en" sz="1400" dirty="0">
                <a:latin typeface="Georgia" panose="02040502050405020303" pitchFamily="18" charset="0"/>
              </a:rPr>
              <a:t> webinar on Open Research Data in Horizon 2020, 30 May 2017 (</a:t>
            </a:r>
            <a:r>
              <a:rPr lang="en" sz="1400" dirty="0" err="1">
                <a:latin typeface="Georgia" panose="02040502050405020303" pitchFamily="18" charset="0"/>
              </a:rPr>
              <a:t>Marjan</a:t>
            </a:r>
            <a:r>
              <a:rPr lang="en" sz="1400" dirty="0">
                <a:latin typeface="Georgia" panose="02040502050405020303" pitchFamily="18" charset="0"/>
              </a:rPr>
              <a:t> </a:t>
            </a:r>
            <a:r>
              <a:rPr lang="en" sz="1400" dirty="0" err="1">
                <a:latin typeface="Georgia" panose="02040502050405020303" pitchFamily="18" charset="0"/>
              </a:rPr>
              <a:t>Grootveld</a:t>
            </a:r>
            <a:r>
              <a:rPr lang="en" sz="1400" dirty="0">
                <a:latin typeface="Georgia" panose="02040502050405020303" pitchFamily="18" charset="0"/>
              </a:rPr>
              <a:t>, DANS)</a:t>
            </a:r>
            <a:endParaRPr lang="en-GB" sz="1400" dirty="0">
              <a:latin typeface="Georgia" panose="02040502050405020303" pitchFamily="18" charset="0"/>
            </a:endParaRPr>
          </a:p>
        </p:txBody>
      </p:sp>
    </p:spTree>
    <p:extLst>
      <p:ext uri="{BB962C8B-B14F-4D97-AF65-F5344CB8AC3E}">
        <p14:creationId xmlns:p14="http://schemas.microsoft.com/office/powerpoint/2010/main" val="1039507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0F3A2C1-8B62-1845-9EB3-68ED52CE7A2D}"/>
              </a:ext>
            </a:extLst>
          </p:cNvPr>
          <p:cNvSpPr txBox="1">
            <a:spLocks/>
          </p:cNvSpPr>
          <p:nvPr/>
        </p:nvSpPr>
        <p:spPr>
          <a:xfrm>
            <a:off x="609600" y="1889125"/>
            <a:ext cx="8077200" cy="42370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Font typeface="Wingdings" pitchFamily="2" charset="2"/>
              <a:buChar char="Ø"/>
            </a:pPr>
            <a:r>
              <a:rPr lang="en-GB" sz="2800" dirty="0">
                <a:latin typeface="Georgia" panose="02040502050405020303" pitchFamily="18" charset="0"/>
              </a:rPr>
              <a:t>Requirement for H2020 collaborative projects (GLOBUS, PLATO, EU3D)</a:t>
            </a:r>
          </a:p>
          <a:p>
            <a:pPr lvl="1">
              <a:lnSpc>
                <a:spcPct val="110000"/>
              </a:lnSpc>
            </a:pPr>
            <a:r>
              <a:rPr lang="en-GB" sz="2400" dirty="0">
                <a:latin typeface="Georgia" panose="02040502050405020303" pitchFamily="18" charset="0"/>
              </a:rPr>
              <a:t>Overall plan with dataset descriptions (made by individual researchers, one description per dataset)</a:t>
            </a:r>
          </a:p>
          <a:p>
            <a:pPr lvl="1">
              <a:lnSpc>
                <a:spcPct val="110000"/>
              </a:lnSpc>
            </a:pPr>
            <a:r>
              <a:rPr lang="en-GB" sz="2400" dirty="0">
                <a:latin typeface="Georgia" panose="02040502050405020303" pitchFamily="18" charset="0"/>
              </a:rPr>
              <a:t>Examples and templates available (ARENA intranet)</a:t>
            </a:r>
          </a:p>
          <a:p>
            <a:pPr>
              <a:lnSpc>
                <a:spcPct val="110000"/>
              </a:lnSpc>
              <a:buFont typeface="Wingdings" pitchFamily="2" charset="2"/>
              <a:buChar char="Ø"/>
            </a:pPr>
            <a:r>
              <a:rPr lang="en-GB" sz="2800" dirty="0">
                <a:latin typeface="Georgia" panose="02040502050405020303" pitchFamily="18" charset="0"/>
              </a:rPr>
              <a:t>NRC projects</a:t>
            </a:r>
          </a:p>
          <a:p>
            <a:pPr lvl="1">
              <a:lnSpc>
                <a:spcPct val="110000"/>
              </a:lnSpc>
            </a:pPr>
            <a:r>
              <a:rPr lang="en-GB" sz="2400" dirty="0">
                <a:latin typeface="Georgia" panose="02040502050405020303" pitchFamily="18" charset="0"/>
              </a:rPr>
              <a:t>New requirements (BENCHMARK, LEGOF…)</a:t>
            </a:r>
          </a:p>
        </p:txBody>
      </p:sp>
      <p:sp>
        <p:nvSpPr>
          <p:cNvPr id="14" name="Title 1">
            <a:extLst>
              <a:ext uri="{FF2B5EF4-FFF2-40B4-BE49-F238E27FC236}">
                <a16:creationId xmlns:a16="http://schemas.microsoft.com/office/drawing/2014/main" id="{28CB6321-0BB9-FF44-B03B-87BED5829BB0}"/>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Data Management Plans</a:t>
            </a:r>
          </a:p>
        </p:txBody>
      </p:sp>
    </p:spTree>
    <p:extLst>
      <p:ext uri="{BB962C8B-B14F-4D97-AF65-F5344CB8AC3E}">
        <p14:creationId xmlns:p14="http://schemas.microsoft.com/office/powerpoint/2010/main" val="86241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0F3A2C1-8B62-1845-9EB3-68ED52CE7A2D}"/>
              </a:ext>
            </a:extLst>
          </p:cNvPr>
          <p:cNvSpPr txBox="1">
            <a:spLocks/>
          </p:cNvSpPr>
          <p:nvPr/>
        </p:nvSpPr>
        <p:spPr>
          <a:xfrm>
            <a:off x="609600" y="1889125"/>
            <a:ext cx="8077200" cy="423703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Font typeface="Wingdings" pitchFamily="2" charset="2"/>
              <a:buChar char="Ø"/>
            </a:pPr>
            <a:r>
              <a:rPr lang="en-GB" sz="3600" dirty="0">
                <a:latin typeface="Georgia" panose="02040502050405020303" pitchFamily="18" charset="0"/>
              </a:rPr>
              <a:t>Data types</a:t>
            </a:r>
          </a:p>
          <a:p>
            <a:pPr>
              <a:lnSpc>
                <a:spcPct val="110000"/>
              </a:lnSpc>
              <a:buFont typeface="Wingdings" pitchFamily="2" charset="2"/>
              <a:buChar char="Ø"/>
            </a:pPr>
            <a:r>
              <a:rPr lang="en-GB" sz="3600" dirty="0">
                <a:latin typeface="Georgia" panose="02040502050405020303" pitchFamily="18" charset="0"/>
              </a:rPr>
              <a:t>Metadata</a:t>
            </a:r>
          </a:p>
          <a:p>
            <a:pPr>
              <a:lnSpc>
                <a:spcPct val="110000"/>
              </a:lnSpc>
              <a:buFont typeface="Wingdings" pitchFamily="2" charset="2"/>
              <a:buChar char="Ø"/>
            </a:pPr>
            <a:r>
              <a:rPr lang="en-GB" sz="3600" dirty="0">
                <a:latin typeface="Georgia" panose="02040502050405020303" pitchFamily="18" charset="0"/>
              </a:rPr>
              <a:t>Storage and archiving</a:t>
            </a:r>
          </a:p>
          <a:p>
            <a:pPr>
              <a:lnSpc>
                <a:spcPct val="110000"/>
              </a:lnSpc>
              <a:buFont typeface="Wingdings" pitchFamily="2" charset="2"/>
              <a:buChar char="Ø"/>
            </a:pPr>
            <a:r>
              <a:rPr lang="en-GB" sz="3600" dirty="0">
                <a:latin typeface="Georgia" panose="02040502050405020303" pitchFamily="18" charset="0"/>
              </a:rPr>
              <a:t>Sharing</a:t>
            </a:r>
          </a:p>
          <a:p>
            <a:pPr>
              <a:lnSpc>
                <a:spcPct val="110000"/>
              </a:lnSpc>
              <a:buFont typeface="Wingdings" pitchFamily="2" charset="2"/>
              <a:buChar char="Ø"/>
            </a:pPr>
            <a:endParaRPr lang="en-GB" sz="2800" dirty="0">
              <a:latin typeface="Georgia" panose="02040502050405020303" pitchFamily="18" charset="0"/>
            </a:endParaRPr>
          </a:p>
          <a:p>
            <a:pPr marL="0" indent="0">
              <a:lnSpc>
                <a:spcPct val="110000"/>
              </a:lnSpc>
              <a:buNone/>
            </a:pPr>
            <a:r>
              <a:rPr lang="en-GB" sz="2800" dirty="0">
                <a:latin typeface="Georgia" panose="02040502050405020303" pitchFamily="18" charset="0"/>
              </a:rPr>
              <a:t>See </a:t>
            </a:r>
            <a:r>
              <a:rPr lang="en-GB" sz="2800" dirty="0">
                <a:latin typeface="Georgia" panose="02040502050405020303" pitchFamily="18" charset="0"/>
                <a:hlinkClick r:id="rId2"/>
              </a:rPr>
              <a:t>Managing and sharing research data</a:t>
            </a:r>
            <a:r>
              <a:rPr lang="en-GB" sz="2800" dirty="0">
                <a:latin typeface="Georgia" panose="02040502050405020303" pitchFamily="18" charset="0"/>
              </a:rPr>
              <a:t> web page (ARENA intranet) for links and further information</a:t>
            </a:r>
          </a:p>
        </p:txBody>
      </p:sp>
      <p:sp>
        <p:nvSpPr>
          <p:cNvPr id="14" name="Title 1">
            <a:extLst>
              <a:ext uri="{FF2B5EF4-FFF2-40B4-BE49-F238E27FC236}">
                <a16:creationId xmlns:a16="http://schemas.microsoft.com/office/drawing/2014/main" id="{28CB6321-0BB9-FF44-B03B-87BED5829BB0}"/>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Data Management Plan contents</a:t>
            </a:r>
          </a:p>
        </p:txBody>
      </p:sp>
    </p:spTree>
    <p:extLst>
      <p:ext uri="{BB962C8B-B14F-4D97-AF65-F5344CB8AC3E}">
        <p14:creationId xmlns:p14="http://schemas.microsoft.com/office/powerpoint/2010/main" val="305244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CA29-0CD4-F042-AB21-760628787F25}"/>
              </a:ext>
            </a:extLst>
          </p:cNvPr>
          <p:cNvSpPr>
            <a:spLocks noGrp="1"/>
          </p:cNvSpPr>
          <p:nvPr>
            <p:ph type="title"/>
          </p:nvPr>
        </p:nvSpPr>
        <p:spPr/>
        <p:txBody>
          <a:bodyPr>
            <a:noAutofit/>
          </a:bodyPr>
          <a:lstStyle/>
          <a:p>
            <a:pPr algn="l"/>
            <a:r>
              <a:rPr lang="en-GB" sz="4000" dirty="0">
                <a:latin typeface="Georgia" panose="02040502050405020303" pitchFamily="18" charset="0"/>
              </a:rPr>
              <a:t>European Commission</a:t>
            </a:r>
          </a:p>
        </p:txBody>
      </p:sp>
      <p:pic>
        <p:nvPicPr>
          <p:cNvPr id="5" name="Content Placeholder 4">
            <a:extLst>
              <a:ext uri="{FF2B5EF4-FFF2-40B4-BE49-F238E27FC236}">
                <a16:creationId xmlns:a16="http://schemas.microsoft.com/office/drawing/2014/main" id="{F6E5BA98-1195-384E-B194-F9099846D4DD}"/>
              </a:ext>
            </a:extLst>
          </p:cNvPr>
          <p:cNvPicPr>
            <a:picLocks noGrp="1" noChangeAspect="1"/>
          </p:cNvPicPr>
          <p:nvPr>
            <p:ph idx="1"/>
          </p:nvPr>
        </p:nvPicPr>
        <p:blipFill>
          <a:blip r:embed="rId2"/>
          <a:stretch>
            <a:fillRect/>
          </a:stretch>
        </p:blipFill>
        <p:spPr>
          <a:xfrm>
            <a:off x="5772646" y="1665067"/>
            <a:ext cx="3088198" cy="4359216"/>
          </a:xfrm>
        </p:spPr>
      </p:pic>
      <p:sp>
        <p:nvSpPr>
          <p:cNvPr id="6" name="Rectangle 5">
            <a:extLst>
              <a:ext uri="{FF2B5EF4-FFF2-40B4-BE49-F238E27FC236}">
                <a16:creationId xmlns:a16="http://schemas.microsoft.com/office/drawing/2014/main" id="{BA36B2F9-3763-5243-A1F3-CE4D4FA8174A}"/>
              </a:ext>
            </a:extLst>
          </p:cNvPr>
          <p:cNvSpPr/>
          <p:nvPr/>
        </p:nvSpPr>
        <p:spPr>
          <a:xfrm>
            <a:off x="457200" y="1762496"/>
            <a:ext cx="4948517" cy="4339650"/>
          </a:xfrm>
          <a:prstGeom prst="rect">
            <a:avLst/>
          </a:prstGeom>
        </p:spPr>
        <p:txBody>
          <a:bodyPr wrap="square">
            <a:spAutoFit/>
          </a:bodyPr>
          <a:lstStyle/>
          <a:p>
            <a:r>
              <a:rPr lang="en" sz="2400" dirty="0">
                <a:latin typeface="Georgia" panose="02040502050405020303" pitchFamily="18" charset="0"/>
              </a:rPr>
              <a:t>“</a:t>
            </a:r>
            <a:r>
              <a:rPr lang="en" dirty="0">
                <a:latin typeface="Georgia" panose="02040502050405020303" pitchFamily="18" charset="0"/>
              </a:rPr>
              <a:t>The fact that your research is legally permissible does not necessarily mean that it will be deemed </a:t>
            </a:r>
            <a:r>
              <a:rPr lang="en" i="1" dirty="0">
                <a:latin typeface="Georgia" panose="02040502050405020303" pitchFamily="18" charset="0"/>
              </a:rPr>
              <a:t>ethical</a:t>
            </a:r>
            <a:r>
              <a:rPr lang="en" dirty="0">
                <a:latin typeface="Georgia" panose="02040502050405020303" pitchFamily="18" charset="0"/>
              </a:rPr>
              <a:t>. Crucially, if your research proposal involves the processing of any</a:t>
            </a:r>
            <a:r>
              <a:rPr lang="en" dirty="0">
                <a:solidFill>
                  <a:srgbClr val="FF0000"/>
                </a:solidFill>
                <a:latin typeface="Georgia" panose="02040502050405020303" pitchFamily="18" charset="0"/>
              </a:rPr>
              <a:t> personal data</a:t>
            </a:r>
            <a:r>
              <a:rPr lang="en" dirty="0">
                <a:latin typeface="Georgia" panose="02040502050405020303" pitchFamily="18" charset="0"/>
              </a:rPr>
              <a:t>, whatever method is used, you – and all of your partners, collaborators and service providers – must, if called upon, be able to demonstrate </a:t>
            </a:r>
            <a:r>
              <a:rPr lang="en" dirty="0">
                <a:solidFill>
                  <a:srgbClr val="FF0000"/>
                </a:solidFill>
                <a:latin typeface="Georgia" panose="02040502050405020303" pitchFamily="18" charset="0"/>
              </a:rPr>
              <a:t>compliance with both </a:t>
            </a:r>
            <a:r>
              <a:rPr lang="en" b="1" dirty="0">
                <a:solidFill>
                  <a:srgbClr val="FF0000"/>
                </a:solidFill>
                <a:latin typeface="Georgia" panose="02040502050405020303" pitchFamily="18" charset="0"/>
              </a:rPr>
              <a:t>legal </a:t>
            </a:r>
            <a:r>
              <a:rPr lang="en" dirty="0">
                <a:solidFill>
                  <a:srgbClr val="FF0000"/>
                </a:solidFill>
                <a:latin typeface="Georgia" panose="02040502050405020303" pitchFamily="18" charset="0"/>
              </a:rPr>
              <a:t>and </a:t>
            </a:r>
            <a:r>
              <a:rPr lang="en" b="1" dirty="0">
                <a:solidFill>
                  <a:srgbClr val="FF0000"/>
                </a:solidFill>
                <a:latin typeface="Georgia" panose="02040502050405020303" pitchFamily="18" charset="0"/>
              </a:rPr>
              <a:t>ethical </a:t>
            </a:r>
            <a:r>
              <a:rPr lang="en" dirty="0">
                <a:solidFill>
                  <a:srgbClr val="FF0000"/>
                </a:solidFill>
                <a:latin typeface="Georgia" panose="02040502050405020303" pitchFamily="18" charset="0"/>
              </a:rPr>
              <a:t>requirements</a:t>
            </a:r>
            <a:r>
              <a:rPr lang="en" dirty="0">
                <a:latin typeface="Georgia" panose="02040502050405020303" pitchFamily="18" charset="0"/>
              </a:rPr>
              <a:t>. Such requests could come from </a:t>
            </a:r>
            <a:r>
              <a:rPr lang="en" b="1" dirty="0">
                <a:solidFill>
                  <a:srgbClr val="FF0000"/>
                </a:solidFill>
                <a:latin typeface="Georgia" panose="02040502050405020303" pitchFamily="18" charset="0"/>
              </a:rPr>
              <a:t>data subjects</a:t>
            </a:r>
            <a:r>
              <a:rPr lang="en" b="1" dirty="0">
                <a:latin typeface="Georgia" panose="02040502050405020303" pitchFamily="18" charset="0"/>
              </a:rPr>
              <a:t>, </a:t>
            </a:r>
            <a:r>
              <a:rPr lang="en" b="1" dirty="0">
                <a:solidFill>
                  <a:srgbClr val="FF0000"/>
                </a:solidFill>
                <a:latin typeface="Georgia" panose="02040502050405020303" pitchFamily="18" charset="0"/>
              </a:rPr>
              <a:t>funding agencies </a:t>
            </a:r>
            <a:r>
              <a:rPr lang="en" dirty="0">
                <a:latin typeface="Georgia" panose="02040502050405020303" pitchFamily="18" charset="0"/>
              </a:rPr>
              <a:t>or </a:t>
            </a:r>
            <a:r>
              <a:rPr lang="en" b="1" dirty="0">
                <a:solidFill>
                  <a:srgbClr val="FF0000"/>
                </a:solidFill>
                <a:latin typeface="Georgia" panose="02040502050405020303" pitchFamily="18" charset="0"/>
              </a:rPr>
              <a:t>data protection supervisory authorities</a:t>
            </a:r>
            <a:r>
              <a:rPr lang="en" dirty="0">
                <a:latin typeface="Georgia" panose="02040502050405020303" pitchFamily="18" charset="0"/>
              </a:rPr>
              <a:t>. When developing and implementing your proposal, it is your responsibility to identify the appropriate legal provisions and ensure compliance.”</a:t>
            </a:r>
            <a:endParaRPr lang="en" dirty="0">
              <a:effectLst/>
              <a:latin typeface="Georgia" panose="02040502050405020303" pitchFamily="18" charset="0"/>
            </a:endParaRPr>
          </a:p>
        </p:txBody>
      </p:sp>
    </p:spTree>
    <p:extLst>
      <p:ext uri="{BB962C8B-B14F-4D97-AF65-F5344CB8AC3E}">
        <p14:creationId xmlns:p14="http://schemas.microsoft.com/office/powerpoint/2010/main" val="38915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2381-17F2-C446-9A38-1AA0CB04138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64CF656-10AD-5744-B3BB-624A8E16710E}"/>
              </a:ext>
            </a:extLst>
          </p:cNvPr>
          <p:cNvPicPr>
            <a:picLocks noGrp="1" noChangeAspect="1"/>
          </p:cNvPicPr>
          <p:nvPr>
            <p:ph idx="1"/>
          </p:nvPr>
        </p:nvPicPr>
        <p:blipFill>
          <a:blip r:embed="rId2"/>
          <a:stretch>
            <a:fillRect/>
          </a:stretch>
        </p:blipFill>
        <p:spPr>
          <a:xfrm>
            <a:off x="457200" y="342900"/>
            <a:ext cx="8229600" cy="6172200"/>
          </a:xfrm>
        </p:spPr>
      </p:pic>
      <p:sp>
        <p:nvSpPr>
          <p:cNvPr id="6" name="Rectangle 5">
            <a:extLst>
              <a:ext uri="{FF2B5EF4-FFF2-40B4-BE49-F238E27FC236}">
                <a16:creationId xmlns:a16="http://schemas.microsoft.com/office/drawing/2014/main" id="{DD0201D4-D0B7-814D-A043-EF703BA026D7}"/>
              </a:ext>
            </a:extLst>
          </p:cNvPr>
          <p:cNvSpPr/>
          <p:nvPr/>
        </p:nvSpPr>
        <p:spPr>
          <a:xfrm>
            <a:off x="4196080" y="6047544"/>
            <a:ext cx="4592320" cy="523220"/>
          </a:xfrm>
          <a:prstGeom prst="rect">
            <a:avLst/>
          </a:prstGeom>
        </p:spPr>
        <p:txBody>
          <a:bodyPr wrap="square">
            <a:spAutoFit/>
          </a:bodyPr>
          <a:lstStyle/>
          <a:p>
            <a:r>
              <a:rPr lang="en" sz="1400" dirty="0">
                <a:latin typeface="Georgia" panose="02040502050405020303" pitchFamily="18" charset="0"/>
              </a:rPr>
              <a:t>Source: Sarah Jones, Open Science Days 2015: </a:t>
            </a:r>
            <a:r>
              <a:rPr lang="en" sz="1400" dirty="0">
                <a:latin typeface="Georgia" panose="02040502050405020303" pitchFamily="18" charset="0"/>
                <a:hlinkClick r:id="rId3"/>
              </a:rPr>
              <a:t>FOSTER: Managing and sharing research data</a:t>
            </a:r>
            <a:endParaRPr lang="en-GB" sz="1400" dirty="0">
              <a:latin typeface="Georgia" panose="02040502050405020303" pitchFamily="18" charset="0"/>
            </a:endParaRPr>
          </a:p>
        </p:txBody>
      </p:sp>
    </p:spTree>
    <p:extLst>
      <p:ext uri="{BB962C8B-B14F-4D97-AF65-F5344CB8AC3E}">
        <p14:creationId xmlns:p14="http://schemas.microsoft.com/office/powerpoint/2010/main" val="184711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9153-0C14-5F49-8CF6-5FB293AB0E60}"/>
              </a:ext>
            </a:extLst>
          </p:cNvPr>
          <p:cNvSpPr>
            <a:spLocks noGrp="1"/>
          </p:cNvSpPr>
          <p:nvPr>
            <p:ph idx="1"/>
          </p:nvPr>
        </p:nvSpPr>
        <p:spPr/>
        <p:txBody>
          <a:bodyPr>
            <a:noAutofit/>
          </a:bodyPr>
          <a:lstStyle/>
          <a:p>
            <a:pPr>
              <a:lnSpc>
                <a:spcPct val="110000"/>
              </a:lnSpc>
            </a:pPr>
            <a:r>
              <a:rPr lang="en-GB" sz="3000" dirty="0">
                <a:latin typeface="Georgia" panose="02040502050405020303" pitchFamily="18" charset="0"/>
              </a:rPr>
              <a:t>Ask an expert lunch meeting </a:t>
            </a:r>
            <a:r>
              <a:rPr lang="mr-IN" sz="3000" dirty="0">
                <a:latin typeface="Georgia" panose="02040502050405020303" pitchFamily="18" charset="0"/>
              </a:rPr>
              <a:t>–</a:t>
            </a:r>
            <a:r>
              <a:rPr lang="en-GB" sz="3000" dirty="0">
                <a:latin typeface="Georgia" panose="02040502050405020303" pitchFamily="18" charset="0"/>
              </a:rPr>
              <a:t> 2 April 2019</a:t>
            </a:r>
          </a:p>
          <a:p>
            <a:pPr lvl="1">
              <a:lnSpc>
                <a:spcPct val="110000"/>
              </a:lnSpc>
              <a:buFont typeface="Wingdings" charset="2"/>
              <a:buChar char="Ø"/>
            </a:pPr>
            <a:r>
              <a:rPr lang="en-GB" sz="2400" dirty="0" err="1">
                <a:latin typeface="Georgia" panose="02040502050405020303" pitchFamily="18" charset="0"/>
              </a:rPr>
              <a:t>UiO’s</a:t>
            </a:r>
            <a:r>
              <a:rPr lang="en-GB" sz="2400" dirty="0">
                <a:latin typeface="Georgia" panose="02040502050405020303" pitchFamily="18" charset="0"/>
              </a:rPr>
              <a:t> data protection officer (</a:t>
            </a:r>
            <a:r>
              <a:rPr lang="en-GB" sz="2400" dirty="0" err="1">
                <a:latin typeface="Georgia" panose="02040502050405020303" pitchFamily="18" charset="0"/>
              </a:rPr>
              <a:t>Maren</a:t>
            </a:r>
            <a:r>
              <a:rPr lang="en-GB" sz="2400" dirty="0">
                <a:latin typeface="Georgia" panose="02040502050405020303" pitchFamily="18" charset="0"/>
              </a:rPr>
              <a:t> Magnus </a:t>
            </a:r>
            <a:r>
              <a:rPr lang="en-GB" sz="2400" dirty="0" err="1">
                <a:latin typeface="Georgia" panose="02040502050405020303" pitchFamily="18" charset="0"/>
              </a:rPr>
              <a:t>Voll</a:t>
            </a:r>
            <a:r>
              <a:rPr lang="en-GB" sz="2400" dirty="0">
                <a:latin typeface="Georgia" panose="02040502050405020303" pitchFamily="18" charset="0"/>
              </a:rPr>
              <a:t>) </a:t>
            </a:r>
          </a:p>
          <a:p>
            <a:pPr lvl="1">
              <a:lnSpc>
                <a:spcPct val="110000"/>
              </a:lnSpc>
              <a:buFont typeface="Wingdings" charset="2"/>
              <a:buChar char="Ø"/>
            </a:pPr>
            <a:r>
              <a:rPr lang="en-GB" sz="2400" dirty="0">
                <a:latin typeface="Georgia" panose="02040502050405020303" pitchFamily="18" charset="0"/>
              </a:rPr>
              <a:t>IT experts (processing, storage </a:t>
            </a:r>
            <a:r>
              <a:rPr lang="en-GB" sz="2400" dirty="0" err="1">
                <a:latin typeface="Georgia" panose="02040502050405020303" pitchFamily="18" charset="0"/>
              </a:rPr>
              <a:t>etc</a:t>
            </a:r>
            <a:r>
              <a:rPr lang="en-GB" sz="2400" dirty="0">
                <a:latin typeface="Georgia" panose="02040502050405020303" pitchFamily="18" charset="0"/>
              </a:rPr>
              <a:t>)</a:t>
            </a:r>
          </a:p>
          <a:p>
            <a:pPr lvl="1">
              <a:lnSpc>
                <a:spcPct val="110000"/>
              </a:lnSpc>
              <a:buFont typeface="Wingdings" charset="2"/>
              <a:buChar char="Ø"/>
            </a:pPr>
            <a:r>
              <a:rPr lang="en-GB" sz="2400" dirty="0">
                <a:latin typeface="Georgia" panose="02040502050405020303" pitchFamily="18" charset="0"/>
              </a:rPr>
              <a:t>Send your questions to Marit!</a:t>
            </a:r>
          </a:p>
          <a:p>
            <a:pPr>
              <a:lnSpc>
                <a:spcPct val="110000"/>
              </a:lnSpc>
            </a:pPr>
            <a:r>
              <a:rPr lang="en-GB" sz="3000" dirty="0">
                <a:latin typeface="Georgia" panose="02040502050405020303" pitchFamily="18" charset="0"/>
              </a:rPr>
              <a:t>Report missing information or own experiences to revise the guidelines</a:t>
            </a:r>
          </a:p>
          <a:p>
            <a:pPr>
              <a:lnSpc>
                <a:spcPct val="110000"/>
              </a:lnSpc>
            </a:pPr>
            <a:r>
              <a:rPr lang="en-GB" sz="3000" dirty="0">
                <a:latin typeface="Georgia" panose="02040502050405020303" pitchFamily="18" charset="0"/>
              </a:rPr>
              <a:t>FAQ page for ARENA researchers</a:t>
            </a:r>
          </a:p>
          <a:p>
            <a:pPr>
              <a:lnSpc>
                <a:spcPct val="110000"/>
              </a:lnSpc>
            </a:pPr>
            <a:r>
              <a:rPr lang="en-GB" sz="3000" dirty="0">
                <a:latin typeface="Georgia" panose="02040502050405020303" pitchFamily="18" charset="0"/>
              </a:rPr>
              <a:t>ARENA support: Marit (personal data protection)</a:t>
            </a:r>
          </a:p>
        </p:txBody>
      </p:sp>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Coming up</a:t>
            </a:r>
            <a:r>
              <a:rPr lang="mr-IN" sz="4000" dirty="0">
                <a:latin typeface="Georgia" panose="02040502050405020303" pitchFamily="18" charset="0"/>
              </a:rPr>
              <a:t>…</a:t>
            </a:r>
            <a:r>
              <a:rPr lang="nb-NO" sz="4000" dirty="0">
                <a:latin typeface="Georgia" panose="02040502050405020303" pitchFamily="18" charset="0"/>
              </a:rPr>
              <a:t>	</a:t>
            </a:r>
            <a:endParaRPr lang="en-GB" sz="4000" dirty="0">
              <a:latin typeface="Georgia" panose="02040502050405020303" pitchFamily="18" charset="0"/>
            </a:endParaRPr>
          </a:p>
        </p:txBody>
      </p:sp>
    </p:spTree>
    <p:extLst>
      <p:ext uri="{BB962C8B-B14F-4D97-AF65-F5344CB8AC3E}">
        <p14:creationId xmlns:p14="http://schemas.microsoft.com/office/powerpoint/2010/main" val="396010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BC1C-D598-2647-A8CF-82BB4EF8E99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11621CA-233D-FA41-AAE5-2B62824C4085}"/>
              </a:ext>
            </a:extLst>
          </p:cNvPr>
          <p:cNvPicPr>
            <a:picLocks noGrp="1" noChangeAspect="1"/>
          </p:cNvPicPr>
          <p:nvPr>
            <p:ph idx="1"/>
          </p:nvPr>
        </p:nvPicPr>
        <p:blipFill>
          <a:blip r:embed="rId2"/>
          <a:stretch>
            <a:fillRect/>
          </a:stretch>
        </p:blipFill>
        <p:spPr>
          <a:xfrm>
            <a:off x="934134" y="-15956"/>
            <a:ext cx="6972736" cy="6873956"/>
          </a:xfrm>
        </p:spPr>
      </p:pic>
    </p:spTree>
    <p:extLst>
      <p:ext uri="{BB962C8B-B14F-4D97-AF65-F5344CB8AC3E}">
        <p14:creationId xmlns:p14="http://schemas.microsoft.com/office/powerpoint/2010/main" val="64015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610E-1FFE-604C-8963-AA9ABD628E81}"/>
              </a:ext>
            </a:extLst>
          </p:cNvPr>
          <p:cNvSpPr>
            <a:spLocks noGrp="1"/>
          </p:cNvSpPr>
          <p:nvPr>
            <p:ph type="title"/>
          </p:nvPr>
        </p:nvSpPr>
        <p:spPr/>
        <p:txBody>
          <a:bodyPr>
            <a:normAutofit/>
          </a:bodyPr>
          <a:lstStyle/>
          <a:p>
            <a:pPr algn="l"/>
            <a:r>
              <a:rPr lang="en-GB" sz="4000" dirty="0">
                <a:latin typeface="Georgia" panose="02040502050405020303" pitchFamily="18" charset="0"/>
              </a:rPr>
              <a:t>Why ARENA guidelines?</a:t>
            </a:r>
          </a:p>
        </p:txBody>
      </p:sp>
      <p:sp>
        <p:nvSpPr>
          <p:cNvPr id="3" name="Content Placeholder 2">
            <a:extLst>
              <a:ext uri="{FF2B5EF4-FFF2-40B4-BE49-F238E27FC236}">
                <a16:creationId xmlns:a16="http://schemas.microsoft.com/office/drawing/2014/main" id="{40372107-3228-FB40-989F-5EEEE618D637}"/>
              </a:ext>
            </a:extLst>
          </p:cNvPr>
          <p:cNvSpPr>
            <a:spLocks noGrp="1"/>
          </p:cNvSpPr>
          <p:nvPr>
            <p:ph idx="1"/>
          </p:nvPr>
        </p:nvSpPr>
        <p:spPr/>
        <p:txBody>
          <a:bodyPr>
            <a:normAutofit fontScale="92500" lnSpcReduction="10000"/>
          </a:bodyPr>
          <a:lstStyle/>
          <a:p>
            <a:pPr>
              <a:lnSpc>
                <a:spcPct val="150000"/>
              </a:lnSpc>
            </a:pPr>
            <a:r>
              <a:rPr lang="en-GB" sz="2800" dirty="0">
                <a:latin typeface="Georgia" panose="02040502050405020303" pitchFamily="18" charset="0"/>
              </a:rPr>
              <a:t>EU-funded projects, increasingly also national: </a:t>
            </a:r>
          </a:p>
          <a:p>
            <a:pPr lvl="1">
              <a:lnSpc>
                <a:spcPct val="150000"/>
              </a:lnSpc>
              <a:buFont typeface="Wingdings" pitchFamily="2" charset="2"/>
              <a:buChar char="Ø"/>
            </a:pPr>
            <a:r>
              <a:rPr lang="en-GB" sz="2600" dirty="0">
                <a:latin typeface="Georgia" panose="02040502050405020303" pitchFamily="18" charset="0"/>
              </a:rPr>
              <a:t>Research ethics reflections in proposals</a:t>
            </a:r>
          </a:p>
          <a:p>
            <a:pPr lvl="1">
              <a:lnSpc>
                <a:spcPct val="150000"/>
              </a:lnSpc>
              <a:buFont typeface="Wingdings" pitchFamily="2" charset="2"/>
              <a:buChar char="Ø"/>
            </a:pPr>
            <a:r>
              <a:rPr lang="en-GB" sz="2600" dirty="0">
                <a:latin typeface="Georgia" panose="02040502050405020303" pitchFamily="18" charset="0"/>
              </a:rPr>
              <a:t>Data Management Plans required</a:t>
            </a:r>
          </a:p>
          <a:p>
            <a:pPr lvl="1">
              <a:lnSpc>
                <a:spcPct val="150000"/>
              </a:lnSpc>
              <a:buFont typeface="Wingdings" pitchFamily="2" charset="2"/>
              <a:buChar char="Ø"/>
            </a:pPr>
            <a:r>
              <a:rPr lang="en-GB" sz="2600" dirty="0">
                <a:latin typeface="Georgia" panose="02040502050405020303" pitchFamily="18" charset="0"/>
              </a:rPr>
              <a:t>Data sharing expected (justified if not)</a:t>
            </a:r>
          </a:p>
          <a:p>
            <a:pPr>
              <a:lnSpc>
                <a:spcPct val="150000"/>
              </a:lnSpc>
              <a:spcBef>
                <a:spcPts val="1200"/>
              </a:spcBef>
            </a:pPr>
            <a:r>
              <a:rPr lang="en-GB" sz="2800" dirty="0">
                <a:latin typeface="Georgia" panose="02040502050405020303" pitchFamily="18" charset="0"/>
              </a:rPr>
              <a:t>Two sets of guidelines (For employees)</a:t>
            </a:r>
          </a:p>
          <a:p>
            <a:pPr lvl="1">
              <a:lnSpc>
                <a:spcPct val="150000"/>
              </a:lnSpc>
              <a:buFont typeface="Wingdings" pitchFamily="2" charset="2"/>
              <a:buChar char="Ø"/>
            </a:pPr>
            <a:r>
              <a:rPr lang="en-GB" sz="2400" dirty="0">
                <a:latin typeface="Georgia" panose="02040502050405020303" pitchFamily="18" charset="0"/>
                <a:hlinkClick r:id="rId2"/>
              </a:rPr>
              <a:t>GDPR: Personal data in research</a:t>
            </a:r>
            <a:endParaRPr lang="en-GB" sz="2400" dirty="0">
              <a:latin typeface="Georgia" panose="02040502050405020303" pitchFamily="18" charset="0"/>
            </a:endParaRPr>
          </a:p>
          <a:p>
            <a:pPr lvl="1">
              <a:lnSpc>
                <a:spcPct val="150000"/>
              </a:lnSpc>
              <a:buFont typeface="Wingdings" pitchFamily="2" charset="2"/>
              <a:buChar char="Ø"/>
            </a:pPr>
            <a:r>
              <a:rPr lang="en-GB" sz="2400" dirty="0">
                <a:latin typeface="Georgia" panose="02040502050405020303" pitchFamily="18" charset="0"/>
                <a:hlinkClick r:id="rId3"/>
              </a:rPr>
              <a:t>Managing and sharing research data</a:t>
            </a:r>
            <a:endParaRPr lang="en-GB" sz="2400" dirty="0">
              <a:latin typeface="Georgia" panose="02040502050405020303" pitchFamily="18" charset="0"/>
            </a:endParaRPr>
          </a:p>
        </p:txBody>
      </p:sp>
    </p:spTree>
    <p:extLst>
      <p:ext uri="{BB962C8B-B14F-4D97-AF65-F5344CB8AC3E}">
        <p14:creationId xmlns:p14="http://schemas.microsoft.com/office/powerpoint/2010/main" val="304751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9153-0C14-5F49-8CF6-5FB293AB0E60}"/>
              </a:ext>
            </a:extLst>
          </p:cNvPr>
          <p:cNvSpPr>
            <a:spLocks noGrp="1"/>
          </p:cNvSpPr>
          <p:nvPr>
            <p:ph idx="1"/>
          </p:nvPr>
        </p:nvSpPr>
        <p:spPr/>
        <p:txBody>
          <a:bodyPr>
            <a:noAutofit/>
          </a:bodyPr>
          <a:lstStyle/>
          <a:p>
            <a:pPr>
              <a:lnSpc>
                <a:spcPct val="110000"/>
              </a:lnSpc>
            </a:pPr>
            <a:r>
              <a:rPr lang="en-GB" sz="2800" dirty="0" err="1">
                <a:latin typeface="Georgia" panose="02040502050405020303" pitchFamily="18" charset="0"/>
              </a:rPr>
              <a:t>UiO</a:t>
            </a:r>
            <a:r>
              <a:rPr lang="en-GB" sz="2800" dirty="0">
                <a:latin typeface="Georgia" panose="02040502050405020303" pitchFamily="18" charset="0"/>
              </a:rPr>
              <a:t> (‘data controller’)</a:t>
            </a:r>
          </a:p>
          <a:p>
            <a:pPr lvl="1">
              <a:lnSpc>
                <a:spcPct val="110000"/>
              </a:lnSpc>
              <a:buFont typeface="Wingdings" pitchFamily="2" charset="2"/>
              <a:buChar char="Ø"/>
            </a:pPr>
            <a:r>
              <a:rPr lang="en-GB" sz="2000" dirty="0">
                <a:latin typeface="Georgia" panose="02040502050405020303" pitchFamily="18" charset="0"/>
              </a:rPr>
              <a:t>Data owner (!), legally responsible, Data Protection Officer</a:t>
            </a:r>
          </a:p>
          <a:p>
            <a:pPr lvl="1">
              <a:lnSpc>
                <a:spcPct val="110000"/>
              </a:lnSpc>
              <a:buFont typeface="Wingdings" pitchFamily="2" charset="2"/>
              <a:buChar char="Ø"/>
            </a:pPr>
            <a:r>
              <a:rPr lang="en-GB" sz="2000" dirty="0">
                <a:latin typeface="Georgia" panose="02040502050405020303" pitchFamily="18" charset="0"/>
              </a:rPr>
              <a:t>Data subjects can claim compensation for injury</a:t>
            </a:r>
          </a:p>
          <a:p>
            <a:pPr>
              <a:lnSpc>
                <a:spcPct val="110000"/>
              </a:lnSpc>
              <a:spcBef>
                <a:spcPts val="1800"/>
              </a:spcBef>
            </a:pPr>
            <a:r>
              <a:rPr lang="en-GB" sz="2800" dirty="0">
                <a:latin typeface="Georgia" panose="02040502050405020303" pitchFamily="18" charset="0"/>
              </a:rPr>
              <a:t>Head of department (ARENA director)</a:t>
            </a:r>
          </a:p>
          <a:p>
            <a:pPr lvl="1">
              <a:lnSpc>
                <a:spcPct val="110000"/>
              </a:lnSpc>
              <a:buFont typeface="Wingdings" pitchFamily="2" charset="2"/>
              <a:buChar char="Ø"/>
            </a:pPr>
            <a:r>
              <a:rPr lang="en-GB" sz="2000" dirty="0">
                <a:latin typeface="Georgia" panose="02040502050405020303" pitchFamily="18" charset="0"/>
              </a:rPr>
              <a:t>Privacy responsibility for all processing of personal data related to research projects at their unit</a:t>
            </a:r>
          </a:p>
          <a:p>
            <a:pPr lvl="1">
              <a:lnSpc>
                <a:spcPct val="110000"/>
              </a:lnSpc>
              <a:buFont typeface="Wingdings" pitchFamily="2" charset="2"/>
              <a:buChar char="Ø"/>
            </a:pPr>
            <a:r>
              <a:rPr lang="en-GB" sz="2000" dirty="0">
                <a:latin typeface="Georgia" panose="02040502050405020303" pitchFamily="18" charset="0"/>
              </a:rPr>
              <a:t>Routines and guidelines, training resources, controls, internal </a:t>
            </a:r>
            <a:r>
              <a:rPr lang="en-GB" sz="2000" dirty="0" err="1">
                <a:latin typeface="Georgia" panose="02040502050405020303" pitchFamily="18" charset="0"/>
              </a:rPr>
              <a:t>UiO</a:t>
            </a:r>
            <a:r>
              <a:rPr lang="en-GB" sz="2000" dirty="0">
                <a:latin typeface="Georgia" panose="02040502050405020303" pitchFamily="18" charset="0"/>
              </a:rPr>
              <a:t> audit </a:t>
            </a:r>
          </a:p>
          <a:p>
            <a:pPr>
              <a:lnSpc>
                <a:spcPct val="110000"/>
              </a:lnSpc>
              <a:spcBef>
                <a:spcPts val="1800"/>
              </a:spcBef>
            </a:pPr>
            <a:r>
              <a:rPr lang="en-GB" sz="2800" dirty="0">
                <a:latin typeface="Georgia" panose="02040502050405020303" pitchFamily="18" charset="0"/>
              </a:rPr>
              <a:t>Researchers (‘project manager’)</a:t>
            </a:r>
          </a:p>
          <a:p>
            <a:pPr lvl="1">
              <a:lnSpc>
                <a:spcPct val="110000"/>
              </a:lnSpc>
              <a:buFont typeface="Wingdings" pitchFamily="2" charset="2"/>
              <a:buChar char="Ø"/>
            </a:pPr>
            <a:r>
              <a:rPr lang="en-GB" sz="2000" dirty="0">
                <a:latin typeface="Georgia" panose="02040502050405020303" pitchFamily="18" charset="0"/>
              </a:rPr>
              <a:t>Privacy of the research participants at all phases</a:t>
            </a:r>
          </a:p>
        </p:txBody>
      </p:sp>
      <p:sp>
        <p:nvSpPr>
          <p:cNvPr id="4" name="Title 1">
            <a:extLst>
              <a:ext uri="{FF2B5EF4-FFF2-40B4-BE49-F238E27FC236}">
                <a16:creationId xmlns:a16="http://schemas.microsoft.com/office/drawing/2014/main" id="{9C4093F3-87B0-4849-8870-F0FBCDB55A35}"/>
              </a:ext>
            </a:extLst>
          </p:cNvPr>
          <p:cNvSpPr txBox="1">
            <a:spLocks/>
          </p:cNvSpPr>
          <p:nvPr/>
        </p:nvSpPr>
        <p:spPr>
          <a:xfrm>
            <a:off x="609600" y="7718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Georgia" panose="02040502050405020303" pitchFamily="18" charset="0"/>
              </a:rPr>
              <a:t>Who is responsible?	</a:t>
            </a:r>
          </a:p>
        </p:txBody>
      </p:sp>
    </p:spTree>
    <p:extLst>
      <p:ext uri="{BB962C8B-B14F-4D97-AF65-F5344CB8AC3E}">
        <p14:creationId xmlns:p14="http://schemas.microsoft.com/office/powerpoint/2010/main" val="77093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72107-3228-FB40-989F-5EEEE618D637}"/>
              </a:ext>
            </a:extLst>
          </p:cNvPr>
          <p:cNvSpPr>
            <a:spLocks noGrp="1"/>
          </p:cNvSpPr>
          <p:nvPr>
            <p:ph idx="1"/>
          </p:nvPr>
        </p:nvSpPr>
        <p:spPr>
          <a:xfrm>
            <a:off x="457200" y="4975336"/>
            <a:ext cx="8229600" cy="1469482"/>
          </a:xfrm>
        </p:spPr>
        <p:txBody>
          <a:bodyPr>
            <a:noAutofit/>
          </a:bodyPr>
          <a:lstStyle/>
          <a:p>
            <a:r>
              <a:rPr lang="en" sz="2800" dirty="0">
                <a:latin typeface="Georgia" panose="02040502050405020303" pitchFamily="18" charset="0"/>
              </a:rPr>
              <a:t>Europe-wide data protection legislation</a:t>
            </a:r>
          </a:p>
          <a:p>
            <a:r>
              <a:rPr lang="en" sz="2800" dirty="0">
                <a:latin typeface="Georgia" panose="02040502050405020303" pitchFamily="18" charset="0"/>
              </a:rPr>
              <a:t>Allow citizens to have greater control over how their data is stored and managed by third parties</a:t>
            </a:r>
            <a:endParaRPr lang="en-GB" sz="2800" dirty="0">
              <a:latin typeface="Georgia" panose="02040502050405020303" pitchFamily="18" charset="0"/>
            </a:endParaRPr>
          </a:p>
        </p:txBody>
      </p:sp>
      <p:pic>
        <p:nvPicPr>
          <p:cNvPr id="6" name="Picture 5">
            <a:extLst>
              <a:ext uri="{FF2B5EF4-FFF2-40B4-BE49-F238E27FC236}">
                <a16:creationId xmlns:a16="http://schemas.microsoft.com/office/drawing/2014/main" id="{C2A41262-2C62-0047-A8F0-635EC6933274}"/>
              </a:ext>
            </a:extLst>
          </p:cNvPr>
          <p:cNvPicPr>
            <a:picLocks noChangeAspect="1"/>
          </p:cNvPicPr>
          <p:nvPr/>
        </p:nvPicPr>
        <p:blipFill>
          <a:blip r:embed="rId2"/>
          <a:stretch>
            <a:fillRect/>
          </a:stretch>
        </p:blipFill>
        <p:spPr>
          <a:xfrm>
            <a:off x="677002" y="281300"/>
            <a:ext cx="7789996" cy="4375381"/>
          </a:xfrm>
          <a:prstGeom prst="rect">
            <a:avLst/>
          </a:prstGeom>
        </p:spPr>
      </p:pic>
      <p:sp>
        <p:nvSpPr>
          <p:cNvPr id="10" name="TextBox 9">
            <a:extLst>
              <a:ext uri="{FF2B5EF4-FFF2-40B4-BE49-F238E27FC236}">
                <a16:creationId xmlns:a16="http://schemas.microsoft.com/office/drawing/2014/main" id="{C65E9206-4526-C345-8205-39B6BBDA5DBA}"/>
              </a:ext>
            </a:extLst>
          </p:cNvPr>
          <p:cNvSpPr txBox="1"/>
          <p:nvPr/>
        </p:nvSpPr>
        <p:spPr>
          <a:xfrm rot="593497">
            <a:off x="5665464" y="377894"/>
            <a:ext cx="3313426" cy="707886"/>
          </a:xfrm>
          <a:prstGeom prst="rect">
            <a:avLst/>
          </a:prstGeom>
          <a:solidFill>
            <a:srgbClr val="FF0000"/>
          </a:solidFill>
        </p:spPr>
        <p:txBody>
          <a:bodyPr wrap="square" rtlCol="0">
            <a:spAutoFit/>
          </a:bodyPr>
          <a:lstStyle/>
          <a:p>
            <a:r>
              <a:rPr lang="en-GB" sz="4000" dirty="0">
                <a:solidFill>
                  <a:schemeClr val="bg1"/>
                </a:solidFill>
                <a:highlight>
                  <a:srgbClr val="FF0000"/>
                </a:highlight>
                <a:latin typeface="Arial" panose="020B0604020202020204" pitchFamily="34" charset="0"/>
                <a:cs typeface="Arial" panose="020B0604020202020204" pitchFamily="34" charset="0"/>
              </a:rPr>
              <a:t> 25 May 2018  </a:t>
            </a:r>
          </a:p>
        </p:txBody>
      </p:sp>
    </p:spTree>
    <p:extLst>
      <p:ext uri="{BB962C8B-B14F-4D97-AF65-F5344CB8AC3E}">
        <p14:creationId xmlns:p14="http://schemas.microsoft.com/office/powerpoint/2010/main" val="5218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610E-1FFE-604C-8963-AA9ABD628E81}"/>
              </a:ext>
            </a:extLst>
          </p:cNvPr>
          <p:cNvSpPr>
            <a:spLocks noGrp="1"/>
          </p:cNvSpPr>
          <p:nvPr>
            <p:ph type="title"/>
          </p:nvPr>
        </p:nvSpPr>
        <p:spPr>
          <a:xfrm>
            <a:off x="668865" y="1028718"/>
            <a:ext cx="8229600" cy="1143000"/>
          </a:xfrm>
        </p:spPr>
        <p:txBody>
          <a:bodyPr>
            <a:normAutofit/>
          </a:bodyPr>
          <a:lstStyle/>
          <a:p>
            <a:pPr algn="l"/>
            <a:r>
              <a:rPr lang="en-GB" dirty="0">
                <a:latin typeface="Georgia" panose="02040502050405020303" pitchFamily="18" charset="0"/>
              </a:rPr>
              <a:t>GDPR: Possible pitfalls</a:t>
            </a:r>
          </a:p>
        </p:txBody>
      </p:sp>
      <p:sp>
        <p:nvSpPr>
          <p:cNvPr id="3" name="Content Placeholder 2">
            <a:extLst>
              <a:ext uri="{FF2B5EF4-FFF2-40B4-BE49-F238E27FC236}">
                <a16:creationId xmlns:a16="http://schemas.microsoft.com/office/drawing/2014/main" id="{40372107-3228-FB40-989F-5EEEE618D637}"/>
              </a:ext>
            </a:extLst>
          </p:cNvPr>
          <p:cNvSpPr>
            <a:spLocks noGrp="1"/>
          </p:cNvSpPr>
          <p:nvPr>
            <p:ph idx="1"/>
          </p:nvPr>
        </p:nvSpPr>
        <p:spPr>
          <a:xfrm>
            <a:off x="668865" y="2342443"/>
            <a:ext cx="8229600" cy="3783719"/>
          </a:xfrm>
        </p:spPr>
        <p:txBody>
          <a:bodyPr>
            <a:normAutofit/>
          </a:bodyPr>
          <a:lstStyle/>
          <a:p>
            <a:pPr>
              <a:lnSpc>
                <a:spcPct val="110000"/>
              </a:lnSpc>
            </a:pPr>
            <a:r>
              <a:rPr lang="en-GB" dirty="0">
                <a:latin typeface="Georgia" panose="02040502050405020303" pitchFamily="18" charset="0"/>
              </a:rPr>
              <a:t>Misunderstanding of what counts as personal data</a:t>
            </a:r>
          </a:p>
          <a:p>
            <a:pPr>
              <a:lnSpc>
                <a:spcPct val="110000"/>
              </a:lnSpc>
            </a:pPr>
            <a:r>
              <a:rPr lang="en-GB" dirty="0">
                <a:latin typeface="Georgia" panose="02040502050405020303" pitchFamily="18" charset="0"/>
              </a:rPr>
              <a:t>Misinterpretation of ‘anonymity’</a:t>
            </a:r>
          </a:p>
          <a:p>
            <a:pPr>
              <a:lnSpc>
                <a:spcPct val="110000"/>
              </a:lnSpc>
            </a:pPr>
            <a:r>
              <a:rPr lang="en-GB" dirty="0">
                <a:latin typeface="Georgia" panose="02040502050405020303" pitchFamily="18" charset="0"/>
              </a:rPr>
              <a:t>Not sufficient information to research participants/informants</a:t>
            </a:r>
          </a:p>
          <a:p>
            <a:pPr>
              <a:lnSpc>
                <a:spcPct val="110000"/>
              </a:lnSpc>
            </a:pPr>
            <a:r>
              <a:rPr lang="en-GB" dirty="0">
                <a:latin typeface="Georgia" panose="02040502050405020303" pitchFamily="18" charset="0"/>
              </a:rPr>
              <a:t>Definition of sensitive personal data</a:t>
            </a:r>
          </a:p>
          <a:p>
            <a:pPr>
              <a:lnSpc>
                <a:spcPct val="110000"/>
              </a:lnSpc>
            </a:pPr>
            <a:endParaRPr lang="en-GB" dirty="0">
              <a:latin typeface="Georgia" panose="02040502050405020303" pitchFamily="18" charset="0"/>
            </a:endParaRPr>
          </a:p>
          <a:p>
            <a:pPr>
              <a:lnSpc>
                <a:spcPct val="110000"/>
              </a:lnSpc>
            </a:pPr>
            <a:endParaRPr lang="en-GB" sz="2800" dirty="0">
              <a:latin typeface="Georgia" panose="02040502050405020303" pitchFamily="18" charset="0"/>
            </a:endParaRPr>
          </a:p>
        </p:txBody>
      </p:sp>
      <p:pic>
        <p:nvPicPr>
          <p:cNvPr id="4" name="Picture 3" descr="gdp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67" y="56444"/>
            <a:ext cx="1285521" cy="1292002"/>
          </a:xfrm>
          <a:prstGeom prst="rect">
            <a:avLst/>
          </a:prstGeom>
        </p:spPr>
      </p:pic>
    </p:spTree>
    <p:extLst>
      <p:ext uri="{BB962C8B-B14F-4D97-AF65-F5344CB8AC3E}">
        <p14:creationId xmlns:p14="http://schemas.microsoft.com/office/powerpoint/2010/main" val="114525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05BE-B24B-0044-B0A6-5FB7FC4A0985}"/>
              </a:ext>
            </a:extLst>
          </p:cNvPr>
          <p:cNvSpPr>
            <a:spLocks noGrp="1"/>
          </p:cNvSpPr>
          <p:nvPr>
            <p:ph type="title"/>
          </p:nvPr>
        </p:nvSpPr>
        <p:spPr>
          <a:xfrm>
            <a:off x="457200" y="619495"/>
            <a:ext cx="8229600" cy="1572041"/>
          </a:xfrm>
        </p:spPr>
        <p:txBody>
          <a:bodyPr>
            <a:noAutofit/>
          </a:bodyPr>
          <a:lstStyle/>
          <a:p>
            <a:pPr>
              <a:spcAft>
                <a:spcPts val="1200"/>
              </a:spcAft>
            </a:pPr>
            <a:r>
              <a:rPr lang="en-GB" sz="4000" dirty="0">
                <a:latin typeface="Georgia" panose="02040502050405020303" pitchFamily="18" charset="0"/>
              </a:rPr>
              <a:t>Personal data </a:t>
            </a:r>
            <a:br>
              <a:rPr lang="en-GB" sz="2800" dirty="0">
                <a:latin typeface="Georgia" panose="02040502050405020303" pitchFamily="18" charset="0"/>
              </a:rPr>
            </a:br>
            <a:r>
              <a:rPr lang="en-GB" sz="2800" dirty="0">
                <a:latin typeface="Georgia" panose="02040502050405020303" pitchFamily="18" charset="0"/>
              </a:rPr>
              <a:t>= </a:t>
            </a:r>
            <a:r>
              <a:rPr lang="en" sz="2800" dirty="0">
                <a:latin typeface="Georgia" panose="02040502050405020303" pitchFamily="18" charset="0"/>
              </a:rPr>
              <a:t>anything that discloses your identity, that is unique to you (GDPR: ‘any information relating to an identified or identifiable natural person’)</a:t>
            </a:r>
            <a:endParaRPr lang="en-GB" sz="2800" dirty="0">
              <a:latin typeface="Georgia" panose="02040502050405020303" pitchFamily="18" charset="0"/>
            </a:endParaRPr>
          </a:p>
        </p:txBody>
      </p:sp>
      <p:pic>
        <p:nvPicPr>
          <p:cNvPr id="12" name="Picture 11">
            <a:extLst>
              <a:ext uri="{FF2B5EF4-FFF2-40B4-BE49-F238E27FC236}">
                <a16:creationId xmlns:a16="http://schemas.microsoft.com/office/drawing/2014/main" id="{8B652B32-55FB-DB49-A964-5D5E01157061}"/>
              </a:ext>
            </a:extLst>
          </p:cNvPr>
          <p:cNvPicPr>
            <a:picLocks noChangeAspect="1"/>
          </p:cNvPicPr>
          <p:nvPr/>
        </p:nvPicPr>
        <p:blipFill>
          <a:blip r:embed="rId2"/>
          <a:stretch>
            <a:fillRect/>
          </a:stretch>
        </p:blipFill>
        <p:spPr>
          <a:xfrm>
            <a:off x="236169" y="2749256"/>
            <a:ext cx="4253617" cy="3978598"/>
          </a:xfrm>
          <a:prstGeom prst="rect">
            <a:avLst/>
          </a:prstGeom>
        </p:spPr>
      </p:pic>
      <p:pic>
        <p:nvPicPr>
          <p:cNvPr id="14" name="Picture 13">
            <a:extLst>
              <a:ext uri="{FF2B5EF4-FFF2-40B4-BE49-F238E27FC236}">
                <a16:creationId xmlns:a16="http://schemas.microsoft.com/office/drawing/2014/main" id="{9064950A-DB06-3842-A21F-7B5E89E29FA2}"/>
              </a:ext>
            </a:extLst>
          </p:cNvPr>
          <p:cNvPicPr>
            <a:picLocks noChangeAspect="1"/>
          </p:cNvPicPr>
          <p:nvPr/>
        </p:nvPicPr>
        <p:blipFill>
          <a:blip r:embed="rId3"/>
          <a:stretch>
            <a:fillRect/>
          </a:stretch>
        </p:blipFill>
        <p:spPr>
          <a:xfrm>
            <a:off x="4572000" y="2749256"/>
            <a:ext cx="4426665" cy="3112196"/>
          </a:xfrm>
          <a:prstGeom prst="rect">
            <a:avLst/>
          </a:prstGeom>
        </p:spPr>
      </p:pic>
    </p:spTree>
    <p:extLst>
      <p:ext uri="{BB962C8B-B14F-4D97-AF65-F5344CB8AC3E}">
        <p14:creationId xmlns:p14="http://schemas.microsoft.com/office/powerpoint/2010/main" val="1063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are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powerpoint-template-arena</Template>
  <TotalTime>465</TotalTime>
  <Words>1593</Words>
  <Application>Microsoft Macintosh PowerPoint</Application>
  <PresentationFormat>On-screen Show (4:3)</PresentationFormat>
  <Paragraphs>149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vt:lpstr>
      <vt:lpstr>powerpoint-template-arena</vt:lpstr>
      <vt:lpstr>Data management and  GDPR for researchers</vt:lpstr>
      <vt:lpstr>Research ethics (NESH)</vt:lpstr>
      <vt:lpstr>European Commission</vt:lpstr>
      <vt:lpstr>PowerPoint Presentation</vt:lpstr>
      <vt:lpstr>Why ARENA guidelines?</vt:lpstr>
      <vt:lpstr>PowerPoint Presentation</vt:lpstr>
      <vt:lpstr>PowerPoint Presentation</vt:lpstr>
      <vt:lpstr>GDPR: Possible pitfalls</vt:lpstr>
      <vt:lpstr>Personal data  = anything that discloses your identity, that is unique to you (GDPR: ‘any information relating to an identified or identifiable natural person’)</vt:lpstr>
      <vt:lpstr>PowerPoint Presentation</vt:lpstr>
      <vt:lpstr>PowerPoint Presentation</vt:lpstr>
      <vt:lpstr>Important distinction</vt:lpstr>
      <vt:lpstr>Re-use of data beyond original purpose</vt:lpstr>
      <vt:lpstr>PowerPoint Presentation</vt:lpstr>
      <vt:lpstr>Information to data subjects</vt:lpstr>
      <vt:lpstr>Participant Information Sheet</vt:lpstr>
      <vt:lpstr>PowerPoint Presentation</vt:lpstr>
      <vt:lpstr>Consent - Art. 6(1)(a)</vt:lpstr>
      <vt:lpstr>PowerPoint Presentation</vt:lpstr>
      <vt:lpstr>PowerPoint Presentation</vt:lpstr>
      <vt:lpstr>PowerPoint Presentation</vt:lpstr>
      <vt:lpstr>PowerPoint Presentation</vt:lpstr>
      <vt:lpstr>PowerPoint Presentation</vt:lpstr>
      <vt:lpstr>Principles of FAIR data management</vt:lpstr>
      <vt:lpstr>Data sharing</vt:lpstr>
      <vt:lpstr>PowerPoint Presentation</vt:lpstr>
      <vt:lpstr>Data management plans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and  GDPR for researchers</dc:title>
  <dc:creator>Marit Eldholm</dc:creator>
  <cp:lastModifiedBy>Marit Eldholm</cp:lastModifiedBy>
  <cp:revision>37</cp:revision>
  <dcterms:created xsi:type="dcterms:W3CDTF">2019-03-18T09:58:55Z</dcterms:created>
  <dcterms:modified xsi:type="dcterms:W3CDTF">2019-03-27T13:29:10Z</dcterms:modified>
</cp:coreProperties>
</file>