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8" r:id="rId4"/>
    <p:sldId id="279" r:id="rId5"/>
    <p:sldId id="284" r:id="rId6"/>
    <p:sldId id="283" r:id="rId7"/>
    <p:sldId id="285" r:id="rId8"/>
    <p:sldId id="257" r:id="rId9"/>
    <p:sldId id="282" r:id="rId10"/>
    <p:sldId id="289" r:id="rId11"/>
    <p:sldId id="288" r:id="rId12"/>
    <p:sldId id="272" r:id="rId13"/>
    <p:sldId id="273" r:id="rId14"/>
    <p:sldId id="287" r:id="rId15"/>
    <p:sldId id="276" r:id="rId16"/>
    <p:sldId id="286" r:id="rId17"/>
    <p:sldId id="265" r:id="rId18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64713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B3DC-1B32-4270-9970-4D640BC06017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F98E3-D522-479E-8876-4929B0881E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2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98E3-D522-479E-8876-4929B0881EE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49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Kari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98E3-D522-479E-8876-4929B0881EE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47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Kari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98E3-D522-479E-8876-4929B0881EE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50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98E3-D522-479E-8876-4929B0881EE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88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F98E3-D522-479E-8876-4929B0881EE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8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57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69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98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20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0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27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8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744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222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06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26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671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56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89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76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24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67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29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4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1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01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5400600" cy="3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8CB-0191-4BAE-BB2E-6E354562D8A4}" type="datetimeFigureOut">
              <a:rPr lang="nb-NO" smtClean="0"/>
              <a:t>19.08.2021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80"/>
            <a:ext cx="5400600" cy="3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programmes/aas-master/programme-options/chics/index.htmlhttps:/www.uio.no/english/studies/programmes/aas-master/programme-options/chi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io.no/english/studies/examinations/submissions/submit-answer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registrations/ca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special-needs-leave-part-tim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hf.uio.no/ikos/english/studies/master/reading-room/index.html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uio.no/english/studies/contact/speak-up/index.html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o.no/en/health-services/vaccines/covid-19-vaccine" TargetMode="External"/><Relationship Id="rId2" Type="http://schemas.openxmlformats.org/officeDocument/2006/relationships/hyperlink" Target="https://www.sio.no/en/health-services/covid-19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uio.no/english/about/hse/corona/" TargetMode="External"/><Relationship Id="rId4" Type="http://schemas.openxmlformats.org/officeDocument/2006/relationships/hyperlink" Target="https://www.uio.no/english/about/hse/corona/infection-prevention-measure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rude.lind@ikos.uio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programmes/aas-master/programme-options/chics/structur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international@ikos.uio.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programmes/aas-master/programme-options/chics/abroad/intpart-exchange-programme.html" TargetMode="External"/><Relationship Id="rId2" Type="http://schemas.openxmlformats.org/officeDocument/2006/relationships/hyperlink" Target="mailto:international@ikos.uio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programmes/eh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studies/registrations/studentweb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o.no/english/studies/registration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788" y="2448321"/>
            <a:ext cx="7847700" cy="2500865"/>
          </a:xfrm>
        </p:spPr>
        <p:txBody>
          <a:bodyPr anchor="ctr">
            <a:normAutofit/>
          </a:bodyPr>
          <a:lstStyle/>
          <a:p>
            <a:endParaRPr lang="nb-NO" b="1" dirty="0">
              <a:solidFill>
                <a:schemeClr val="tx1"/>
              </a:solidFill>
            </a:endParaRPr>
          </a:p>
          <a:p>
            <a:r>
              <a:rPr lang="nb-NO" b="1" dirty="0" err="1">
                <a:solidFill>
                  <a:schemeClr val="tx1"/>
                </a:solidFill>
              </a:rPr>
              <a:t>Welcome</a:t>
            </a:r>
            <a:r>
              <a:rPr lang="nb-NO" b="1" dirty="0">
                <a:solidFill>
                  <a:schemeClr val="tx1"/>
                </a:solidFill>
              </a:rPr>
              <a:t> to Asia </a:t>
            </a:r>
            <a:br>
              <a:rPr lang="nb-NO" b="1" dirty="0">
                <a:solidFill>
                  <a:schemeClr val="tx1"/>
                </a:solidFill>
              </a:rPr>
            </a:br>
            <a:r>
              <a:rPr lang="nb-NO" b="1" dirty="0">
                <a:solidFill>
                  <a:schemeClr val="tx1"/>
                </a:solidFill>
              </a:rPr>
              <a:t>and </a:t>
            </a:r>
            <a:r>
              <a:rPr lang="nb-NO" b="1" dirty="0" err="1">
                <a:solidFill>
                  <a:schemeClr val="tx1"/>
                </a:solidFill>
              </a:rPr>
              <a:t>Middle</a:t>
            </a:r>
            <a:r>
              <a:rPr lang="nb-NO" b="1" dirty="0">
                <a:solidFill>
                  <a:schemeClr val="tx1"/>
                </a:solidFill>
              </a:rPr>
              <a:t> East Studies:</a:t>
            </a:r>
          </a:p>
          <a:p>
            <a:r>
              <a:rPr lang="nb-NO" altLang="nb-NO" dirty="0" err="1">
                <a:solidFill>
                  <a:srgbClr val="320E04"/>
                </a:solidFill>
                <a:hlinkClick r:id="rId3"/>
              </a:rPr>
              <a:t>Chinese</a:t>
            </a:r>
            <a:r>
              <a:rPr lang="nb-NO" altLang="nb-NO" dirty="0">
                <a:solidFill>
                  <a:srgbClr val="320E04"/>
                </a:solidFill>
                <a:hlinkClick r:id="rId3"/>
              </a:rPr>
              <a:t> </a:t>
            </a:r>
            <a:r>
              <a:rPr lang="nb-NO" altLang="nb-NO" dirty="0" err="1">
                <a:solidFill>
                  <a:srgbClr val="320E04"/>
                </a:solidFill>
                <a:hlinkClick r:id="rId3"/>
              </a:rPr>
              <a:t>Culture</a:t>
            </a:r>
            <a:r>
              <a:rPr lang="nb-NO" altLang="nb-NO" dirty="0">
                <a:solidFill>
                  <a:srgbClr val="320E04"/>
                </a:solidFill>
                <a:hlinkClick r:id="rId3"/>
              </a:rPr>
              <a:t> and </a:t>
            </a:r>
            <a:r>
              <a:rPr lang="nb-NO" altLang="nb-NO" dirty="0" err="1">
                <a:solidFill>
                  <a:srgbClr val="320E04"/>
                </a:solidFill>
                <a:hlinkClick r:id="rId3"/>
              </a:rPr>
              <a:t>Society</a:t>
            </a:r>
            <a:endParaRPr lang="nb-NO" altLang="nb-NO" dirty="0">
              <a:solidFill>
                <a:srgbClr val="320E04"/>
              </a:solidFill>
            </a:endParaRPr>
          </a:p>
          <a:p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1910"/>
            <a:ext cx="937276" cy="937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55527"/>
            <a:ext cx="8424936" cy="19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B228-B636-45D2-A619-E67F0C5D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ctr">
            <a:normAutofit/>
          </a:bodyPr>
          <a:lstStyle/>
          <a:p>
            <a:r>
              <a:rPr lang="en-US" dirty="0" err="1"/>
              <a:t>Inspera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3A9D9-9479-41E1-8CAA-EAE37F7B3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1200151"/>
            <a:ext cx="302895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Digital examination system</a:t>
            </a:r>
          </a:p>
          <a:p>
            <a:pPr lvl="1">
              <a:lnSpc>
                <a:spcPct val="90000"/>
              </a:lnSpc>
            </a:pPr>
            <a:r>
              <a:rPr lang="en-US"/>
              <a:t>Term paper, portfolio (file upload)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1800"/>
              <a:t>Log in with UiO username and password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 marL="0" indent="0">
              <a:lnSpc>
                <a:spcPct val="90000"/>
              </a:lnSpc>
              <a:buNone/>
            </a:pPr>
            <a:r>
              <a:rPr lang="en-US" sz="1800">
                <a:hlinkClick r:id="rId2"/>
              </a:rPr>
              <a:t>https://www.uio.no/english/studies/examinations/submissions/submit-answer/</a:t>
            </a:r>
            <a:endParaRPr lang="en-US" sz="1800"/>
          </a:p>
          <a:p>
            <a:pPr marL="0" indent="0">
              <a:lnSpc>
                <a:spcPct val="90000"/>
              </a:lnSpc>
              <a:buNone/>
            </a:pPr>
            <a:r>
              <a:rPr lang="en-US" sz="1800"/>
              <a:t> </a:t>
            </a:r>
          </a:p>
        </p:txBody>
      </p:sp>
      <p:pic>
        <p:nvPicPr>
          <p:cNvPr id="2052" name="Picture 4" descr="Submit answer in Inspera - University of Oslo">
            <a:extLst>
              <a:ext uri="{FF2B5EF4-FFF2-40B4-BE49-F238E27FC236}">
                <a16:creationId xmlns:a16="http://schemas.microsoft.com/office/drawing/2014/main" id="{03F90B07-FE27-444A-949B-C46B641D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090930"/>
            <a:ext cx="3028950" cy="161291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290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nb-NO" sz="3200" b="1" dirty="0"/>
              <a:t>Student ID and student </a:t>
            </a:r>
            <a:r>
              <a:rPr lang="nb-NO" sz="3200" b="1" dirty="0" err="1"/>
              <a:t>card</a:t>
            </a:r>
            <a:endParaRPr lang="nb-N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819871"/>
          </a:xfrm>
        </p:spPr>
        <p:txBody>
          <a:bodyPr>
            <a:normAutofit fontScale="77500" lnSpcReduction="20000"/>
          </a:bodyPr>
          <a:lstStyle/>
          <a:p>
            <a:r>
              <a:rPr lang="nb-NO" sz="3000" dirty="0"/>
              <a:t>Digital student ID </a:t>
            </a:r>
            <a:r>
              <a:rPr lang="nb-NO" sz="3000" dirty="0" err="1"/>
              <a:t>app</a:t>
            </a:r>
            <a:r>
              <a:rPr lang="nb-NO" sz="3000" dirty="0"/>
              <a:t> on </a:t>
            </a:r>
            <a:r>
              <a:rPr lang="nb-NO" sz="3000" dirty="0" err="1"/>
              <a:t>your</a:t>
            </a:r>
            <a:r>
              <a:rPr lang="nb-NO" sz="3000" dirty="0"/>
              <a:t> mobile </a:t>
            </a:r>
            <a:r>
              <a:rPr lang="nb-NO" sz="3000" dirty="0" err="1"/>
              <a:t>phone</a:t>
            </a:r>
            <a:endParaRPr lang="nb-NO" sz="3000" dirty="0"/>
          </a:p>
          <a:p>
            <a:pPr lvl="1"/>
            <a:r>
              <a:rPr lang="nb-NO" dirty="0"/>
              <a:t>Register as a student in </a:t>
            </a:r>
            <a:r>
              <a:rPr lang="nb-NO" dirty="0" err="1"/>
              <a:t>Studentweb</a:t>
            </a:r>
            <a:endParaRPr lang="nb-NO" dirty="0"/>
          </a:p>
          <a:p>
            <a:pPr lvl="1"/>
            <a:r>
              <a:rPr lang="nb-NO" dirty="0" err="1"/>
              <a:t>Pay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semester </a:t>
            </a:r>
            <a:r>
              <a:rPr lang="nb-NO" dirty="0" err="1"/>
              <a:t>fee</a:t>
            </a:r>
            <a:endParaRPr lang="nb-NO" dirty="0"/>
          </a:p>
          <a:p>
            <a:pPr lvl="1"/>
            <a:endParaRPr lang="nb-NO" sz="2400" dirty="0"/>
          </a:p>
          <a:p>
            <a:r>
              <a:rPr lang="nb-NO" sz="3000" dirty="0"/>
              <a:t>Student </a:t>
            </a:r>
            <a:r>
              <a:rPr lang="nb-NO" sz="3000" dirty="0" err="1"/>
              <a:t>card</a:t>
            </a:r>
            <a:endParaRPr lang="nb-NO" sz="3000" dirty="0"/>
          </a:p>
          <a:p>
            <a:pPr lvl="1"/>
            <a:r>
              <a:rPr lang="nb-NO" dirty="0"/>
              <a:t>Access to </a:t>
            </a:r>
            <a:r>
              <a:rPr lang="nb-NO" dirty="0" err="1"/>
              <a:t>buildings</a:t>
            </a:r>
            <a:r>
              <a:rPr lang="nb-NO" dirty="0"/>
              <a:t> and </a:t>
            </a:r>
            <a:r>
              <a:rPr lang="nb-NO" dirty="0" err="1"/>
              <a:t>rooms</a:t>
            </a:r>
            <a:r>
              <a:rPr lang="nb-NO" dirty="0"/>
              <a:t>, </a:t>
            </a:r>
            <a:r>
              <a:rPr lang="nb-NO" dirty="0" err="1"/>
              <a:t>retrieving</a:t>
            </a:r>
            <a:r>
              <a:rPr lang="nb-NO" dirty="0"/>
              <a:t> </a:t>
            </a:r>
            <a:r>
              <a:rPr lang="nb-NO" dirty="0" err="1"/>
              <a:t>printouts</a:t>
            </a:r>
            <a:r>
              <a:rPr lang="nb-NO" dirty="0"/>
              <a:t>, </a:t>
            </a:r>
            <a:r>
              <a:rPr lang="nb-NO" dirty="0" err="1"/>
              <a:t>library</a:t>
            </a:r>
            <a:r>
              <a:rPr lang="nb-NO" dirty="0"/>
              <a:t> </a:t>
            </a:r>
            <a:r>
              <a:rPr lang="nb-NO" dirty="0" err="1"/>
              <a:t>card</a:t>
            </a:r>
            <a:endParaRPr lang="nb-NO" dirty="0"/>
          </a:p>
          <a:p>
            <a:pPr lvl="1"/>
            <a:r>
              <a:rPr lang="nb-NO" dirty="0" err="1"/>
              <a:t>SiO</a:t>
            </a:r>
            <a:r>
              <a:rPr lang="nb-NO" dirty="0"/>
              <a:t> </a:t>
            </a:r>
            <a:r>
              <a:rPr lang="nb-NO" dirty="0" err="1"/>
              <a:t>Customer</a:t>
            </a:r>
            <a:r>
              <a:rPr lang="nb-NO" dirty="0"/>
              <a:t> Service in </a:t>
            </a:r>
            <a:r>
              <a:rPr lang="nb-NO" dirty="0" err="1"/>
              <a:t>the</a:t>
            </a:r>
            <a:r>
              <a:rPr lang="nb-NO" dirty="0"/>
              <a:t> Kristian Ottosen </a:t>
            </a:r>
            <a:r>
              <a:rPr lang="nb-NO" dirty="0" err="1"/>
              <a:t>building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Bring valid semester </a:t>
            </a:r>
            <a:r>
              <a:rPr lang="nb-NO" dirty="0" err="1"/>
              <a:t>receipt</a:t>
            </a:r>
            <a:r>
              <a:rPr lang="nb-NO" dirty="0"/>
              <a:t> and </a:t>
            </a:r>
            <a:r>
              <a:rPr lang="nb-NO" dirty="0" err="1"/>
              <a:t>passport</a:t>
            </a:r>
            <a:r>
              <a:rPr lang="nb-NO" dirty="0"/>
              <a:t>/</a:t>
            </a:r>
            <a:r>
              <a:rPr lang="nb-NO" dirty="0" err="1"/>
              <a:t>national</a:t>
            </a:r>
            <a:r>
              <a:rPr lang="nb-NO" dirty="0"/>
              <a:t> ID</a:t>
            </a:r>
          </a:p>
          <a:p>
            <a:pPr lvl="1"/>
            <a:endParaRPr lang="nb-NO" dirty="0">
              <a:hlinkClick r:id="rId3"/>
            </a:endParaRPr>
          </a:p>
          <a:p>
            <a:pPr marL="457200" lvl="1" indent="0">
              <a:buNone/>
            </a:pPr>
            <a:r>
              <a:rPr lang="nb-NO" dirty="0">
                <a:hlinkClick r:id="rId3"/>
              </a:rPr>
              <a:t>https://www.uio.no/english/studies/registrations/card/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323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Special needs and leave of absence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Special needs in everyday study situation</a:t>
            </a:r>
          </a:p>
          <a:p>
            <a:r>
              <a:rPr lang="nb-NO" sz="2800" dirty="0"/>
              <a:t>Special </a:t>
            </a:r>
            <a:r>
              <a:rPr lang="nb-NO" sz="2800" dirty="0" err="1"/>
              <a:t>examination</a:t>
            </a:r>
            <a:r>
              <a:rPr lang="nb-NO" sz="2800" dirty="0"/>
              <a:t> arrangements</a:t>
            </a:r>
          </a:p>
          <a:p>
            <a:r>
              <a:rPr lang="en-US" sz="2800" dirty="0"/>
              <a:t>Leave of absence and reduced study progression</a:t>
            </a:r>
          </a:p>
          <a:p>
            <a:endParaRPr lang="nb-NO" dirty="0"/>
          </a:p>
          <a:p>
            <a:pPr marL="0" indent="0" algn="ctr">
              <a:buNone/>
            </a:pPr>
            <a:r>
              <a:rPr lang="nb-NO" sz="2800" dirty="0" err="1"/>
              <a:t>Contact</a:t>
            </a:r>
            <a:r>
              <a:rPr lang="nb-NO" sz="2800" dirty="0"/>
              <a:t> </a:t>
            </a:r>
            <a:r>
              <a:rPr lang="nb-NO" sz="2800" dirty="0" err="1"/>
              <a:t>your</a:t>
            </a:r>
            <a:r>
              <a:rPr lang="nb-NO" sz="2800" dirty="0"/>
              <a:t> student </a:t>
            </a:r>
            <a:r>
              <a:rPr lang="nb-NO" sz="2800" dirty="0" err="1"/>
              <a:t>advisor</a:t>
            </a:r>
            <a:r>
              <a:rPr lang="nb-NO" sz="2800" dirty="0"/>
              <a:t>!</a:t>
            </a:r>
          </a:p>
          <a:p>
            <a:pPr marL="0" indent="0" algn="ctr">
              <a:buNone/>
            </a:pPr>
            <a:r>
              <a:rPr lang="nb-NO" sz="2800" dirty="0"/>
              <a:t>Application deadline: 1. September/1. </a:t>
            </a:r>
            <a:r>
              <a:rPr lang="nb-NO" sz="2800" dirty="0" err="1"/>
              <a:t>February</a:t>
            </a:r>
            <a:endParaRPr lang="nb-NO" sz="2800" dirty="0"/>
          </a:p>
          <a:p>
            <a:pPr marL="0" indent="0" algn="ctr">
              <a:buNone/>
            </a:pPr>
            <a:r>
              <a:rPr lang="nb-NO" sz="2800" dirty="0">
                <a:hlinkClick r:id="rId3"/>
              </a:rPr>
              <a:t>https://www.uio.no/english/studies/special-needs-leave-part-time/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00853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9750-129F-4691-BCBD-2E3611FA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600" b="1"/>
            </a:br>
            <a:r>
              <a:rPr lang="en-US" sz="2600" b="1"/>
              <a:t>Reading room for master’s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020E-6769-4485-9F96-5F7FD3A8A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1200152"/>
            <a:ext cx="2726060" cy="3459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3</a:t>
            </a:r>
            <a:r>
              <a:rPr lang="en-US" sz="1300" baseline="30000" dirty="0"/>
              <a:t>rd</a:t>
            </a:r>
            <a:r>
              <a:rPr lang="en-US" sz="1300" dirty="0"/>
              <a:t> floor in P. A. </a:t>
            </a:r>
            <a:r>
              <a:rPr lang="en-US" sz="1300" dirty="0" err="1"/>
              <a:t>Munchs</a:t>
            </a:r>
            <a:r>
              <a:rPr lang="en-US" sz="1300" dirty="0"/>
              <a:t> building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Access with your student card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Book a space up to three days in advance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Fixed spaces in the reading room are only given to students with documented special needs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Book cabinets: masterlesesal@ikos.uio.no with name and locker number for registration 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One meter </a:t>
            </a:r>
            <a:r>
              <a:rPr lang="en-US" sz="1400" dirty="0">
                <a:solidFill>
                  <a:srgbClr val="000000"/>
                </a:solidFill>
              </a:rPr>
              <a:t>social distancing requirement</a:t>
            </a:r>
            <a:endParaRPr lang="en-US" sz="13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>
                <a:hlinkClick r:id="rId2"/>
              </a:rPr>
              <a:t>https://www.hf.uio.no/ikos/english/studies/master/reading-room/index.html</a:t>
            </a: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1026" name="Picture 2" descr="Bilde av lesesalen i P.A. Munchs hus">
            <a:extLst>
              <a:ext uri="{FF2B5EF4-FFF2-40B4-BE49-F238E27FC236}">
                <a16:creationId xmlns:a16="http://schemas.microsoft.com/office/drawing/2014/main" id="{53F2411D-7C0A-4BC5-8FF8-E7BF596B8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r="21863" b="-2"/>
          <a:stretch/>
        </p:blipFill>
        <p:spPr bwMode="auto">
          <a:xfrm>
            <a:off x="4629150" y="1200151"/>
            <a:ext cx="2319115" cy="23797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8556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B51863-D444-48CD-90DF-6EF19B06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216" y="3600450"/>
            <a:ext cx="4114800" cy="42505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87217" y="843558"/>
            <a:ext cx="3514353" cy="2232248"/>
          </a:xfrm>
          <a:noFill/>
        </p:spPr>
      </p:pic>
      <p:sp>
        <p:nvSpPr>
          <p:cNvPr id="3" name="Rectangle 2"/>
          <p:cNvSpPr/>
          <p:nvPr/>
        </p:nvSpPr>
        <p:spPr>
          <a:xfrm>
            <a:off x="2487216" y="4025505"/>
            <a:ext cx="4114800" cy="603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spcBef>
                <a:spcPct val="20000"/>
              </a:spcBef>
            </a:pPr>
            <a:r>
              <a:rPr lang="en-US" sz="1050">
                <a:solidFill>
                  <a:prstClr val="black"/>
                </a:solidFill>
                <a:latin typeface="Calibri"/>
                <a:hlinkClick r:id="rId5"/>
              </a:rPr>
              <a:t>https://www.uio.no/english/studies/contact/speak-up/index.html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67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1EF3B2-CA07-4F75-A5D5-CF8DC300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>
            <a:normAutofit/>
          </a:bodyPr>
          <a:lstStyle/>
          <a:p>
            <a:r>
              <a:rPr lang="en-US" sz="2400" b="1" dirty="0"/>
              <a:t>Corona information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40D9A4-7487-4CDA-872C-451EC9DA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63230"/>
            <a:ext cx="6172200" cy="3956792"/>
          </a:xfrm>
        </p:spPr>
        <p:txBody>
          <a:bodyPr>
            <a:normAutofit fontScale="40000" lnSpcReduction="20000"/>
          </a:bodyPr>
          <a:lstStyle/>
          <a:p>
            <a:r>
              <a:rPr lang="en-US" sz="3400" dirty="0">
                <a:solidFill>
                  <a:srgbClr val="000000"/>
                </a:solidFill>
              </a:rPr>
              <a:t>All students can book a corona-test at </a:t>
            </a:r>
            <a:r>
              <a:rPr lang="en-US" sz="3400" dirty="0" err="1">
                <a:solidFill>
                  <a:srgbClr val="000000"/>
                </a:solidFill>
                <a:hlinkClick r:id="rId2"/>
              </a:rPr>
              <a:t>SiO</a:t>
            </a:r>
            <a:r>
              <a:rPr lang="en-US" sz="3400" dirty="0">
                <a:solidFill>
                  <a:srgbClr val="000000"/>
                </a:solidFill>
                <a:hlinkClick r:id="rId2"/>
              </a:rPr>
              <a:t> Health</a:t>
            </a:r>
            <a:r>
              <a:rPr lang="en-US" sz="3400" dirty="0">
                <a:solidFill>
                  <a:srgbClr val="000000"/>
                </a:solidFill>
              </a:rPr>
              <a:t>.</a:t>
            </a:r>
          </a:p>
          <a:p>
            <a:pPr fontAlgn="base"/>
            <a:r>
              <a:rPr lang="en-US" sz="3400" dirty="0">
                <a:solidFill>
                  <a:srgbClr val="000000"/>
                </a:solidFill>
              </a:rPr>
              <a:t>Infection prevention e-course:</a:t>
            </a:r>
          </a:p>
          <a:p>
            <a:pPr lvl="1" fontAlgn="base"/>
            <a:r>
              <a:rPr lang="en-US" sz="3400" dirty="0">
                <a:solidFill>
                  <a:srgbClr val="000000"/>
                </a:solidFill>
              </a:rPr>
              <a:t>You may complete a 15-minute online digital infection prevention course before coming to campus in Canvas</a:t>
            </a:r>
          </a:p>
          <a:p>
            <a:pPr marL="385762" indent="-342900" fontAlgn="base"/>
            <a:r>
              <a:rPr lang="en-US" sz="3400" dirty="0">
                <a:solidFill>
                  <a:srgbClr val="000000"/>
                </a:solidFill>
              </a:rPr>
              <a:t>Students will be exempt from social distancing requirements during teaching.</a:t>
            </a:r>
          </a:p>
          <a:p>
            <a:pPr marL="385762" indent="-342900" fontAlgn="base"/>
            <a:r>
              <a:rPr lang="en-US" sz="3400" dirty="0">
                <a:solidFill>
                  <a:srgbClr val="000000"/>
                </a:solidFill>
              </a:rPr>
              <a:t>In our reading rooms we will maintain the one meter social distancing requirement and the booking system. </a:t>
            </a:r>
          </a:p>
          <a:p>
            <a:pPr marL="685800" lvl="1" indent="-342900" fontAlgn="base"/>
            <a:r>
              <a:rPr lang="en-US" sz="3400" dirty="0">
                <a:solidFill>
                  <a:srgbClr val="000000"/>
                </a:solidFill>
              </a:rPr>
              <a:t>All courses will start hybrid, but may be offered physical only later in the semester</a:t>
            </a:r>
          </a:p>
          <a:p>
            <a:pPr fontAlgn="base"/>
            <a:r>
              <a:rPr lang="en-US" sz="3400" dirty="0">
                <a:solidFill>
                  <a:srgbClr val="000000"/>
                </a:solidFill>
              </a:rPr>
              <a:t>Register for vaccine: </a:t>
            </a:r>
            <a:r>
              <a:rPr lang="en-US" sz="3400" dirty="0">
                <a:solidFill>
                  <a:srgbClr val="000000"/>
                </a:solidFill>
                <a:hlinkClick r:id="rId3"/>
              </a:rPr>
              <a:t>https://www.sio.no/en/health-services/vaccines/covid-19-vaccine</a:t>
            </a:r>
            <a:endParaRPr lang="en-US" sz="3400" dirty="0">
              <a:solidFill>
                <a:srgbClr val="000000"/>
              </a:solidFill>
            </a:endParaRPr>
          </a:p>
          <a:p>
            <a:pPr fontAlgn="base"/>
            <a:r>
              <a:rPr lang="en-US" sz="3400" dirty="0">
                <a:solidFill>
                  <a:srgbClr val="000000"/>
                </a:solidFill>
              </a:rPr>
              <a:t>The </a:t>
            </a:r>
            <a:r>
              <a:rPr lang="en-US" sz="3400" dirty="0" err="1">
                <a:solidFill>
                  <a:srgbClr val="000000"/>
                </a:solidFill>
              </a:rPr>
              <a:t>Smittestopp</a:t>
            </a:r>
            <a:r>
              <a:rPr lang="en-US" sz="3400" dirty="0">
                <a:solidFill>
                  <a:srgbClr val="000000"/>
                </a:solidFill>
              </a:rPr>
              <a:t> app</a:t>
            </a:r>
          </a:p>
          <a:p>
            <a:r>
              <a:rPr lang="en-US" sz="3400" dirty="0"/>
              <a:t>As you already know: R</a:t>
            </a:r>
            <a:r>
              <a:rPr lang="en-US" sz="3400" dirty="0">
                <a:solidFill>
                  <a:srgbClr val="000000"/>
                </a:solidFill>
              </a:rPr>
              <a:t>emember social distancing, wash your hands and stay at home if you are sick.</a:t>
            </a:r>
          </a:p>
          <a:p>
            <a:pPr marL="42862" indent="0" fontAlgn="base">
              <a:buNone/>
            </a:pPr>
            <a:endParaRPr lang="en-US" sz="3500" dirty="0">
              <a:solidFill>
                <a:srgbClr val="000000"/>
              </a:solidFill>
              <a:hlinkClick r:id="rId4"/>
            </a:endParaRPr>
          </a:p>
          <a:p>
            <a:pPr marL="42862" indent="0" fontAlgn="base">
              <a:buNone/>
            </a:pPr>
            <a:r>
              <a:rPr lang="en-US" sz="3500" dirty="0">
                <a:solidFill>
                  <a:srgbClr val="000000"/>
                </a:solidFill>
                <a:hlinkClick r:id="rId5"/>
              </a:rPr>
              <a:t>https://www.uio.no/english/about/hse/corona/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-Neue"/>
              </a:rPr>
            </a:br>
            <a:endParaRPr lang="en-US" b="0" i="0" dirty="0">
              <a:solidFill>
                <a:srgbClr val="000000"/>
              </a:solidFill>
              <a:effectLst/>
              <a:latin typeface="Helvetica-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4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b-NO" sz="2000" b="1" dirty="0"/>
            </a:br>
            <a:r>
              <a:rPr lang="nb-NO" sz="3600" b="1" dirty="0" err="1"/>
              <a:t>Contact</a:t>
            </a:r>
            <a:r>
              <a:rPr lang="nb-NO" sz="3600" b="1" dirty="0"/>
              <a:t> </a:t>
            </a:r>
            <a:r>
              <a:rPr lang="nb-NO" sz="3600" b="1" dirty="0" err="1"/>
              <a:t>information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88843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endParaRPr lang="nb-NO" altLang="nb-NO" sz="1800" dirty="0"/>
          </a:p>
          <a:p>
            <a:pPr marL="0" indent="0">
              <a:buNone/>
              <a:defRPr/>
            </a:pPr>
            <a:r>
              <a:rPr lang="nb-NO" altLang="nb-NO" sz="2800" dirty="0"/>
              <a:t>Student </a:t>
            </a:r>
            <a:r>
              <a:rPr lang="nb-NO" altLang="nb-NO" sz="2800" dirty="0" err="1"/>
              <a:t>advisor</a:t>
            </a:r>
            <a:r>
              <a:rPr lang="nb-NO" altLang="nb-NO" sz="2800" dirty="0"/>
              <a:t>: Trude Lind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nb-NO" altLang="nb-NO" sz="2800" dirty="0"/>
              <a:t>Meetings by appointment – send </a:t>
            </a:r>
            <a:r>
              <a:rPr lang="nb-NO" altLang="nb-NO" sz="2800" dirty="0" err="1"/>
              <a:t>me</a:t>
            </a:r>
            <a:r>
              <a:rPr lang="nb-NO" altLang="nb-NO" sz="2800" dirty="0"/>
              <a:t> an email first</a:t>
            </a:r>
          </a:p>
          <a:p>
            <a:pPr marL="0" indent="0">
              <a:buNone/>
              <a:defRPr/>
            </a:pPr>
            <a:r>
              <a:rPr lang="nb-NO" altLang="nb-NO" sz="2800" dirty="0"/>
              <a:t>E-mail: </a:t>
            </a:r>
            <a:r>
              <a:rPr lang="nb-NO" altLang="nb-NO" sz="2800" dirty="0">
                <a:hlinkClick r:id="rId2"/>
              </a:rPr>
              <a:t>trude.lind@ikos.uio.no</a:t>
            </a:r>
            <a:r>
              <a:rPr lang="nb-NO" altLang="nb-NO" sz="2800" dirty="0"/>
              <a:t> </a:t>
            </a:r>
          </a:p>
          <a:p>
            <a:pPr marL="0" indent="0">
              <a:buNone/>
              <a:defRPr/>
            </a:pPr>
            <a:r>
              <a:rPr lang="nb-NO" altLang="nb-NO" sz="2800" dirty="0"/>
              <a:t>Phone: +47 22 85 </a:t>
            </a:r>
            <a:r>
              <a:rPr lang="nb-NO" altLang="nb-NO" sz="2800"/>
              <a:t>81 05</a:t>
            </a:r>
            <a:endParaRPr lang="nb-NO" altLang="nb-NO" sz="28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63764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 err="1"/>
              <a:t>Programme</a:t>
            </a:r>
            <a:r>
              <a:rPr lang="nb-NO" dirty="0"/>
              <a:t> </a:t>
            </a:r>
            <a:r>
              <a:rPr lang="nb-NO" dirty="0" err="1"/>
              <a:t>structure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 course of study consists of a total of 120 ECTS credits:</a:t>
            </a:r>
          </a:p>
          <a:p>
            <a:pPr lvl="1" fontAlgn="base"/>
            <a:r>
              <a:rPr lang="en-US" dirty="0"/>
              <a:t>Compulsory courses, 40 credits</a:t>
            </a:r>
          </a:p>
          <a:p>
            <a:pPr lvl="1" fontAlgn="base"/>
            <a:r>
              <a:rPr lang="en-US" dirty="0"/>
              <a:t>Elective courses, 20 credits</a:t>
            </a:r>
          </a:p>
          <a:p>
            <a:pPr lvl="1" fontAlgn="base"/>
            <a:r>
              <a:rPr lang="en-US" dirty="0"/>
              <a:t>Thesis preparation, 30 credits (different options)</a:t>
            </a:r>
          </a:p>
          <a:p>
            <a:pPr lvl="1" fontAlgn="base"/>
            <a:r>
              <a:rPr lang="en-US" dirty="0"/>
              <a:t>Master’s thesis, 30 credits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38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439" y="413202"/>
            <a:ext cx="5082342" cy="4318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836" y="4731990"/>
            <a:ext cx="58363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>
                <a:hlinkClick r:id="rId3"/>
              </a:rPr>
              <a:t>https://www.uio.no/english/studies/programmes/aas-master/programme-options/chics/structure/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60536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88" y="699542"/>
            <a:ext cx="8229600" cy="857250"/>
          </a:xfrm>
        </p:spPr>
        <p:txBody>
          <a:bodyPr>
            <a:noAutofit/>
          </a:bodyPr>
          <a:lstStyle/>
          <a:p>
            <a:r>
              <a:rPr lang="nb-NO" sz="2800" dirty="0"/>
              <a:t>AMS4900 - </a:t>
            </a:r>
            <a:r>
              <a:rPr lang="en-US" sz="2800" dirty="0"/>
              <a:t>International Project Term in Asia and the Middle East</a:t>
            </a:r>
            <a:br>
              <a:rPr lang="en-US" sz="2800" dirty="0"/>
            </a:b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0150"/>
            <a:ext cx="8640960" cy="3747863"/>
          </a:xfrm>
        </p:spPr>
        <p:txBody>
          <a:bodyPr>
            <a:noAutofit/>
          </a:bodyPr>
          <a:lstStyle/>
          <a:p>
            <a:endParaRPr lang="nb-NO" sz="1800" dirty="0"/>
          </a:p>
          <a:p>
            <a:r>
              <a:rPr lang="nb-NO" sz="1800" dirty="0"/>
              <a:t>Third semester</a:t>
            </a:r>
          </a:p>
          <a:p>
            <a:r>
              <a:rPr lang="en-US" sz="1800" dirty="0"/>
              <a:t>Internship that will give you an opportunity to get relevant</a:t>
            </a:r>
          </a:p>
          <a:p>
            <a:pPr marL="0" indent="0">
              <a:buNone/>
            </a:pPr>
            <a:r>
              <a:rPr lang="en-US" sz="1800" dirty="0"/>
              <a:t>work experience, use your academic skills in a practical manner, </a:t>
            </a:r>
          </a:p>
          <a:p>
            <a:pPr marL="0" indent="0">
              <a:buNone/>
            </a:pPr>
            <a:r>
              <a:rPr lang="en-US" sz="1800" dirty="0"/>
              <a:t>and present yourself in an international work environment</a:t>
            </a:r>
          </a:p>
          <a:p>
            <a:r>
              <a:rPr lang="en-US" sz="1800" dirty="0"/>
              <a:t>The internship must be carried out at an </a:t>
            </a:r>
          </a:p>
          <a:p>
            <a:pPr marL="0" indent="0">
              <a:buNone/>
            </a:pPr>
            <a:r>
              <a:rPr lang="en-US" sz="1800" dirty="0"/>
              <a:t>embassy/consulate or in an organization/company in East Asia</a:t>
            </a:r>
          </a:p>
          <a:p>
            <a:r>
              <a:rPr lang="en-US" sz="1800" dirty="0"/>
              <a:t>Internship through </a:t>
            </a:r>
            <a:r>
              <a:rPr lang="en-US" sz="1800" dirty="0" err="1"/>
              <a:t>UiO's</a:t>
            </a:r>
            <a:r>
              <a:rPr lang="en-US" sz="1800" dirty="0"/>
              <a:t> agreement with the Ministry of Foreign Affairs (UD) - </a:t>
            </a:r>
            <a:r>
              <a:rPr lang="en-US" sz="1800" b="1" dirty="0"/>
              <a:t>only for students with a Norwegian citizenship</a:t>
            </a:r>
          </a:p>
          <a:p>
            <a:r>
              <a:rPr lang="en-US" sz="1800" dirty="0"/>
              <a:t>Information meeting in the spring. Contact: </a:t>
            </a:r>
            <a:r>
              <a:rPr lang="en-US" sz="1800" dirty="0">
                <a:hlinkClick r:id="rId2"/>
              </a:rPr>
              <a:t>international@ikos.uio.no</a:t>
            </a:r>
            <a:r>
              <a:rPr lang="en-US" sz="1800" dirty="0"/>
              <a:t> </a:t>
            </a:r>
            <a:endParaRPr lang="nb-NO" sz="1800" dirty="0"/>
          </a:p>
        </p:txBody>
      </p:sp>
      <p:pic>
        <p:nvPicPr>
          <p:cNvPr id="2050" name="Picture 2" descr="AMS ppt laste 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20" y="987573"/>
            <a:ext cx="2494144" cy="21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6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987574"/>
            <a:ext cx="8756451" cy="4104456"/>
          </a:xfrm>
        </p:spPr>
        <p:txBody>
          <a:bodyPr>
            <a:noAutofit/>
          </a:bodyPr>
          <a:lstStyle/>
          <a:p>
            <a:r>
              <a:rPr lang="en-US" sz="2400" dirty="0"/>
              <a:t>Third semester</a:t>
            </a:r>
          </a:p>
          <a:p>
            <a:r>
              <a:rPr lang="en-US" sz="2400" dirty="0"/>
              <a:t>The INTPART exchange </a:t>
            </a:r>
          </a:p>
          <a:p>
            <a:pPr marL="0" indent="0">
              <a:buNone/>
            </a:pPr>
            <a:r>
              <a:rPr lang="en-US" sz="2400" dirty="0" err="1"/>
              <a:t>programme</a:t>
            </a:r>
            <a:r>
              <a:rPr lang="en-US" sz="2400" dirty="0"/>
              <a:t> with Zhejiang University</a:t>
            </a:r>
          </a:p>
          <a:p>
            <a:r>
              <a:rPr lang="nb-NO" sz="2400" dirty="0" err="1"/>
              <a:t>Scholarships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72.000 NOK </a:t>
            </a:r>
          </a:p>
          <a:p>
            <a:r>
              <a:rPr lang="nb-NO" sz="2400" dirty="0" err="1"/>
              <a:t>Contact</a:t>
            </a:r>
            <a:r>
              <a:rPr lang="nb-NO" sz="2400" dirty="0"/>
              <a:t>: </a:t>
            </a:r>
            <a:r>
              <a:rPr lang="nb-NO" sz="2400" dirty="0">
                <a:hlinkClick r:id="rId2"/>
              </a:rPr>
              <a:t>international@ikos.uio.no</a:t>
            </a:r>
            <a:endParaRPr lang="nb-NO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b-NO" sz="2400" dirty="0">
                <a:hlinkClick r:id="rId3"/>
              </a:rPr>
              <a:t>https://www.uio.no/english/studies/programmes/aas-master/programme-options/chics/abroad/intpart-exchange-programme.html</a:t>
            </a:r>
            <a:endParaRPr lang="nb-NO" sz="2400" dirty="0"/>
          </a:p>
        </p:txBody>
      </p:sp>
      <p:pic>
        <p:nvPicPr>
          <p:cNvPr id="1030" name="Picture 6" descr="Zhejiang University: #1 in Hangzhou | Times Higher Education (TH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39" y="987574"/>
            <a:ext cx="4088758" cy="23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8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6384" r="7618" b="3"/>
          <a:stretch/>
        </p:blipFill>
        <p:spPr>
          <a:xfrm>
            <a:off x="2487216" y="459581"/>
            <a:ext cx="4245024" cy="3086100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AC66250-D32C-4B96-8A9B-292C91310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56" y="3723878"/>
            <a:ext cx="5760640" cy="1368152"/>
          </a:xfrm>
        </p:spPr>
        <p:txBody>
          <a:bodyPr>
            <a:normAutofit lnSpcReduction="10000"/>
          </a:bodyPr>
          <a:lstStyle/>
          <a:p>
            <a:pPr marL="171450" indent="-171450">
              <a:buFontTx/>
              <a:buChar char="-"/>
            </a:pPr>
            <a:r>
              <a:rPr lang="en-US" dirty="0"/>
              <a:t>Develop interdisciplinary competence in environmental and climate change studies.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Parallel with your Master </a:t>
            </a:r>
            <a:r>
              <a:rPr lang="en-US" dirty="0" err="1"/>
              <a:t>programme</a:t>
            </a:r>
            <a:r>
              <a:rPr lang="en-US" dirty="0"/>
              <a:t> over two years. </a:t>
            </a:r>
          </a:p>
          <a:p>
            <a:pPr marL="171450" indent="-171450">
              <a:buFontTx/>
              <a:buChar char="-"/>
            </a:pPr>
            <a:r>
              <a:rPr lang="en-US" dirty="0"/>
              <a:t>20 credits in total: 4 courses (5 credits each).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Information meeting 23 September 16:15. Time and place will come under “messages” and in “my studies”.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Application: deadline 15 October. </a:t>
            </a:r>
          </a:p>
          <a:p>
            <a:r>
              <a:rPr lang="en-US" dirty="0">
                <a:hlinkClick r:id="rId3"/>
              </a:rPr>
              <a:t>https://www.uio.no/english/studies/programmes/ehs/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5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b-NO" sz="36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nb-NO" sz="3200" b="1" dirty="0" err="1"/>
              <a:t>Registrations</a:t>
            </a:r>
            <a:r>
              <a:rPr lang="nb-NO" sz="3200" b="1" dirty="0"/>
              <a:t> </a:t>
            </a:r>
            <a:r>
              <a:rPr lang="nb-NO" sz="3200" b="1" dirty="0" err="1"/>
              <a:t>every</a:t>
            </a:r>
            <a:r>
              <a:rPr lang="nb-NO" sz="3200" b="1" dirty="0"/>
              <a:t> semester</a:t>
            </a:r>
            <a:endParaRPr lang="nb-NO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394472"/>
          </a:xfrm>
        </p:spPr>
        <p:txBody>
          <a:bodyPr>
            <a:normAutofit/>
          </a:bodyPr>
          <a:lstStyle/>
          <a:p>
            <a:pPr marL="539750" indent="-457200"/>
            <a:r>
              <a:rPr lang="nb-NO" altLang="nb-NO" dirty="0"/>
              <a:t>Register and </a:t>
            </a:r>
            <a:r>
              <a:rPr lang="nb-NO" altLang="nb-NO" dirty="0" err="1"/>
              <a:t>apply</a:t>
            </a:r>
            <a:r>
              <a:rPr lang="nb-NO" altLang="nb-NO" dirty="0"/>
              <a:t> for </a:t>
            </a:r>
            <a:r>
              <a:rPr lang="nb-NO" altLang="nb-NO" dirty="0" err="1"/>
              <a:t>courses</a:t>
            </a:r>
            <a:r>
              <a:rPr lang="nb-NO" altLang="nb-NO" dirty="0"/>
              <a:t> in </a:t>
            </a:r>
            <a:r>
              <a:rPr lang="nb-NO" altLang="nb-NO" dirty="0" err="1">
                <a:hlinkClick r:id="rId3"/>
              </a:rPr>
              <a:t>Studentweb</a:t>
            </a:r>
            <a:endParaRPr lang="nb-NO" altLang="nb-NO" dirty="0"/>
          </a:p>
          <a:p>
            <a:pPr marL="539750" indent="-457200"/>
            <a:r>
              <a:rPr lang="nb-NO" altLang="nb-NO" dirty="0" err="1"/>
              <a:t>Pay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semester </a:t>
            </a:r>
            <a:r>
              <a:rPr lang="nb-NO" altLang="nb-NO" dirty="0" err="1"/>
              <a:t>fee</a:t>
            </a:r>
            <a:r>
              <a:rPr lang="nb-NO" altLang="nb-NO" dirty="0"/>
              <a:t> and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Kopinor</a:t>
            </a:r>
            <a:r>
              <a:rPr lang="nb-NO" altLang="nb-NO" dirty="0"/>
              <a:t> </a:t>
            </a:r>
            <a:r>
              <a:rPr lang="nb-NO" altLang="nb-NO" dirty="0" err="1"/>
              <a:t>fee</a:t>
            </a:r>
            <a:endParaRPr lang="nb-NO" altLang="nb-NO" dirty="0"/>
          </a:p>
          <a:p>
            <a:pPr marL="539750" indent="-457200"/>
            <a:r>
              <a:rPr lang="nb-NO" altLang="nb-NO" dirty="0" err="1"/>
              <a:t>Registration</a:t>
            </a:r>
            <a:r>
              <a:rPr lang="nb-NO" altLang="nb-NO" dirty="0"/>
              <a:t> deadline: </a:t>
            </a:r>
          </a:p>
          <a:p>
            <a:pPr marL="939800" lvl="1" indent="-457200"/>
            <a:r>
              <a:rPr lang="nb-NO" altLang="nb-NO" dirty="0"/>
              <a:t>Autumn: 1 September</a:t>
            </a:r>
          </a:p>
          <a:p>
            <a:pPr marL="939800" lvl="1" indent="-457200"/>
            <a:r>
              <a:rPr lang="nb-NO" altLang="nb-NO" dirty="0"/>
              <a:t>Spring: 1 </a:t>
            </a:r>
            <a:r>
              <a:rPr lang="nb-NO" altLang="nb-NO" dirty="0" err="1"/>
              <a:t>February</a:t>
            </a:r>
            <a:endParaRPr lang="nb-NO" altLang="nb-NO" dirty="0"/>
          </a:p>
          <a:p>
            <a:pPr marL="482600" lvl="1" indent="0">
              <a:buNone/>
            </a:pPr>
            <a:r>
              <a:rPr lang="nb-NO" dirty="0">
                <a:hlinkClick r:id="rId4"/>
              </a:rPr>
              <a:t>https://www.uio.no/english/studies/registrations/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002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D7DE-32E2-460F-89CA-0F96BE8A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Canvas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B7CF-F988-420D-B814-98CF925DE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1200151"/>
            <a:ext cx="3028950" cy="3394472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communicate with teachers and students</a:t>
            </a:r>
          </a:p>
          <a:p>
            <a:pPr fontAlgn="base"/>
            <a:r>
              <a:rPr lang="en-US" dirty="0"/>
              <a:t>submit papers</a:t>
            </a:r>
          </a:p>
          <a:p>
            <a:pPr fontAlgn="base"/>
            <a:r>
              <a:rPr lang="en-US" dirty="0"/>
              <a:t>find deadlines and messages from the teacher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6EC88-2CC1-46C2-BBEE-D5FF296C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439705"/>
            <a:ext cx="3028950" cy="2915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90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9C99-1299-4789-AC14-2DDAB6C4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My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949F-440E-4EA5-A991-770D8E657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0" y="1200151"/>
            <a:ext cx="3028950" cy="3394472"/>
          </a:xfrm>
        </p:spPr>
        <p:txBody>
          <a:bodyPr>
            <a:normAutofit/>
          </a:bodyPr>
          <a:lstStyle/>
          <a:p>
            <a:r>
              <a:rPr lang="en-US" dirty="0"/>
              <a:t>schedule with teaching, exams and Canvas assignments</a:t>
            </a:r>
          </a:p>
          <a:p>
            <a:r>
              <a:rPr lang="en-US" dirty="0"/>
              <a:t>messages from your courses and study 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shortcuts to tools and services 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8B606A-B7E8-4DCE-AD84-3CEBE4D23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659411"/>
            <a:ext cx="3028950" cy="2475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91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825</Words>
  <Application>Microsoft Office PowerPoint</Application>
  <PresentationFormat>Skjermfremvisning (16:9)</PresentationFormat>
  <Paragraphs>110</Paragraphs>
  <Slides>16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Helvetica-Neue</vt:lpstr>
      <vt:lpstr>Office Theme</vt:lpstr>
      <vt:lpstr>1_Office Theme</vt:lpstr>
      <vt:lpstr>PowerPoint-presentasjon</vt:lpstr>
      <vt:lpstr> Programme structure </vt:lpstr>
      <vt:lpstr>PowerPoint-presentasjon</vt:lpstr>
      <vt:lpstr>AMS4900 - International Project Term in Asia and the Middle East </vt:lpstr>
      <vt:lpstr>INTPART</vt:lpstr>
      <vt:lpstr>PowerPoint-presentasjon</vt:lpstr>
      <vt:lpstr> Registrations every semester</vt:lpstr>
      <vt:lpstr>Canvas </vt:lpstr>
      <vt:lpstr>My studies</vt:lpstr>
      <vt:lpstr>Inspera</vt:lpstr>
      <vt:lpstr>Student ID and student card</vt:lpstr>
      <vt:lpstr>Special needs and leave of absence</vt:lpstr>
      <vt:lpstr> Reading room for master’s students</vt:lpstr>
      <vt:lpstr>PowerPoint-presentasjon</vt:lpstr>
      <vt:lpstr>Corona information</vt:lpstr>
      <vt:lpstr> Contact information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 Ørbech Jensen</dc:creator>
  <cp:lastModifiedBy>Trude Lind</cp:lastModifiedBy>
  <cp:revision>120</cp:revision>
  <dcterms:created xsi:type="dcterms:W3CDTF">2017-07-06T08:26:29Z</dcterms:created>
  <dcterms:modified xsi:type="dcterms:W3CDTF">2021-08-19T09:30:02Z</dcterms:modified>
</cp:coreProperties>
</file>