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4" r:id="rId4"/>
    <p:sldId id="267" r:id="rId5"/>
    <p:sldId id="268" r:id="rId6"/>
    <p:sldId id="269" r:id="rId7"/>
    <p:sldId id="262" r:id="rId8"/>
    <p:sldId id="261" r:id="rId9"/>
    <p:sldId id="263" r:id="rId10"/>
  </p:sldIdLst>
  <p:sldSz cx="9144000" cy="6858000" type="screen4x3"/>
  <p:notesSz cx="67945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0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514" autoAdjust="0"/>
  </p:normalViewPr>
  <p:slideViewPr>
    <p:cSldViewPr>
      <p:cViewPr>
        <p:scale>
          <a:sx n="107" d="100"/>
          <a:sy n="107" d="100"/>
        </p:scale>
        <p:origin x="-1734" y="-276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09FC990-16CC-A943-88A8-656DB0C6E9ED}" type="datetime1">
              <a:rPr lang="nb-NO"/>
              <a:pPr>
                <a:defRPr/>
              </a:pPr>
              <a:t>23.10.2014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16F7A48-B98A-5546-97B6-8C31D1F2755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78613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20C865A-4C18-3C42-A0B7-7FE5A2B5B0A2}" type="datetime1">
              <a:rPr lang="nb-NO"/>
              <a:pPr>
                <a:defRPr/>
              </a:pPr>
              <a:t>23.10.2014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Click to edit Master text styles</a:t>
            </a:r>
          </a:p>
          <a:p>
            <a:pPr lvl="1"/>
            <a:r>
              <a:rPr lang="nb-NO" noProof="0" smtClean="0"/>
              <a:t>Second level</a:t>
            </a:r>
          </a:p>
          <a:p>
            <a:pPr lvl="2"/>
            <a:r>
              <a:rPr lang="nb-NO" noProof="0" smtClean="0"/>
              <a:t>Third level</a:t>
            </a:r>
          </a:p>
          <a:p>
            <a:pPr lvl="3"/>
            <a:r>
              <a:rPr lang="nb-NO" noProof="0" smtClean="0"/>
              <a:t>Fourth level</a:t>
            </a:r>
          </a:p>
          <a:p>
            <a:pPr lvl="4"/>
            <a:r>
              <a:rPr lang="nb-NO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0223475-E561-764C-A6DB-18B5241BED0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46143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1737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5114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6292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6731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3350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1905000"/>
            <a:ext cx="6934200" cy="1143000"/>
          </a:xfrm>
        </p:spPr>
        <p:txBody>
          <a:bodyPr anchor="b"/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3048000"/>
            <a:ext cx="7315200" cy="1752600"/>
          </a:xfrm>
        </p:spPr>
        <p:txBody>
          <a:bodyPr/>
          <a:lstStyle>
            <a:lvl1pPr marL="0" indent="0">
              <a:buFontTx/>
              <a:buNone/>
              <a:defRPr sz="3000" b="1" i="0" baseline="0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B3BC739-F4FD-744C-9A66-AA6DBAD3FE4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163E8ED-AD5F-F844-AAC7-61CD233003C8}" type="datetime1">
              <a:rPr lang="nb-NO"/>
              <a:pPr>
                <a:defRPr/>
              </a:pPr>
              <a:t>23.10.2014</a:t>
            </a:fld>
            <a:endParaRPr lang="nb-NO" dirty="0"/>
          </a:p>
        </p:txBody>
      </p:sp>
      <p:pic>
        <p:nvPicPr>
          <p:cNvPr id="1031" name="Picture 12" descr="UiO_A_cmyk.eps"/>
          <p:cNvPicPr>
            <a:picLocks noChangeAspect="1"/>
          </p:cNvPicPr>
          <p:nvPr/>
        </p:nvPicPr>
        <p:blipFill>
          <a:blip r:embed="rId13"/>
          <a:srcRect b="82573"/>
          <a:stretch>
            <a:fillRect/>
          </a:stretch>
        </p:blipFill>
        <p:spPr bwMode="auto">
          <a:xfrm>
            <a:off x="304800" y="152400"/>
            <a:ext cx="23907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5"/>
          <p:cNvSpPr>
            <a:spLocks noGrp="1"/>
          </p:cNvSpPr>
          <p:nvPr>
            <p:ph type="ctrTitle" sz="quarter"/>
          </p:nvPr>
        </p:nvSpPr>
        <p:spPr>
          <a:xfrm>
            <a:off x="827584" y="2996952"/>
            <a:ext cx="6934200" cy="1143000"/>
          </a:xfrm>
        </p:spPr>
        <p:txBody>
          <a:bodyPr/>
          <a:lstStyle/>
          <a:p>
            <a:pPr eaLnBrk="1" hangingPunct="1"/>
            <a:r>
              <a:rPr lang="nb-NO" sz="4000" dirty="0" err="1" smtClean="0"/>
              <a:t>Lønnscontrollerforum</a:t>
            </a:r>
            <a:r>
              <a:rPr lang="nb-NO" sz="4000" dirty="0" smtClean="0"/>
              <a:t> </a:t>
            </a:r>
            <a:r>
              <a:rPr lang="nb-NO" sz="4000" dirty="0" smtClean="0"/>
              <a:t>torsdag 23.10.2014</a:t>
            </a:r>
            <a:endParaRPr lang="nb-NO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Agenda for møtet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3568" y="1981200"/>
            <a:ext cx="8003232" cy="41148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nb-NO" dirty="0" smtClean="0"/>
              <a:t>Innsendte kontrollmatriser</a:t>
            </a:r>
          </a:p>
          <a:p>
            <a:pPr marL="514350" indent="-514350">
              <a:buAutoNum type="arabicPeriod"/>
            </a:pPr>
            <a:r>
              <a:rPr lang="nb-NO" dirty="0" smtClean="0"/>
              <a:t>Endring i lov om statens </a:t>
            </a:r>
            <a:r>
              <a:rPr lang="nb-NO" dirty="0" smtClean="0"/>
              <a:t>pensjonskasse</a:t>
            </a:r>
          </a:p>
          <a:p>
            <a:pPr marL="514350" indent="-514350">
              <a:buAutoNum type="arabicPeriod"/>
            </a:pPr>
            <a:r>
              <a:rPr lang="nb-NO" dirty="0" smtClean="0"/>
              <a:t>Bilagsutbetalinger – hvordan bli bedre?</a:t>
            </a:r>
            <a:endParaRPr lang="nb-NO" dirty="0" smtClean="0"/>
          </a:p>
          <a:p>
            <a:pPr marL="514350" indent="-514350">
              <a:buAutoNum type="arabicPeriod"/>
            </a:pPr>
            <a:r>
              <a:rPr lang="nb-NO" dirty="0" smtClean="0"/>
              <a:t>Eventuelt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7696200" cy="1143000"/>
          </a:xfrm>
        </p:spPr>
        <p:txBody>
          <a:bodyPr/>
          <a:lstStyle/>
          <a:p>
            <a:r>
              <a:rPr lang="nb-NO" dirty="0" smtClean="0"/>
              <a:t>Innsendte kontrollmatriser</a:t>
            </a:r>
            <a:endParaRPr lang="nb-NO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232021"/>
              </p:ext>
            </p:extLst>
          </p:nvPr>
        </p:nvGraphicFramePr>
        <p:xfrm>
          <a:off x="611560" y="1052736"/>
          <a:ext cx="7200800" cy="54726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4052"/>
                <a:gridCol w="838521"/>
                <a:gridCol w="838521"/>
                <a:gridCol w="1076102"/>
                <a:gridCol w="1132004"/>
                <a:gridCol w="838521"/>
                <a:gridCol w="1373079"/>
              </a:tblGrid>
              <a:tr h="47588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u="none" strike="noStrike" dirty="0">
                          <a:effectLst/>
                        </a:rPr>
                        <a:t>Enhet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u="none" strike="noStrike" dirty="0">
                          <a:effectLst/>
                        </a:rPr>
                        <a:t>Bilag kontrollert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u="none" strike="noStrike" dirty="0">
                          <a:effectLst/>
                        </a:rPr>
                        <a:t>Bilag med feil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u="none" strike="noStrike" dirty="0">
                          <a:effectLst/>
                        </a:rPr>
                        <a:t>Beskrivelse feil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u="none" strike="noStrike" dirty="0">
                          <a:effectLst/>
                        </a:rPr>
                        <a:t>Fastlønnede kontrollert 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u="none" strike="noStrike" dirty="0">
                          <a:effectLst/>
                        </a:rPr>
                        <a:t>Fastlønn feil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u="none" strike="noStrike" dirty="0">
                          <a:effectLst/>
                        </a:rPr>
                        <a:t>Fastlønn - type feil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13819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u="none" strike="noStrike" dirty="0">
                          <a:effectLst/>
                        </a:rPr>
                        <a:t>TF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 dirty="0">
                          <a:effectLst/>
                        </a:rPr>
                        <a:t>10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 dirty="0">
                          <a:effectLst/>
                        </a:rPr>
                        <a:t>1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 dirty="0">
                          <a:effectLst/>
                        </a:rPr>
                        <a:t>Avvik sats lønnstrinn bilag/</a:t>
                      </a:r>
                      <a:r>
                        <a:rPr lang="nb-NO" sz="1000" u="none" strike="noStrike" dirty="0" err="1">
                          <a:effectLst/>
                        </a:rPr>
                        <a:t>utbet</a:t>
                      </a:r>
                      <a:r>
                        <a:rPr lang="nb-NO" sz="1000" u="none" strike="noStrike" dirty="0">
                          <a:effectLst/>
                        </a:rPr>
                        <a:t>.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30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 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88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u="none" strike="noStrike" dirty="0">
                          <a:effectLst/>
                        </a:rPr>
                        <a:t>JF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11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3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 dirty="0">
                          <a:effectLst/>
                        </a:rPr>
                        <a:t>Manglende LTR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 dirty="0">
                          <a:effectLst/>
                        </a:rPr>
                        <a:t>437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4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1 feil start/stopp, 3 feil kontering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939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u="none" strike="noStrike" dirty="0">
                          <a:effectLst/>
                        </a:rPr>
                        <a:t>MED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 dirty="0">
                          <a:effectLst/>
                        </a:rPr>
                        <a:t> 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 dirty="0">
                          <a:effectLst/>
                        </a:rPr>
                        <a:t> 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 dirty="0">
                          <a:effectLst/>
                        </a:rPr>
                        <a:t> 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 dirty="0">
                          <a:effectLst/>
                        </a:rPr>
                        <a:t> 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 dirty="0">
                          <a:effectLst/>
                        </a:rPr>
                        <a:t> 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 dirty="0">
                          <a:effectLst/>
                        </a:rPr>
                        <a:t> 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7588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u="none" strike="noStrike" dirty="0">
                          <a:effectLst/>
                        </a:rPr>
                        <a:t>HF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9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1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For lite utbetalt?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 dirty="0">
                          <a:effectLst/>
                        </a:rPr>
                        <a:t>841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 dirty="0">
                          <a:effectLst/>
                        </a:rPr>
                        <a:t>2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2 Feil kontering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939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u="none" strike="noStrike" dirty="0">
                          <a:effectLst/>
                        </a:rPr>
                        <a:t>MN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 dirty="0">
                          <a:effectLst/>
                        </a:rPr>
                        <a:t> 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 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 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 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 dirty="0">
                          <a:effectLst/>
                        </a:rPr>
                        <a:t> 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 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7939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u="none" strike="noStrike" dirty="0">
                          <a:effectLst/>
                        </a:rPr>
                        <a:t>OD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 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 dirty="0">
                          <a:effectLst/>
                        </a:rPr>
                        <a:t> 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 dirty="0">
                          <a:effectLst/>
                        </a:rPr>
                        <a:t> 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 dirty="0">
                          <a:effectLst/>
                        </a:rPr>
                        <a:t> 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 dirty="0">
                          <a:effectLst/>
                        </a:rPr>
                        <a:t> 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 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7939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u="none" strike="noStrike" dirty="0">
                          <a:effectLst/>
                        </a:rPr>
                        <a:t>SV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 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 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 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 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 dirty="0">
                          <a:effectLst/>
                        </a:rPr>
                        <a:t> 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 dirty="0">
                          <a:effectLst/>
                        </a:rPr>
                        <a:t> 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7939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u="none" strike="noStrike" dirty="0">
                          <a:effectLst/>
                        </a:rPr>
                        <a:t>UV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 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 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 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 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 dirty="0">
                          <a:effectLst/>
                        </a:rPr>
                        <a:t> 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 dirty="0">
                          <a:effectLst/>
                        </a:rPr>
                        <a:t> 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37939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u="none" strike="noStrike" dirty="0">
                          <a:effectLst/>
                        </a:rPr>
                        <a:t>KHM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 dirty="0">
                          <a:effectLst/>
                        </a:rPr>
                        <a:t> 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 dirty="0">
                          <a:effectLst/>
                        </a:rPr>
                        <a:t> 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 dirty="0">
                          <a:effectLst/>
                        </a:rPr>
                        <a:t> 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200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 dirty="0">
                          <a:effectLst/>
                        </a:rPr>
                        <a:t>20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20 feil kontering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939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u="none" strike="noStrike" dirty="0">
                          <a:effectLst/>
                        </a:rPr>
                        <a:t>NHM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 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 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 dirty="0">
                          <a:effectLst/>
                        </a:rPr>
                        <a:t> 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 dirty="0">
                          <a:effectLst/>
                        </a:rPr>
                        <a:t> 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 dirty="0">
                          <a:effectLst/>
                        </a:rPr>
                        <a:t> 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 dirty="0">
                          <a:effectLst/>
                        </a:rPr>
                        <a:t> 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713819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u="none" strike="noStrike" dirty="0">
                          <a:effectLst/>
                        </a:rPr>
                        <a:t>LOS/Sentrene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15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1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1 Manglende kopi av arbeidsavtale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 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 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 dirty="0">
                          <a:effectLst/>
                        </a:rPr>
                        <a:t> 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75880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u="none" strike="noStrike" dirty="0">
                          <a:effectLst/>
                        </a:rPr>
                        <a:t>EA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7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1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Feil v/ ung arbeidstaker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240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 dirty="0">
                          <a:effectLst/>
                        </a:rPr>
                        <a:t> 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939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u="none" strike="noStrike" dirty="0">
                          <a:effectLst/>
                        </a:rPr>
                        <a:t>USIT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10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 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293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2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 dirty="0">
                          <a:effectLst/>
                        </a:rPr>
                        <a:t>2 Feil kontering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939"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1" u="none" strike="noStrike" dirty="0">
                          <a:effectLst/>
                        </a:rPr>
                        <a:t>UB</a:t>
                      </a:r>
                      <a:endParaRPr lang="nb-NO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27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>
                          <a:effectLst/>
                        </a:rPr>
                        <a:t> 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218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000" u="none" strike="noStrike">
                          <a:effectLst/>
                        </a:rPr>
                        <a:t>0</a:t>
                      </a:r>
                      <a:endParaRPr lang="nb-NO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u="none" strike="noStrike" dirty="0">
                          <a:effectLst/>
                        </a:rPr>
                        <a:t> </a:t>
                      </a:r>
                      <a:endParaRPr lang="nb-N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45" marR="8945" marT="89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68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 smtClean="0"/>
              <a:t>Endring i lov om statens pensjonskasse</a:t>
            </a:r>
            <a:endParaRPr lang="nb-NO" sz="28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Endring i minstegrense for medlemskap</a:t>
            </a:r>
          </a:p>
          <a:p>
            <a:r>
              <a:rPr lang="nb-NO" dirty="0" smtClean="0"/>
              <a:t>20 % stilling?? – Høring med frist 09.10.2014</a:t>
            </a:r>
          </a:p>
          <a:p>
            <a:r>
              <a:rPr lang="nb-NO" b="1" dirty="0" smtClean="0"/>
              <a:t>Foreslått virkningstidspunkt</a:t>
            </a:r>
            <a:r>
              <a:rPr lang="nb-NO" dirty="0" smtClean="0"/>
              <a:t>: 01.01.2015</a:t>
            </a:r>
          </a:p>
          <a:p>
            <a:r>
              <a:rPr lang="nb-NO" b="1" dirty="0" smtClean="0"/>
              <a:t>Konsekvenser</a:t>
            </a:r>
            <a:r>
              <a:rPr lang="nb-NO" dirty="0" smtClean="0"/>
              <a:t>: Økonomisk, arbeidsavtaler, praktisk i SAP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89077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Bilagsutbetalinger – hvordan bli bedre?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Antall returer aug-21.10.2014 bilagslønn:</a:t>
            </a:r>
          </a:p>
          <a:p>
            <a:r>
              <a:rPr lang="nb-NO" dirty="0" smtClean="0"/>
              <a:t>Ca. 150</a:t>
            </a:r>
          </a:p>
          <a:p>
            <a:endParaRPr lang="nb-NO" dirty="0" smtClean="0"/>
          </a:p>
          <a:p>
            <a:r>
              <a:rPr lang="nb-NO" dirty="0"/>
              <a:t>Antall returer aug-21.10.2014 </a:t>
            </a:r>
            <a:r>
              <a:rPr lang="nb-NO" dirty="0" smtClean="0"/>
              <a:t>utlegg/ reise: ca. 290</a:t>
            </a:r>
          </a:p>
          <a:p>
            <a:endParaRPr lang="nb-NO" dirty="0"/>
          </a:p>
          <a:p>
            <a:r>
              <a:rPr lang="nb-NO" dirty="0" smtClean="0"/>
              <a:t>Returer = arbeidskrevende i SL, dobbeltarbeid på enhet…..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87347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696200" cy="1143000"/>
          </a:xfrm>
        </p:spPr>
        <p:txBody>
          <a:bodyPr/>
          <a:lstStyle/>
          <a:p>
            <a:r>
              <a:rPr lang="nb-NO" dirty="0" smtClean="0"/>
              <a:t>A-ordningen og STYRK-koder…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90600" y="1124744"/>
            <a:ext cx="7696200" cy="4971256"/>
          </a:xfrm>
        </p:spPr>
        <p:txBody>
          <a:bodyPr/>
          <a:lstStyle/>
          <a:p>
            <a:r>
              <a:rPr lang="nb-NO" dirty="0" smtClean="0"/>
              <a:t>Alle ansatte skal ha STYRK-kode i tillegg til SKO </a:t>
            </a:r>
            <a:r>
              <a:rPr lang="nb-NO" dirty="0" err="1" smtClean="0"/>
              <a:t>fom</a:t>
            </a:r>
            <a:r>
              <a:rPr lang="nb-NO" dirty="0" smtClean="0"/>
              <a:t>. 01.01.2015 (første rapportering 15.02.2014).</a:t>
            </a:r>
          </a:p>
          <a:p>
            <a:r>
              <a:rPr lang="nb-NO" dirty="0" smtClean="0"/>
              <a:t>20 SKO i bruk ved UiO uten 1:1 forhold med STYRK-kode pr. i dag = ca. 3000 ansatte</a:t>
            </a:r>
          </a:p>
          <a:p>
            <a:r>
              <a:rPr lang="nb-NO" dirty="0" smtClean="0"/>
              <a:t>Fordeling: </a:t>
            </a:r>
          </a:p>
          <a:p>
            <a:endParaRPr lang="nb-NO" dirty="0" smtClean="0"/>
          </a:p>
          <a:p>
            <a:endParaRPr lang="nb-NO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501008"/>
            <a:ext cx="1952625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9131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3284984"/>
            <a:ext cx="1080120" cy="216024"/>
          </a:xfrm>
          <a:prstGeom prst="rect">
            <a:avLst/>
          </a:prstGeom>
          <a:solidFill>
            <a:srgbClr val="F2D0E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chemeClr val="tx1"/>
                </a:solidFill>
              </a:rPr>
              <a:t>juli</a:t>
            </a:r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31640" y="3284984"/>
            <a:ext cx="1080120" cy="216024"/>
          </a:xfrm>
          <a:prstGeom prst="rect">
            <a:avLst/>
          </a:prstGeom>
          <a:solidFill>
            <a:srgbClr val="F2D0E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chemeClr val="tx1"/>
                </a:solidFill>
              </a:rPr>
              <a:t>aug</a:t>
            </a:r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11760" y="3284984"/>
            <a:ext cx="1080120" cy="216024"/>
          </a:xfrm>
          <a:prstGeom prst="rect">
            <a:avLst/>
          </a:prstGeom>
          <a:solidFill>
            <a:srgbClr val="F2D0E4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chemeClr val="tx1"/>
                </a:solidFill>
              </a:rPr>
              <a:t>sep</a:t>
            </a:r>
            <a:endParaRPr lang="nb-NO" sz="1200" dirty="0">
              <a:solidFill>
                <a:schemeClr val="tx1"/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3491880" y="3284984"/>
            <a:ext cx="3240360" cy="216024"/>
            <a:chOff x="3491880" y="3284984"/>
            <a:chExt cx="3240360" cy="216024"/>
          </a:xfrm>
        </p:grpSpPr>
        <p:sp>
          <p:nvSpPr>
            <p:cNvPr id="6" name="Rectangle 5"/>
            <p:cNvSpPr/>
            <p:nvPr/>
          </p:nvSpPr>
          <p:spPr>
            <a:xfrm>
              <a:off x="5652120" y="3284984"/>
              <a:ext cx="1080120" cy="216024"/>
            </a:xfrm>
            <a:prstGeom prst="rect">
              <a:avLst/>
            </a:prstGeom>
            <a:ln w="6350">
              <a:solidFill>
                <a:schemeClr val="accent5">
                  <a:shade val="95000"/>
                  <a:satMod val="105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b-NO" sz="1200" dirty="0" smtClean="0">
                  <a:solidFill>
                    <a:schemeClr val="tx1"/>
                  </a:solidFill>
                </a:rPr>
                <a:t>des</a:t>
              </a:r>
              <a:endParaRPr lang="nb-NO" sz="1200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491880" y="3284984"/>
              <a:ext cx="1080120" cy="216024"/>
            </a:xfrm>
            <a:prstGeom prst="rect">
              <a:avLst/>
            </a:prstGeom>
            <a:ln w="6350">
              <a:solidFill>
                <a:schemeClr val="accent5">
                  <a:shade val="95000"/>
                  <a:satMod val="105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b-NO" sz="1200" dirty="0" smtClean="0">
                  <a:solidFill>
                    <a:schemeClr val="tx1"/>
                  </a:solidFill>
                </a:rPr>
                <a:t>okt</a:t>
              </a:r>
              <a:endParaRPr lang="nb-NO" sz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572000" y="3284984"/>
              <a:ext cx="1080120" cy="216024"/>
            </a:xfrm>
            <a:prstGeom prst="rect">
              <a:avLst/>
            </a:prstGeom>
            <a:ln w="6350">
              <a:solidFill>
                <a:schemeClr val="accent5">
                  <a:shade val="95000"/>
                  <a:satMod val="105000"/>
                </a:schemeClr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nb-NO" sz="1200" dirty="0" smtClean="0">
                  <a:solidFill>
                    <a:schemeClr val="tx1"/>
                  </a:solidFill>
                </a:rPr>
                <a:t>nov</a:t>
              </a:r>
              <a:endParaRPr lang="nb-NO" sz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 rot="5400000">
            <a:off x="3563491" y="3069357"/>
            <a:ext cx="43363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3347864" y="4509120"/>
            <a:ext cx="1224136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19.10.14</a:t>
            </a:r>
            <a:endParaRPr lang="nb-NO" sz="1000" dirty="0" smtClean="0">
              <a:solidFill>
                <a:schemeClr val="tx1"/>
              </a:solidFill>
            </a:endParaRP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Innrapporterings-dato for enhetene</a:t>
            </a: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644008" y="4509120"/>
            <a:ext cx="936104" cy="5040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31.10.14</a:t>
            </a: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Korrigerings-kjøring</a:t>
            </a: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347864" y="1988840"/>
            <a:ext cx="792088" cy="86409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1. uke oktober</a:t>
            </a: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PCP0 rapport tilgjenglig</a:t>
            </a: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732240" y="3284984"/>
            <a:ext cx="1080120" cy="2160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chemeClr val="tx1"/>
                </a:solidFill>
              </a:rPr>
              <a:t>jan</a:t>
            </a:r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812360" y="3284984"/>
            <a:ext cx="1008112" cy="2160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chemeClr val="tx1"/>
                </a:solidFill>
              </a:rPr>
              <a:t>feb</a:t>
            </a:r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187624" y="1988840"/>
            <a:ext cx="792088" cy="86409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1. uke august</a:t>
            </a: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PCP0 rapport tilgjenglig</a:t>
            </a: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588224" y="1988840"/>
            <a:ext cx="792088" cy="86409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1. uke januar</a:t>
            </a: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PCP0 rapport tilgjenglig</a:t>
            </a: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339752" y="4509120"/>
            <a:ext cx="936104" cy="5040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31.08.15</a:t>
            </a:r>
            <a:endParaRPr lang="nb-NO" sz="1000" dirty="0" smtClean="0">
              <a:solidFill>
                <a:schemeClr val="tx1"/>
              </a:solidFill>
            </a:endParaRP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Korrigerings-kjøring</a:t>
            </a: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7884368" y="4509120"/>
            <a:ext cx="936104" cy="5040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31.01.15</a:t>
            </a:r>
            <a:endParaRPr lang="nb-NO" sz="1000" dirty="0" smtClean="0">
              <a:solidFill>
                <a:schemeClr val="tx1"/>
              </a:solidFill>
            </a:endParaRP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Korrigerings-kjøring</a:t>
            </a:r>
            <a:endParaRPr lang="nb-NO" sz="100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1331243" y="3069357"/>
            <a:ext cx="43363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6803851" y="3069357"/>
            <a:ext cx="43363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899592" y="4509120"/>
            <a:ext cx="1368152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23.08.2015</a:t>
            </a:r>
            <a:endParaRPr lang="nb-NO" sz="1000" dirty="0" smtClean="0">
              <a:solidFill>
                <a:schemeClr val="tx1"/>
              </a:solidFill>
            </a:endParaRP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Innrapporterings-dato for enhetene</a:t>
            </a: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553200" y="4509120"/>
            <a:ext cx="1259160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25.01.15</a:t>
            </a: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Innrapporterings-dato for enhetene</a:t>
            </a: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331640" y="1124744"/>
            <a:ext cx="1368152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27.08.15 </a:t>
            </a:r>
            <a:r>
              <a:rPr lang="nb-NO" sz="1000" dirty="0" smtClean="0">
                <a:solidFill>
                  <a:schemeClr val="tx1"/>
                </a:solidFill>
              </a:rPr>
              <a:t>kl. 14.00</a:t>
            </a: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Lønnskontroller- forum (LKF)</a:t>
            </a: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707904" y="1124744"/>
            <a:ext cx="1296144" cy="57606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23.10.14 kl.14.30</a:t>
            </a: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Lønnskontroller- forum (LKF) rom 389 HF</a:t>
            </a: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948264" y="1124744"/>
            <a:ext cx="1152128" cy="5040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29.01.15 kl.14</a:t>
            </a: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Lønnskontroller- forum (LKF)</a:t>
            </a:r>
            <a:endParaRPr lang="nb-NO" sz="1000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19" idx="0"/>
          </p:cNvCxnSpPr>
          <p:nvPr/>
        </p:nvCxnSpPr>
        <p:spPr>
          <a:xfrm rot="16200000" flipV="1">
            <a:off x="2033718" y="3735034"/>
            <a:ext cx="1008112" cy="540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8" idx="2"/>
          </p:cNvCxnSpPr>
          <p:nvPr/>
        </p:nvCxnSpPr>
        <p:spPr>
          <a:xfrm flipH="1">
            <a:off x="4283968" y="1700808"/>
            <a:ext cx="72008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1296430" y="2456098"/>
            <a:ext cx="16561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2" idx="0"/>
          </p:cNvCxnSpPr>
          <p:nvPr/>
        </p:nvCxnSpPr>
        <p:spPr>
          <a:xfrm rot="16200000" flipV="1">
            <a:off x="4265966" y="3663026"/>
            <a:ext cx="1008112" cy="684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>
            <a:off x="6697030" y="2456098"/>
            <a:ext cx="16561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6200000" flipV="1">
            <a:off x="7506326" y="3663026"/>
            <a:ext cx="1008112" cy="684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 flipH="1" flipV="1">
            <a:off x="1259632" y="3933056"/>
            <a:ext cx="100811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 flipH="1" flipV="1">
            <a:off x="3491880" y="3933056"/>
            <a:ext cx="100811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 flipH="1" flipV="1">
            <a:off x="6732240" y="3933056"/>
            <a:ext cx="100811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Date Placeholder 4"/>
          <p:cNvSpPr txBox="1">
            <a:spLocks/>
          </p:cNvSpPr>
          <p:nvPr/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9pPr>
          </a:lstStyle>
          <a:p>
            <a:endParaRPr lang="nb-NO" dirty="0"/>
          </a:p>
        </p:txBody>
      </p:sp>
      <p:sp>
        <p:nvSpPr>
          <p:cNvPr id="45" name="Title 42"/>
          <p:cNvSpPr txBox="1">
            <a:spLocks/>
          </p:cNvSpPr>
          <p:nvPr/>
        </p:nvSpPr>
        <p:spPr bwMode="auto">
          <a:xfrm>
            <a:off x="467544" y="440707"/>
            <a:ext cx="8229600" cy="56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9pPr>
          </a:lstStyle>
          <a:p>
            <a:r>
              <a:rPr lang="nb-NO" sz="2000" dirty="0" smtClean="0"/>
              <a:t>Oversikt over rapportering for </a:t>
            </a:r>
            <a:r>
              <a:rPr lang="nb-NO" sz="2000" dirty="0" smtClean="0"/>
              <a:t>2014/2015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872447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827584" y="3852227"/>
            <a:ext cx="1152128" cy="2160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chemeClr val="tx1"/>
                </a:solidFill>
              </a:rPr>
              <a:t>jan</a:t>
            </a:r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979712" y="3852227"/>
            <a:ext cx="1152128" cy="2160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chemeClr val="tx1"/>
                </a:solidFill>
              </a:rPr>
              <a:t>feb</a:t>
            </a:r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588224" y="3852227"/>
            <a:ext cx="1152128" cy="2160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chemeClr val="tx1"/>
                </a:solidFill>
              </a:rPr>
              <a:t>juni</a:t>
            </a:r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31840" y="3852227"/>
            <a:ext cx="1152128" cy="2160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chemeClr val="tx1"/>
                </a:solidFill>
              </a:rPr>
              <a:t>mar</a:t>
            </a:r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283968" y="3852227"/>
            <a:ext cx="1152128" cy="2160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chemeClr val="tx1"/>
                </a:solidFill>
              </a:rPr>
              <a:t>april</a:t>
            </a:r>
            <a:endParaRPr lang="nb-NO" sz="12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436096" y="3852227"/>
            <a:ext cx="1152128" cy="2160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chemeClr val="tx1"/>
                </a:solidFill>
              </a:rPr>
              <a:t>mai</a:t>
            </a:r>
            <a:endParaRPr lang="nb-NO" sz="1200" dirty="0">
              <a:solidFill>
                <a:schemeClr val="tx1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5400000">
            <a:off x="4355579" y="3636600"/>
            <a:ext cx="43363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4067944" y="5076363"/>
            <a:ext cx="1224136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19.04.15</a:t>
            </a:r>
            <a:endParaRPr lang="nb-NO" sz="1000" dirty="0" smtClean="0">
              <a:solidFill>
                <a:schemeClr val="tx1"/>
              </a:solidFill>
            </a:endParaRP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Innrapporterings-dato for enhetene</a:t>
            </a: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364088" y="5076363"/>
            <a:ext cx="936104" cy="5040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30.04.15</a:t>
            </a:r>
            <a:endParaRPr lang="nb-NO" sz="1000" dirty="0" smtClean="0">
              <a:solidFill>
                <a:schemeClr val="tx1"/>
              </a:solidFill>
            </a:endParaRP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Korrigerings-kjøring</a:t>
            </a: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4139952" y="2556083"/>
            <a:ext cx="792088" cy="86409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1. uke april</a:t>
            </a: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PCP0 rapport tilgjenglig</a:t>
            </a:r>
            <a:endParaRPr lang="nb-NO" sz="1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>
            <a:stCxn id="33" idx="0"/>
            <a:endCxn id="30" idx="2"/>
          </p:cNvCxnSpPr>
          <p:nvPr/>
        </p:nvCxnSpPr>
        <p:spPr>
          <a:xfrm flipV="1">
            <a:off x="4680012" y="4068251"/>
            <a:ext cx="18002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827584" y="1691986"/>
            <a:ext cx="1152128" cy="65689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29.01.15 kl.14.30</a:t>
            </a:r>
            <a:endParaRPr lang="nb-NO" sz="1000" dirty="0" smtClean="0">
              <a:solidFill>
                <a:schemeClr val="tx1"/>
              </a:solidFill>
            </a:endParaRP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Lønnskontroller- forum (LKF)</a:t>
            </a: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4499992" y="1691987"/>
            <a:ext cx="1152128" cy="65689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24.04.15 kl.14.30</a:t>
            </a:r>
            <a:endParaRPr lang="nb-NO" sz="1000" dirty="0" smtClean="0">
              <a:solidFill>
                <a:schemeClr val="tx1"/>
              </a:solidFill>
            </a:endParaRP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Lønnskontroller- forum (LKF)</a:t>
            </a:r>
            <a:endParaRPr lang="nb-NO" sz="1000" dirty="0">
              <a:solidFill>
                <a:schemeClr val="tx1"/>
              </a:solidFill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rot="16200000" flipV="1">
            <a:off x="5058054" y="4302277"/>
            <a:ext cx="1008112" cy="540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5400000">
            <a:off x="4248758" y="3023341"/>
            <a:ext cx="16561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576350" y="3023341"/>
            <a:ext cx="16561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Date Placeholder 4"/>
          <p:cNvSpPr txBox="1">
            <a:spLocks/>
          </p:cNvSpPr>
          <p:nvPr/>
        </p:nvSpPr>
        <p:spPr>
          <a:xfrm>
            <a:off x="467544" y="694857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6EC84-5F41-4513-A7FA-B895853FABBD}" type="datetime1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23.10.2014</a:t>
            </a:fld>
            <a:endParaRPr kumimoji="0" lang="nb-NO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Slide Number Placeholder 5"/>
          <p:cNvSpPr txBox="1">
            <a:spLocks/>
          </p:cNvSpPr>
          <p:nvPr/>
        </p:nvSpPr>
        <p:spPr>
          <a:xfrm>
            <a:off x="6553200" y="6923593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5pPr>
            <a:lvl6pPr marL="22860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6pPr>
            <a:lvl7pPr marL="27432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7pPr>
            <a:lvl8pPr marL="32004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8pPr>
            <a:lvl9pPr marL="3657600" algn="l" defTabSz="4572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9pPr>
          </a:lstStyle>
          <a:p>
            <a:fld id="{593DF6D5-E94A-40CC-83F3-F1C787DDE173}" type="slidenum">
              <a:rPr lang="nb-NO" smtClean="0"/>
              <a:pPr/>
              <a:t>8</a:t>
            </a:fld>
            <a:endParaRPr lang="nb-NO" dirty="0"/>
          </a:p>
        </p:txBody>
      </p:sp>
      <p:sp>
        <p:nvSpPr>
          <p:cNvPr id="22" name="Title 42"/>
          <p:cNvSpPr txBox="1">
            <a:spLocks/>
          </p:cNvSpPr>
          <p:nvPr/>
        </p:nvSpPr>
        <p:spPr bwMode="auto">
          <a:xfrm>
            <a:off x="467544" y="440707"/>
            <a:ext cx="8229600" cy="56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  <a:ea typeface="ヒラギノ角ゴ Pro W3" charset="-128"/>
                <a:cs typeface="ヒラギノ角ゴ Pro W3" charset="-128"/>
              </a:defRPr>
            </a:lvl9pPr>
          </a:lstStyle>
          <a:p>
            <a:r>
              <a:rPr lang="nb-NO" sz="2000" dirty="0" smtClean="0"/>
              <a:t>Oversikt over rapportering i </a:t>
            </a:r>
            <a:r>
              <a:rPr lang="nb-NO" sz="2000" dirty="0" smtClean="0"/>
              <a:t>2015</a:t>
            </a:r>
            <a:endParaRPr lang="nb-NO" sz="2000" dirty="0"/>
          </a:p>
        </p:txBody>
      </p:sp>
      <p:sp>
        <p:nvSpPr>
          <p:cNvPr id="21" name="Rounded Rectangle 32"/>
          <p:cNvSpPr/>
          <p:nvPr/>
        </p:nvSpPr>
        <p:spPr>
          <a:xfrm>
            <a:off x="435980" y="5120751"/>
            <a:ext cx="1224136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25.01.2015</a:t>
            </a:r>
            <a:endParaRPr lang="nb-NO" sz="1000" dirty="0" smtClean="0">
              <a:solidFill>
                <a:schemeClr val="tx1"/>
              </a:solidFill>
            </a:endParaRP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Innrapporterings-dato for enhetene</a:t>
            </a:r>
            <a:endParaRPr lang="nb-NO" sz="1000" dirty="0">
              <a:solidFill>
                <a:schemeClr val="tx1"/>
              </a:solidFill>
            </a:endParaRPr>
          </a:p>
        </p:txBody>
      </p:sp>
      <p:sp>
        <p:nvSpPr>
          <p:cNvPr id="23" name="Rounded Rectangle 33"/>
          <p:cNvSpPr/>
          <p:nvPr/>
        </p:nvSpPr>
        <p:spPr>
          <a:xfrm>
            <a:off x="1732124" y="5120751"/>
            <a:ext cx="936104" cy="5040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30.01.2015</a:t>
            </a:r>
            <a:endParaRPr lang="nb-NO" sz="1000" dirty="0" smtClean="0">
              <a:solidFill>
                <a:schemeClr val="tx1"/>
              </a:solidFill>
            </a:endParaRPr>
          </a:p>
          <a:p>
            <a:pPr algn="ctr"/>
            <a:r>
              <a:rPr lang="nb-NO" sz="1000" dirty="0" smtClean="0">
                <a:solidFill>
                  <a:schemeClr val="tx1"/>
                </a:solidFill>
              </a:rPr>
              <a:t>Korrigerings-kjøring</a:t>
            </a:r>
            <a:endParaRPr lang="nb-NO" sz="1000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35"/>
          <p:cNvCxnSpPr/>
          <p:nvPr/>
        </p:nvCxnSpPr>
        <p:spPr>
          <a:xfrm flipV="1">
            <a:off x="1048048" y="4149935"/>
            <a:ext cx="18002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41"/>
          <p:cNvCxnSpPr/>
          <p:nvPr/>
        </p:nvCxnSpPr>
        <p:spPr>
          <a:xfrm rot="16200000" flipV="1">
            <a:off x="1426090" y="4383961"/>
            <a:ext cx="1008112" cy="540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0044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Husk ved neste levering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Å laste ned Pcp0 så snart den foreligger. Det er deres ansvar å sørge for at den er ferdig i tide. </a:t>
            </a:r>
          </a:p>
          <a:p>
            <a:r>
              <a:rPr lang="nb-NO" dirty="0" smtClean="0"/>
              <a:t>Å notere OK på alle fastlønnede dere har sjekket kontostrengen på, som er riktig (pga. statistikk)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5458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io_HOVED-bokmål_8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uio_HOVED-bokmål_8</Template>
  <TotalTime>25293</TotalTime>
  <Words>399</Words>
  <Application>Microsoft Office PowerPoint</Application>
  <PresentationFormat>Skjermfremvisning (4:3)</PresentationFormat>
  <Paragraphs>187</Paragraphs>
  <Slides>9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0" baseType="lpstr">
      <vt:lpstr>uio_HOVED-bokmål_8</vt:lpstr>
      <vt:lpstr>Lønnscontrollerforum torsdag 23.10.2014</vt:lpstr>
      <vt:lpstr>Agenda for møtet</vt:lpstr>
      <vt:lpstr>Innsendte kontrollmatriser</vt:lpstr>
      <vt:lpstr>Endring i lov om statens pensjonskasse</vt:lpstr>
      <vt:lpstr>Bilagsutbetalinger – hvordan bli bedre?</vt:lpstr>
      <vt:lpstr>A-ordningen og STYRK-koder…</vt:lpstr>
      <vt:lpstr>PowerPoint-presentasjon</vt:lpstr>
      <vt:lpstr>PowerPoint-presentasjon</vt:lpstr>
      <vt:lpstr>Husk ved neste levering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Lønnscontrollerforum torsdag 26.01.2012</dc:title>
  <dc:creator>Anne Lau Revil</dc:creator>
  <cp:lastModifiedBy>Anne Lau Revil</cp:lastModifiedBy>
  <cp:revision>59</cp:revision>
  <cp:lastPrinted>2012-01-26T09:52:04Z</cp:lastPrinted>
  <dcterms:created xsi:type="dcterms:W3CDTF">2012-01-25T09:14:00Z</dcterms:created>
  <dcterms:modified xsi:type="dcterms:W3CDTF">2014-10-23T10:15:32Z</dcterms:modified>
</cp:coreProperties>
</file>