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583" r:id="rId5"/>
    <p:sldId id="608" r:id="rId6"/>
    <p:sldId id="610" r:id="rId7"/>
    <p:sldId id="611" r:id="rId8"/>
    <p:sldId id="612" r:id="rId9"/>
    <p:sldId id="613" r:id="rId10"/>
    <p:sldId id="614" r:id="rId11"/>
    <p:sldId id="615" r:id="rId12"/>
    <p:sldId id="609" r:id="rId13"/>
  </p:sldIdLst>
  <p:sldSz cx="9144000" cy="5715000" type="screen16x10"/>
  <p:notesSz cx="6794500" cy="99314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025E201-93CE-474A-86CD-E1EF1AEE3A01}">
          <p14:sldIdLst>
            <p14:sldId id="583"/>
            <p14:sldId id="608"/>
            <p14:sldId id="610"/>
            <p14:sldId id="611"/>
            <p14:sldId id="612"/>
            <p14:sldId id="613"/>
            <p14:sldId id="614"/>
            <p14:sldId id="615"/>
            <p14:sldId id="60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milla Kuhlman" initials="CK" lastIdx="2" clrIdx="0">
    <p:extLst>
      <p:ext uri="{19B8F6BF-5375-455C-9EA6-DF929625EA0E}">
        <p15:presenceInfo xmlns:p15="http://schemas.microsoft.com/office/powerpoint/2012/main" userId="S-1-5-21-1927809936-1189766144-1318725885-298937" providerId="AD"/>
      </p:ext>
    </p:extLst>
  </p:cmAuthor>
  <p:cmAuthor id="3" name="Bjørn Egil Haugen" initials="BEH" lastIdx="1" clrIdx="1">
    <p:extLst>
      <p:ext uri="{19B8F6BF-5375-455C-9EA6-DF929625EA0E}">
        <p15:presenceInfo xmlns:p15="http://schemas.microsoft.com/office/powerpoint/2012/main" userId="S-1-5-21-1927809936-1189766144-1318725885-54266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7D2F"/>
    <a:srgbClr val="D60000"/>
    <a:srgbClr val="000000"/>
    <a:srgbClr val="DE0000"/>
    <a:srgbClr val="D00000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D8F51D3-9062-40D9-B2E4-A805F0BFE8E3}" v="7" dt="2019-03-04T14:11:02.70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205" autoAdjust="0"/>
    <p:restoredTop sz="73837" autoAdjust="0"/>
  </p:normalViewPr>
  <p:slideViewPr>
    <p:cSldViewPr snapToGrid="0">
      <p:cViewPr varScale="1">
        <p:scale>
          <a:sx n="54" d="100"/>
          <a:sy n="54" d="100"/>
        </p:scale>
        <p:origin x="1020" y="44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3" d="100"/>
        <a:sy n="153" d="100"/>
      </p:scale>
      <p:origin x="0" y="0"/>
    </p:cViewPr>
  </p:sorter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128"/>
        <p:guide pos="214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68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Relationship Id="rId6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se Paulsrud Mjørlund" userId="S::lisepm@uio.no::5daa7c22-82dc-4e59-a708-0e407567788a" providerId="AD" clId="Web-{E8BC1909-9D61-4993-B1BD-1C8C6006AE6E}"/>
    <pc:docChg chg="modSld">
      <pc:chgData name="Lise Paulsrud Mjørlund" userId="S::lisepm@uio.no::5daa7c22-82dc-4e59-a708-0e407567788a" providerId="AD" clId="Web-{E8BC1909-9D61-4993-B1BD-1C8C6006AE6E}" dt="2019-03-04T14:08:32.118" v="18" actId="20577"/>
      <pc:docMkLst>
        <pc:docMk/>
      </pc:docMkLst>
      <pc:sldChg chg="modSp">
        <pc:chgData name="Lise Paulsrud Mjørlund" userId="S::lisepm@uio.no::5daa7c22-82dc-4e59-a708-0e407567788a" providerId="AD" clId="Web-{E8BC1909-9D61-4993-B1BD-1C8C6006AE6E}" dt="2019-03-04T14:08:32.118" v="18" actId="20577"/>
        <pc:sldMkLst>
          <pc:docMk/>
          <pc:sldMk cId="56897238" sldId="281"/>
        </pc:sldMkLst>
        <pc:spChg chg="mod">
          <ac:chgData name="Lise Paulsrud Mjørlund" userId="S::lisepm@uio.no::5daa7c22-82dc-4e59-a708-0e407567788a" providerId="AD" clId="Web-{E8BC1909-9D61-4993-B1BD-1C8C6006AE6E}" dt="2019-03-04T14:08:16.539" v="9" actId="20577"/>
          <ac:spMkLst>
            <pc:docMk/>
            <pc:sldMk cId="56897238" sldId="281"/>
            <ac:spMk id="7" creationId="{00000000-0000-0000-0000-000000000000}"/>
          </ac:spMkLst>
        </pc:spChg>
        <pc:spChg chg="mod">
          <ac:chgData name="Lise Paulsrud Mjørlund" userId="S::lisepm@uio.no::5daa7c22-82dc-4e59-a708-0e407567788a" providerId="AD" clId="Web-{E8BC1909-9D61-4993-B1BD-1C8C6006AE6E}" dt="2019-03-04T14:07:59.960" v="1" actId="20577"/>
          <ac:spMkLst>
            <pc:docMk/>
            <pc:sldMk cId="56897238" sldId="281"/>
            <ac:spMk id="8" creationId="{00000000-0000-0000-0000-000000000000}"/>
          </ac:spMkLst>
        </pc:spChg>
        <pc:spChg chg="mod">
          <ac:chgData name="Lise Paulsrud Mjørlund" userId="S::lisepm@uio.no::5daa7c22-82dc-4e59-a708-0e407567788a" providerId="AD" clId="Web-{E8BC1909-9D61-4993-B1BD-1C8C6006AE6E}" dt="2019-03-04T14:08:05.632" v="2" actId="20577"/>
          <ac:spMkLst>
            <pc:docMk/>
            <pc:sldMk cId="56897238" sldId="281"/>
            <ac:spMk id="9" creationId="{00000000-0000-0000-0000-000000000000}"/>
          </ac:spMkLst>
        </pc:spChg>
        <pc:spChg chg="mod">
          <ac:chgData name="Lise Paulsrud Mjørlund" userId="S::lisepm@uio.no::5daa7c22-82dc-4e59-a708-0e407567788a" providerId="AD" clId="Web-{E8BC1909-9D61-4993-B1BD-1C8C6006AE6E}" dt="2019-03-04T14:08:32.118" v="18" actId="20577"/>
          <ac:spMkLst>
            <pc:docMk/>
            <pc:sldMk cId="56897238" sldId="281"/>
            <ac:spMk id="11" creationId="{00000000-0000-0000-0000-000000000000}"/>
          </ac:spMkLst>
        </pc:spChg>
      </pc:sldChg>
    </pc:docChg>
  </pc:docChgLst>
  <pc:docChgLst>
    <pc:chgData name="Lise Paulsrud Mjørlund" userId="S::lisepm@uio.no::5daa7c22-82dc-4e59-a708-0e407567788a" providerId="AD" clId="Web-{8D8F51D3-9062-40D9-B2E4-A805F0BFE8E3}"/>
    <pc:docChg chg="modSld">
      <pc:chgData name="Lise Paulsrud Mjørlund" userId="S::lisepm@uio.no::5daa7c22-82dc-4e59-a708-0e407567788a" providerId="AD" clId="Web-{8D8F51D3-9062-40D9-B2E4-A805F0BFE8E3}" dt="2019-03-04T14:11:05.972" v="9" actId="20577"/>
      <pc:docMkLst>
        <pc:docMk/>
      </pc:docMkLst>
      <pc:sldChg chg="modSp">
        <pc:chgData name="Lise Paulsrud Mjørlund" userId="S::lisepm@uio.no::5daa7c22-82dc-4e59-a708-0e407567788a" providerId="AD" clId="Web-{8D8F51D3-9062-40D9-B2E4-A805F0BFE8E3}" dt="2019-03-04T14:10:51.472" v="6" actId="14100"/>
        <pc:sldMkLst>
          <pc:docMk/>
          <pc:sldMk cId="56897238" sldId="281"/>
        </pc:sldMkLst>
        <pc:spChg chg="mod">
          <ac:chgData name="Lise Paulsrud Mjørlund" userId="S::lisepm@uio.no::5daa7c22-82dc-4e59-a708-0e407567788a" providerId="AD" clId="Web-{8D8F51D3-9062-40D9-B2E4-A805F0BFE8E3}" dt="2019-03-04T14:10:51.472" v="6" actId="14100"/>
          <ac:spMkLst>
            <pc:docMk/>
            <pc:sldMk cId="56897238" sldId="281"/>
            <ac:spMk id="22" creationId="{00000000-0000-0000-0000-000000000000}"/>
          </ac:spMkLst>
        </pc:spChg>
      </pc:sldChg>
      <pc:sldChg chg="modSp">
        <pc:chgData name="Lise Paulsrud Mjørlund" userId="S::lisepm@uio.no::5daa7c22-82dc-4e59-a708-0e407567788a" providerId="AD" clId="Web-{8D8F51D3-9062-40D9-B2E4-A805F0BFE8E3}" dt="2019-03-04T14:11:02.706" v="7" actId="20577"/>
        <pc:sldMkLst>
          <pc:docMk/>
          <pc:sldMk cId="22396719" sldId="283"/>
        </pc:sldMkLst>
        <pc:spChg chg="mod">
          <ac:chgData name="Lise Paulsrud Mjørlund" userId="S::lisepm@uio.no::5daa7c22-82dc-4e59-a708-0e407567788a" providerId="AD" clId="Web-{8D8F51D3-9062-40D9-B2E4-A805F0BFE8E3}" dt="2019-03-04T14:11:02.706" v="7" actId="20577"/>
          <ac:spMkLst>
            <pc:docMk/>
            <pc:sldMk cId="22396719" sldId="283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48648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AA1E01-8CB3-4D53-90E8-9A4A2D7750FE}" type="datetimeFigureOut">
              <a:rPr lang="nb-NO" smtClean="0"/>
              <a:t>12.10.2021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3" y="9433107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48648" y="9433107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EED2C-CBD5-43F6-A48A-83A020742CD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289979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48648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AD96F6-2701-4FA7-93D7-2234F8B8C5BF}" type="datetimeFigureOut">
              <a:rPr lang="nb-NO" smtClean="0"/>
              <a:t>12.10.2021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744538"/>
            <a:ext cx="59563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3" y="9433107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48648" y="9433107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FE4793-8F41-48A4-AC3F-79AA8E36716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39832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E4793-8F41-48A4-AC3F-79AA8E367160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928062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E4793-8F41-48A4-AC3F-79AA8E367160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281467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E4793-8F41-48A4-AC3F-79AA8E367160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885630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E4793-8F41-48A4-AC3F-79AA8E367160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036141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Aktiv (C) – kan brukes</a:t>
            </a:r>
          </a:p>
          <a:p>
            <a:pPr lvl="1"/>
            <a:r>
              <a:rPr lang="nb-NO" dirty="0" smtClean="0"/>
              <a:t>Obs hvis budsjett er overskredet så vil status være aktiv men bruker får melding om at budsjett er overskredet ved forsøk på å knytte den til en innkjøpsforespørsel</a:t>
            </a:r>
          </a:p>
          <a:p>
            <a:r>
              <a:rPr lang="nb-NO" dirty="0" smtClean="0"/>
              <a:t>Utgått (T) – dato på plan på endres før plan kan brukes</a:t>
            </a:r>
          </a:p>
          <a:p>
            <a:r>
              <a:rPr lang="nb-NO" dirty="0" smtClean="0"/>
              <a:t>Stengt (D)– kan ikke brukes mer</a:t>
            </a:r>
          </a:p>
          <a:p>
            <a:r>
              <a:rPr lang="nb-NO" dirty="0" smtClean="0"/>
              <a:t>Flyt (C) – må godkjennes av </a:t>
            </a:r>
            <a:r>
              <a:rPr lang="nb-NO" dirty="0" err="1" smtClean="0"/>
              <a:t>Kostnadsgodkjenner</a:t>
            </a:r>
            <a:r>
              <a:rPr lang="nb-NO" dirty="0" smtClean="0"/>
              <a:t> før den kan brukes</a:t>
            </a:r>
          </a:p>
          <a:p>
            <a:r>
              <a:rPr lang="nb-NO" dirty="0" smtClean="0"/>
              <a:t>Skjema redigeres (N) – skjema er åpnet og må sendes til godkjenning før det kan brukes</a:t>
            </a:r>
          </a:p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E4793-8F41-48A4-AC3F-79AA8E367160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37794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276"/>
          <a:stretch/>
        </p:blipFill>
        <p:spPr>
          <a:xfrm>
            <a:off x="822664" y="337220"/>
            <a:ext cx="7781784" cy="5040560"/>
          </a:xfrm>
          <a:prstGeom prst="rect">
            <a:avLst/>
          </a:prstGeom>
        </p:spPr>
      </p:pic>
      <p:pic>
        <p:nvPicPr>
          <p:cNvPr id="8" name="Bild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289011"/>
            <a:ext cx="852136" cy="852136"/>
          </a:xfrm>
          <a:prstGeom prst="rect">
            <a:avLst/>
          </a:prstGeom>
        </p:spPr>
      </p:pic>
      <p:sp>
        <p:nvSpPr>
          <p:cNvPr id="10" name="Rektangel 9"/>
          <p:cNvSpPr/>
          <p:nvPr userDrawn="1"/>
        </p:nvSpPr>
        <p:spPr>
          <a:xfrm>
            <a:off x="0" y="5329949"/>
            <a:ext cx="9144000" cy="385051"/>
          </a:xfrm>
          <a:prstGeom prst="rect">
            <a:avLst/>
          </a:prstGeom>
          <a:solidFill>
            <a:srgbClr val="D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4" name="Rektangel 13"/>
          <p:cNvSpPr/>
          <p:nvPr userDrawn="1"/>
        </p:nvSpPr>
        <p:spPr>
          <a:xfrm>
            <a:off x="-1589" y="0"/>
            <a:ext cx="9144000" cy="385051"/>
          </a:xfrm>
          <a:prstGeom prst="rect">
            <a:avLst/>
          </a:prstGeom>
          <a:solidFill>
            <a:srgbClr val="D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2" name="Bilde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926" y="191539"/>
            <a:ext cx="1512168" cy="99505"/>
          </a:xfrm>
          <a:prstGeom prst="rect">
            <a:avLst/>
          </a:prstGeom>
        </p:spPr>
      </p:pic>
      <p:sp>
        <p:nvSpPr>
          <p:cNvPr id="15" name="Tittel 1"/>
          <p:cNvSpPr>
            <a:spLocks noGrp="1"/>
          </p:cNvSpPr>
          <p:nvPr>
            <p:ph type="title"/>
          </p:nvPr>
        </p:nvSpPr>
        <p:spPr>
          <a:xfrm>
            <a:off x="457200" y="481236"/>
            <a:ext cx="8229600" cy="864096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4130398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481236"/>
            <a:ext cx="8229600" cy="864096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633364"/>
            <a:ext cx="8229600" cy="3471772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Rektangel 10"/>
          <p:cNvSpPr/>
          <p:nvPr userDrawn="1"/>
        </p:nvSpPr>
        <p:spPr>
          <a:xfrm>
            <a:off x="0" y="5329949"/>
            <a:ext cx="9144000" cy="385051"/>
          </a:xfrm>
          <a:prstGeom prst="rect">
            <a:avLst/>
          </a:prstGeom>
          <a:solidFill>
            <a:srgbClr val="D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ktangel 11"/>
          <p:cNvSpPr/>
          <p:nvPr userDrawn="1"/>
        </p:nvSpPr>
        <p:spPr>
          <a:xfrm>
            <a:off x="-1589" y="0"/>
            <a:ext cx="9144000" cy="385051"/>
          </a:xfrm>
          <a:prstGeom prst="rect">
            <a:avLst/>
          </a:prstGeom>
          <a:solidFill>
            <a:srgbClr val="D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3" name="Bild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926" y="191539"/>
            <a:ext cx="1512168" cy="99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193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0" y="5329949"/>
            <a:ext cx="9144000" cy="385051"/>
          </a:xfrm>
          <a:prstGeom prst="rect">
            <a:avLst/>
          </a:prstGeom>
          <a:solidFill>
            <a:srgbClr val="D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Rektangel 8"/>
          <p:cNvSpPr/>
          <p:nvPr userDrawn="1"/>
        </p:nvSpPr>
        <p:spPr>
          <a:xfrm>
            <a:off x="-1589" y="0"/>
            <a:ext cx="9144000" cy="385051"/>
          </a:xfrm>
          <a:prstGeom prst="rect">
            <a:avLst/>
          </a:prstGeom>
          <a:solidFill>
            <a:srgbClr val="D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926" y="191539"/>
            <a:ext cx="1512168" cy="99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0737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481236"/>
            <a:ext cx="822960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33364"/>
            <a:ext cx="8229600" cy="34717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344217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universityofbergen.sharepoint.com/:b:/s/KvalitetsrammeverkokonomioglonnBOTT/Ed0rBnb454BEtMz6K7EM8pcBBc4iv-ZqyxyolW7rLN8fYA?e=JravRt" TargetMode="External"/><Relationship Id="rId2" Type="http://schemas.openxmlformats.org/officeDocument/2006/relationships/hyperlink" Target="https://dfo.infocaption.com/379.guid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universityofbergen.sharepoint.com/:b:/s/KvalitetsrammeverkokonomioglonnBOTT/EWdOxF-hFixMuspnE4cZUP8BrsLRPfpmuWsndqA6aVA9CQ?e=6iqjc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>
          <a:xfrm>
            <a:off x="1632856" y="481236"/>
            <a:ext cx="7053943" cy="864096"/>
          </a:xfrm>
        </p:spPr>
        <p:txBody>
          <a:bodyPr>
            <a:normAutofit/>
          </a:bodyPr>
          <a:lstStyle/>
          <a:p>
            <a:r>
              <a:rPr lang="nb-NO" sz="3600" dirty="0" smtClean="0"/>
              <a:t>Plankjøp</a:t>
            </a:r>
            <a:endParaRPr lang="nb-NO" sz="3600" dirty="0"/>
          </a:p>
        </p:txBody>
      </p:sp>
      <p:sp>
        <p:nvSpPr>
          <p:cNvPr id="2" name="Rectangle 1"/>
          <p:cNvSpPr/>
          <p:nvPr/>
        </p:nvSpPr>
        <p:spPr>
          <a:xfrm>
            <a:off x="3300984" y="804672"/>
            <a:ext cx="5513832" cy="10881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419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Dagsorden</a:t>
            </a:r>
            <a:endParaRPr lang="nb-NO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Rammebetingelser</a:t>
            </a:r>
          </a:p>
          <a:p>
            <a:r>
              <a:rPr lang="nb-NO" dirty="0" smtClean="0"/>
              <a:t>Opprette plan</a:t>
            </a:r>
          </a:p>
          <a:p>
            <a:r>
              <a:rPr lang="nb-NO" dirty="0" smtClean="0"/>
              <a:t>Oversikt plankjøp</a:t>
            </a:r>
          </a:p>
          <a:p>
            <a:r>
              <a:rPr lang="nb-NO" dirty="0" smtClean="0"/>
              <a:t>Avrop </a:t>
            </a:r>
            <a:r>
              <a:rPr lang="nb-NO" dirty="0"/>
              <a:t>på </a:t>
            </a:r>
            <a:r>
              <a:rPr lang="nb-NO" dirty="0" smtClean="0"/>
              <a:t>plan</a:t>
            </a:r>
          </a:p>
          <a:p>
            <a:r>
              <a:rPr lang="nb-NO" dirty="0" smtClean="0"/>
              <a:t>Endre plan</a:t>
            </a:r>
          </a:p>
          <a:p>
            <a:r>
              <a:rPr lang="nb-NO" dirty="0" smtClean="0"/>
              <a:t>Statuser på planer</a:t>
            </a:r>
          </a:p>
          <a:p>
            <a:r>
              <a:rPr lang="nb-NO" dirty="0" err="1" smtClean="0"/>
              <a:t>Opplæringsmatriell</a:t>
            </a:r>
            <a:endParaRPr lang="nb-NO" dirty="0"/>
          </a:p>
          <a:p>
            <a:endParaRPr lang="nb-NO" sz="1800" dirty="0"/>
          </a:p>
        </p:txBody>
      </p:sp>
    </p:spTree>
    <p:extLst>
      <p:ext uri="{BB962C8B-B14F-4D97-AF65-F5344CB8AC3E}">
        <p14:creationId xmlns:p14="http://schemas.microsoft.com/office/powerpoint/2010/main" val="3466599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Rammebetingelser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b-NO" dirty="0" smtClean="0"/>
              <a:t>Bildet for registrering av planer er tilgjengelig for alle innkjøpere ved UiO</a:t>
            </a:r>
          </a:p>
          <a:p>
            <a:pPr lvl="1"/>
            <a:r>
              <a:rPr lang="nb-NO" dirty="0" smtClean="0"/>
              <a:t>Pass på at du redigerer kun på planer du har ansvar for</a:t>
            </a:r>
          </a:p>
          <a:p>
            <a:r>
              <a:rPr lang="nb-NO" dirty="0" smtClean="0"/>
              <a:t>Navngi planer slik at det er mulig å skille hvem planene gjelder for</a:t>
            </a:r>
          </a:p>
          <a:p>
            <a:pPr lvl="1"/>
            <a:r>
              <a:rPr lang="nb-NO" dirty="0"/>
              <a:t>Plan id kan kun være </a:t>
            </a:r>
            <a:r>
              <a:rPr lang="nb-NO" dirty="0" smtClean="0"/>
              <a:t>12 </a:t>
            </a:r>
            <a:r>
              <a:rPr lang="nb-NO" dirty="0"/>
              <a:t>antall tegn – bruk helst forkortelse på enhet som en del av navnet</a:t>
            </a:r>
          </a:p>
          <a:p>
            <a:pPr lvl="1"/>
            <a:r>
              <a:rPr lang="nb-NO" dirty="0" smtClean="0"/>
              <a:t>Start beskrivelse med koststed</a:t>
            </a:r>
          </a:p>
          <a:p>
            <a:r>
              <a:rPr lang="nb-NO" dirty="0" smtClean="0"/>
              <a:t>Innkjøpsforespørsler går rett ut fra fagrekvirent til leverandør</a:t>
            </a:r>
          </a:p>
        </p:txBody>
      </p:sp>
    </p:spTree>
    <p:extLst>
      <p:ext uri="{BB962C8B-B14F-4D97-AF65-F5344CB8AC3E}">
        <p14:creationId xmlns:p14="http://schemas.microsoft.com/office/powerpoint/2010/main" val="1151895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Opprette plan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b-NO" dirty="0" smtClean="0"/>
              <a:t>Skjermbilde finnes under Din ansettelse/Din ansettelse/Plankjøp</a:t>
            </a:r>
          </a:p>
          <a:p>
            <a:r>
              <a:rPr lang="nb-NO" dirty="0" smtClean="0"/>
              <a:t>En plan defineres for</a:t>
            </a:r>
          </a:p>
          <a:p>
            <a:pPr lvl="1"/>
            <a:r>
              <a:rPr lang="nb-NO" dirty="0"/>
              <a:t>En gitt periode</a:t>
            </a:r>
          </a:p>
          <a:p>
            <a:pPr lvl="1"/>
            <a:r>
              <a:rPr lang="nb-NO" dirty="0" smtClean="0"/>
              <a:t>Et budsjett</a:t>
            </a:r>
          </a:p>
          <a:p>
            <a:pPr lvl="1"/>
            <a:r>
              <a:rPr lang="nb-NO" dirty="0" smtClean="0"/>
              <a:t>Et koststed</a:t>
            </a:r>
          </a:p>
          <a:p>
            <a:pPr lvl="1"/>
            <a:r>
              <a:rPr lang="nb-NO" dirty="0" smtClean="0"/>
              <a:t>Et delprosjekt</a:t>
            </a:r>
          </a:p>
          <a:p>
            <a:r>
              <a:rPr lang="nb-NO" dirty="0" smtClean="0"/>
              <a:t>En plan må knyttes til</a:t>
            </a:r>
          </a:p>
          <a:p>
            <a:pPr lvl="1"/>
            <a:r>
              <a:rPr lang="nb-NO" dirty="0" smtClean="0"/>
              <a:t>En eller flere leverandører</a:t>
            </a:r>
          </a:p>
          <a:p>
            <a:pPr lvl="1"/>
            <a:r>
              <a:rPr lang="nb-NO" dirty="0" smtClean="0"/>
              <a:t>En eller flere brukere</a:t>
            </a:r>
          </a:p>
          <a:p>
            <a:r>
              <a:rPr lang="nb-NO" dirty="0" smtClean="0"/>
              <a:t>I tillegg kan det legges inn konto og avgiftskode, men dette er valgfritt. Dersom det legge inn verdi i feltene, vil det ikke være mulig å overstyre ved opprettelse av innkjøpsforespørsel</a:t>
            </a:r>
          </a:p>
        </p:txBody>
      </p:sp>
    </p:spTree>
    <p:extLst>
      <p:ext uri="{BB962C8B-B14F-4D97-AF65-F5344CB8AC3E}">
        <p14:creationId xmlns:p14="http://schemas.microsoft.com/office/powerpoint/2010/main" val="244266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Oversikt plankjøp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/>
              <a:t>Skjermbilde finnes under Din ansettelse/Din </a:t>
            </a:r>
            <a:r>
              <a:rPr lang="nb-NO" dirty="0" smtClean="0"/>
              <a:t>ansettelse/Plankjøpsportefølje</a:t>
            </a:r>
          </a:p>
          <a:p>
            <a:r>
              <a:rPr lang="nb-NO" dirty="0" smtClean="0"/>
              <a:t>Søke muligheter</a:t>
            </a:r>
          </a:p>
          <a:p>
            <a:r>
              <a:rPr lang="nb-NO" dirty="0" smtClean="0"/>
              <a:t>Mulighet for å velge en plan for å se detaljer</a:t>
            </a:r>
          </a:p>
          <a:p>
            <a:pPr lvl="1"/>
            <a:r>
              <a:rPr lang="nb-NO" dirty="0" smtClean="0"/>
              <a:t>Gjenstående budsjett</a:t>
            </a:r>
          </a:p>
          <a:p>
            <a:pPr lvl="1"/>
            <a:r>
              <a:rPr lang="nb-NO" dirty="0" smtClean="0"/>
              <a:t>Planordreoversikt</a:t>
            </a:r>
          </a:p>
          <a:p>
            <a:pPr lvl="1"/>
            <a:r>
              <a:rPr lang="nb-NO" dirty="0" smtClean="0"/>
              <a:t>Rekvisisjoner</a:t>
            </a:r>
          </a:p>
          <a:p>
            <a:pPr lvl="1"/>
            <a:r>
              <a:rPr lang="nb-NO" dirty="0" smtClean="0"/>
              <a:t>Kontering</a:t>
            </a:r>
          </a:p>
          <a:p>
            <a:pPr lvl="1"/>
            <a:r>
              <a:rPr lang="nb-NO" dirty="0" smtClean="0"/>
              <a:t>Leverandører</a:t>
            </a:r>
          </a:p>
          <a:p>
            <a:pPr lvl="1"/>
            <a:r>
              <a:rPr lang="nb-NO" dirty="0" smtClean="0"/>
              <a:t>Brukere</a:t>
            </a:r>
          </a:p>
          <a:p>
            <a:pPr lvl="1"/>
            <a:r>
              <a:rPr lang="nb-NO" dirty="0" smtClean="0"/>
              <a:t>Plankjøpsoversikt</a:t>
            </a: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4686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Avrop på plan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 smtClean="0"/>
              <a:t>Lag innkjøpsforespørsel om vanlig</a:t>
            </a:r>
          </a:p>
          <a:p>
            <a:r>
              <a:rPr lang="nb-NO" dirty="0" smtClean="0"/>
              <a:t>Når det er en plan tilgjengelig for bruker for aktuell leverandør på innkjøpsforespørsel så kan plan velges i feltet «Plankjøp» </a:t>
            </a:r>
          </a:p>
          <a:p>
            <a:endParaRPr lang="nb-NO" dirty="0"/>
          </a:p>
          <a:p>
            <a:r>
              <a:rPr lang="nb-NO" dirty="0" smtClean="0"/>
              <a:t>Systemet sier fra om</a:t>
            </a:r>
          </a:p>
          <a:p>
            <a:pPr lvl="1"/>
            <a:r>
              <a:rPr lang="nb-NO" dirty="0" smtClean="0"/>
              <a:t>«Advarsel - Kontering overskrevet fra valgt plan»      kontering oppdateres fra plan</a:t>
            </a:r>
          </a:p>
          <a:p>
            <a:pPr lvl="1"/>
            <a:r>
              <a:rPr lang="nb-NO" dirty="0" smtClean="0"/>
              <a:t>«Feil - Budsjett </a:t>
            </a:r>
            <a:r>
              <a:rPr lang="nb-NO" dirty="0" err="1" smtClean="0"/>
              <a:t>overskrides</a:t>
            </a:r>
            <a:r>
              <a:rPr lang="nb-NO" dirty="0" smtClean="0"/>
              <a:t>. Valg plan kan ikke brukes»       plan må fjernes fra feltet Plankjøp for å kunne fortsette uten plankjøp, alternativ må plan endres av innkjøper og godkjennes på nytt av </a:t>
            </a:r>
            <a:r>
              <a:rPr lang="nb-NO" dirty="0" err="1" smtClean="0"/>
              <a:t>Kostandsgodkjenner</a:t>
            </a:r>
            <a:endParaRPr lang="nb-NO" dirty="0" smtClean="0"/>
          </a:p>
          <a:p>
            <a:pPr lvl="1"/>
            <a:endParaRPr lang="nb-NO" dirty="0"/>
          </a:p>
        </p:txBody>
      </p:sp>
      <p:sp>
        <p:nvSpPr>
          <p:cNvPr id="4" name="Right Arrow 3"/>
          <p:cNvSpPr/>
          <p:nvPr/>
        </p:nvSpPr>
        <p:spPr>
          <a:xfrm>
            <a:off x="6582848" y="3269237"/>
            <a:ext cx="323850" cy="2000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Right Arrow 4"/>
          <p:cNvSpPr/>
          <p:nvPr/>
        </p:nvSpPr>
        <p:spPr>
          <a:xfrm>
            <a:off x="7324323" y="3806781"/>
            <a:ext cx="323850" cy="2000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75224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Endre på plan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Endre plan</a:t>
            </a:r>
          </a:p>
          <a:p>
            <a:pPr lvl="1"/>
            <a:r>
              <a:rPr lang="nb-NO" dirty="0" smtClean="0"/>
              <a:t>Gjøres i skjermbildet hvor plan registreres</a:t>
            </a:r>
          </a:p>
          <a:p>
            <a:pPr lvl="1"/>
            <a:r>
              <a:rPr lang="nb-NO" dirty="0" smtClean="0"/>
              <a:t>Åpne skjema for å kunne redigere</a:t>
            </a:r>
          </a:p>
          <a:p>
            <a:pPr lvl="1"/>
            <a:r>
              <a:rPr lang="nb-NO" dirty="0" smtClean="0"/>
              <a:t>Skjema må sendes til ny godkjenning før plan kan brukes</a:t>
            </a:r>
          </a:p>
          <a:p>
            <a:pPr lvl="1"/>
            <a:endParaRPr lang="nb-NO" dirty="0"/>
          </a:p>
          <a:p>
            <a:r>
              <a:rPr lang="nb-NO" dirty="0" smtClean="0"/>
              <a:t>Stenge plan</a:t>
            </a:r>
          </a:p>
          <a:p>
            <a:pPr lvl="1"/>
            <a:r>
              <a:rPr lang="nb-NO" dirty="0"/>
              <a:t>Gjøres i skjermbildet hvor plan registreres</a:t>
            </a:r>
          </a:p>
          <a:p>
            <a:pPr lvl="1"/>
            <a:r>
              <a:rPr lang="nb-NO" dirty="0" smtClean="0"/>
              <a:t>Velg «Steng skjema»</a:t>
            </a:r>
          </a:p>
          <a:p>
            <a:pPr lvl="1"/>
            <a:r>
              <a:rPr lang="nb-NO" dirty="0" smtClean="0"/>
              <a:t>Plan som er manuelt stengt kan ikke gjenåpnes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90524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Statuser på planer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 smtClean="0"/>
              <a:t>Aktiv – kan brukes</a:t>
            </a:r>
          </a:p>
          <a:p>
            <a:pPr lvl="1"/>
            <a:r>
              <a:rPr lang="nb-NO" dirty="0" smtClean="0"/>
              <a:t>Obs hvis budsjett er overskredet så vil status være aktiv men bruker får melding om at budsjett er overskredet ved forsøk på å knytte den til en innkjøpsforespørsel</a:t>
            </a:r>
          </a:p>
          <a:p>
            <a:r>
              <a:rPr lang="nb-NO" dirty="0" smtClean="0"/>
              <a:t>Utgått  – dato på plan på endres før plan kan brukes</a:t>
            </a:r>
          </a:p>
          <a:p>
            <a:r>
              <a:rPr lang="nb-NO" dirty="0" smtClean="0"/>
              <a:t>Stengt -  kan ikke brukes mer</a:t>
            </a:r>
          </a:p>
          <a:p>
            <a:r>
              <a:rPr lang="nb-NO" dirty="0" smtClean="0"/>
              <a:t>Flyt  – må godkjennes av </a:t>
            </a:r>
            <a:r>
              <a:rPr lang="nb-NO" dirty="0" err="1" smtClean="0"/>
              <a:t>Kostnadsgodkjenner</a:t>
            </a:r>
            <a:r>
              <a:rPr lang="nb-NO" dirty="0" smtClean="0"/>
              <a:t> før den kan brukes</a:t>
            </a:r>
          </a:p>
          <a:p>
            <a:r>
              <a:rPr lang="nb-NO" dirty="0" smtClean="0"/>
              <a:t>Skjema redigeres  – skjema er åpnet og må sendes til godkjenning før det kan brukes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67426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Opplæringsmatriell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Video om plankjøp</a:t>
            </a:r>
          </a:p>
          <a:p>
            <a:pPr lvl="1"/>
            <a:r>
              <a:rPr lang="nb-NO" dirty="0">
                <a:hlinkClick r:id="rId2"/>
              </a:rPr>
              <a:t>https://dfo.infocaption.com/379.guide</a:t>
            </a:r>
            <a:endParaRPr lang="nb-NO" dirty="0"/>
          </a:p>
          <a:p>
            <a:pPr lvl="1"/>
            <a:endParaRPr lang="nb-NO" dirty="0" smtClean="0"/>
          </a:p>
          <a:p>
            <a:r>
              <a:rPr lang="nb-NO" dirty="0" smtClean="0"/>
              <a:t>Rutinebeskrivelser</a:t>
            </a:r>
          </a:p>
          <a:p>
            <a:pPr lvl="1"/>
            <a:r>
              <a:rPr lang="nb-NO" dirty="0" smtClean="0">
                <a:hlinkClick r:id="rId3"/>
              </a:rPr>
              <a:t>Opprette, endre og stenge plan for plankjøp</a:t>
            </a:r>
            <a:endParaRPr lang="nb-NO" dirty="0" smtClean="0"/>
          </a:p>
          <a:p>
            <a:pPr lvl="1"/>
            <a:r>
              <a:rPr lang="nb-NO" dirty="0" smtClean="0">
                <a:hlinkClick r:id="rId4"/>
              </a:rPr>
              <a:t>Avrop på plan</a:t>
            </a:r>
            <a:endParaRPr lang="nb-NO" dirty="0" smtClean="0"/>
          </a:p>
          <a:p>
            <a:pPr lvl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2710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klassis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2F385C3030C6A44BA4C38AC5C1CB8FC" ma:contentTypeVersion="6" ma:contentTypeDescription="Opprett et nytt dokument." ma:contentTypeScope="" ma:versionID="4eb2d2bcb3430bb39e39f2a401d4127c">
  <xsd:schema xmlns:xsd="http://www.w3.org/2001/XMLSchema" xmlns:xs="http://www.w3.org/2001/XMLSchema" xmlns:p="http://schemas.microsoft.com/office/2006/metadata/properties" xmlns:ns2="9e53b3df-7f6b-4bd7-ac4c-bde73eb5098f" xmlns:ns3="ba7dc617-a4f4-4409-9cad-af25c0d7619f" targetNamespace="http://schemas.microsoft.com/office/2006/metadata/properties" ma:root="true" ma:fieldsID="f9bfc8418241b939a1d96326897f7567" ns2:_="" ns3:_="">
    <xsd:import namespace="9e53b3df-7f6b-4bd7-ac4c-bde73eb5098f"/>
    <xsd:import namespace="ba7dc617-a4f4-4409-9cad-af25c0d7619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53b3df-7f6b-4bd7-ac4c-bde73eb5098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7dc617-a4f4-4409-9cad-af25c0d7619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CD1DF4B-AC2D-4368-8839-1B49ADE11A9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9B867F7-0025-4D01-B085-AC7B6283D133}">
  <ds:schemaRefs>
    <ds:schemaRef ds:uri="http://purl.org/dc/terms/"/>
    <ds:schemaRef ds:uri="http://schemas.openxmlformats.org/package/2006/metadata/core-properties"/>
    <ds:schemaRef ds:uri="ba7dc617-a4f4-4409-9cad-af25c0d7619f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9e53b3df-7f6b-4bd7-ac4c-bde73eb5098f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C3018A7-7078-4F96-9648-C10896EE47F6}">
  <ds:schemaRefs>
    <ds:schemaRef ds:uri="9e53b3df-7f6b-4bd7-ac4c-bde73eb5098f"/>
    <ds:schemaRef ds:uri="ba7dc617-a4f4-4409-9cad-af25c0d7619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10658</TotalTime>
  <Words>501</Words>
  <Application>Microsoft Office PowerPoint</Application>
  <PresentationFormat>On-screen Show (16:10)</PresentationFormat>
  <Paragraphs>80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Office-tema</vt:lpstr>
      <vt:lpstr>Plankjøp</vt:lpstr>
      <vt:lpstr>Dagsorden</vt:lpstr>
      <vt:lpstr>Rammebetingelser</vt:lpstr>
      <vt:lpstr>Opprette plan</vt:lpstr>
      <vt:lpstr>Oversikt plankjøp</vt:lpstr>
      <vt:lpstr>Avrop på plan</vt:lpstr>
      <vt:lpstr>Endre på plan</vt:lpstr>
      <vt:lpstr>Statuser på planer</vt:lpstr>
      <vt:lpstr>Opplæringsmatriell</vt:lpstr>
    </vt:vector>
  </TitlesOfParts>
  <Company>Universitetet i Oslo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Anders Lien</dc:creator>
  <cp:lastModifiedBy>Anette Clason Lund</cp:lastModifiedBy>
  <cp:revision>963</cp:revision>
  <cp:lastPrinted>2020-10-21T10:38:36Z</cp:lastPrinted>
  <dcterms:created xsi:type="dcterms:W3CDTF">2018-11-26T13:02:02Z</dcterms:created>
  <dcterms:modified xsi:type="dcterms:W3CDTF">2021-10-12T12:37:07Z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0x01010082F385C3030C6A44BA4C38AC5C1CB8FC</vt:lpwstr>
  </property>
  <property fmtid="{D5CDD505-2E9C-101B-9397-08002B2CF9AE}" pid="3" name="AuthorIds_UIVersion_1024">
    <vt:lpwstr>21</vt:lpwstr>
  </property>
  <property fmtid="{D5CDD505-2E9C-101B-9397-08002B2CF9AE}" pid="4" name="AuthorIds_UIVersion_1536">
    <vt:lpwstr>21</vt:lpwstr>
  </property>
</Properties>
</file>