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4" r:id="rId4"/>
    <p:sldId id="281" r:id="rId5"/>
    <p:sldId id="293" r:id="rId6"/>
    <p:sldId id="291" r:id="rId7"/>
    <p:sldId id="295" r:id="rId8"/>
    <p:sldId id="292" r:id="rId9"/>
    <p:sldId id="278" r:id="rId10"/>
    <p:sldId id="298" r:id="rId11"/>
    <p:sldId id="290" r:id="rId12"/>
    <p:sldId id="289" r:id="rId13"/>
    <p:sldId id="282" r:id="rId14"/>
    <p:sldId id="287" r:id="rId15"/>
    <p:sldId id="286" r:id="rId16"/>
    <p:sldId id="297" r:id="rId17"/>
    <p:sldId id="259" r:id="rId18"/>
    <p:sldId id="277" r:id="rId19"/>
    <p:sldId id="284" r:id="rId20"/>
    <p:sldId id="299" r:id="rId21"/>
    <p:sldId id="296" r:id="rId22"/>
    <p:sldId id="285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2382" autoAdjust="0"/>
  </p:normalViewPr>
  <p:slideViewPr>
    <p:cSldViewPr>
      <p:cViewPr varScale="1">
        <p:scale>
          <a:sx n="50" d="100"/>
          <a:sy n="50" d="100"/>
        </p:scale>
        <p:origin x="2104" y="2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nt.uio.no\los-ads-felles\Innkj&#248;p\Anskaffelser\ANSK%20saksmapper\2019\ANSK-0216-19%20Flaskegass,%20flytende%20gass%20og%20t&#248;rris\01%20Forarbeider\Evaluering%20f&#248;r%20konkurranse\Endelig%20resultat%20-%20sp&#248;rreunders&#248;kelse%20des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/>
              <a:t>Hvor fornøyd er du med gassavtalen? (andel</a:t>
            </a:r>
            <a:r>
              <a:rPr lang="nb-NO" sz="1600" baseline="0"/>
              <a:t> av antall kundenummer som har svart)</a:t>
            </a:r>
            <a:endParaRPr lang="nb-NO" sz="1600"/>
          </a:p>
        </c:rich>
      </c:tx>
      <c:layout>
        <c:manualLayout>
          <c:xMode val="edge"/>
          <c:yMode val="edge"/>
          <c:x val="0.16232159838715812"/>
          <c:y val="2.53177298568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'[Endelig resultat - spørreundersøkelse des2019.xlsx]Sheet2'!$A$3</c:f>
              <c:strCache>
                <c:ptCount val="1"/>
                <c:pt idx="0">
                  <c:v>Meget fornøyd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'[Endelig resultat - spørreundersøkelse des2019.xlsx]Sheet2'!$B$2:$J$2</c:f>
              <c:strCache>
                <c:ptCount val="9"/>
                <c:pt idx="0">
                  <c:v>LIN</c:v>
                </c:pt>
                <c:pt idx="1">
                  <c:v>Tørris</c:v>
                </c:pt>
                <c:pt idx="2">
                  <c:v>Spesialgass</c:v>
                </c:pt>
                <c:pt idx="3">
                  <c:v>Andre gasser</c:v>
                </c:pt>
                <c:pt idx="4">
                  <c:v>Kundeservice</c:v>
                </c:pt>
                <c:pt idx="5">
                  <c:v>Kompetanse</c:v>
                </c:pt>
                <c:pt idx="6">
                  <c:v>Håndtering av avvik</c:v>
                </c:pt>
                <c:pt idx="7">
                  <c:v>Fakturering</c:v>
                </c:pt>
                <c:pt idx="8">
                  <c:v>Hvor fornøyd totalt sett</c:v>
                </c:pt>
              </c:strCache>
            </c:strRef>
          </c:cat>
          <c:val>
            <c:numRef>
              <c:f>'[Endelig resultat - spørreundersøkelse des2019.xlsx]Sheet2'!$B$3:$J$3</c:f>
              <c:numCache>
                <c:formatCode>0%</c:formatCode>
                <c:ptCount val="9"/>
                <c:pt idx="0">
                  <c:v>0.5</c:v>
                </c:pt>
                <c:pt idx="1">
                  <c:v>0.13333333333333333</c:v>
                </c:pt>
                <c:pt idx="2">
                  <c:v>0.35294117647058826</c:v>
                </c:pt>
                <c:pt idx="3">
                  <c:v>0.80952380952380953</c:v>
                </c:pt>
                <c:pt idx="4">
                  <c:v>0.43902439024390244</c:v>
                </c:pt>
                <c:pt idx="5">
                  <c:v>0.4358974358974359</c:v>
                </c:pt>
                <c:pt idx="6">
                  <c:v>0.23076923076923078</c:v>
                </c:pt>
                <c:pt idx="7">
                  <c:v>0.36363636363636365</c:v>
                </c:pt>
                <c:pt idx="8">
                  <c:v>0.35555555555555557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1-4B01-982C-9DA31712F206}"/>
            </c:ext>
          </c:extLst>
        </c:ser>
        <c:ser>
          <c:idx val="1"/>
          <c:order val="1"/>
          <c:tx>
            <c:strRef>
              <c:f>'[Endelig resultat - spørreundersøkelse des2019.xlsx]Sheet2'!$A$4</c:f>
              <c:strCache>
                <c:ptCount val="1"/>
                <c:pt idx="0">
                  <c:v>Fornøyd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'[Endelig resultat - spørreundersøkelse des2019.xlsx]Sheet2'!$B$2:$J$2</c:f>
              <c:strCache>
                <c:ptCount val="9"/>
                <c:pt idx="0">
                  <c:v>LIN</c:v>
                </c:pt>
                <c:pt idx="1">
                  <c:v>Tørris</c:v>
                </c:pt>
                <c:pt idx="2">
                  <c:v>Spesialgass</c:v>
                </c:pt>
                <c:pt idx="3">
                  <c:v>Andre gasser</c:v>
                </c:pt>
                <c:pt idx="4">
                  <c:v>Kundeservice</c:v>
                </c:pt>
                <c:pt idx="5">
                  <c:v>Kompetanse</c:v>
                </c:pt>
                <c:pt idx="6">
                  <c:v>Håndtering av avvik</c:v>
                </c:pt>
                <c:pt idx="7">
                  <c:v>Fakturering</c:v>
                </c:pt>
                <c:pt idx="8">
                  <c:v>Hvor fornøyd totalt sett</c:v>
                </c:pt>
              </c:strCache>
            </c:strRef>
          </c:cat>
          <c:val>
            <c:numRef>
              <c:f>'[Endelig resultat - spørreundersøkelse des2019.xlsx]Sheet2'!$B$4:$J$4</c:f>
              <c:numCache>
                <c:formatCode>0%</c:formatCode>
                <c:ptCount val="9"/>
                <c:pt idx="0">
                  <c:v>0.42857142857142855</c:v>
                </c:pt>
                <c:pt idx="1">
                  <c:v>0.8</c:v>
                </c:pt>
                <c:pt idx="2">
                  <c:v>0.58823529411764708</c:v>
                </c:pt>
                <c:pt idx="3">
                  <c:v>0.14285714285714285</c:v>
                </c:pt>
                <c:pt idx="4">
                  <c:v>0.51219512195121952</c:v>
                </c:pt>
                <c:pt idx="5">
                  <c:v>0.46153846153846156</c:v>
                </c:pt>
                <c:pt idx="6">
                  <c:v>0.61538461538461542</c:v>
                </c:pt>
                <c:pt idx="7">
                  <c:v>0.38636363636363635</c:v>
                </c:pt>
                <c:pt idx="8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1-4B01-982C-9DA31712F206}"/>
            </c:ext>
          </c:extLst>
        </c:ser>
        <c:ser>
          <c:idx val="2"/>
          <c:order val="2"/>
          <c:tx>
            <c:strRef>
              <c:f>'[Endelig resultat - spørreundersøkelse des2019.xlsx]Sheet2'!$A$5</c:f>
              <c:strCache>
                <c:ptCount val="1"/>
                <c:pt idx="0">
                  <c:v>Nøytral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'[Endelig resultat - spørreundersøkelse des2019.xlsx]Sheet2'!$B$2:$J$2</c:f>
              <c:strCache>
                <c:ptCount val="9"/>
                <c:pt idx="0">
                  <c:v>LIN</c:v>
                </c:pt>
                <c:pt idx="1">
                  <c:v>Tørris</c:v>
                </c:pt>
                <c:pt idx="2">
                  <c:v>Spesialgass</c:v>
                </c:pt>
                <c:pt idx="3">
                  <c:v>Andre gasser</c:v>
                </c:pt>
                <c:pt idx="4">
                  <c:v>Kundeservice</c:v>
                </c:pt>
                <c:pt idx="5">
                  <c:v>Kompetanse</c:v>
                </c:pt>
                <c:pt idx="6">
                  <c:v>Håndtering av avvik</c:v>
                </c:pt>
                <c:pt idx="7">
                  <c:v>Fakturering</c:v>
                </c:pt>
                <c:pt idx="8">
                  <c:v>Hvor fornøyd totalt sett</c:v>
                </c:pt>
              </c:strCache>
            </c:strRef>
          </c:cat>
          <c:val>
            <c:numRef>
              <c:f>'[Endelig resultat - spørreundersøkelse des2019.xlsx]Sheet2'!$B$5:$J$5</c:f>
              <c:numCache>
                <c:formatCode>0%</c:formatCode>
                <c:ptCount val="9"/>
                <c:pt idx="0">
                  <c:v>3.5714285714285712E-2</c:v>
                </c:pt>
                <c:pt idx="1">
                  <c:v>6.6666666666666666E-2</c:v>
                </c:pt>
                <c:pt idx="2">
                  <c:v>0</c:v>
                </c:pt>
                <c:pt idx="3">
                  <c:v>0</c:v>
                </c:pt>
                <c:pt idx="4">
                  <c:v>2.4390243902439025E-2</c:v>
                </c:pt>
                <c:pt idx="5">
                  <c:v>7.6923076923076927E-2</c:v>
                </c:pt>
                <c:pt idx="6">
                  <c:v>0.11538461538461539</c:v>
                </c:pt>
                <c:pt idx="7">
                  <c:v>0.15909090909090909</c:v>
                </c:pt>
                <c:pt idx="8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1-4B01-982C-9DA31712F206}"/>
            </c:ext>
          </c:extLst>
        </c:ser>
        <c:ser>
          <c:idx val="3"/>
          <c:order val="3"/>
          <c:tx>
            <c:strRef>
              <c:f>'[Endelig resultat - spørreundersøkelse des2019.xlsx]Sheet2'!$A$6</c:f>
              <c:strCache>
                <c:ptCount val="1"/>
                <c:pt idx="0">
                  <c:v>Mindre fornøyd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'[Endelig resultat - spørreundersøkelse des2019.xlsx]Sheet2'!$B$2:$J$2</c:f>
              <c:strCache>
                <c:ptCount val="9"/>
                <c:pt idx="0">
                  <c:v>LIN</c:v>
                </c:pt>
                <c:pt idx="1">
                  <c:v>Tørris</c:v>
                </c:pt>
                <c:pt idx="2">
                  <c:v>Spesialgass</c:v>
                </c:pt>
                <c:pt idx="3">
                  <c:v>Andre gasser</c:v>
                </c:pt>
                <c:pt idx="4">
                  <c:v>Kundeservice</c:v>
                </c:pt>
                <c:pt idx="5">
                  <c:v>Kompetanse</c:v>
                </c:pt>
                <c:pt idx="6">
                  <c:v>Håndtering av avvik</c:v>
                </c:pt>
                <c:pt idx="7">
                  <c:v>Fakturering</c:v>
                </c:pt>
                <c:pt idx="8">
                  <c:v>Hvor fornøyd totalt sett</c:v>
                </c:pt>
              </c:strCache>
            </c:strRef>
          </c:cat>
          <c:val>
            <c:numRef>
              <c:f>'[Endelig resultat - spørreundersøkelse des2019.xlsx]Sheet2'!$B$6:$J$6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2.9411764705882353E-2</c:v>
                </c:pt>
                <c:pt idx="3">
                  <c:v>4.7619047619047616E-2</c:v>
                </c:pt>
                <c:pt idx="4">
                  <c:v>2.4390243902439025E-2</c:v>
                </c:pt>
                <c:pt idx="5">
                  <c:v>2.564102564102564E-2</c:v>
                </c:pt>
                <c:pt idx="6">
                  <c:v>3.8461538461538464E-2</c:v>
                </c:pt>
                <c:pt idx="7">
                  <c:v>6.8181818181818177E-2</c:v>
                </c:pt>
                <c:pt idx="8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F1-4B01-982C-9DA31712F206}"/>
            </c:ext>
          </c:extLst>
        </c:ser>
        <c:ser>
          <c:idx val="4"/>
          <c:order val="4"/>
          <c:tx>
            <c:strRef>
              <c:f>'[Endelig resultat - spørreundersøkelse des2019.xlsx]Sheet2'!$A$7</c:f>
              <c:strCache>
                <c:ptCount val="1"/>
                <c:pt idx="0">
                  <c:v>Svært misfornøyd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'[Endelig resultat - spørreundersøkelse des2019.xlsx]Sheet2'!$B$2:$J$2</c:f>
              <c:strCache>
                <c:ptCount val="9"/>
                <c:pt idx="0">
                  <c:v>LIN</c:v>
                </c:pt>
                <c:pt idx="1">
                  <c:v>Tørris</c:v>
                </c:pt>
                <c:pt idx="2">
                  <c:v>Spesialgass</c:v>
                </c:pt>
                <c:pt idx="3">
                  <c:v>Andre gasser</c:v>
                </c:pt>
                <c:pt idx="4">
                  <c:v>Kundeservice</c:v>
                </c:pt>
                <c:pt idx="5">
                  <c:v>Kompetanse</c:v>
                </c:pt>
                <c:pt idx="6">
                  <c:v>Håndtering av avvik</c:v>
                </c:pt>
                <c:pt idx="7">
                  <c:v>Fakturering</c:v>
                </c:pt>
                <c:pt idx="8">
                  <c:v>Hvor fornøyd totalt sett</c:v>
                </c:pt>
              </c:strCache>
            </c:strRef>
          </c:cat>
          <c:val>
            <c:numRef>
              <c:f>'[Endelig resultat - spørreundersøkelse des2019.xlsx]Sheet2'!$B$7:$J$7</c:f>
              <c:numCache>
                <c:formatCode>0%</c:formatCode>
                <c:ptCount val="9"/>
                <c:pt idx="0">
                  <c:v>3.5714285714285712E-2</c:v>
                </c:pt>
                <c:pt idx="1">
                  <c:v>0</c:v>
                </c:pt>
                <c:pt idx="2">
                  <c:v>2.9411764705882353E-2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2.2727272727272728E-2</c:v>
                </c:pt>
                <c:pt idx="8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F1-4B01-982C-9DA31712F2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2165567"/>
        <c:axId val="1882162239"/>
      </c:barChart>
      <c:catAx>
        <c:axId val="188216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2162239"/>
        <c:crosses val="autoZero"/>
        <c:auto val="1"/>
        <c:lblAlgn val="ctr"/>
        <c:lblOffset val="100"/>
        <c:noMultiLvlLbl val="0"/>
      </c:catAx>
      <c:valAx>
        <c:axId val="188216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216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DAD57D-4624-C74A-8E35-C265389C944C}" type="datetime1">
              <a:rPr lang="nb-NO"/>
              <a:pPr>
                <a:defRPr/>
              </a:pPr>
              <a:t>30.04.2020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85CABB-1C2C-DB4F-8558-4F1EF3451F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E57234-840E-5340-880E-DD28C29AE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B7594-511D-E346-BF5A-BAEE38666E69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84% ønsker ikke bytte av leverandør, 11% er nøytrale og 5% ønsker bytte.</a:t>
            </a:r>
          </a:p>
          <a:p>
            <a:r>
              <a:rPr lang="nb-NO" dirty="0" smtClean="0"/>
              <a:t>De</a:t>
            </a:r>
            <a:r>
              <a:rPr lang="nb-NO" baseline="0" dirty="0" smtClean="0"/>
              <a:t> 5% to kundenumre. Nøytral/kommer ikke alltid når den skal. Misfornøyd med service og evne til å rette, men sier ikke hva som er problemet. Uttaler at prisene på spesialgass er altfor høye. </a:t>
            </a:r>
          </a:p>
          <a:p>
            <a:r>
              <a:rPr lang="nb-NO" baseline="0" dirty="0" smtClean="0"/>
              <a:t>LIN: 4% er 1 kundenummer</a:t>
            </a:r>
          </a:p>
          <a:p>
            <a:r>
              <a:rPr lang="nb-NO" baseline="0" dirty="0" smtClean="0"/>
              <a:t>Tørris: 7% er 1 kundenummer</a:t>
            </a:r>
          </a:p>
          <a:p>
            <a:r>
              <a:rPr lang="nb-NO" baseline="0" dirty="0" smtClean="0"/>
              <a:t>Spesialgass: 3% er 1 kundenummer</a:t>
            </a:r>
          </a:p>
          <a:p>
            <a:r>
              <a:rPr lang="nb-NO" baseline="0" dirty="0" smtClean="0"/>
              <a:t>Andre gasser: 5% er 2 kundenumre</a:t>
            </a:r>
          </a:p>
          <a:p>
            <a:r>
              <a:rPr lang="nb-NO" baseline="0" dirty="0" smtClean="0"/>
              <a:t>Kundeservice/fakturering: 2% er 1 kundenummer</a:t>
            </a:r>
          </a:p>
          <a:p>
            <a:r>
              <a:rPr lang="nb-NO" baseline="0" dirty="0" smtClean="0"/>
              <a:t>Kompetanse: 3% er 1 kundenummer</a:t>
            </a:r>
          </a:p>
          <a:p>
            <a:r>
              <a:rPr lang="nb-NO" baseline="0" dirty="0" smtClean="0"/>
              <a:t>Avvik: 4% er 1 kundenummer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95907-34BB-4AB0-BE48-4F103F5AD0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26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8E781-6431-4349-9DFB-1502890C915F}" type="slidenum">
              <a:rPr lang="en-US" altLang="nb-NO" smtClean="0"/>
              <a:pPr>
                <a:defRPr/>
              </a:pPr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3609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57234-840E-5340-880E-DD28C29AEF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5AF1-F5BA-8A44-9829-031206287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FEC2-21DE-7E42-A9CB-3BF128D20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E941-EC9C-FA4A-B4F0-92965255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9EF0-BF5C-5A41-BF91-EC18776DF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A46E-1270-D647-94BA-7AA17620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CC2B-91FF-F545-AD9D-CC5C65FFC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70F2-3EE4-9D4D-ABD5-187D04A81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EEB9-8E97-9D4E-817F-D3C3D527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8C6A-3898-184A-B5F5-C457528E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3ED0-4B6A-7844-A6A6-6D9F5FEE7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 smtClean="0"/>
              <a:t>Superbrukerforum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33E7C5BC-CB8A-C04A-B363-73AB26A0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UiO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innkjop/innkjop/regler/etiske-retningslinjer/" TargetMode="External"/><Relationship Id="rId2" Type="http://schemas.openxmlformats.org/officeDocument/2006/relationships/hyperlink" Target="https://www.uio.no/for-ansatte/arbeidsstotte/innkjop/strateg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abonnement@admin.uio.no" TargetMode="External"/><Relationship Id="rId2" Type="http://schemas.openxmlformats.org/officeDocument/2006/relationships/hyperlink" Target="https://www.uio.no/for-ansatte/drift/telefoni/mobil-abonnemen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drift/post/" TargetMode="External"/><Relationship Id="rId2" Type="http://schemas.openxmlformats.org/officeDocument/2006/relationships/hyperlink" Target="https://www.uio.no/for-ansatte/arbeidsstotte/innkjop/aktuelt/2020/mars/nytt-om-leveringer-fra-atea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prosjekter/adm-forbedring-digitalisering/bott-okonomi-hr/prosjektgruppe-styringsguppe-faggrupper-ressursteam-lokalt%20innf&#248;ringsansvarlig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294112"/>
            <a:ext cx="8136904" cy="1143000"/>
          </a:xfrm>
        </p:spPr>
        <p:txBody>
          <a:bodyPr/>
          <a:lstStyle/>
          <a:p>
            <a:pPr eaLnBrk="1" hangingPunct="1"/>
            <a:r>
              <a:rPr lang="nb-NO" sz="4000" dirty="0" smtClean="0"/>
              <a:t>Velkommen til Superbrukerforum 4. mai 2020</a:t>
            </a:r>
            <a:endParaRPr lang="nb-N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Revisjon av UiOs anskaffelsesstrategi og etiske retningslinjer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Anskaffelsesstrategi og etisk regelverk er under revisjon</a:t>
            </a:r>
          </a:p>
          <a:p>
            <a:endParaRPr lang="nb-NO" dirty="0" smtClean="0"/>
          </a:p>
          <a:p>
            <a:r>
              <a:rPr lang="nb-NO" dirty="0" smtClean="0">
                <a:hlinkClick r:id="rId2"/>
              </a:rPr>
              <a:t>Anskaffelsesstrategien denne perioden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Etiske retningslinjer</a:t>
            </a:r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Endringer på mobilabonnement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Behov for endringer i abonnementet må godkjennes av nærmeste BDM</a:t>
            </a:r>
          </a:p>
          <a:p>
            <a:r>
              <a:rPr lang="nb-NO" dirty="0" smtClean="0"/>
              <a:t>Informasjon </a:t>
            </a:r>
            <a:r>
              <a:rPr lang="nb-NO" dirty="0"/>
              <a:t>om hvordan man endrer: </a:t>
            </a:r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www.uio.no/for-ansatte/drift/telefoni/mobil-abonnement.html</a:t>
            </a:r>
            <a:endParaRPr lang="nb-NO" dirty="0" smtClean="0"/>
          </a:p>
          <a:p>
            <a:r>
              <a:rPr lang="en-US" dirty="0" err="1"/>
              <a:t>Spørsmål</a:t>
            </a:r>
            <a:r>
              <a:rPr lang="en-US" dirty="0"/>
              <a:t> om </a:t>
            </a:r>
            <a:r>
              <a:rPr lang="en-US" dirty="0" err="1"/>
              <a:t>mobilabonnement</a:t>
            </a:r>
            <a:r>
              <a:rPr lang="en-US"/>
              <a:t>: </a:t>
            </a:r>
            <a:r>
              <a:rPr lang="en-US" u="sng" smtClean="0">
                <a:hlinkClick r:id="rId3"/>
              </a:rPr>
              <a:t>mobilabonnement@admin.uio.no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Varemottak i Korona-tider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Alle </a:t>
            </a:r>
            <a:r>
              <a:rPr lang="nb-NO" sz="2400" dirty="0" smtClean="0"/>
              <a:t>leverandører </a:t>
            </a:r>
            <a:r>
              <a:rPr lang="nb-NO" sz="2400" dirty="0"/>
              <a:t>er tilskrevet og bedt om å gå i dialog med den som har opprettet bestilling for å bli enig om videre prosess for den enkelte bestilling (annullering, utsettelse </a:t>
            </a:r>
            <a:r>
              <a:rPr lang="nb-NO" sz="2400" dirty="0" err="1"/>
              <a:t>el.l</a:t>
            </a:r>
            <a:r>
              <a:rPr lang="nb-NO" sz="2400" dirty="0"/>
              <a:t>). </a:t>
            </a:r>
            <a:endParaRPr lang="nb-NO" sz="2400" dirty="0" smtClean="0"/>
          </a:p>
          <a:p>
            <a:r>
              <a:rPr lang="nb-NO" sz="2400" dirty="0" smtClean="0"/>
              <a:t>Leverandører </a:t>
            </a:r>
            <a:r>
              <a:rPr lang="nb-NO" sz="2400" dirty="0"/>
              <a:t>som skal levere produkter av kritisk karakter (for eksempel flytende gasser, kjemikalier o.l.), </a:t>
            </a:r>
            <a:r>
              <a:rPr lang="nb-NO" sz="2400" dirty="0" smtClean="0"/>
              <a:t>er bedt om å </a:t>
            </a:r>
            <a:r>
              <a:rPr lang="nb-NO" sz="2400" dirty="0"/>
              <a:t>prioritere disse </a:t>
            </a:r>
            <a:r>
              <a:rPr lang="nb-NO" sz="2400" dirty="0" smtClean="0"/>
              <a:t>og </a:t>
            </a:r>
            <a:r>
              <a:rPr lang="nb-NO" sz="2400" dirty="0"/>
              <a:t>få avklart så fort som mulig hvordan eventuelt dekning av leveringsbehov kan organiseres.</a:t>
            </a:r>
          </a:p>
          <a:p>
            <a:r>
              <a:rPr lang="nb-NO" sz="2400" dirty="0"/>
              <a:t>UiOs fakulteter, museer og andre enheter må selv ta ansvar for å bemanne varemottak ved nødvendige og kritiske leveranser.</a:t>
            </a:r>
            <a:r>
              <a:rPr lang="nb-NO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</a:t>
            </a:r>
            <a:r>
              <a:rPr lang="nb-NO" dirty="0" smtClean="0"/>
              <a:t>aremottak i Korona-tider forts.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Mulighet for levering av </a:t>
            </a:r>
            <a:r>
              <a:rPr lang="en-US" dirty="0"/>
              <a:t>MAC og </a:t>
            </a:r>
            <a:r>
              <a:rPr lang="en-US" dirty="0" err="1"/>
              <a:t>mobilt</a:t>
            </a:r>
            <a:r>
              <a:rPr lang="en-US" dirty="0"/>
              <a:t> </a:t>
            </a:r>
            <a:r>
              <a:rPr lang="en-US" dirty="0" err="1"/>
              <a:t>utstyr</a:t>
            </a:r>
            <a:r>
              <a:rPr lang="en-US" dirty="0"/>
              <a:t> (</a:t>
            </a:r>
            <a:r>
              <a:rPr lang="en-US" dirty="0" err="1"/>
              <a:t>mobil</a:t>
            </a:r>
            <a:r>
              <a:rPr lang="en-US" dirty="0"/>
              <a:t>, </a:t>
            </a:r>
            <a:r>
              <a:rPr lang="en-US" dirty="0" err="1"/>
              <a:t>nettbrett</a:t>
            </a:r>
            <a:r>
              <a:rPr lang="en-US" dirty="0"/>
              <a:t> og </a:t>
            </a:r>
            <a:r>
              <a:rPr lang="en-US" dirty="0" err="1"/>
              <a:t>dertil</a:t>
            </a:r>
            <a:r>
              <a:rPr lang="en-US" dirty="0"/>
              <a:t> </a:t>
            </a:r>
            <a:r>
              <a:rPr lang="en-US" dirty="0" err="1"/>
              <a:t>tilleggsutstyr</a:t>
            </a:r>
            <a:r>
              <a:rPr lang="en-US" dirty="0"/>
              <a:t>)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Atea</a:t>
            </a:r>
            <a:r>
              <a:rPr lang="nb-NO" dirty="0" smtClean="0"/>
              <a:t> til nærmeste postkontor:</a:t>
            </a:r>
          </a:p>
          <a:p>
            <a:pPr lvl="1"/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www.uio.no/for-ansatte/arbeidsstotte/innkjop/aktuelt/2020/mars/nytt-om-leveringer-fra-atea.html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smtClean="0"/>
              <a:t>Mulighet for levering til </a:t>
            </a:r>
            <a:r>
              <a:rPr lang="nb-NO" dirty="0" err="1" smtClean="0"/>
              <a:t>Budsentralen</a:t>
            </a:r>
            <a:endParaRPr lang="nb-NO" dirty="0" smtClean="0"/>
          </a:p>
          <a:p>
            <a:pPr lvl="1"/>
            <a:r>
              <a:rPr lang="nb-NO" dirty="0">
                <a:hlinkClick r:id="rId3"/>
              </a:rPr>
              <a:t>https://www.uio.no/for-ansatte/drift/post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876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Varemottak i Korona-tider forts.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Finansdepartementet har kommet med midlertidige unntak fra bestemmelser om økonomistyring i staten  for at betaling til leverandører kan skje før forfall. </a:t>
            </a:r>
            <a:endParaRPr lang="nb-NO" sz="2400" dirty="0" smtClean="0"/>
          </a:p>
          <a:p>
            <a:pPr lvl="1"/>
            <a:r>
              <a:rPr lang="nb-NO" sz="2000" dirty="0" smtClean="0"/>
              <a:t>Hensikten </a:t>
            </a:r>
            <a:r>
              <a:rPr lang="nb-NO" sz="2000" dirty="0"/>
              <a:t>er å avhjelpe likviditetsutfordringer for private leverandører til staten ved å legge til rette for raskere og førtidig utbetaling til disse.</a:t>
            </a:r>
          </a:p>
          <a:p>
            <a:r>
              <a:rPr lang="nb-NO" sz="2400" dirty="0"/>
              <a:t>UiO </a:t>
            </a:r>
            <a:r>
              <a:rPr lang="nb-NO" sz="2400" dirty="0" smtClean="0"/>
              <a:t>har lagt </a:t>
            </a:r>
            <a:r>
              <a:rPr lang="nb-NO" sz="2400" dirty="0"/>
              <a:t>til rette for raskere utbetaling til våre </a:t>
            </a:r>
            <a:r>
              <a:rPr lang="nb-NO" sz="2400" dirty="0" smtClean="0"/>
              <a:t>leverandører</a:t>
            </a:r>
            <a:r>
              <a:rPr lang="nb-NO" sz="2400" dirty="0"/>
              <a:t>  </a:t>
            </a:r>
          </a:p>
          <a:p>
            <a:r>
              <a:rPr lang="nb-NO" sz="2400" dirty="0" smtClean="0"/>
              <a:t>Viktig med varemottak </a:t>
            </a:r>
            <a:r>
              <a:rPr lang="nb-NO" sz="2400" dirty="0"/>
              <a:t>så raskt som mulig etter at </a:t>
            </a:r>
            <a:r>
              <a:rPr lang="nb-NO" sz="2400" dirty="0" smtClean="0"/>
              <a:t>vare </a:t>
            </a:r>
            <a:r>
              <a:rPr lang="nb-NO" sz="2400" dirty="0"/>
              <a:t>eller tjeneste er mottatt, slik at faktura kan matches og utbetales til leverandør raskest mulig.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28576"/>
            <a:ext cx="7696200" cy="1143000"/>
          </a:xfrm>
        </p:spPr>
        <p:txBody>
          <a:bodyPr/>
          <a:lstStyle/>
          <a:p>
            <a:r>
              <a:rPr lang="en-US" dirty="0" err="1"/>
              <a:t>Spesialfrakt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World Courier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På grunn av covid-19-pandemien påløper det en midlertidig tilleggskostnad på visse tjenester fra World </a:t>
            </a:r>
            <a:r>
              <a:rPr lang="nb-NO" dirty="0" smtClean="0"/>
              <a:t>Courier</a:t>
            </a:r>
            <a:endParaRPr lang="nb-NO" dirty="0"/>
          </a:p>
          <a:p>
            <a:r>
              <a:rPr lang="nb-NO" dirty="0"/>
              <a:t>Det midlertidige tillegget innføres fra 20. april, og vil være som følger:</a:t>
            </a:r>
          </a:p>
          <a:p>
            <a:pPr lvl="1"/>
            <a:r>
              <a:rPr lang="nb-NO" dirty="0"/>
              <a:t>6,5 % på eksisterende base-, overvekt- og kilometerpris.</a:t>
            </a:r>
          </a:p>
          <a:p>
            <a:r>
              <a:rPr lang="nb-NO" dirty="0"/>
              <a:t>Tillegget vil fremkomme som egen varelinje på faktura som "Security/</a:t>
            </a:r>
            <a:r>
              <a:rPr lang="nb-NO" dirty="0" err="1"/>
              <a:t>Covid</a:t>
            </a:r>
            <a:r>
              <a:rPr lang="nb-NO" dirty="0"/>
              <a:t>/</a:t>
            </a:r>
            <a:r>
              <a:rPr lang="nb-NO" dirty="0" err="1"/>
              <a:t>Fuel</a:t>
            </a:r>
            <a:r>
              <a:rPr lang="nb-NO" dirty="0"/>
              <a:t>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Prisøkning fra Staples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På grunn av Korona-situasjonen har Staples økt prisen gjeldende fra 27. april til 30. juni (eventuelt 30. august)</a:t>
            </a:r>
          </a:p>
          <a:p>
            <a:pPr lvl="1"/>
            <a:r>
              <a:rPr lang="en-US" dirty="0" err="1"/>
              <a:t>Månedlig</a:t>
            </a:r>
            <a:r>
              <a:rPr lang="en-US" dirty="0"/>
              <a:t> </a:t>
            </a:r>
            <a:r>
              <a:rPr lang="en-US" dirty="0" err="1"/>
              <a:t>valutajustering</a:t>
            </a:r>
            <a:r>
              <a:rPr lang="en-US" dirty="0"/>
              <a:t> for </a:t>
            </a:r>
            <a:r>
              <a:rPr lang="en-US" dirty="0" err="1"/>
              <a:t>valutaeksponerte</a:t>
            </a:r>
            <a:r>
              <a:rPr lang="en-US" dirty="0"/>
              <a:t> </a:t>
            </a:r>
            <a:r>
              <a:rPr lang="en-US" dirty="0" err="1" smtClean="0"/>
              <a:t>varer</a:t>
            </a:r>
            <a:endParaRPr lang="en-US" dirty="0" smtClean="0"/>
          </a:p>
          <a:p>
            <a:pPr lvl="1"/>
            <a:r>
              <a:rPr lang="en-US" dirty="0" err="1"/>
              <a:t>Månedlig</a:t>
            </a:r>
            <a:r>
              <a:rPr lang="en-US" dirty="0"/>
              <a:t> </a:t>
            </a:r>
            <a:r>
              <a:rPr lang="en-US" dirty="0" err="1"/>
              <a:t>justering</a:t>
            </a:r>
            <a:r>
              <a:rPr lang="en-US" dirty="0"/>
              <a:t> for </a:t>
            </a:r>
            <a:r>
              <a:rPr lang="en-US" dirty="0" err="1"/>
              <a:t>dokumenterte</a:t>
            </a:r>
            <a:r>
              <a:rPr lang="en-US" dirty="0"/>
              <a:t> og </a:t>
            </a:r>
            <a:r>
              <a:rPr lang="en-US" dirty="0" err="1"/>
              <a:t>ekstraordinære</a:t>
            </a:r>
            <a:r>
              <a:rPr lang="en-US" dirty="0"/>
              <a:t> </a:t>
            </a:r>
            <a:r>
              <a:rPr lang="en-US" dirty="0" err="1"/>
              <a:t>prisendringer</a:t>
            </a:r>
            <a:r>
              <a:rPr lang="en-US"/>
              <a:t> </a:t>
            </a:r>
            <a:endParaRPr lang="en-US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Status på arbeidet med overgangen til </a:t>
            </a:r>
            <a:r>
              <a:rPr lang="nb-NO" dirty="0" err="1" smtClean="0"/>
              <a:t>DFØs</a:t>
            </a:r>
            <a:r>
              <a:rPr lang="nb-NO" dirty="0" smtClean="0"/>
              <a:t> løsninger 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 smtClean="0">
                <a:hlinkClick r:id="rId2"/>
              </a:rPr>
              <a:t>Lokalt innføringsansvarlige </a:t>
            </a:r>
            <a:r>
              <a:rPr lang="nb-NO" sz="3200" dirty="0" smtClean="0"/>
              <a:t>(LIA) på alle enheter er oppnevnt</a:t>
            </a:r>
          </a:p>
          <a:p>
            <a:pPr lvl="1"/>
            <a:r>
              <a:rPr lang="en-US" sz="2800" dirty="0" smtClean="0"/>
              <a:t>LIA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en-US" sz="2800" dirty="0" err="1" smtClean="0"/>
              <a:t>bindeleddet</a:t>
            </a:r>
            <a:r>
              <a:rPr lang="en-US" sz="2800" dirty="0" smtClean="0"/>
              <a:t> </a:t>
            </a:r>
            <a:r>
              <a:rPr lang="en-US" sz="2800" dirty="0" err="1"/>
              <a:t>mellom</a:t>
            </a:r>
            <a:r>
              <a:rPr lang="en-US" sz="2800" dirty="0"/>
              <a:t> </a:t>
            </a:r>
            <a:r>
              <a:rPr lang="en-US" sz="2800" dirty="0" err="1"/>
              <a:t>prosjektet</a:t>
            </a:r>
            <a:r>
              <a:rPr lang="en-US" sz="2800" dirty="0"/>
              <a:t> og </a:t>
            </a:r>
            <a:r>
              <a:rPr lang="en-US" sz="2800" dirty="0" err="1" smtClean="0"/>
              <a:t>enhetene</a:t>
            </a:r>
            <a:r>
              <a:rPr lang="en-US" sz="2800" dirty="0" smtClean="0"/>
              <a:t> </a:t>
            </a:r>
            <a:r>
              <a:rPr lang="en-US" sz="2800" dirty="0" err="1"/>
              <a:t>når</a:t>
            </a:r>
            <a:r>
              <a:rPr lang="en-US" sz="2800" dirty="0"/>
              <a:t> </a:t>
            </a:r>
            <a:r>
              <a:rPr lang="en-US" sz="2800" dirty="0" err="1"/>
              <a:t>det</a:t>
            </a:r>
            <a:r>
              <a:rPr lang="en-US" sz="2800" dirty="0"/>
              <a:t> </a:t>
            </a:r>
            <a:r>
              <a:rPr lang="en-US" sz="2800" dirty="0" err="1"/>
              <a:t>gjelder</a:t>
            </a:r>
            <a:r>
              <a:rPr lang="en-US" sz="2800" dirty="0"/>
              <a:t> </a:t>
            </a:r>
            <a:r>
              <a:rPr lang="en-US" sz="2800" dirty="0" err="1"/>
              <a:t>planlegging</a:t>
            </a:r>
            <a:r>
              <a:rPr lang="en-US" sz="2800" dirty="0"/>
              <a:t> og </a:t>
            </a:r>
            <a:r>
              <a:rPr lang="en-US" sz="2800" dirty="0" err="1"/>
              <a:t>gjennomføring</a:t>
            </a:r>
            <a:r>
              <a:rPr lang="en-US" sz="2800" dirty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</a:t>
            </a:r>
            <a:r>
              <a:rPr lang="en-US" sz="2800" dirty="0" err="1"/>
              <a:t>kommunikasjon</a:t>
            </a:r>
            <a:r>
              <a:rPr lang="en-US" sz="2800" dirty="0"/>
              <a:t>, </a:t>
            </a:r>
            <a:r>
              <a:rPr lang="en-US" sz="2800" dirty="0" err="1"/>
              <a:t>opplæring</a:t>
            </a:r>
            <a:r>
              <a:rPr lang="en-US" sz="2800" dirty="0"/>
              <a:t>, og </a:t>
            </a:r>
            <a:r>
              <a:rPr lang="en-US" sz="2800" dirty="0" err="1"/>
              <a:t>forvaltning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brukerstøtte</a:t>
            </a:r>
            <a:r>
              <a:rPr lang="en-US" sz="2800" dirty="0"/>
              <a:t>, </a:t>
            </a:r>
            <a:r>
              <a:rPr lang="en-US" sz="2800" dirty="0" err="1"/>
              <a:t>nye</a:t>
            </a:r>
            <a:r>
              <a:rPr lang="en-US" sz="2800" dirty="0"/>
              <a:t> </a:t>
            </a:r>
            <a:r>
              <a:rPr lang="en-US" sz="2800" dirty="0" err="1"/>
              <a:t>rutiner</a:t>
            </a:r>
            <a:r>
              <a:rPr lang="en-US" sz="2800" dirty="0"/>
              <a:t> og </a:t>
            </a:r>
            <a:r>
              <a:rPr lang="en-US" sz="2800" dirty="0" err="1"/>
              <a:t>prosesser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forbindelse</a:t>
            </a:r>
            <a:r>
              <a:rPr lang="en-US" sz="2800" dirty="0"/>
              <a:t> med </a:t>
            </a:r>
            <a:r>
              <a:rPr lang="en-US" sz="2800" dirty="0" err="1"/>
              <a:t>overgang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nye</a:t>
            </a:r>
            <a:r>
              <a:rPr lang="en-US" sz="2800" dirty="0"/>
              <a:t> </a:t>
            </a:r>
            <a:r>
              <a:rPr lang="en-US" sz="2800" dirty="0" err="1"/>
              <a:t>løsninger</a:t>
            </a:r>
            <a:endParaRPr lang="nb-NO" sz="2800" dirty="0"/>
          </a:p>
          <a:p>
            <a:pPr lvl="1"/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949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62" y="1916832"/>
            <a:ext cx="8526110" cy="45365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største</a:t>
            </a:r>
            <a:r>
              <a:rPr lang="en-US" dirty="0" smtClean="0"/>
              <a:t> </a:t>
            </a:r>
            <a:r>
              <a:rPr lang="en-US" dirty="0" err="1" smtClean="0"/>
              <a:t>endringene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behov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betalingsprosessen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ngen </a:t>
            </a:r>
            <a:r>
              <a:rPr lang="en-US" dirty="0" err="1" smtClean="0"/>
              <a:t>brukere</a:t>
            </a:r>
            <a:r>
              <a:rPr lang="en-US" dirty="0" smtClean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smtClean="0"/>
              <a:t>ha </a:t>
            </a:r>
            <a:r>
              <a:rPr lang="en-US" dirty="0" err="1"/>
              <a:t>tilgang</a:t>
            </a:r>
            <a:r>
              <a:rPr lang="en-US" dirty="0"/>
              <a:t> </a:t>
            </a:r>
            <a:r>
              <a:rPr lang="en-US" dirty="0" smtClean="0"/>
              <a:t>kun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bestillingssystemet</a:t>
            </a:r>
            <a:r>
              <a:rPr lang="en-US" dirty="0" smtClean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smtClean="0"/>
              <a:t>kun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fakturabehandlersystemet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Bestiller-rollen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err="1"/>
              <a:t>Mottak</a:t>
            </a:r>
            <a:r>
              <a:rPr lang="en-US" dirty="0"/>
              <a:t> </a:t>
            </a:r>
            <a:r>
              <a:rPr lang="en-US" dirty="0" err="1"/>
              <a:t>behovsinnmelding</a:t>
            </a:r>
            <a:r>
              <a:rPr lang="en-US" dirty="0"/>
              <a:t>, </a:t>
            </a:r>
            <a:r>
              <a:rPr lang="en-US" dirty="0" err="1"/>
              <a:t>bestilling</a:t>
            </a:r>
            <a:r>
              <a:rPr lang="en-US" dirty="0"/>
              <a:t>, </a:t>
            </a:r>
            <a:r>
              <a:rPr lang="en-US" dirty="0" err="1"/>
              <a:t>varemottak</a:t>
            </a:r>
            <a:r>
              <a:rPr lang="en-US" dirty="0"/>
              <a:t> og </a:t>
            </a:r>
            <a:r>
              <a:rPr lang="en-US" dirty="0" err="1"/>
              <a:t>avviksbehandling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fakturabehandlersystemet</a:t>
            </a:r>
            <a:r>
              <a:rPr lang="en-US" dirty="0" smtClean="0"/>
              <a:t>  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6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Viktige tidsfrister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Høsten 2020</a:t>
            </a:r>
          </a:p>
          <a:p>
            <a:pPr lvl="1"/>
            <a:r>
              <a:rPr lang="nb-NO" dirty="0"/>
              <a:t>Være à jour med fakturaer på </a:t>
            </a:r>
            <a:r>
              <a:rPr lang="nb-NO" dirty="0" smtClean="0"/>
              <a:t>sirkulasjon til </a:t>
            </a:r>
            <a:r>
              <a:rPr lang="nb-NO" dirty="0"/>
              <a:t>enhver tid</a:t>
            </a:r>
            <a:endParaRPr lang="nb-NO" b="1" dirty="0"/>
          </a:p>
          <a:p>
            <a:r>
              <a:rPr lang="nb-NO" b="1" dirty="0"/>
              <a:t>Hoved</a:t>
            </a:r>
            <a:r>
              <a:rPr lang="nb-NO" dirty="0"/>
              <a:t>regler	</a:t>
            </a:r>
          </a:p>
          <a:p>
            <a:pPr lvl="1"/>
            <a:r>
              <a:rPr lang="nb-NO" dirty="0"/>
              <a:t>Siste frist for godkjenning av inngående </a:t>
            </a:r>
            <a:r>
              <a:rPr lang="nb-NO" dirty="0" smtClean="0"/>
              <a:t>faktura </a:t>
            </a:r>
            <a:r>
              <a:rPr lang="nb-NO" b="1" dirty="0"/>
              <a:t>21.12.2020</a:t>
            </a:r>
          </a:p>
          <a:p>
            <a:pPr lvl="1"/>
            <a:r>
              <a:rPr lang="nb-NO" dirty="0"/>
              <a:t>Fra xx.12.20 sendes alle inngående fakturaer direkte inn i nytt </a:t>
            </a:r>
            <a:r>
              <a:rPr lang="nb-NO" dirty="0" smtClean="0"/>
              <a:t>system (gjelder </a:t>
            </a:r>
            <a:r>
              <a:rPr lang="nb-NO" dirty="0"/>
              <a:t>både e-faktura og det jobbes med en løsning for </a:t>
            </a:r>
            <a:r>
              <a:rPr lang="nb-NO" dirty="0" err="1" smtClean="0"/>
              <a:t>pdf</a:t>
            </a:r>
            <a:r>
              <a:rPr lang="nb-NO" dirty="0" smtClean="0"/>
              <a:t>-fakturaer)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85800"/>
            <a:ext cx="76962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820" y="1700808"/>
            <a:ext cx="7923636" cy="4392488"/>
          </a:xfrm>
        </p:spPr>
        <p:txBody>
          <a:bodyPr/>
          <a:lstStyle/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endParaRPr lang="nb-NO" sz="2000" dirty="0" smtClean="0"/>
          </a:p>
          <a:p>
            <a:pPr eaLnBrk="1" hangingPunct="1"/>
            <a:r>
              <a:rPr lang="nb-NO" sz="2000" dirty="0" smtClean="0"/>
              <a:t>Nye rammeavtaler</a:t>
            </a:r>
          </a:p>
          <a:p>
            <a:pPr eaLnBrk="1" hangingPunct="1"/>
            <a:r>
              <a:rPr lang="nb-NO" sz="2000" dirty="0" smtClean="0"/>
              <a:t>Andre nyheter</a:t>
            </a:r>
          </a:p>
          <a:p>
            <a:pPr eaLnBrk="1" hangingPunct="1"/>
            <a:r>
              <a:rPr lang="nb-NO" sz="2000" dirty="0" smtClean="0"/>
              <a:t>Påminnelser</a:t>
            </a:r>
            <a:endParaRPr lang="nb-NO" sz="2000" dirty="0"/>
          </a:p>
          <a:p>
            <a:pPr eaLnBrk="1" hangingPunct="1"/>
            <a:r>
              <a:rPr lang="nb-NO" sz="2000" dirty="0" smtClean="0"/>
              <a:t>Status på arbeidet med overgangen til </a:t>
            </a:r>
            <a:r>
              <a:rPr lang="nb-NO" sz="2000" dirty="0" err="1" smtClean="0"/>
              <a:t>DFØs</a:t>
            </a:r>
            <a:r>
              <a:rPr lang="nb-NO" sz="2000" dirty="0" smtClean="0"/>
              <a:t> løsninger </a:t>
            </a:r>
          </a:p>
          <a:p>
            <a:pPr eaLnBrk="1" hangingPunct="1"/>
            <a:endParaRPr lang="nb-NO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9539"/>
            <a:ext cx="2887546" cy="233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Viktige tidsfrister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Rydde </a:t>
            </a:r>
            <a:r>
              <a:rPr lang="nb-NO" dirty="0"/>
              <a:t>i gamle bestillinger som ligger åpne uten varemottak/match mot faktura</a:t>
            </a:r>
          </a:p>
          <a:p>
            <a:pPr lvl="1"/>
            <a:r>
              <a:rPr lang="nb-NO" dirty="0"/>
              <a:t>Frist: 31.10.2020</a:t>
            </a:r>
          </a:p>
          <a:p>
            <a:r>
              <a:rPr lang="nb-NO" b="1" dirty="0"/>
              <a:t>Hoved</a:t>
            </a:r>
            <a:r>
              <a:rPr lang="nb-NO" dirty="0"/>
              <a:t>regel bestillinger</a:t>
            </a:r>
          </a:p>
          <a:p>
            <a:pPr lvl="1"/>
            <a:r>
              <a:rPr lang="nb-NO" dirty="0"/>
              <a:t>Siste frist for bestillinger </a:t>
            </a:r>
            <a:r>
              <a:rPr lang="nb-NO" b="1" dirty="0"/>
              <a:t>15.11.2020</a:t>
            </a:r>
          </a:p>
          <a:p>
            <a:pPr lvl="1"/>
            <a:r>
              <a:rPr lang="nb-NO" dirty="0"/>
              <a:t>Det vil være rutiner for nødvendige unntak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30.04.2020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22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300"/>
            <a:ext cx="9144000" cy="51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 forsinkelse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</a:t>
            </a:r>
          </a:p>
          <a:p>
            <a:pPr lvl="1"/>
            <a:r>
              <a:rPr lang="nb-NO" dirty="0" smtClean="0"/>
              <a:t>På grunn av Korona-situasjonen er det satt i gang utredning på konsekvenser av en eventuell utsettelse av oppstart til 1. mai 2021</a:t>
            </a:r>
          </a:p>
          <a:p>
            <a:pPr lvl="1"/>
            <a:r>
              <a:rPr lang="nb-NO" dirty="0" smtClean="0"/>
              <a:t>Informasjon resultatet av utredningen gis i linjen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4" y="1988840"/>
            <a:ext cx="9153864" cy="48691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9864" y="838200"/>
            <a:ext cx="9153864" cy="1143000"/>
          </a:xfrm>
        </p:spPr>
        <p:txBody>
          <a:bodyPr/>
          <a:lstStyle/>
          <a:p>
            <a:r>
              <a:rPr lang="nb-NO" dirty="0" smtClean="0"/>
              <a:t>Spørsmål</a:t>
            </a:r>
            <a:r>
              <a:rPr lang="nb-NO" dirty="0" smtClean="0"/>
              <a:t>? </a:t>
            </a:r>
            <a:r>
              <a:rPr lang="nb-NO" smtClean="0"/>
              <a:t>Innspill?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NYE RAMMEAVTALER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Avtale om gjenkjøp/avhending av brukt IT-utstyr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Leverandør: 3 </a:t>
            </a:r>
            <a:r>
              <a:rPr lang="nb-NO" dirty="0" err="1" smtClean="0"/>
              <a:t>Step</a:t>
            </a:r>
            <a:r>
              <a:rPr lang="nb-NO" dirty="0" smtClean="0"/>
              <a:t> IT</a:t>
            </a:r>
          </a:p>
          <a:p>
            <a:pPr lvl="1"/>
            <a:r>
              <a:rPr lang="nb-NO" dirty="0" smtClean="0"/>
              <a:t>Felles avtale for alle BOTT-universitetene (Bergen, Oslo, Trondheim, Tromsø)</a:t>
            </a:r>
          </a:p>
          <a:p>
            <a:r>
              <a:rPr lang="nb-NO" dirty="0" smtClean="0"/>
              <a:t>Avtalen gir universitetene inntekter for brukt utstyr som kan videreselges, samt en sikker avhending av brukt utstyr som sikrer bærekraften</a:t>
            </a:r>
          </a:p>
          <a:p>
            <a:r>
              <a:rPr lang="nb-NO" dirty="0" smtClean="0"/>
              <a:t>Info om implementering gis til hvert enkelt fakultet</a:t>
            </a:r>
          </a:p>
        </p:txBody>
      </p:sp>
    </p:spTree>
    <p:extLst>
      <p:ext uri="{BB962C8B-B14F-4D97-AF65-F5344CB8AC3E}">
        <p14:creationId xmlns:p14="http://schemas.microsoft.com/office/powerpoint/2010/main" val="36740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Rammeavtale for kjøp av Programmering- og Utredningstjenester (Arkitekttjenester)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Leverandører:</a:t>
            </a:r>
          </a:p>
          <a:p>
            <a:pPr lvl="1"/>
            <a:r>
              <a:rPr lang="en-US" dirty="0" err="1"/>
              <a:t>Lerche</a:t>
            </a:r>
            <a:r>
              <a:rPr lang="en-US" dirty="0"/>
              <a:t> </a:t>
            </a:r>
            <a:r>
              <a:rPr lang="en-US" dirty="0" err="1"/>
              <a:t>Arkitekter</a:t>
            </a:r>
            <a:r>
              <a:rPr lang="en-US" dirty="0"/>
              <a:t> </a:t>
            </a:r>
            <a:r>
              <a:rPr lang="en-US" dirty="0" smtClean="0"/>
              <a:t>AS</a:t>
            </a:r>
          </a:p>
          <a:p>
            <a:pPr lvl="1"/>
            <a:r>
              <a:rPr lang="en-US" dirty="0" err="1"/>
              <a:t>Arkitektskap</a:t>
            </a:r>
            <a:r>
              <a:rPr lang="en-US" dirty="0"/>
              <a:t> </a:t>
            </a:r>
            <a:r>
              <a:rPr lang="en-US" dirty="0" smtClean="0"/>
              <a:t>AS</a:t>
            </a:r>
          </a:p>
          <a:p>
            <a:pPr lvl="1"/>
            <a:r>
              <a:rPr lang="en-US" dirty="0"/>
              <a:t>Kristin </a:t>
            </a:r>
            <a:r>
              <a:rPr lang="en-US" dirty="0" err="1"/>
              <a:t>Bauck</a:t>
            </a:r>
            <a:r>
              <a:rPr lang="en-US" dirty="0"/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20377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53294"/>
            <a:ext cx="7886700" cy="994172"/>
          </a:xfrm>
        </p:spPr>
        <p:txBody>
          <a:bodyPr/>
          <a:lstStyle/>
          <a:p>
            <a:r>
              <a:rPr lang="nb-NO" dirty="0" smtClean="0"/>
              <a:t>Informasjon om gassavtalen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16100"/>
            <a:ext cx="7886700" cy="3905250"/>
          </a:xfrm>
        </p:spPr>
        <p:txBody>
          <a:bodyPr>
            <a:noAutofit/>
          </a:bodyPr>
          <a:lstStyle/>
          <a:p>
            <a:r>
              <a:rPr lang="nb-NO" dirty="0" smtClean="0"/>
              <a:t>Dagens avtale går ut 18. juni 2020</a:t>
            </a:r>
          </a:p>
          <a:p>
            <a:r>
              <a:rPr lang="nb-NO" dirty="0" smtClean="0"/>
              <a:t>Ny anskaffelsesprosess – forventet tildeling før sommeren</a:t>
            </a:r>
          </a:p>
          <a:p>
            <a:r>
              <a:rPr lang="nb-NO" dirty="0" smtClean="0"/>
              <a:t>Ikke kjent om det blir bytte av leverandør</a:t>
            </a:r>
          </a:p>
          <a:p>
            <a:r>
              <a:rPr lang="nb-NO" dirty="0" smtClean="0"/>
              <a:t>Inngått avtale med Nippon om å beholde dagens avtalebetingelser til og med 15. august 2020 for å unngå ev. bytte i sommerferien</a:t>
            </a:r>
          </a:p>
          <a:p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8400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 om gassavtalen 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Informasjon om valg av leverandør vil bli gitt så snart dette er kjent (juni)</a:t>
            </a:r>
          </a:p>
          <a:p>
            <a:r>
              <a:rPr lang="nb-NO" sz="2400" dirty="0"/>
              <a:t>Dersom det blir bytte av leverandør, er det svært viktig at alle følger med på informasjonen som blir gitt for å bidra til en mest mulig strømlinjeformet prosess. Det vil i så fall bli snakk om en gradvis overgang mht. avhending av flasker</a:t>
            </a:r>
          </a:p>
          <a:p>
            <a:r>
              <a:rPr lang="nb-NO" sz="2400" dirty="0"/>
              <a:t>Informasjon vil legges på dagens avtaleside, inntil ny avtale trer i kraft og sendes på epost til kontaktpersoner som vi har registrert i forbindelse med flasketelling og andre gassrelaterte aktiviteter.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4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4095"/>
            <a:ext cx="7886700" cy="570707"/>
          </a:xfrm>
        </p:spPr>
        <p:txBody>
          <a:bodyPr/>
          <a:lstStyle/>
          <a:p>
            <a:r>
              <a:rPr lang="nb-NO" dirty="0" smtClean="0"/>
              <a:t>Gass – resultat spørreundersøkelse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5172606"/>
            <a:ext cx="82486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/>
              <a:t>44 kundenumre har svart på undersøkelsen – utgjør 70% av aktive gasskunder. De som har svart «ikke relevant» er tatt ut av %-grunnlaget på spørsmålene. Noen besvarelser med mange kundenumre.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41951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1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ANDRE NYHETER OG PÅMINNELSER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Mars 2018</Template>
  <TotalTime>3272</TotalTime>
  <Words>992</Words>
  <Application>Microsoft Office PowerPoint</Application>
  <PresentationFormat>On-screen Show (4:3)</PresentationFormat>
  <Paragraphs>118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ヒラギノ角ゴ Pro W3</vt:lpstr>
      <vt:lpstr>Blank Presentation</vt:lpstr>
      <vt:lpstr>Velkommen til Superbrukerforum 4. mai 2020</vt:lpstr>
      <vt:lpstr>Agenda</vt:lpstr>
      <vt:lpstr>PowerPoint Presentation</vt:lpstr>
      <vt:lpstr>Avtale om gjenkjøp/avhending av brukt IT-utstyr</vt:lpstr>
      <vt:lpstr>Rammeavtale for kjøp av Programmering- og Utredningstjenester (Arkitekttjenester)</vt:lpstr>
      <vt:lpstr>Informasjon om gassavtalen</vt:lpstr>
      <vt:lpstr>Info om gassavtalen forts</vt:lpstr>
      <vt:lpstr>Gass – resultat spørreundersøkelse</vt:lpstr>
      <vt:lpstr>PowerPoint Presentation</vt:lpstr>
      <vt:lpstr>Revisjon av UiOs anskaffelsesstrategi og etiske retningslinjer</vt:lpstr>
      <vt:lpstr>Endringer på mobilabonnement</vt:lpstr>
      <vt:lpstr>Varemottak i Korona-tider </vt:lpstr>
      <vt:lpstr>Varemottak i Korona-tider forts.</vt:lpstr>
      <vt:lpstr>Varemottak i Korona-tider forts.</vt:lpstr>
      <vt:lpstr>Spesialfrakt fra World Courier</vt:lpstr>
      <vt:lpstr>Prisøkning fra Staples</vt:lpstr>
      <vt:lpstr> Status på arbeidet med overgangen til DFØs løsninger  </vt:lpstr>
      <vt:lpstr>PowerPoint Presentation</vt:lpstr>
      <vt:lpstr>Viktige tidsfrister</vt:lpstr>
      <vt:lpstr>Viktige tidsfrister</vt:lpstr>
      <vt:lpstr>PowerPoint Presentation</vt:lpstr>
      <vt:lpstr>Mulig forsinkelse</vt:lpstr>
      <vt:lpstr>Spørsmål? Innspill?</vt:lpstr>
    </vt:vector>
  </TitlesOfParts>
  <Manager/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Tori Norheim Sandlie</dc:creator>
  <cp:keywords/>
  <dc:description/>
  <cp:lastModifiedBy>Tori Norheim Sandlie</cp:lastModifiedBy>
  <cp:revision>425</cp:revision>
  <dcterms:created xsi:type="dcterms:W3CDTF">2017-12-16T22:24:39Z</dcterms:created>
  <dcterms:modified xsi:type="dcterms:W3CDTF">2020-04-30T08:23:44Z</dcterms:modified>
  <cp:category/>
</cp:coreProperties>
</file>