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3" r:id="rId2"/>
    <p:sldId id="278" r:id="rId3"/>
    <p:sldId id="483" r:id="rId4"/>
    <p:sldId id="359" r:id="rId5"/>
    <p:sldId id="361" r:id="rId6"/>
    <p:sldId id="358" r:id="rId7"/>
    <p:sldId id="377" r:id="rId8"/>
    <p:sldId id="479" r:id="rId9"/>
    <p:sldId id="478" r:id="rId10"/>
    <p:sldId id="473" r:id="rId11"/>
    <p:sldId id="474" r:id="rId12"/>
    <p:sldId id="475" r:id="rId13"/>
    <p:sldId id="476" r:id="rId14"/>
    <p:sldId id="477" r:id="rId15"/>
    <p:sldId id="279" r:id="rId16"/>
    <p:sldId id="301" r:id="rId17"/>
    <p:sldId id="463" r:id="rId18"/>
    <p:sldId id="464" r:id="rId19"/>
    <p:sldId id="465" r:id="rId20"/>
    <p:sldId id="466" r:id="rId21"/>
    <p:sldId id="481" r:id="rId22"/>
    <p:sldId id="480" r:id="rId23"/>
    <p:sldId id="447" r:id="rId24"/>
    <p:sldId id="462" r:id="rId25"/>
  </p:sldIdLst>
  <p:sldSz cx="9144000" cy="5715000" type="screen16x1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4918" autoAdjust="0"/>
  </p:normalViewPr>
  <p:slideViewPr>
    <p:cSldViewPr>
      <p:cViewPr varScale="1">
        <p:scale>
          <a:sx n="87" d="100"/>
          <a:sy n="87" d="100"/>
        </p:scale>
        <p:origin x="1795" y="62"/>
      </p:cViewPr>
      <p:guideLst>
        <p:guide orient="horz" pos="180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48" y="146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44538"/>
            <a:ext cx="59563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9100" y="744538"/>
            <a:ext cx="59563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0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Minstekrav til helse</a:t>
            </a:r>
          </a:p>
          <a:p>
            <a:r>
              <a:rPr lang="nb-NO" dirty="0"/>
              <a:t>Minstekrav til klima</a:t>
            </a:r>
          </a:p>
          <a:p>
            <a:r>
              <a:rPr lang="nb-NO" dirty="0"/>
              <a:t>Transparent leverandørkjede m.m.</a:t>
            </a:r>
          </a:p>
          <a:p>
            <a:endParaRPr lang="nb-NO" dirty="0"/>
          </a:p>
          <a:p>
            <a:r>
              <a:rPr lang="nb-NO" dirty="0"/>
              <a:t>Klimakutt: Minst 64%</a:t>
            </a:r>
          </a:p>
          <a:p>
            <a:r>
              <a:rPr lang="nb-NO" dirty="0"/>
              <a:t>Helse: 50% frukt og grønt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EB972-F500-42DE-98C4-C0E4B022D25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5350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Grenseverdier for klima</a:t>
            </a:r>
          </a:p>
          <a:p>
            <a:r>
              <a:rPr lang="nb-NO" dirty="0"/>
              <a:t>Disse har en stor effekt for UiOs Co2-avtrykk. Samtidig har de en stor påvirkning på hva som kan serveres. Eksempelvis er det vanskeligere å servere mye kjøtt.</a:t>
            </a:r>
          </a:p>
          <a:p>
            <a:endParaRPr lang="nb-NO" dirty="0"/>
          </a:p>
          <a:p>
            <a:r>
              <a:rPr lang="nb-NO" dirty="0"/>
              <a:t>- I tråd med «</a:t>
            </a:r>
            <a:r>
              <a:rPr lang="nb-NO" dirty="0" err="1"/>
              <a:t>one</a:t>
            </a:r>
            <a:r>
              <a:rPr lang="nb-NO" dirty="0"/>
              <a:t> planet plate»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2012A-72E0-4C50-9170-07BCE7F45D3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880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Høyt ambisjonsnivå. miljø- og klimatiltaksplanen er tydelig: maksimere bærekraft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Kun endring på én av disse ville potensielt medført utfordringer.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EB972-F500-42DE-98C4-C0E4B022D25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299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Alt har ikke gått på skinner. Systematisk avtaleoppfølging. Forbedringer. Kontrakten er fleksibel.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Større endringer vil skje etter jul 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bestillingsskjema.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Kort presentasjon av firma (størrelse og profil) (maks 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min)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Deres erfaringer med UiO så langt – hva er dere fornøyd med, hva vil dere selv forsøke å bli bedre på og hva ønsker dere at vi blir bedre på? (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10 min).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EB972-F500-42DE-98C4-C0E4B022D25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413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FC03A3-95A3-4DA0-AF8D-495DA2F01199}" type="slidenum">
              <a:rPr lang="nb-NO"/>
              <a:pPr/>
              <a:t>16</a:t>
            </a:fld>
            <a:endParaRPr lang="nb-NO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44538"/>
            <a:ext cx="5956300" cy="37242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7167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A6721-39AC-4DD4-99E0-9996F4785D41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8775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A6721-39AC-4DD4-99E0-9996F4785D41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4361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8300" y="5202651"/>
            <a:ext cx="1125911" cy="216027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3646402" y="-1260508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err="1"/>
              <a:t>addin_colorbox</a:t>
            </a:r>
            <a:endParaRPr lang="nb-NO" sz="120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7292805" y="-1260508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err="1"/>
              <a:t>addin_title</a:t>
            </a:r>
            <a:endParaRPr lang="nb-NO" sz="120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717583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err="1"/>
              <a:t>addin_text</a:t>
            </a:r>
            <a:endParaRPr lang="nb-NO" sz="120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1878807" y="-717583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err="1"/>
              <a:t>addin_image</a:t>
            </a:r>
            <a:endParaRPr lang="nb-NO" sz="120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3730003" y="-717583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75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sz="120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5581200" y="-717583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err="1"/>
              <a:t>addin_logo</a:t>
            </a:r>
            <a:endParaRPr lang="nb-NO" sz="120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7537253" y="-723111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err="1"/>
              <a:t>addin_fillplaceholders</a:t>
            </a:r>
            <a:endParaRPr lang="nb-NO" sz="120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222148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err="1"/>
              <a:t>kapforHvit</a:t>
            </a:r>
            <a:r>
              <a:rPr lang="nb-NO" sz="1200"/>
              <a:t>, </a:t>
            </a:r>
            <a:r>
              <a:rPr lang="nb-NO" sz="1200" err="1"/>
              <a:t>gronn</a:t>
            </a:r>
            <a:r>
              <a:rPr lang="nb-NO" sz="120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7292805" y="-697690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err="1"/>
              <a:t>addin_background</a:t>
            </a:r>
            <a:endParaRPr lang="nb-NO" sz="12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33" y="300038"/>
            <a:ext cx="8603933" cy="452215"/>
          </a:xfrm>
        </p:spPr>
        <p:txBody>
          <a:bodyPr/>
          <a:lstStyle>
            <a:lvl1pPr>
              <a:defRPr sz="2625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70033" y="902272"/>
            <a:ext cx="8603933" cy="4014427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94079" indent="-94079" algn="l">
              <a:lnSpc>
                <a:spcPct val="100000"/>
              </a:lnSpc>
              <a:spcBef>
                <a:spcPts val="863"/>
              </a:spcBef>
              <a:spcAft>
                <a:spcPts val="0"/>
              </a:spcAft>
              <a:buClrTx/>
              <a:buFontTx/>
              <a:buNone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0217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14.12.2023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34938"/>
            <a:ext cx="22113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2" r:id="rId10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for-ansatte/kompetanse/tema/okonomi-innkjop-lonn/arbeidsstuer/index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for-ansatte/arbeidsstotte/okonomi/nytt-fra-ova/veiledning-feeding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 sz="quarter"/>
          </p:nvPr>
        </p:nvSpPr>
        <p:spPr>
          <a:xfrm>
            <a:off x="323528" y="2497460"/>
            <a:ext cx="7560840" cy="952500"/>
          </a:xfrm>
        </p:spPr>
        <p:txBody>
          <a:bodyPr/>
          <a:lstStyle/>
          <a:p>
            <a:pPr algn="r"/>
            <a:r>
              <a:rPr lang="nb-NO" sz="4400" b="0" dirty="0"/>
              <a:t>Fagbrukerforum</a:t>
            </a:r>
            <a:br>
              <a:rPr lang="nb-NO" sz="4400" b="0" dirty="0"/>
            </a:br>
            <a:r>
              <a:rPr lang="nb-NO" sz="4400" b="0" dirty="0"/>
              <a:t>14.desember 2023</a:t>
            </a:r>
          </a:p>
        </p:txBody>
      </p:sp>
    </p:spTree>
    <p:extLst>
      <p:ext uri="{BB962C8B-B14F-4D97-AF65-F5344CB8AC3E}">
        <p14:creationId xmlns:p14="http://schemas.microsoft.com/office/powerpoint/2010/main" val="4165836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kst, logo, Font, Grafikk&#10;&#10;Automatisk generert beskrivelse">
            <a:extLst>
              <a:ext uri="{FF2B5EF4-FFF2-40B4-BE49-F238E27FC236}">
                <a16:creationId xmlns:a16="http://schemas.microsoft.com/office/drawing/2014/main" id="{B3369223-91DD-BEB5-4B11-9C99F7FA7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49" y="3416639"/>
            <a:ext cx="1989927" cy="716373"/>
          </a:xfrm>
          <a:prstGeom prst="rect">
            <a:avLst/>
          </a:prstGeom>
        </p:spPr>
      </p:pic>
      <p:pic>
        <p:nvPicPr>
          <p:cNvPr id="21" name="Bilde 20" descr="Et bilde som inneholder clip art, illustrasjon, silhuett&#10;&#10;Automatisk generert beskrivelse">
            <a:extLst>
              <a:ext uri="{FF2B5EF4-FFF2-40B4-BE49-F238E27FC236}">
                <a16:creationId xmlns:a16="http://schemas.microsoft.com/office/drawing/2014/main" id="{A5B51F43-2F39-B020-5CF4-46116C3D4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76" y="1245870"/>
            <a:ext cx="1988820" cy="934745"/>
          </a:xfrm>
          <a:prstGeom prst="rect">
            <a:avLst/>
          </a:prstGeom>
        </p:spPr>
      </p:pic>
      <p:pic>
        <p:nvPicPr>
          <p:cNvPr id="7" name="Plassholder for innhold 6" descr="Et bilde som inneholder tekst, Font, clip art, Grafikk&#10;&#10;Automatisk generert beskrivelse">
            <a:extLst>
              <a:ext uri="{FF2B5EF4-FFF2-40B4-BE49-F238E27FC236}">
                <a16:creationId xmlns:a16="http://schemas.microsoft.com/office/drawing/2014/main" id="{217FD586-68D7-8F48-6B45-C731B72EA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49" y="2385717"/>
            <a:ext cx="1989927" cy="825820"/>
          </a:xfrm>
          <a:prstGeom prst="rect">
            <a:avLst/>
          </a:prstGeom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AD5554D-340A-835D-718B-7DA646CF4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r="24657" b="-1"/>
          <a:stretch/>
        </p:blipFill>
        <p:spPr>
          <a:xfrm>
            <a:off x="6429376" y="1242718"/>
            <a:ext cx="2568840" cy="28898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409228"/>
            <a:ext cx="3888432" cy="501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err="1">
                <a:latin typeface="+mn-lt"/>
                <a:ea typeface="+mn-ea"/>
              </a:rPr>
              <a:t>Fakta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Kreativ</a:t>
            </a:r>
            <a:r>
              <a:rPr lang="en-US" sz="2200" dirty="0">
                <a:latin typeface="+mn-lt"/>
                <a:ea typeface="+mn-ea"/>
              </a:rPr>
              <a:t> Catering</a:t>
            </a:r>
            <a:br>
              <a:rPr lang="en-US" sz="2200" dirty="0">
                <a:latin typeface="+mn-lt"/>
                <a:ea typeface="+mn-ea"/>
              </a:rPr>
            </a:br>
            <a:br>
              <a:rPr lang="en-US" sz="22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- </a:t>
            </a:r>
            <a:r>
              <a:rPr lang="en-US" sz="1400" dirty="0" err="1">
                <a:latin typeface="+mn-lt"/>
                <a:ea typeface="+mn-ea"/>
              </a:rPr>
              <a:t>Startet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i</a:t>
            </a:r>
            <a:r>
              <a:rPr lang="en-US" sz="1400" dirty="0">
                <a:latin typeface="+mn-lt"/>
                <a:ea typeface="+mn-ea"/>
              </a:rPr>
              <a:t> 2003 </a:t>
            </a:r>
            <a:r>
              <a:rPr lang="en-US" sz="1400" dirty="0" err="1">
                <a:latin typeface="+mn-lt"/>
                <a:ea typeface="+mn-ea"/>
              </a:rPr>
              <a:t>av</a:t>
            </a:r>
            <a:r>
              <a:rPr lang="en-US" sz="1400" dirty="0">
                <a:latin typeface="+mn-lt"/>
                <a:ea typeface="+mn-ea"/>
              </a:rPr>
              <a:t> Tommy </a:t>
            </a:r>
            <a:r>
              <a:rPr lang="en-US" sz="1400" dirty="0" err="1">
                <a:latin typeface="+mn-lt"/>
                <a:ea typeface="+mn-ea"/>
              </a:rPr>
              <a:t>Østhagen</a:t>
            </a:r>
            <a:endParaRPr lang="en-US" sz="1400" dirty="0">
              <a:latin typeface="+mn-lt"/>
              <a:ea typeface="+mn-ea"/>
            </a:endParaRPr>
          </a:p>
          <a:p>
            <a:pPr>
              <a:spcBef>
                <a:spcPct val="20000"/>
              </a:spcBef>
            </a:pPr>
            <a:br>
              <a:rPr lang="en-US" sz="1400" dirty="0">
                <a:latin typeface="+mn-lt"/>
                <a:ea typeface="+mn-ea"/>
              </a:rPr>
            </a:br>
            <a:r>
              <a:rPr lang="en-US" sz="1400" dirty="0">
                <a:latin typeface="+mn-lt"/>
                <a:ea typeface="+mn-ea"/>
              </a:rPr>
              <a:t>- Ca 50 </a:t>
            </a:r>
            <a:r>
              <a:rPr lang="en-US" sz="1400" dirty="0" err="1">
                <a:latin typeface="+mn-lt"/>
                <a:ea typeface="+mn-ea"/>
              </a:rPr>
              <a:t>ansatte</a:t>
            </a:r>
            <a:endParaRPr lang="en-US" sz="1400" dirty="0">
              <a:latin typeface="+mn-lt"/>
              <a:ea typeface="+mn-ea"/>
            </a:endParaRPr>
          </a:p>
          <a:p>
            <a:pPr>
              <a:spcBef>
                <a:spcPct val="20000"/>
              </a:spcBef>
            </a:pPr>
            <a:br>
              <a:rPr lang="en-US" sz="1400" dirty="0">
                <a:latin typeface="+mn-lt"/>
                <a:ea typeface="+mn-ea"/>
              </a:rPr>
            </a:br>
            <a:r>
              <a:rPr lang="en-US" sz="1400" dirty="0">
                <a:latin typeface="+mn-lt"/>
                <a:ea typeface="+mn-ea"/>
              </a:rPr>
              <a:t>- </a:t>
            </a:r>
            <a:r>
              <a:rPr lang="en-US" sz="1400" dirty="0" err="1">
                <a:latin typeface="+mn-lt"/>
                <a:ea typeface="+mn-ea"/>
              </a:rPr>
              <a:t>Omsetning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i</a:t>
            </a:r>
            <a:r>
              <a:rPr lang="en-US" sz="1400" dirty="0">
                <a:latin typeface="+mn-lt"/>
                <a:ea typeface="+mn-ea"/>
              </a:rPr>
              <a:t> 2023 </a:t>
            </a:r>
            <a:r>
              <a:rPr lang="en-US" sz="1400" dirty="0" err="1">
                <a:latin typeface="+mn-lt"/>
                <a:ea typeface="+mn-ea"/>
              </a:rPr>
              <a:t>på</a:t>
            </a:r>
            <a:r>
              <a:rPr lang="en-US" sz="1400" dirty="0">
                <a:latin typeface="+mn-lt"/>
                <a:ea typeface="+mn-ea"/>
              </a:rPr>
              <a:t> ca 60 mill.</a:t>
            </a:r>
          </a:p>
          <a:p>
            <a:pPr>
              <a:spcBef>
                <a:spcPct val="20000"/>
              </a:spcBef>
            </a:pPr>
            <a:br>
              <a:rPr lang="en-US" sz="1400" dirty="0">
                <a:latin typeface="+mn-lt"/>
                <a:ea typeface="+mn-ea"/>
              </a:rPr>
            </a:br>
            <a:r>
              <a:rPr lang="en-US" sz="1400" dirty="0">
                <a:latin typeface="+mn-lt"/>
                <a:ea typeface="+mn-ea"/>
              </a:rPr>
              <a:t>- </a:t>
            </a:r>
            <a:r>
              <a:rPr lang="en-US" sz="1400" dirty="0" err="1">
                <a:latin typeface="+mn-lt"/>
                <a:ea typeface="+mn-ea"/>
              </a:rPr>
              <a:t>En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av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Oslos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største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frittstående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lærebedrifter</a:t>
            </a:r>
            <a:r>
              <a:rPr lang="en-US" sz="1400" dirty="0">
                <a:latin typeface="+mn-lt"/>
                <a:ea typeface="+mn-ea"/>
              </a:rPr>
              <a:t> med 9 </a:t>
            </a:r>
            <a:r>
              <a:rPr lang="en-US" sz="1400" dirty="0" err="1">
                <a:latin typeface="+mn-lt"/>
                <a:ea typeface="+mn-ea"/>
              </a:rPr>
              <a:t>lærlinger</a:t>
            </a:r>
            <a:r>
              <a:rPr lang="en-US" sz="1400" dirty="0">
                <a:latin typeface="+mn-lt"/>
                <a:ea typeface="+mn-ea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1400" dirty="0">
                <a:latin typeface="+mn-lt"/>
                <a:ea typeface="+mn-ea"/>
              </a:rPr>
              <a:t>	7 </a:t>
            </a:r>
            <a:r>
              <a:rPr lang="en-US" sz="1400" dirty="0" err="1">
                <a:latin typeface="+mn-lt"/>
                <a:ea typeface="+mn-ea"/>
              </a:rPr>
              <a:t>kokkelærlinger</a:t>
            </a:r>
            <a:r>
              <a:rPr lang="en-US" sz="1400" dirty="0">
                <a:latin typeface="+mn-lt"/>
                <a:ea typeface="+mn-ea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sz="1400" dirty="0">
                <a:latin typeface="+mn-lt"/>
                <a:ea typeface="+mn-ea"/>
              </a:rPr>
              <a:t>	2 service og admin-</a:t>
            </a:r>
            <a:r>
              <a:rPr lang="en-US" sz="1400" dirty="0" err="1">
                <a:latin typeface="+mn-lt"/>
                <a:ea typeface="+mn-ea"/>
              </a:rPr>
              <a:t>faglærlinger</a:t>
            </a:r>
            <a:endParaRPr lang="en-US" sz="1400" dirty="0">
              <a:latin typeface="+mn-lt"/>
              <a:ea typeface="+mn-ea"/>
            </a:endParaRPr>
          </a:p>
          <a:p>
            <a:pPr>
              <a:spcBef>
                <a:spcPct val="20000"/>
              </a:spcBef>
            </a:pPr>
            <a:br>
              <a:rPr lang="en-US" sz="1400" dirty="0">
                <a:latin typeface="+mn-lt"/>
                <a:ea typeface="+mn-ea"/>
              </a:rPr>
            </a:br>
            <a:r>
              <a:rPr lang="en-US" sz="1400" dirty="0">
                <a:latin typeface="+mn-lt"/>
                <a:ea typeface="+mn-ea"/>
              </a:rPr>
              <a:t>- </a:t>
            </a:r>
            <a:r>
              <a:rPr lang="en-US" sz="1400" dirty="0" err="1">
                <a:latin typeface="+mn-lt"/>
                <a:ea typeface="+mn-ea"/>
              </a:rPr>
              <a:t>Leverer</a:t>
            </a:r>
            <a:r>
              <a:rPr lang="en-US" sz="1400" dirty="0">
                <a:latin typeface="+mn-lt"/>
                <a:ea typeface="+mn-ea"/>
              </a:rPr>
              <a:t> alt </a:t>
            </a:r>
            <a:r>
              <a:rPr lang="en-US" sz="1400" dirty="0" err="1">
                <a:latin typeface="+mn-lt"/>
                <a:ea typeface="+mn-ea"/>
              </a:rPr>
              <a:t>fra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påsmurt</a:t>
            </a:r>
            <a:r>
              <a:rPr lang="en-US" sz="1400" dirty="0">
                <a:latin typeface="+mn-lt"/>
                <a:ea typeface="+mn-ea"/>
              </a:rPr>
              <a:t> og </a:t>
            </a:r>
            <a:r>
              <a:rPr lang="en-US" sz="1400" dirty="0" err="1">
                <a:latin typeface="+mn-lt"/>
                <a:ea typeface="+mn-ea"/>
              </a:rPr>
              <a:t>møtemat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til</a:t>
            </a:r>
            <a:r>
              <a:rPr lang="en-US" sz="1400" dirty="0">
                <a:latin typeface="+mn-lt"/>
                <a:ea typeface="+mn-ea"/>
              </a:rPr>
              <a:t> tapas, buffeter, 3-7 </a:t>
            </a:r>
            <a:r>
              <a:rPr lang="en-US" sz="1400" dirty="0" err="1">
                <a:latin typeface="+mn-lt"/>
                <a:ea typeface="+mn-ea"/>
              </a:rPr>
              <a:t>retters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middager</a:t>
            </a:r>
            <a:r>
              <a:rPr lang="en-US" sz="1400" dirty="0">
                <a:latin typeface="+mn-lt"/>
                <a:ea typeface="+mn-ea"/>
              </a:rPr>
              <a:t> med </a:t>
            </a:r>
            <a:r>
              <a:rPr lang="en-US" sz="1400" dirty="0" err="1">
                <a:latin typeface="+mn-lt"/>
                <a:ea typeface="+mn-ea"/>
              </a:rPr>
              <a:t>kokk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hjem</a:t>
            </a:r>
            <a:r>
              <a:rPr lang="en-US" sz="1400" dirty="0">
                <a:latin typeface="+mn-lt"/>
                <a:ea typeface="+mn-ea"/>
              </a:rPr>
              <a:t> og store event </a:t>
            </a:r>
            <a:r>
              <a:rPr lang="en-US" sz="1400" dirty="0" err="1">
                <a:latin typeface="+mn-lt"/>
                <a:ea typeface="+mn-ea"/>
              </a:rPr>
              <a:t>opp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til</a:t>
            </a:r>
            <a:r>
              <a:rPr lang="en-US" sz="1400" dirty="0">
                <a:latin typeface="+mn-lt"/>
                <a:ea typeface="+mn-ea"/>
              </a:rPr>
              <a:t> 2500 </a:t>
            </a:r>
            <a:r>
              <a:rPr lang="en-US" sz="1400" dirty="0" err="1">
                <a:latin typeface="+mn-lt"/>
                <a:ea typeface="+mn-ea"/>
              </a:rPr>
              <a:t>gjester</a:t>
            </a:r>
            <a:endParaRPr lang="en-US" sz="1400" dirty="0">
              <a:latin typeface="+mn-lt"/>
              <a:ea typeface="+mn-ea"/>
            </a:endParaRPr>
          </a:p>
          <a:p>
            <a:pPr>
              <a:spcBef>
                <a:spcPct val="20000"/>
              </a:spcBef>
            </a:pPr>
            <a:br>
              <a:rPr lang="en-US" sz="1400" dirty="0">
                <a:latin typeface="+mn-lt"/>
                <a:ea typeface="+mn-ea"/>
              </a:rPr>
            </a:br>
            <a:r>
              <a:rPr lang="en-US" sz="1400" dirty="0">
                <a:latin typeface="+mn-lt"/>
                <a:ea typeface="+mn-ea"/>
              </a:rPr>
              <a:t>- </a:t>
            </a:r>
            <a:r>
              <a:rPr lang="en-US" sz="1400" dirty="0" err="1">
                <a:latin typeface="+mn-lt"/>
                <a:ea typeface="+mn-ea"/>
              </a:rPr>
              <a:t>Eier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pølsemakeriet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Metervare</a:t>
            </a:r>
            <a:r>
              <a:rPr lang="en-US" sz="1400" dirty="0">
                <a:latin typeface="+mn-lt"/>
                <a:ea typeface="+mn-ea"/>
              </a:rPr>
              <a:t>, </a:t>
            </a:r>
            <a:r>
              <a:rPr lang="en-US" sz="1400" dirty="0" err="1">
                <a:latin typeface="+mn-lt"/>
                <a:ea typeface="+mn-ea"/>
              </a:rPr>
              <a:t>tapascateringen</a:t>
            </a:r>
            <a:r>
              <a:rPr lang="en-US" sz="1400" dirty="0">
                <a:latin typeface="+mn-lt"/>
                <a:ea typeface="+mn-ea"/>
              </a:rPr>
              <a:t> Vann </a:t>
            </a:r>
            <a:r>
              <a:rPr lang="en-US" sz="1400" dirty="0" err="1">
                <a:latin typeface="+mn-lt"/>
                <a:ea typeface="+mn-ea"/>
              </a:rPr>
              <a:t>i</a:t>
            </a:r>
            <a:r>
              <a:rPr lang="en-US" sz="1400" dirty="0">
                <a:latin typeface="+mn-lt"/>
                <a:ea typeface="+mn-ea"/>
              </a:rPr>
              <a:t> Munn og </a:t>
            </a:r>
            <a:r>
              <a:rPr lang="en-US" sz="1400" dirty="0" err="1">
                <a:latin typeface="+mn-lt"/>
                <a:ea typeface="+mn-ea"/>
              </a:rPr>
              <a:t>firmalunsjløsningen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Lyst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på</a:t>
            </a:r>
            <a:r>
              <a:rPr lang="en-US" sz="1400" dirty="0">
                <a:latin typeface="+mn-lt"/>
                <a:ea typeface="+mn-ea"/>
              </a:rPr>
              <a:t> </a:t>
            </a:r>
            <a:r>
              <a:rPr lang="en-US" sz="1400" dirty="0" err="1">
                <a:latin typeface="+mn-lt"/>
                <a:ea typeface="+mn-ea"/>
              </a:rPr>
              <a:t>Lunsj</a:t>
            </a:r>
            <a:r>
              <a:rPr lang="en-US" sz="1400" dirty="0">
                <a:latin typeface="+mn-lt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327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bil, mat, full, innendørs&#10;&#10;Automatisk generert beskrivelse">
            <a:extLst>
              <a:ext uri="{FF2B5EF4-FFF2-40B4-BE49-F238E27FC236}">
                <a16:creationId xmlns:a16="http://schemas.microsoft.com/office/drawing/2014/main" id="{7F38C4F4-2301-FAC5-6C85-7B542E621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0" r="-2" b="9286"/>
          <a:stretch/>
        </p:blipFill>
        <p:spPr>
          <a:xfrm>
            <a:off x="4096729" y="636361"/>
            <a:ext cx="2868370" cy="1659146"/>
          </a:xfrm>
          <a:prstGeom prst="rect">
            <a:avLst/>
          </a:prstGeom>
        </p:spPr>
      </p:pic>
      <p:pic>
        <p:nvPicPr>
          <p:cNvPr id="11" name="Bilde 10" descr="Et bilde som inneholder utendørs, tekst, gress, kjøretøy&#10;&#10;Automatisk generert beskrivelse">
            <a:extLst>
              <a:ext uri="{FF2B5EF4-FFF2-40B4-BE49-F238E27FC236}">
                <a16:creationId xmlns:a16="http://schemas.microsoft.com/office/drawing/2014/main" id="{0F35CAE5-83D8-95F5-8DE4-105C83855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7178884" y="636361"/>
            <a:ext cx="1659125" cy="1659147"/>
          </a:xfrm>
          <a:prstGeom prst="rect">
            <a:avLst/>
          </a:prstGeom>
        </p:spPr>
      </p:pic>
      <p:pic>
        <p:nvPicPr>
          <p:cNvPr id="5" name="Plassholder for innhold 4" descr="Et bilde som inneholder person, klær, plante, smil&#10;&#10;Automatisk generert beskrivelse">
            <a:extLst>
              <a:ext uri="{FF2B5EF4-FFF2-40B4-BE49-F238E27FC236}">
                <a16:creationId xmlns:a16="http://schemas.microsoft.com/office/drawing/2014/main" id="{3D351538-9CDF-7223-833D-FBA62258B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797"/>
          <a:stretch/>
        </p:blipFill>
        <p:spPr>
          <a:xfrm>
            <a:off x="4188891" y="2964277"/>
            <a:ext cx="1307033" cy="165914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3BA5820-B748-6BED-BA0D-BAA4AED42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8731"/>
          <a:stretch/>
        </p:blipFill>
        <p:spPr>
          <a:xfrm>
            <a:off x="5773839" y="2964277"/>
            <a:ext cx="1507620" cy="1659146"/>
          </a:xfrm>
          <a:prstGeom prst="rect">
            <a:avLst/>
          </a:prstGeom>
        </p:spPr>
      </p:pic>
      <p:pic>
        <p:nvPicPr>
          <p:cNvPr id="8" name="Bilde 7" descr="Et bilde som inneholder utendørs, gress, himmel, plante&#10;&#10;Automatisk generert beskrivelse">
            <a:extLst>
              <a:ext uri="{FF2B5EF4-FFF2-40B4-BE49-F238E27FC236}">
                <a16:creationId xmlns:a16="http://schemas.microsoft.com/office/drawing/2014/main" id="{FD6B9978-2C43-3370-6C1A-318FD364D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395" y="2964276"/>
            <a:ext cx="1277794" cy="1703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791" y="579007"/>
            <a:ext cx="362918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n-lt"/>
                <a:ea typeface="+mn-ea"/>
              </a:rPr>
              <a:t>“</a:t>
            </a:r>
            <a:r>
              <a:rPr lang="en-US" sz="2000" dirty="0">
                <a:latin typeface="+mn-lt"/>
                <a:ea typeface="+mn-ea"/>
              </a:rPr>
              <a:t>DEN BESTE RESTAURANTEN ER DEN SOM KOMMER HJEM TIL DEG”</a:t>
            </a:r>
            <a:br>
              <a:rPr lang="en-US" sz="2000" dirty="0">
                <a:latin typeface="+mn-lt"/>
                <a:ea typeface="+mn-ea"/>
              </a:rPr>
            </a:br>
            <a:br>
              <a:rPr lang="en-US" sz="20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- </a:t>
            </a:r>
            <a:r>
              <a:rPr lang="en-US" sz="1800" dirty="0" err="1">
                <a:latin typeface="+mn-lt"/>
                <a:ea typeface="+mn-ea"/>
              </a:rPr>
              <a:t>Fokus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på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kortreist</a:t>
            </a:r>
            <a:r>
              <a:rPr lang="en-US" sz="1800" dirty="0">
                <a:latin typeface="+mn-lt"/>
                <a:ea typeface="+mn-ea"/>
              </a:rPr>
              <a:t> mat og </a:t>
            </a:r>
            <a:r>
              <a:rPr lang="en-US" sz="1800" dirty="0" err="1">
                <a:latin typeface="+mn-lt"/>
                <a:ea typeface="+mn-ea"/>
              </a:rPr>
              <a:t>bærekraft</a:t>
            </a:r>
            <a:r>
              <a:rPr lang="en-US" sz="1800" dirty="0">
                <a:latin typeface="+mn-lt"/>
                <a:ea typeface="+mn-ea"/>
              </a:rPr>
              <a:t> </a:t>
            </a:r>
            <a:br>
              <a:rPr lang="en-US" sz="1800" dirty="0">
                <a:latin typeface="+mn-lt"/>
                <a:ea typeface="+mn-ea"/>
              </a:rPr>
            </a:br>
            <a:br>
              <a:rPr lang="en-US" sz="18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- </a:t>
            </a:r>
            <a:r>
              <a:rPr lang="en-US" sz="1800" dirty="0" err="1">
                <a:latin typeface="+mn-lt"/>
                <a:ea typeface="+mn-ea"/>
              </a:rPr>
              <a:t>Dyrker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blomster</a:t>
            </a:r>
            <a:r>
              <a:rPr lang="en-US" sz="1800" dirty="0">
                <a:latin typeface="+mn-lt"/>
                <a:ea typeface="+mn-ea"/>
              </a:rPr>
              <a:t>, </a:t>
            </a:r>
            <a:r>
              <a:rPr lang="en-US" sz="1800" dirty="0" err="1">
                <a:latin typeface="+mn-lt"/>
                <a:ea typeface="+mn-ea"/>
              </a:rPr>
              <a:t>frukt</a:t>
            </a:r>
            <a:r>
              <a:rPr lang="en-US" sz="1800" dirty="0">
                <a:latin typeface="+mn-lt"/>
                <a:ea typeface="+mn-ea"/>
              </a:rPr>
              <a:t>, </a:t>
            </a:r>
            <a:r>
              <a:rPr lang="en-US" sz="1800" dirty="0" err="1">
                <a:latin typeface="+mn-lt"/>
                <a:ea typeface="+mn-ea"/>
              </a:rPr>
              <a:t>bær</a:t>
            </a:r>
            <a:r>
              <a:rPr lang="en-US" sz="1800" dirty="0">
                <a:latin typeface="+mn-lt"/>
                <a:ea typeface="+mn-ea"/>
              </a:rPr>
              <a:t>, </a:t>
            </a:r>
            <a:r>
              <a:rPr lang="en-US" sz="1800" dirty="0" err="1">
                <a:latin typeface="+mn-lt"/>
                <a:ea typeface="+mn-ea"/>
              </a:rPr>
              <a:t>urter</a:t>
            </a:r>
            <a:r>
              <a:rPr lang="en-US" sz="1800" dirty="0">
                <a:latin typeface="+mn-lt"/>
                <a:ea typeface="+mn-ea"/>
              </a:rPr>
              <a:t> og </a:t>
            </a:r>
            <a:r>
              <a:rPr lang="en-US" sz="1800" dirty="0" err="1">
                <a:latin typeface="+mn-lt"/>
                <a:ea typeface="+mn-ea"/>
              </a:rPr>
              <a:t>grønnsaker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selv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i</a:t>
            </a:r>
            <a:r>
              <a:rPr lang="en-US" sz="1800" dirty="0">
                <a:latin typeface="+mn-lt"/>
                <a:ea typeface="+mn-ea"/>
              </a:rPr>
              <a:t> 34 </a:t>
            </a:r>
            <a:r>
              <a:rPr lang="en-US" sz="1800" dirty="0" err="1">
                <a:latin typeface="+mn-lt"/>
                <a:ea typeface="+mn-ea"/>
              </a:rPr>
              <a:t>pallekarmer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utenfor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eget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Kjøkken</a:t>
            </a:r>
            <a:r>
              <a:rPr lang="en-US" sz="1800" dirty="0">
                <a:latin typeface="+mn-lt"/>
                <a:ea typeface="+mn-ea"/>
              </a:rPr>
              <a:t>. </a:t>
            </a:r>
            <a:r>
              <a:rPr lang="en-US" sz="1800" dirty="0" err="1">
                <a:latin typeface="+mn-lt"/>
                <a:ea typeface="+mn-ea"/>
              </a:rPr>
              <a:t>Har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også</a:t>
            </a:r>
            <a:r>
              <a:rPr lang="en-US" sz="1800" dirty="0">
                <a:latin typeface="+mn-lt"/>
                <a:ea typeface="+mn-ea"/>
              </a:rPr>
              <a:t> 26 </a:t>
            </a:r>
            <a:r>
              <a:rPr lang="en-US" sz="1800" dirty="0" err="1">
                <a:latin typeface="+mn-lt"/>
                <a:ea typeface="+mn-ea"/>
              </a:rPr>
              <a:t>frukttrær</a:t>
            </a:r>
            <a:r>
              <a:rPr lang="en-US" sz="1800" dirty="0">
                <a:latin typeface="+mn-lt"/>
                <a:ea typeface="+mn-ea"/>
              </a:rPr>
              <a:t> og 19 </a:t>
            </a:r>
            <a:r>
              <a:rPr lang="en-US" sz="1800" dirty="0" err="1">
                <a:latin typeface="+mn-lt"/>
                <a:ea typeface="+mn-ea"/>
              </a:rPr>
              <a:t>bærbusker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utenfor</a:t>
            </a:r>
            <a:r>
              <a:rPr lang="en-US" sz="1800" dirty="0">
                <a:latin typeface="+mn-lt"/>
                <a:ea typeface="+mn-ea"/>
              </a:rPr>
              <a:t>.</a:t>
            </a:r>
            <a:br>
              <a:rPr lang="en-US" sz="18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  </a:t>
            </a:r>
            <a:br>
              <a:rPr lang="en-US" sz="18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- </a:t>
            </a:r>
            <a:r>
              <a:rPr lang="en-US" sz="1800" dirty="0" err="1">
                <a:latin typeface="+mn-lt"/>
                <a:ea typeface="+mn-ea"/>
              </a:rPr>
              <a:t>Sanker</a:t>
            </a:r>
            <a:r>
              <a:rPr lang="en-US" sz="1800" dirty="0">
                <a:latin typeface="+mn-lt"/>
                <a:ea typeface="+mn-ea"/>
              </a:rPr>
              <a:t> og </a:t>
            </a:r>
            <a:r>
              <a:rPr lang="en-US" sz="1800" dirty="0" err="1">
                <a:latin typeface="+mn-lt"/>
                <a:ea typeface="+mn-ea"/>
              </a:rPr>
              <a:t>plukker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det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naturen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har</a:t>
            </a:r>
            <a:r>
              <a:rPr lang="en-US" sz="1800" dirty="0">
                <a:latin typeface="+mn-lt"/>
                <a:ea typeface="+mn-ea"/>
              </a:rPr>
              <a:t> å by </a:t>
            </a:r>
            <a:r>
              <a:rPr lang="en-US" sz="1800" dirty="0" err="1">
                <a:latin typeface="+mn-lt"/>
                <a:ea typeface="+mn-ea"/>
              </a:rPr>
              <a:t>på</a:t>
            </a:r>
            <a:r>
              <a:rPr lang="en-US" sz="1800" dirty="0">
                <a:latin typeface="+mn-lt"/>
                <a:ea typeface="+mn-ea"/>
              </a:rPr>
              <a:t>, </a:t>
            </a:r>
            <a:r>
              <a:rPr lang="en-US" sz="1800" dirty="0" err="1">
                <a:latin typeface="+mn-lt"/>
                <a:ea typeface="+mn-ea"/>
              </a:rPr>
              <a:t>spesielt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fra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Østmarka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som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er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rett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utenfor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kjøkkendøra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vår</a:t>
            </a:r>
            <a:r>
              <a:rPr lang="en-US" sz="1800" dirty="0">
                <a:latin typeface="+mn-lt"/>
                <a:ea typeface="+mn-ea"/>
              </a:rPr>
              <a:t>.</a:t>
            </a:r>
            <a:br>
              <a:rPr lang="en-US" sz="1800" dirty="0">
                <a:latin typeface="+mn-lt"/>
                <a:ea typeface="+mn-ea"/>
              </a:rPr>
            </a:b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418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Avfallsbeholder, grunn, beholder, tekst&#10;&#10;Automatisk generert beskrivelse">
            <a:extLst>
              <a:ext uri="{FF2B5EF4-FFF2-40B4-BE49-F238E27FC236}">
                <a16:creationId xmlns:a16="http://schemas.microsoft.com/office/drawing/2014/main" id="{4B2E627E-B3B8-CC3F-F1CF-E56F74235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26" y="1132359"/>
            <a:ext cx="1965027" cy="3493381"/>
          </a:xfrm>
          <a:prstGeom prst="rect">
            <a:avLst/>
          </a:prstGeom>
        </p:spPr>
      </p:pic>
      <p:pic>
        <p:nvPicPr>
          <p:cNvPr id="4" name="Bilde 3" descr="Et bilde som inneholder tekst, beholder, pappkasse, Pakking og merking&#10;&#10;Automatisk generert beskrivelse">
            <a:extLst>
              <a:ext uri="{FF2B5EF4-FFF2-40B4-BE49-F238E27FC236}">
                <a16:creationId xmlns:a16="http://schemas.microsoft.com/office/drawing/2014/main" id="{334DD5CB-2596-4228-B4CA-693D89FE8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74" y="2131112"/>
            <a:ext cx="1994499" cy="1495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620" y="547584"/>
            <a:ext cx="41044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  <a:ea typeface="+mn-ea"/>
              </a:rPr>
              <a:t>Vi jobber </a:t>
            </a:r>
            <a:r>
              <a:rPr lang="en-US" sz="1800" dirty="0" err="1">
                <a:latin typeface="+mn-lt"/>
                <a:ea typeface="+mn-ea"/>
              </a:rPr>
              <a:t>akkurat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nå</a:t>
            </a:r>
            <a:r>
              <a:rPr lang="en-US" sz="1800" dirty="0">
                <a:latin typeface="+mn-lt"/>
                <a:ea typeface="+mn-ea"/>
              </a:rPr>
              <a:t> med </a:t>
            </a:r>
            <a:r>
              <a:rPr lang="en-US" sz="1800" dirty="0" err="1">
                <a:latin typeface="+mn-lt"/>
                <a:ea typeface="+mn-ea"/>
              </a:rPr>
              <a:t>følgende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på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kontrakten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til</a:t>
            </a:r>
            <a:r>
              <a:rPr lang="en-US" sz="1800" dirty="0">
                <a:latin typeface="+mn-lt"/>
                <a:ea typeface="+mn-ea"/>
              </a:rPr>
              <a:t> UiO: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  <a:ea typeface="+mn-ea"/>
              </a:rPr>
              <a:t>Henting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av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retur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neste</a:t>
            </a:r>
            <a:r>
              <a:rPr lang="en-US" sz="1800" dirty="0">
                <a:latin typeface="+mn-lt"/>
                <a:ea typeface="+mn-ea"/>
              </a:rPr>
              <a:t> 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  <a:ea typeface="+mn-ea"/>
              </a:rPr>
              <a:t>Bedre</a:t>
            </a:r>
            <a:r>
              <a:rPr lang="en-US" sz="1800" dirty="0">
                <a:latin typeface="+mn-lt"/>
                <a:ea typeface="+mn-ea"/>
              </a:rPr>
              <a:t> marking </a:t>
            </a:r>
            <a:r>
              <a:rPr lang="en-US" sz="1800" dirty="0" err="1">
                <a:latin typeface="+mn-lt"/>
                <a:ea typeface="+mn-ea"/>
              </a:rPr>
              <a:t>av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hva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som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blir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levert</a:t>
            </a:r>
            <a:endParaRPr lang="en-US" sz="1800" dirty="0">
              <a:latin typeface="+mn-lt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  <a:ea typeface="+mn-ea"/>
              </a:rPr>
              <a:t>Bedre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mangelfull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allergimerking</a:t>
            </a:r>
            <a:endParaRPr lang="en-US" sz="1800" dirty="0">
              <a:latin typeface="+mn-lt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  <a:ea typeface="+mn-ea"/>
              </a:rPr>
              <a:t>Riktig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engangsservice</a:t>
            </a:r>
            <a:r>
              <a:rPr lang="en-US" sz="1800" dirty="0">
                <a:latin typeface="+mn-lt"/>
                <a:ea typeface="+mn-ea"/>
              </a:rPr>
              <a:t> og </a:t>
            </a:r>
            <a:r>
              <a:rPr lang="en-US" sz="1800" dirty="0" err="1">
                <a:latin typeface="+mn-lt"/>
                <a:ea typeface="+mn-ea"/>
              </a:rPr>
              <a:t>gripebestikk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til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maten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som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er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bestilt</a:t>
            </a:r>
            <a:endParaRPr lang="en-US" sz="1800" dirty="0">
              <a:latin typeface="+mn-lt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  <a:ea typeface="+mn-ea"/>
              </a:rPr>
              <a:t>Utvikling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av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menyer</a:t>
            </a:r>
            <a:r>
              <a:rPr lang="en-US" sz="1800" dirty="0">
                <a:latin typeface="+mn-lt"/>
                <a:ea typeface="+mn-ea"/>
              </a:rPr>
              <a:t>, og </a:t>
            </a:r>
            <a:r>
              <a:rPr lang="en-US" sz="1800" dirty="0" err="1">
                <a:latin typeface="+mn-lt"/>
                <a:ea typeface="+mn-ea"/>
              </a:rPr>
              <a:t>variasjon</a:t>
            </a:r>
            <a:r>
              <a:rPr lang="en-US" sz="1800" dirty="0">
                <a:latin typeface="+mn-lt"/>
                <a:ea typeface="+mn-ea"/>
              </a:rPr>
              <a:t> I </a:t>
            </a:r>
            <a:r>
              <a:rPr lang="en-US" sz="1800" dirty="0" err="1">
                <a:latin typeface="+mn-lt"/>
                <a:ea typeface="+mn-ea"/>
              </a:rPr>
              <a:t>menyer</a:t>
            </a:r>
            <a:endParaRPr lang="en-US" sz="1800" dirty="0">
              <a:latin typeface="+mn-lt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</a:rPr>
              <a:t>Intern </a:t>
            </a:r>
            <a:r>
              <a:rPr lang="en-US" sz="1800" dirty="0" err="1">
                <a:latin typeface="+mn-lt"/>
                <a:ea typeface="+mn-ea"/>
              </a:rPr>
              <a:t>opplæring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av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sjåfører</a:t>
            </a:r>
            <a:r>
              <a:rPr lang="en-US" sz="1800" dirty="0">
                <a:latin typeface="+mn-lt"/>
                <a:ea typeface="+mn-ea"/>
              </a:rPr>
              <a:t> og </a:t>
            </a:r>
            <a:r>
              <a:rPr lang="en-US" sz="1800" dirty="0" err="1">
                <a:latin typeface="+mn-lt"/>
                <a:ea typeface="+mn-ea"/>
              </a:rPr>
              <a:t>bookingpersonale</a:t>
            </a:r>
            <a:r>
              <a:rPr lang="en-US" sz="1800" dirty="0">
                <a:latin typeface="+mn-lt"/>
                <a:ea typeface="+mn-ea"/>
              </a:rPr>
              <a:t> for </a:t>
            </a:r>
            <a:r>
              <a:rPr lang="en-US" sz="1800" dirty="0" err="1">
                <a:latin typeface="+mn-lt"/>
                <a:ea typeface="+mn-ea"/>
              </a:rPr>
              <a:t>enda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bedre</a:t>
            </a:r>
            <a:r>
              <a:rPr lang="en-US" sz="1800" dirty="0">
                <a:latin typeface="+mn-lt"/>
                <a:ea typeface="+mn-ea"/>
              </a:rPr>
              <a:t> service </a:t>
            </a:r>
            <a:r>
              <a:rPr lang="en-US" sz="1800" dirty="0" err="1">
                <a:latin typeface="+mn-lt"/>
                <a:ea typeface="+mn-ea"/>
              </a:rPr>
              <a:t>til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behovshavere</a:t>
            </a:r>
            <a:br>
              <a:rPr lang="en-US" sz="1800" dirty="0">
                <a:latin typeface="+mn-lt"/>
                <a:ea typeface="+mn-ea"/>
              </a:rPr>
            </a:br>
            <a:endParaRPr lang="en-US" sz="18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034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6D09A5-5888-E92B-C3F1-2FCE2D59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3" y="1083192"/>
            <a:ext cx="3984191" cy="1155080"/>
          </a:xfrm>
        </p:spPr>
        <p:txBody>
          <a:bodyPr>
            <a:normAutofit fontScale="90000"/>
          </a:bodyPr>
          <a:lstStyle/>
          <a:p>
            <a:r>
              <a:rPr lang="nb-NO" sz="3525" dirty="0"/>
              <a:t>Ønskeliste til innkjøpere på UiO	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574CC0F9-AF88-E29C-2D86-4ED1B3D84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73" y="2485793"/>
            <a:ext cx="3984191" cy="2146012"/>
          </a:xfrm>
        </p:spPr>
        <p:txBody>
          <a:bodyPr>
            <a:normAutofit/>
          </a:bodyPr>
          <a:lstStyle/>
          <a:p>
            <a:r>
              <a:rPr lang="en-US" dirty="0"/>
              <a:t>Rett bruk av </a:t>
            </a:r>
            <a:r>
              <a:rPr lang="en-US" dirty="0" err="1"/>
              <a:t>leveringsdatofeltet</a:t>
            </a:r>
            <a:r>
              <a:rPr lang="en-US" dirty="0"/>
              <a:t> :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Rett bruk av </a:t>
            </a:r>
            <a:r>
              <a:rPr lang="en-US" dirty="0" err="1"/>
              <a:t>leveringsadressefeltet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A964737-3A37-1297-953F-42BE8119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166" y="353178"/>
            <a:ext cx="2055382" cy="229012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E4B42BE-B99B-9B9D-410D-95C2A78AA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439" y="2643298"/>
            <a:ext cx="3236570" cy="18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37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6D09A5-5888-E92B-C3F1-2FCE2D59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3" y="1083192"/>
            <a:ext cx="3984191" cy="1155080"/>
          </a:xfrm>
        </p:spPr>
        <p:txBody>
          <a:bodyPr>
            <a:normAutofit fontScale="90000"/>
          </a:bodyPr>
          <a:lstStyle/>
          <a:p>
            <a:r>
              <a:rPr lang="nb-NO" sz="3525" dirty="0"/>
              <a:t>Ønskeliste til innkjøpere på UiO	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574CC0F9-AF88-E29C-2D86-4ED1B3D84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73" y="2485793"/>
            <a:ext cx="3984191" cy="214601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Leveringstid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oppgis</a:t>
            </a:r>
            <a:r>
              <a:rPr lang="en-US" dirty="0"/>
              <a:t> i </a:t>
            </a:r>
            <a:r>
              <a:rPr lang="en-US" dirty="0" err="1"/>
              <a:t>tidsvinduer</a:t>
            </a:r>
            <a:r>
              <a:rPr lang="en-US" dirty="0"/>
              <a:t> på hele timer </a:t>
            </a:r>
            <a:r>
              <a:rPr lang="en-US" dirty="0" err="1"/>
              <a:t>eks</a:t>
            </a:r>
            <a:r>
              <a:rPr lang="en-US" dirty="0"/>
              <a:t>. 10-11,11-12 </a:t>
            </a:r>
            <a:r>
              <a:rPr lang="en-US" dirty="0" err="1"/>
              <a:t>osv</a:t>
            </a:r>
            <a:r>
              <a:rPr lang="en-US" dirty="0"/>
              <a:t>: </a:t>
            </a:r>
            <a:br>
              <a:rPr lang="en-US" dirty="0"/>
            </a:br>
            <a:endParaRPr lang="en-US" dirty="0"/>
          </a:p>
          <a:p>
            <a:r>
              <a:rPr lang="en-US" dirty="0"/>
              <a:t>Husk </a:t>
            </a:r>
            <a:r>
              <a:rPr lang="en-US" dirty="0" err="1"/>
              <a:t>epost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behovshaver</a:t>
            </a:r>
            <a:r>
              <a:rPr lang="en-US" dirty="0"/>
              <a:t>, </a:t>
            </a: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 vi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sendt</a:t>
            </a:r>
            <a:r>
              <a:rPr lang="en-US" dirty="0"/>
              <a:t> </a:t>
            </a:r>
            <a:r>
              <a:rPr lang="en-US" dirty="0" err="1"/>
              <a:t>ordrebekreftelse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D7EA1D6-80C2-CE9C-390E-126DC5B78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419" y="3051616"/>
            <a:ext cx="3720581" cy="97665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CD3060E-2554-3C06-00BF-E0BEBBC3F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223" y="1713385"/>
            <a:ext cx="3142785" cy="7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52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757267"/>
            <a:ext cx="7776864" cy="660136"/>
          </a:xfrm>
        </p:spPr>
        <p:txBody>
          <a:bodyPr/>
          <a:lstStyle/>
          <a:p>
            <a:pPr eaLnBrk="1" hangingPunct="1"/>
            <a:endParaRPr lang="nb-NO" sz="4400" b="0" dirty="0">
              <a:solidFill>
                <a:schemeClr val="tx1"/>
              </a:solidFill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17229"/>
            <a:ext cx="7129462" cy="3484563"/>
          </a:xfrm>
        </p:spPr>
        <p:txBody>
          <a:bodyPr/>
          <a:lstStyle/>
          <a:p>
            <a:pPr marL="0" indent="0">
              <a:spcBef>
                <a:spcPct val="50000"/>
              </a:spcBef>
              <a:spcAft>
                <a:spcPct val="20000"/>
              </a:spcAft>
              <a:buNone/>
            </a:pPr>
            <a:endParaRPr lang="nb-NO" sz="2800" b="1" i="1" dirty="0"/>
          </a:p>
          <a:p>
            <a:pPr marL="0" indent="0">
              <a:spcBef>
                <a:spcPct val="50000"/>
              </a:spcBef>
              <a:spcAft>
                <a:spcPct val="20000"/>
              </a:spcAft>
              <a:buNone/>
            </a:pPr>
            <a:endParaRPr lang="nb-NO" sz="3200" dirty="0"/>
          </a:p>
          <a:p>
            <a:pPr marL="0" indent="0">
              <a:spcBef>
                <a:spcPct val="50000"/>
              </a:spcBef>
              <a:spcAft>
                <a:spcPct val="20000"/>
              </a:spcAft>
              <a:buNone/>
            </a:pPr>
            <a:r>
              <a:rPr lang="nb-NO" sz="3200" dirty="0"/>
              <a:t>INFORMSJON OM RAMMEAVTALER</a:t>
            </a:r>
          </a:p>
          <a:p>
            <a:pPr marL="0" indent="0">
              <a:spcBef>
                <a:spcPct val="50000"/>
              </a:spcBef>
              <a:spcAft>
                <a:spcPct val="20000"/>
              </a:spcAft>
              <a:buNone/>
            </a:pPr>
            <a:endParaRPr lang="nb-NO" sz="2800" b="1" i="1" dirty="0"/>
          </a:p>
        </p:txBody>
      </p:sp>
    </p:spTree>
    <p:extLst>
      <p:ext uri="{BB962C8B-B14F-4D97-AF65-F5344CB8AC3E}">
        <p14:creationId xmlns:p14="http://schemas.microsoft.com/office/powerpoint/2010/main" val="816648620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 sz="4400" b="0" dirty="0"/>
            </a:br>
            <a:br>
              <a:rPr lang="nb-NO" sz="4400" b="0" dirty="0"/>
            </a:br>
            <a:endParaRPr lang="nb-NO" sz="4400" b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357236"/>
              </p:ext>
            </p:extLst>
          </p:nvPr>
        </p:nvGraphicFramePr>
        <p:xfrm>
          <a:off x="107504" y="1116061"/>
          <a:ext cx="8784976" cy="20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3538480349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493959436"/>
                    </a:ext>
                  </a:extLst>
                </a:gridCol>
              </a:tblGrid>
              <a:tr h="288180"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solidFill>
                            <a:schemeClr val="tx1"/>
                          </a:solidFill>
                        </a:rPr>
                        <a:t>Avtale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solidFill>
                            <a:schemeClr val="tx1"/>
                          </a:solidFill>
                        </a:rPr>
                        <a:t>Leverandører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46776"/>
                  </a:ext>
                </a:extLst>
              </a:tr>
              <a:tr h="645444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Frakt, spesialfrakt og spedisjonstjenester nasjonalt og internasjonalt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  <a:p>
                      <a:pPr algn="l"/>
                      <a:r>
                        <a:rPr lang="en-US" sz="1800" dirty="0"/>
                        <a:t>World Courier (Norway) 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147263"/>
                  </a:ext>
                </a:extLst>
              </a:tr>
              <a:tr h="450034">
                <a:tc>
                  <a:txBody>
                    <a:bodyPr/>
                    <a:lstStyle/>
                    <a:p>
                      <a:pPr algn="l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Best Global Logistics Norway 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954037"/>
                  </a:ext>
                </a:extLst>
              </a:tr>
              <a:tr h="43227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Hotellovernatting (Statens innkjøpssenters avtale)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76 </a:t>
                      </a:r>
                      <a:r>
                        <a:rPr lang="en-US" sz="1800" dirty="0" err="1"/>
                        <a:t>lokasjoner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i</a:t>
                      </a:r>
                      <a:r>
                        <a:rPr lang="en-US" sz="1800" dirty="0"/>
                        <a:t> Norge, 236 </a:t>
                      </a:r>
                      <a:r>
                        <a:rPr lang="en-US" sz="1800" dirty="0" err="1"/>
                        <a:t>hotell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746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38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INFO OM HOTELLOVERNATTING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Avtalen gjelder individuelle reiser i Norge (opptil 10 personer). </a:t>
            </a:r>
          </a:p>
          <a:p>
            <a:r>
              <a:rPr lang="nb-NO" sz="2000" dirty="0"/>
              <a:t>Det er inngått fastprisavtale for standardrom og kan kostnadsfritt avbestilles eller endres frem til kl. 15 på ankomstdagen. </a:t>
            </a:r>
          </a:p>
          <a:p>
            <a:r>
              <a:rPr lang="nb-NO" sz="2000" dirty="0"/>
              <a:t>Bestillingene skal foretas gjennom reisebyråportalen og ikke direkte hos hotellet. </a:t>
            </a:r>
          </a:p>
          <a:p>
            <a:pPr lvl="1"/>
            <a:r>
              <a:rPr lang="nb-NO" sz="1700" dirty="0"/>
              <a:t>Unntaksvis må det kjøres en minikonkurranse – hotell utenfor avtale</a:t>
            </a:r>
          </a:p>
          <a:p>
            <a:r>
              <a:rPr lang="nb-NO" sz="2000" dirty="0"/>
              <a:t>Avrop skjer basert på den reisendes behov/valg. Dette innebærer at den enkelte reisende velger alternativet med lavest pris innenfor valgt lokasjon. </a:t>
            </a:r>
          </a:p>
          <a:p>
            <a:r>
              <a:rPr lang="nb-NO" sz="2000" dirty="0"/>
              <a:t>Mer informasjon finnes i avtalekatalogen og på UiOs reisesider  </a:t>
            </a:r>
            <a:r>
              <a:rPr lang="nb-NO" dirty="0"/>
              <a:t>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14.12.2023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02193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Info om kommende avtale: Kredittkort med firmaansvar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UiO innfører kredittkort med firmaansvar </a:t>
            </a:r>
          </a:p>
          <a:p>
            <a:r>
              <a:rPr lang="nb-NO" sz="2000" dirty="0"/>
              <a:t>Faktura skal fortsatt betales av den reisende </a:t>
            </a:r>
          </a:p>
          <a:p>
            <a:r>
              <a:rPr lang="nb-NO" sz="2000" dirty="0"/>
              <a:t>Kortet skal brukes kun til reiserelaterte utgifter</a:t>
            </a:r>
          </a:p>
          <a:p>
            <a:r>
              <a:rPr lang="nb-NO" sz="2000" dirty="0"/>
              <a:t>Fakturaprofiler avvikles </a:t>
            </a:r>
          </a:p>
          <a:p>
            <a:r>
              <a:rPr lang="nb-NO" sz="2000" dirty="0"/>
              <a:t>Reise for gjester og ikke-ansatte bestilles via en reisekonto </a:t>
            </a:r>
          </a:p>
          <a:p>
            <a:pPr lvl="1"/>
            <a:r>
              <a:rPr lang="nb-NO" sz="2000" dirty="0"/>
              <a:t>Reisekonto vil gjelde også for utlandet (hotell)</a:t>
            </a:r>
          </a:p>
          <a:p>
            <a:pPr lvl="1"/>
            <a:r>
              <a:rPr lang="nb-NO" sz="2000" dirty="0"/>
              <a:t>Unntaksvis må gjester betale med eget kredittkort  </a:t>
            </a:r>
          </a:p>
          <a:p>
            <a:pPr lvl="1"/>
            <a:endParaRPr lang="nb-NO" sz="2000" dirty="0"/>
          </a:p>
          <a:p>
            <a:r>
              <a:rPr lang="nb-NO" sz="2300" b="1" dirty="0"/>
              <a:t>MER INFORMASJON KOMMER VÅR 2024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14.12.2023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62422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320F-374A-4EA1-A784-B532AFE6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5751"/>
            <a:ext cx="7886700" cy="994172"/>
          </a:xfrm>
        </p:spPr>
        <p:txBody>
          <a:bodyPr/>
          <a:lstStyle/>
          <a:p>
            <a:r>
              <a:rPr lang="nb-NO" dirty="0"/>
              <a:t>INFO OM ANSK-21-0209 Laboratorierekvisita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FF7B7-6BC2-4E09-AFF4-7DC28F02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3597"/>
            <a:ext cx="7886700" cy="3968564"/>
          </a:xfrm>
        </p:spPr>
        <p:txBody>
          <a:bodyPr>
            <a:normAutofit lnSpcReduction="10000"/>
          </a:bodyPr>
          <a:lstStyle/>
          <a:p>
            <a:r>
              <a:rPr lang="nb-NO" sz="1800" dirty="0"/>
              <a:t>Det er nå lagt inn produktlister på alle avtalesider unntatt Fisher Scientific</a:t>
            </a:r>
          </a:p>
          <a:p>
            <a:endParaRPr lang="nb-NO" sz="600" dirty="0"/>
          </a:p>
          <a:p>
            <a:r>
              <a:rPr lang="nb-NO" sz="1800" dirty="0"/>
              <a:t>Fisher Scientific har ikke fulgt opp krav om utvidelse av kjernesortimentet og har derfor kun tilbudte kjernesortimentprodukter i listen inntil de kommer med en mer komplett liste</a:t>
            </a:r>
          </a:p>
          <a:p>
            <a:endParaRPr lang="nb-NO" sz="600" dirty="0"/>
          </a:p>
          <a:p>
            <a:r>
              <a:rPr lang="nb-NO" sz="1800" dirty="0"/>
              <a:t>Det bør tilstrebes å sjekke produktlistene før bestilling og velge produkt fra denne dersom det kan dekke behovet. Hvis leveringstiden er akseptabel, bør også billigste leverandør brukes der produktene har identisk kvalitet (eks. begerglass)</a:t>
            </a:r>
          </a:p>
          <a:p>
            <a:endParaRPr lang="nb-NO" sz="600" dirty="0"/>
          </a:p>
          <a:p>
            <a:r>
              <a:rPr lang="nb-NO" sz="1800" dirty="0"/>
              <a:t>Målet er å tilstrebe standardisering der det er mulig, for bl.a. å gi bedre betingelser på sikt. Dette skal ikke stå i veien for reell behovsdekning!</a:t>
            </a:r>
          </a:p>
          <a:p>
            <a:endParaRPr lang="nb-NO" sz="600" dirty="0"/>
          </a:p>
          <a:p>
            <a:r>
              <a:rPr lang="nb-NO" sz="1800" dirty="0"/>
              <a:t>Savnes produkter som dere mener bør stå i en standardisert liste, gi beskjed </a:t>
            </a:r>
          </a:p>
        </p:txBody>
      </p:sp>
    </p:spTree>
    <p:extLst>
      <p:ext uri="{BB962C8B-B14F-4D97-AF65-F5344CB8AC3E}">
        <p14:creationId xmlns:p14="http://schemas.microsoft.com/office/powerpoint/2010/main" val="1871054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b="0" dirty="0"/>
              <a:t>Agenda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3568" y="1705372"/>
            <a:ext cx="3888432" cy="3744416"/>
          </a:xfrm>
        </p:spPr>
        <p:txBody>
          <a:bodyPr/>
          <a:lstStyle/>
          <a:p>
            <a:r>
              <a:rPr lang="nb-NO" sz="2000" dirty="0"/>
              <a:t>Nytt fra Seksjon for innkjøp</a:t>
            </a:r>
          </a:p>
          <a:p>
            <a:r>
              <a:rPr lang="nb-NO" sz="2000" dirty="0"/>
              <a:t>Litt om cateringavtalen</a:t>
            </a:r>
          </a:p>
          <a:p>
            <a:r>
              <a:rPr lang="nb-NO" sz="2000" dirty="0"/>
              <a:t>Besøk fra L.E.T.T og Kreativ catering</a:t>
            </a:r>
          </a:p>
          <a:p>
            <a:r>
              <a:rPr lang="nb-NO" sz="2000" dirty="0"/>
              <a:t>Informasjon om rammeavtaler</a:t>
            </a:r>
          </a:p>
          <a:p>
            <a:r>
              <a:rPr lang="nb-NO" sz="2000" dirty="0"/>
              <a:t>Noen påminnelser</a:t>
            </a:r>
          </a:p>
          <a:p>
            <a:r>
              <a:rPr lang="nb-NO" sz="2000" dirty="0"/>
              <a:t>Eventuelt</a:t>
            </a: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93DEBE5-141D-BD02-5CFD-FD9CF86B5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64" y="1146993"/>
            <a:ext cx="3862423" cy="38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38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90E8-C4BA-482A-8E0F-68B6BF4C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76" y="335068"/>
            <a:ext cx="7886700" cy="994172"/>
          </a:xfrm>
        </p:spPr>
        <p:txBody>
          <a:bodyPr/>
          <a:lstStyle/>
          <a:p>
            <a:r>
              <a:rPr lang="nb-NO" dirty="0"/>
              <a:t>INFO OM ANSK-22-0326-UiB Generelle kjemikalier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82839-A27C-4CF0-931E-A0D093D6A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76" y="1384543"/>
            <a:ext cx="8750630" cy="3755246"/>
          </a:xfrm>
        </p:spPr>
        <p:txBody>
          <a:bodyPr>
            <a:normAutofit fontScale="70000" lnSpcReduction="20000"/>
          </a:bodyPr>
          <a:lstStyle/>
          <a:p>
            <a:r>
              <a:rPr lang="nb-NO" dirty="0"/>
              <a:t>Ny kjemikalieavtale med Merck Life Science – anbudskonkurranse gjennomført av UiB</a:t>
            </a:r>
          </a:p>
          <a:p>
            <a:endParaRPr lang="nb-NO" dirty="0"/>
          </a:p>
          <a:p>
            <a:r>
              <a:rPr lang="nb-NO" dirty="0"/>
              <a:t>UiO er forpliktet til å bruke avtalen dersom leverandøren kan dekke behov</a:t>
            </a:r>
          </a:p>
          <a:p>
            <a:endParaRPr lang="nb-NO" dirty="0"/>
          </a:p>
          <a:p>
            <a:r>
              <a:rPr lang="nb-NO" dirty="0"/>
              <a:t>Avtalestart 1. desember – dvs. gyldig pr. dags dato. Punchout vil bli oppdatert innen kort tid</a:t>
            </a:r>
          </a:p>
          <a:p>
            <a:endParaRPr lang="nb-NO" dirty="0"/>
          </a:p>
          <a:p>
            <a:r>
              <a:rPr lang="nb-NO" dirty="0"/>
              <a:t>Avtalesiden er publisert og kontrakt er lagt inn i Unit4</a:t>
            </a:r>
          </a:p>
          <a:p>
            <a:endParaRPr lang="nb-NO" dirty="0"/>
          </a:p>
          <a:p>
            <a:r>
              <a:rPr lang="nb-NO" dirty="0"/>
              <a:t>Generelle grovkjemikalier og de vanligste finkjemikaliene i visse kategorier/varegrupper. I tillegg dekker avtalen resiner og enkelte spesialkjemikalier til syntese- og analyseformål og reagenser/produkter som brukes til rengjøring/desinfisering på laboratorier o.l. </a:t>
            </a:r>
          </a:p>
          <a:p>
            <a:endParaRPr lang="nb-NO" dirty="0"/>
          </a:p>
          <a:p>
            <a:r>
              <a:rPr lang="nb-NO" dirty="0"/>
              <a:t>Se produktlister og rabattkategorier på avtalesiden for informasjon om hva avtalen dekker, samt presiseringer om hva som IKKE inngår i avtalen. På avtalesiden ligger det også informasjon om grønnere produktvalg</a:t>
            </a:r>
          </a:p>
        </p:txBody>
      </p:sp>
    </p:spTree>
    <p:extLst>
      <p:ext uri="{BB962C8B-B14F-4D97-AF65-F5344CB8AC3E}">
        <p14:creationId xmlns:p14="http://schemas.microsoft.com/office/powerpoint/2010/main" val="1258614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DDB706-4692-4607-C379-94B0D9F8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Digitale opplæringsmøter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54B0C4-5211-F8A6-D5E5-D44D7272B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Spørringer og rapporter </a:t>
            </a:r>
            <a:r>
              <a:rPr lang="nb-NO" dirty="0"/>
              <a:t>19. desember kl. 12-14</a:t>
            </a:r>
          </a:p>
          <a:p>
            <a:pPr marL="363538" lvl="1" indent="0">
              <a:buNone/>
            </a:pPr>
            <a:r>
              <a:rPr lang="nb-NO" sz="1800" dirty="0">
                <a:hlinkClick r:id="rId2"/>
              </a:rPr>
              <a:t>https://www.uio.no/for-ansatte/kompetanse/tema/okonomi-innkjop-lonn/arbeidsstuer/index.html</a:t>
            </a:r>
            <a:endParaRPr lang="nb-NO" sz="1800" dirty="0"/>
          </a:p>
          <a:p>
            <a:pPr lvl="1"/>
            <a:endParaRPr lang="nb-NO" dirty="0"/>
          </a:p>
          <a:p>
            <a:r>
              <a:rPr lang="nb-NO" b="1" dirty="0"/>
              <a:t>Varemottak</a:t>
            </a:r>
            <a:r>
              <a:rPr lang="nb-NO" dirty="0"/>
              <a:t> utsatt til etter jul</a:t>
            </a:r>
          </a:p>
          <a:p>
            <a:pPr lvl="1"/>
            <a:r>
              <a:rPr lang="nb-NO" dirty="0"/>
              <a:t>Dato ikke fastsatt</a:t>
            </a:r>
          </a:p>
          <a:p>
            <a:pPr lvl="1"/>
            <a:endParaRPr lang="nb-NO" dirty="0"/>
          </a:p>
          <a:p>
            <a:r>
              <a:rPr lang="nb-NO" b="1" dirty="0"/>
              <a:t>Opprette, behandle og følge opp innkjøpsordre </a:t>
            </a:r>
            <a:r>
              <a:rPr lang="nb-NO" dirty="0"/>
              <a:t>24. januar kl. 9-11 </a:t>
            </a:r>
          </a:p>
          <a:p>
            <a:pPr lvl="1"/>
            <a:r>
              <a:rPr lang="nb-NO" dirty="0"/>
              <a:t>Invitasjon sendes ut i januar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2DFA70-A3AE-5D62-A0B8-1BFE482C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14.12.2023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ECEDC98-80F3-2252-6A6C-B082E34019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01967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29D7E3-9A0A-E913-8720-DFA9D598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Abonnèr</a:t>
            </a:r>
            <a:r>
              <a:rPr lang="nb-NO" dirty="0"/>
              <a:t> på nyheter om </a:t>
            </a:r>
            <a:r>
              <a:rPr lang="nb-NO" dirty="0" err="1"/>
              <a:t>BtB</a:t>
            </a:r>
            <a:r>
              <a:rPr lang="nb-NO" dirty="0"/>
              <a:t> m.m.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C07491-5CD7-7662-0D4D-D6CB3F973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solidFill>
                  <a:srgbClr val="222222"/>
                </a:solidFill>
                <a:latin typeface="Arial" panose="020B0604020202020204" pitchFamily="34" charset="0"/>
              </a:rPr>
              <a:t>Få med deg alle nyheter fra ØVA på en sikker og enkel måte ved å </a:t>
            </a:r>
            <a:r>
              <a:rPr lang="nb-NO" dirty="0" err="1">
                <a:solidFill>
                  <a:srgbClr val="222222"/>
                </a:solidFill>
                <a:latin typeface="Arial" panose="020B0604020202020204" pitchFamily="34" charset="0"/>
              </a:rPr>
              <a:t>feede</a:t>
            </a:r>
            <a:r>
              <a:rPr lang="nb-NO" dirty="0">
                <a:solidFill>
                  <a:srgbClr val="222222"/>
                </a:solidFill>
                <a:latin typeface="Arial" panose="020B0604020202020204" pitchFamily="34" charset="0"/>
              </a:rPr>
              <a:t> relevante nyhetskanaler til din personlige forside på For ansatte-sidene</a:t>
            </a:r>
          </a:p>
          <a:p>
            <a:endParaRPr lang="nb-NO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nb-N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Slik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feeder</a:t>
            </a:r>
            <a:r>
              <a:rPr lang="nb-N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du nyheter til din personlige forside:</a:t>
            </a:r>
          </a:p>
          <a:p>
            <a:pPr marL="363538" lvl="1" indent="0">
              <a:buNone/>
            </a:pPr>
            <a:r>
              <a:rPr lang="nb-NO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2"/>
              </a:rPr>
              <a:t>https://www.uio.no/for-ansatte/arbeidsstotte/okonomi/nytt-fra-ova/veiledning-feeding.html</a:t>
            </a:r>
            <a:endParaRPr lang="nb-NO" sz="18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363538" lvl="1" indent="0">
              <a:buNone/>
            </a:pPr>
            <a:endParaRPr lang="nb-NO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66C4B6-1652-366E-C907-23628B26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14.12.2023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D8AAD7A-9FB8-68D8-C47C-481F868D23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4110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B3C710-7884-F600-0E92-9A91D7C0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F6D003-2F9B-B72B-FF2E-5E53E43D9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SPØRSMÅL?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A9415C-0816-139D-6C88-318F200D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14.12.2023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30ABBEA-EA47-5CA1-3E10-98BBF9459C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841276"/>
            <a:ext cx="385472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07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ristmas Free Stock Photo - Public Domain Pictur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				</a:t>
            </a:r>
            <a:r>
              <a:rPr lang="nb-NO" b="1" dirty="0">
                <a:solidFill>
                  <a:schemeClr val="bg1"/>
                </a:solidFill>
              </a:rPr>
              <a:t>VI ØNSKER ALLE EN 					RIKTIG GOD JUL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14.12.2023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9564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2853BE-0D50-7A80-4374-ECA29A0C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566014-EE7E-4C05-6DC0-43CF6EBDE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LITT OM CATERINGAVTALEN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DA5CCE-13DF-0EBD-222E-82C7F211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14.12.2023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F6B77FB-DAEB-AC0B-CDA6-1518F49918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5505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2" descr="Your Guide To Decoding The Different Terms On Organic Food Labels">
            <a:extLst>
              <a:ext uri="{FF2B5EF4-FFF2-40B4-BE49-F238E27FC236}">
                <a16:creationId xmlns:a16="http://schemas.microsoft.com/office/drawing/2014/main" id="{D5D7AC46-E531-25D5-4E8D-35EE9656B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15"/>
            <a:ext cx="9144000" cy="514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assholder for innhold 5">
            <a:extLst>
              <a:ext uri="{FF2B5EF4-FFF2-40B4-BE49-F238E27FC236}">
                <a16:creationId xmlns:a16="http://schemas.microsoft.com/office/drawing/2014/main" id="{F8FB4F46-5038-A275-54E9-6DE12D874FE8}"/>
              </a:ext>
            </a:extLst>
          </p:cNvPr>
          <p:cNvSpPr>
            <a:spLocks noGrp="1"/>
          </p:cNvSpPr>
          <p:nvPr/>
        </p:nvSpPr>
        <p:spPr>
          <a:xfrm>
            <a:off x="3508522" y="2070231"/>
            <a:ext cx="2045207" cy="1855210"/>
          </a:xfrm>
          <a:prstGeom prst="teardrop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b-NO" sz="1800" dirty="0"/>
              <a:t>Mat som er bra for miljø, klima og dyrevelferd</a:t>
            </a:r>
            <a:endParaRPr lang="nb-NO" sz="1200" dirty="0"/>
          </a:p>
        </p:txBody>
      </p:sp>
      <p:sp>
        <p:nvSpPr>
          <p:cNvPr id="18" name="Plassholder for innhold 5">
            <a:extLst>
              <a:ext uri="{FF2B5EF4-FFF2-40B4-BE49-F238E27FC236}">
                <a16:creationId xmlns:a16="http://schemas.microsoft.com/office/drawing/2014/main" id="{DEC8FBC9-5276-ECBC-B272-0269646D11AB}"/>
              </a:ext>
            </a:extLst>
          </p:cNvPr>
          <p:cNvSpPr>
            <a:spLocks noGrp="1"/>
          </p:cNvSpPr>
          <p:nvPr/>
        </p:nvSpPr>
        <p:spPr>
          <a:xfrm>
            <a:off x="630326" y="2070231"/>
            <a:ext cx="1873885" cy="1797085"/>
          </a:xfrm>
          <a:prstGeom prst="teardrop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99516">
              <a:spcBef>
                <a:spcPts val="765"/>
              </a:spcBef>
              <a:buNone/>
            </a:pPr>
            <a:r>
              <a:rPr lang="nb-NO" sz="2100" dirty="0"/>
              <a:t>Mat som er bra for helsa</a:t>
            </a:r>
            <a:endParaRPr lang="nb-NO" sz="1050" dirty="0"/>
          </a:p>
        </p:txBody>
      </p:sp>
      <p:sp>
        <p:nvSpPr>
          <p:cNvPr id="20" name="Plassholder for innhold 5">
            <a:extLst>
              <a:ext uri="{FF2B5EF4-FFF2-40B4-BE49-F238E27FC236}">
                <a16:creationId xmlns:a16="http://schemas.microsoft.com/office/drawing/2014/main" id="{F8FB4F46-5038-A275-54E9-6DE12D874FE8}"/>
              </a:ext>
            </a:extLst>
          </p:cNvPr>
          <p:cNvSpPr>
            <a:spLocks noGrp="1"/>
          </p:cNvSpPr>
          <p:nvPr/>
        </p:nvSpPr>
        <p:spPr>
          <a:xfrm>
            <a:off x="6558040" y="2070231"/>
            <a:ext cx="2045207" cy="1855210"/>
          </a:xfrm>
          <a:prstGeom prst="teardrop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b-NO" sz="1800" dirty="0"/>
              <a:t>Mat som er bra for bonden og arbeiderne</a:t>
            </a:r>
            <a:endParaRPr lang="nb-NO" sz="1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34E34A-F543-50FC-8F70-341F11A5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39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" b="4150"/>
          <a:stretch/>
        </p:blipFill>
        <p:spPr>
          <a:xfrm>
            <a:off x="4839007" y="1218614"/>
            <a:ext cx="4209989" cy="4058523"/>
          </a:xfrm>
          <a:prstGeom prst="rect">
            <a:avLst/>
          </a:prstGeom>
        </p:spPr>
      </p:pic>
      <p:pic>
        <p:nvPicPr>
          <p:cNvPr id="8" name="Picture 7" descr="Traffic Jam In The City | Free Stock Photo | LibreSho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12037" r="147"/>
          <a:stretch/>
        </p:blipFill>
        <p:spPr>
          <a:xfrm>
            <a:off x="226842" y="1218614"/>
            <a:ext cx="3670744" cy="4058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FCCCC1-2DC9-0121-2A8D-34F1FE6D5BB8}"/>
              </a:ext>
            </a:extLst>
          </p:cNvPr>
          <p:cNvSpPr txBox="1"/>
          <p:nvPr/>
        </p:nvSpPr>
        <p:spPr>
          <a:xfrm>
            <a:off x="220824" y="1218613"/>
            <a:ext cx="2062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77"/>
              </a:rPr>
              <a:t>450</a:t>
            </a:r>
            <a:r>
              <a:rPr lang="en-N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77"/>
              </a:rPr>
              <a:t> </a:t>
            </a:r>
            <a:r>
              <a:rPr lang="nb-N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77"/>
              </a:rPr>
              <a:t>BILER*</a:t>
            </a:r>
            <a:endParaRPr lang="en-N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BFD3B-9822-3774-3D08-FA9661E161AE}"/>
              </a:ext>
            </a:extLst>
          </p:cNvPr>
          <p:cNvSpPr txBox="1"/>
          <p:nvPr/>
        </p:nvSpPr>
        <p:spPr>
          <a:xfrm>
            <a:off x="4852112" y="1218614"/>
            <a:ext cx="3114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77"/>
              </a:rPr>
              <a:t>2800 </a:t>
            </a:r>
          </a:p>
          <a:p>
            <a:r>
              <a:rPr lang="nb-N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77"/>
              </a:rPr>
              <a:t>FLYTURER*</a:t>
            </a:r>
            <a:endParaRPr lang="en-N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AE1EE-CC6B-31F5-4172-47FA8A47696D}"/>
              </a:ext>
            </a:extLst>
          </p:cNvPr>
          <p:cNvSpPr txBox="1">
            <a:spLocks/>
          </p:cNvSpPr>
          <p:nvPr/>
        </p:nvSpPr>
        <p:spPr>
          <a:xfrm>
            <a:off x="220825" y="627135"/>
            <a:ext cx="7585952" cy="994172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latin typeface="Raleway" pitchFamily="2" charset="77"/>
              </a:rPr>
              <a:t>ÅRLIG EFFEKT CO2-REDUKSJON=   &gt;64%				</a:t>
            </a:r>
            <a:endParaRPr lang="nb-NO" sz="2625" b="1" dirty="0"/>
          </a:p>
        </p:txBody>
      </p:sp>
      <p:sp>
        <p:nvSpPr>
          <p:cNvPr id="7" name="Rektangel 6"/>
          <p:cNvSpPr/>
          <p:nvPr/>
        </p:nvSpPr>
        <p:spPr>
          <a:xfrm>
            <a:off x="4839007" y="5000138"/>
            <a:ext cx="18133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SAS utslippskalkulator</a:t>
            </a:r>
          </a:p>
        </p:txBody>
      </p:sp>
      <p:sp>
        <p:nvSpPr>
          <p:cNvPr id="9" name="Rektangel 8"/>
          <p:cNvSpPr/>
          <p:nvPr/>
        </p:nvSpPr>
        <p:spPr>
          <a:xfrm>
            <a:off x="226841" y="5000138"/>
            <a:ext cx="1741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SSB og OFV snitt-tall</a:t>
            </a:r>
          </a:p>
        </p:txBody>
      </p:sp>
    </p:spTree>
    <p:extLst>
      <p:ext uri="{BB962C8B-B14F-4D97-AF65-F5344CB8AC3E}">
        <p14:creationId xmlns:p14="http://schemas.microsoft.com/office/powerpoint/2010/main" val="406927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368004" y="767090"/>
            <a:ext cx="8603933" cy="406994"/>
          </a:xfrm>
        </p:spPr>
        <p:txBody>
          <a:bodyPr/>
          <a:lstStyle/>
          <a:p>
            <a:r>
              <a:rPr lang="nb-NO" dirty="0"/>
              <a:t>Hva er nytt?</a:t>
            </a:r>
          </a:p>
        </p:txBody>
      </p:sp>
      <p:pic>
        <p:nvPicPr>
          <p:cNvPr id="9" name="Picture 2" descr="A person holding vegetables in a field&#10;&#10;Description automatically generated">
            <a:extLst>
              <a:ext uri="{FF2B5EF4-FFF2-40B4-BE49-F238E27FC236}">
                <a16:creationId xmlns:a16="http://schemas.microsoft.com/office/drawing/2014/main" id="{00E14282-8EC7-270A-6E3C-FD9F026B2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5755" y="1632460"/>
            <a:ext cx="2191598" cy="1986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 descr="Your Guide To Decoding The Different Terms On Organic Food Labels">
            <a:extLst>
              <a:ext uri="{FF2B5EF4-FFF2-40B4-BE49-F238E27FC236}">
                <a16:creationId xmlns:a16="http://schemas.microsoft.com/office/drawing/2014/main" id="{D5D7AC46-E531-25D5-4E8D-35EE9656B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r="18387"/>
          <a:stretch/>
        </p:blipFill>
        <p:spPr bwMode="auto">
          <a:xfrm>
            <a:off x="662942" y="1632462"/>
            <a:ext cx="2176917" cy="19860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6"/>
          <a:srcRect r="23983"/>
          <a:stretch/>
        </p:blipFill>
        <p:spPr>
          <a:xfrm>
            <a:off x="5963249" y="1632461"/>
            <a:ext cx="2184410" cy="19860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kstSylinder 10"/>
          <p:cNvSpPr txBox="1"/>
          <p:nvPr/>
        </p:nvSpPr>
        <p:spPr>
          <a:xfrm>
            <a:off x="637689" y="3774385"/>
            <a:ext cx="20877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1" dirty="0"/>
              <a:t>Maten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3384603" y="3774385"/>
            <a:ext cx="20877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1" dirty="0"/>
              <a:t>Leverandørene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6036635" y="3774385"/>
            <a:ext cx="21110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1" dirty="0"/>
              <a:t>Bestillingsprosessen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7BCD6-4EC9-129B-47E1-5267E19A30A9}"/>
              </a:ext>
            </a:extLst>
          </p:cNvPr>
          <p:cNvSpPr txBox="1"/>
          <p:nvPr/>
        </p:nvSpPr>
        <p:spPr>
          <a:xfrm>
            <a:off x="662942" y="4396719"/>
            <a:ext cx="67612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50" dirty="0"/>
              <a:t>NB! Avtalen åpner for stor grad av utvikling og tilpasning i kontraktsperioden.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77431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0570-A79C-3FB0-FA39-190CA343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Systematikk i avtaleoppfølgingen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FF1A1-FD13-724C-773C-B170BEE3B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 Seksjon for innkjøp</a:t>
            </a:r>
          </a:p>
          <a:p>
            <a:pPr lvl="1"/>
            <a:r>
              <a:rPr lang="nb-NO" dirty="0"/>
              <a:t>Statusmøter med leverandørene</a:t>
            </a:r>
          </a:p>
          <a:p>
            <a:pPr lvl="1"/>
            <a:r>
              <a:rPr lang="nb-NO" dirty="0"/>
              <a:t>Måling av forbruk og bestillingsmønster</a:t>
            </a:r>
          </a:p>
          <a:p>
            <a:pPr lvl="1"/>
            <a:r>
              <a:rPr lang="nb-NO" dirty="0"/>
              <a:t>Løpende behandling av spørsmål, tilbakemeldinger og innspill</a:t>
            </a:r>
          </a:p>
          <a:p>
            <a:pPr lvl="1"/>
            <a:r>
              <a:rPr lang="nb-NO" dirty="0"/>
              <a:t>«</a:t>
            </a:r>
            <a:r>
              <a:rPr lang="nb-NO" dirty="0" err="1"/>
              <a:t>Mystery</a:t>
            </a:r>
            <a:r>
              <a:rPr lang="nb-NO" dirty="0"/>
              <a:t> shopping»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 Tverrfaglige team</a:t>
            </a:r>
          </a:p>
          <a:p>
            <a:pPr lvl="1"/>
            <a:r>
              <a:rPr lang="nb-NO" dirty="0" err="1"/>
              <a:t>Innspillsgruppe</a:t>
            </a:r>
            <a:r>
              <a:rPr lang="nb-NO" dirty="0"/>
              <a:t> arrangement</a:t>
            </a:r>
          </a:p>
          <a:p>
            <a:pPr lvl="1"/>
            <a:r>
              <a:rPr lang="nb-NO" dirty="0" err="1"/>
              <a:t>Innspillsgruppe</a:t>
            </a:r>
            <a:r>
              <a:rPr lang="nb-NO" dirty="0"/>
              <a:t> behovshavere og innkjøpere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 Måling av brukertilfredshet</a:t>
            </a:r>
          </a:p>
          <a:p>
            <a:pPr lvl="1"/>
            <a:r>
              <a:rPr lang="nb-NO" dirty="0"/>
              <a:t>Brukerundersøkelser – sendes ut med hver leveranse</a:t>
            </a:r>
          </a:p>
          <a:p>
            <a:pPr lvl="1"/>
            <a:r>
              <a:rPr lang="nb-NO" dirty="0"/>
              <a:t>Tilfeldige oppfølginger av enkeltbestillinger («</a:t>
            </a:r>
            <a:r>
              <a:rPr lang="nb-NO" dirty="0" err="1"/>
              <a:t>mystery</a:t>
            </a:r>
            <a:r>
              <a:rPr lang="nb-NO" dirty="0"/>
              <a:t> shopping»)</a:t>
            </a:r>
          </a:p>
          <a:p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80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KREATIV CATERING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14.12.2023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5364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person, klær, innendørs, vegg&#10;&#10;Automatisk generert beskrivelse">
            <a:extLst>
              <a:ext uri="{FF2B5EF4-FFF2-40B4-BE49-F238E27FC236}">
                <a16:creationId xmlns:a16="http://schemas.microsoft.com/office/drawing/2014/main" id="{7C7A2973-A908-DAD4-1AF8-C4867A22C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27475" r="-73" b="28481"/>
          <a:stretch/>
        </p:blipFill>
        <p:spPr>
          <a:xfrm>
            <a:off x="3871539" y="2740192"/>
            <a:ext cx="4579037" cy="268905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BEC505A-1125-F567-AC26-73FB882C7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8" b="14328"/>
          <a:stretch/>
        </p:blipFill>
        <p:spPr>
          <a:xfrm>
            <a:off x="15" y="285757"/>
            <a:ext cx="5459920" cy="2921501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8" name="Bilde 17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B83AC191-BBC9-3B4F-A52F-68969752BA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7576"/>
          <a:stretch/>
        </p:blipFill>
        <p:spPr>
          <a:xfrm>
            <a:off x="5593727" y="268840"/>
            <a:ext cx="2856849" cy="2354648"/>
          </a:xfrm>
          <a:prstGeom prst="rect">
            <a:avLst/>
          </a:prstGeom>
        </p:spPr>
      </p:pic>
      <p:pic>
        <p:nvPicPr>
          <p:cNvPr id="7" name="Bilde 6" descr="Et bilde som inneholder person, klær, Menneskeansikt, mat&#10;&#10;Automatisk generert beskrivelse">
            <a:extLst>
              <a:ext uri="{FF2B5EF4-FFF2-40B4-BE49-F238E27FC236}">
                <a16:creationId xmlns:a16="http://schemas.microsoft.com/office/drawing/2014/main" id="{D4CB0F3F-FD33-F585-36E5-D1AA8E09E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21146" r="88" b="4413"/>
          <a:stretch/>
        </p:blipFill>
        <p:spPr>
          <a:xfrm>
            <a:off x="1" y="3335081"/>
            <a:ext cx="3750890" cy="20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5849"/>
      </p:ext>
    </p:extLst>
  </p:cSld>
  <p:clrMapOvr>
    <a:masterClrMapping/>
  </p:clrMapOvr>
</p:sld>
</file>

<file path=ppt/theme/theme1.xml><?xml version="1.0" encoding="utf-8"?>
<a:theme xmlns:a="http://schemas.openxmlformats.org/drawingml/2006/main" name="17102016uio-collage-13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17102016uio-collage-13</Template>
  <TotalTime>23396</TotalTime>
  <Words>1215</Words>
  <Application>Microsoft Office PowerPoint</Application>
  <PresentationFormat>Skjermfremvisning (16:10)</PresentationFormat>
  <Paragraphs>178</Paragraphs>
  <Slides>24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Raleway</vt:lpstr>
      <vt:lpstr>Wingdings</vt:lpstr>
      <vt:lpstr>17102016uio-collage-13</vt:lpstr>
      <vt:lpstr>Fagbrukerforum 14.desember 2023</vt:lpstr>
      <vt:lpstr>Agenda</vt:lpstr>
      <vt:lpstr>PowerPoint-presentasjon</vt:lpstr>
      <vt:lpstr>PowerPoint-presentasjon</vt:lpstr>
      <vt:lpstr>PowerPoint-presentasjon</vt:lpstr>
      <vt:lpstr>Hva er nytt?</vt:lpstr>
      <vt:lpstr>Systematikk i avtaleoppfølgingen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Ønskeliste til innkjøpere på UiO </vt:lpstr>
      <vt:lpstr>Ønskeliste til innkjøpere på UiO </vt:lpstr>
      <vt:lpstr>PowerPoint-presentasjon</vt:lpstr>
      <vt:lpstr>  </vt:lpstr>
      <vt:lpstr>INFO OM HOTELLOVERNATTING </vt:lpstr>
      <vt:lpstr>Info om kommende avtale: Kredittkort med firmaansvar</vt:lpstr>
      <vt:lpstr>INFO OM ANSK-21-0209 Laboratorierekvisita</vt:lpstr>
      <vt:lpstr>INFO OM ANSK-22-0326-UiB Generelle kjemikalier</vt:lpstr>
      <vt:lpstr>Digitale opplæringsmøter</vt:lpstr>
      <vt:lpstr>Abonnèr på nyheter om BtB m.m.</vt:lpstr>
      <vt:lpstr>PowerPoint-presentasjon</vt:lpstr>
      <vt:lpstr>PowerPoint-presentasjon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Gode råd og prinsipper i forbindelse med forhandlinger</dc:title>
  <dc:creator>Kjell-Gunnar Linde Thomsen</dc:creator>
  <cp:lastModifiedBy>Tori Norheim Sandlie</cp:lastModifiedBy>
  <cp:revision>123</cp:revision>
  <cp:lastPrinted>2016-12-07T07:50:47Z</cp:lastPrinted>
  <dcterms:created xsi:type="dcterms:W3CDTF">2016-10-17T08:42:24Z</dcterms:created>
  <dcterms:modified xsi:type="dcterms:W3CDTF">2023-12-14T10:00:32Z</dcterms:modified>
</cp:coreProperties>
</file>