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5" r:id="rId2"/>
    <p:sldId id="287" r:id="rId3"/>
    <p:sldId id="273" r:id="rId4"/>
    <p:sldId id="266" r:id="rId5"/>
    <p:sldId id="263" r:id="rId6"/>
    <p:sldId id="275" r:id="rId7"/>
    <p:sldId id="276" r:id="rId8"/>
    <p:sldId id="277" r:id="rId9"/>
    <p:sldId id="260" r:id="rId10"/>
    <p:sldId id="269" r:id="rId11"/>
    <p:sldId id="278" r:id="rId12"/>
    <p:sldId id="279" r:id="rId13"/>
    <p:sldId id="280" r:id="rId14"/>
    <p:sldId id="282" r:id="rId15"/>
    <p:sldId id="283" r:id="rId16"/>
    <p:sldId id="284" r:id="rId17"/>
    <p:sldId id="281" r:id="rId18"/>
    <p:sldId id="286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Smolyakova" initials="LS" lastIdx="0" clrIdx="0">
    <p:extLst>
      <p:ext uri="{19B8F6BF-5375-455C-9EA6-DF929625EA0E}">
        <p15:presenceInfo xmlns:p15="http://schemas.microsoft.com/office/powerpoint/2012/main" userId="S-1-5-21-1927809936-1189766144-1318725885-682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4739E-ABA0-445E-AE2C-180D36261BD6}" type="datetimeFigureOut">
              <a:rPr lang="nb-NO" smtClean="0"/>
              <a:t>29.11.2021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A9175-4E68-436E-82DA-CDEE102FA2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534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3D69D-838D-4061-BE7B-3A3B6BA9A147}" type="slidenum">
              <a:rPr lang="nb-NO" smtClean="0"/>
              <a:pPr>
                <a:defRPr/>
              </a:pPr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60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4"/>
            <a:ext cx="10058400" cy="11430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924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85D23-DD65-4C79-85E3-BFD5321579C7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8641C6-D45E-4B3A-A08E-AC8766AC1DAC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8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1F464-7C15-4F11-AADB-237E7A454215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94837-C0B8-488E-85FD-51EB1D151D95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2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F2973-0B22-4282-8565-7A0E184B4E70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EE00B-82FC-47F9-A9E4-D7D49E2FC53D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4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6"/>
            <a:ext cx="5386917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7D20F-71F0-4DE9-B431-0DEBF298AC75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D0B60-1B5D-4E70-991D-D50E967558F9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0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499AF-E6E2-412F-956B-876FD1C34410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0E800-F732-471D-98EA-1CEF5C3FBCBF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1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B1765-242F-4223-91E4-CFCB44427516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2E8C4-9A45-457D-A489-12015E914BE2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4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BF28-FB2A-4AEC-91F1-40FAF83F6D7C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6C2191-4972-4EEC-B3C6-41B02CD4E13B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3"/>
            <a:ext cx="7315200" cy="56673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0"/>
            <a:ext cx="73152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76BF2-5696-4269-86B8-2A554B8C574C}" type="datetime1">
              <a:rPr lang="nb-NO" altLang="nb-NO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0F646-FDA5-4F95-A2B6-53C08793E556}" type="slidenum">
              <a:rPr lang="en-US" altLang="nb-NO">
                <a:solidFill>
                  <a:srgbClr val="808080"/>
                </a:solidFill>
              </a:rPr>
              <a:pPr/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81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002" y="849630"/>
            <a:ext cx="10562167" cy="114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81200"/>
            <a:ext cx="1056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D93BF0-3F65-4DB6-BA10-0E6729C3EA2F}" type="datetime1">
              <a:rPr lang="nb-NO" altLang="nb-NO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284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95F283-0CE8-48B6-BDEE-BDD846E51A0B}" type="slidenum">
              <a:rPr lang="en-US" altLang="nb-NO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3" y="161926"/>
            <a:ext cx="2948516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3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io.no/for-ansatte/arbeidsstotte/okonomi/lokalt-kontrollprogram/artskontroll-e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okonomi/anleggsmidler/oppretting-anlegg/aktivering-anlegg-utforelse-ferdigstillels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trollprogram@admin.uio.no" TargetMode="External"/><Relationship Id="rId2" Type="http://schemas.openxmlformats.org/officeDocument/2006/relationships/hyperlink" Target="https://www.uio.no/for-ansatte/arbeidsstotte/okonomi/lokalt-kontrollprogra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for-ansatte/arbeidsstotte/okonomi/lokalt-kontrollprogra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9571" y="2780927"/>
            <a:ext cx="8817132" cy="3140902"/>
          </a:xfrm>
        </p:spPr>
        <p:txBody>
          <a:bodyPr/>
          <a:lstStyle/>
          <a:p>
            <a:pPr eaLnBrk="1" hangingPunct="1"/>
            <a:r>
              <a:rPr lang="nb-NO" sz="2800" b="0" dirty="0" smtClean="0"/>
              <a:t/>
            </a:r>
            <a:br>
              <a:rPr lang="nb-NO" sz="2800" b="0" dirty="0" smtClean="0"/>
            </a:br>
            <a:r>
              <a:rPr lang="nb-NO" sz="2800" b="0" dirty="0" smtClean="0"/>
              <a:t>Møte, 08.11.21</a:t>
            </a:r>
            <a:br>
              <a:rPr lang="nb-NO" sz="2800" b="0" dirty="0" smtClean="0"/>
            </a:br>
            <a:r>
              <a:rPr lang="nb-NO" sz="2800" b="0" dirty="0" smtClean="0"/>
              <a:t/>
            </a:r>
            <a:br>
              <a:rPr lang="nb-NO" sz="2800" b="0" dirty="0" smtClean="0"/>
            </a:br>
            <a:r>
              <a:rPr lang="nb-NO" b="0" dirty="0" smtClean="0"/>
              <a:t>Seksjon for regnskap </a:t>
            </a:r>
            <a:br>
              <a:rPr lang="nb-NO" b="0" dirty="0" smtClean="0"/>
            </a:br>
            <a:r>
              <a:rPr lang="nb-NO" b="0" dirty="0" smtClean="0"/>
              <a:t>v/Lena Smolyakova og Morten E. Skare</a:t>
            </a:r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2" name="Rectangle 1"/>
          <p:cNvSpPr/>
          <p:nvPr/>
        </p:nvSpPr>
        <p:spPr>
          <a:xfrm>
            <a:off x="1469571" y="3244334"/>
            <a:ext cx="837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/>
              <a:t>Kontrollprogram fra 1.5.2021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35947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2567"/>
            <a:ext cx="10972800" cy="845071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2800" dirty="0"/>
              <a:t>Prosjektmodul- faste registre</a:t>
            </a: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/>
              <a:t/>
            </a:r>
            <a:br>
              <a:rPr lang="nb-NO" sz="1800" dirty="0"/>
            </a:b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400" dirty="0" smtClean="0"/>
              <a:t>Faste registre i prosjektmodulen: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 Ingen kontraktsbeløp</a:t>
            </a:r>
            <a:endParaRPr lang="nb-NO" sz="1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363081"/>
            <a:ext cx="5389033" cy="1669774"/>
          </a:xfrm>
        </p:spPr>
        <p:txBody>
          <a:bodyPr/>
          <a:lstStyle/>
          <a:p>
            <a:endParaRPr lang="nb-NO" sz="2000" dirty="0" smtClean="0"/>
          </a:p>
          <a:p>
            <a:r>
              <a:rPr lang="nb-NO" sz="1400" dirty="0" smtClean="0"/>
              <a:t>Feil i regnskapet på grunn av: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feil i systemoppsett</a:t>
            </a:r>
          </a:p>
          <a:p>
            <a:pPr marL="648675" lvl="1" indent="-285750">
              <a:buFont typeface="Arial" panose="020B0604020202020204" pitchFamily="34" charset="0"/>
              <a:buChar char="•"/>
            </a:pPr>
            <a:r>
              <a:rPr lang="nb-NO" sz="1100" dirty="0"/>
              <a:t>O</a:t>
            </a:r>
            <a:r>
              <a:rPr lang="nb-NO" sz="1100" dirty="0" smtClean="0"/>
              <a:t>verforbruket belaster bevilgningsøkonomien direkte</a:t>
            </a:r>
          </a:p>
          <a:p>
            <a:pPr marL="648675" lvl="1" indent="-285750">
              <a:buFont typeface="Arial" panose="020B0604020202020204" pitchFamily="34" charset="0"/>
              <a:buChar char="•"/>
            </a:pPr>
            <a:r>
              <a:rPr lang="nb-NO" sz="1100" dirty="0"/>
              <a:t>S</a:t>
            </a:r>
            <a:r>
              <a:rPr lang="nb-NO" sz="1100" dirty="0" smtClean="0"/>
              <a:t>aldo på prosjektet ved hver rapporteringsperiode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/>
              <a:t>Manglende registrering av kontraktsbeløpet</a:t>
            </a:r>
          </a:p>
          <a:p>
            <a:pPr marL="648675" lvl="1" indent="-285750">
              <a:buFont typeface="Arial" panose="020B0604020202020204" pitchFamily="34" charset="0"/>
              <a:buChar char="•"/>
            </a:pPr>
            <a:r>
              <a:rPr lang="nb-NO" sz="1100" dirty="0" smtClean="0"/>
              <a:t>Ingen opptjent inntekt ved kostnadspådraget</a:t>
            </a:r>
            <a:endParaRPr lang="nb-NO" sz="11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D20F-71F0-4DE9-B431-0DEBF298AC75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D0B60-1B5D-4E70-991D-D50E967558F9}" type="slidenum">
              <a:rPr lang="en-US" altLang="nb-NO" smtClean="0">
                <a:solidFill>
                  <a:srgbClr val="808080"/>
                </a:solidFill>
              </a:rPr>
              <a:pPr/>
              <a:t>10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92351"/>
            <a:ext cx="5386388" cy="289303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92838" y="3032855"/>
            <a:ext cx="5389562" cy="32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0"/>
            <a:ext cx="10562167" cy="745586"/>
          </a:xfrm>
        </p:spPr>
        <p:txBody>
          <a:bodyPr/>
          <a:lstStyle/>
          <a:p>
            <a:r>
              <a:rPr lang="nb-NO" dirty="0" smtClean="0"/>
              <a:t>Kontroll av inntekter - klassifisering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5216"/>
            <a:ext cx="10566400" cy="4500784"/>
          </a:xfrm>
        </p:spPr>
        <p:txBody>
          <a:bodyPr/>
          <a:lstStyle/>
          <a:p>
            <a:r>
              <a:rPr lang="nb-NO" dirty="0" smtClean="0">
                <a:hlinkClick r:id="rId2"/>
              </a:rPr>
              <a:t>https://www.uio.no/for-ansatte/arbeidsstotte/okonomi/lokalt-kontrollprogram/boa-inntekter/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Oppdragsprosjekter: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11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999" y="2728956"/>
            <a:ext cx="6076059" cy="3668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123274" y="2728956"/>
            <a:ext cx="2973936" cy="10682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139700" algn="ctr"/>
            <a:r>
              <a:rPr lang="nb-NO" sz="1400" dirty="0"/>
              <a:t>Viser avvik i kombinasjon Prosjekttype "Oppdrag" og konto som ikke skal benyttes på oppdragsprosjekter.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699760" y="3913973"/>
            <a:ext cx="1922806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feil klassifisering av prosjekt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622566" y="3913974"/>
            <a:ext cx="177752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feil konto ved fakturering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68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0"/>
            <a:ext cx="10562167" cy="826770"/>
          </a:xfrm>
        </p:spPr>
        <p:txBody>
          <a:bodyPr/>
          <a:lstStyle/>
          <a:p>
            <a:r>
              <a:rPr lang="nb-NO" dirty="0"/>
              <a:t>Kontroll av inntekter - klassifisering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260" y="1844467"/>
            <a:ext cx="6062060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12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27050" y="2409915"/>
            <a:ext cx="2803021" cy="109386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V</a:t>
            </a:r>
            <a:r>
              <a:rPr lang="nb-NO" sz="1400" dirty="0" smtClean="0"/>
              <a:t>iser </a:t>
            </a:r>
            <a:r>
              <a:rPr lang="nb-NO" sz="1400" dirty="0"/>
              <a:t>avvik i kombinasjon Prosjekttype "Oppdrag" og finansieringskilde som ikke skal benyttes på oppdragsprosjekter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537392" y="3659024"/>
            <a:ext cx="1803161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/>
              <a:t>feil klassifisering av prosjekt</a:t>
            </a:r>
            <a:r>
              <a:rPr lang="nb-NO" dirty="0"/>
              <a:t> 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9468741" y="3659024"/>
            <a:ext cx="2230452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feil finansieringskilde på delprosjektet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75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0"/>
            <a:ext cx="10562167" cy="1030445"/>
          </a:xfrm>
        </p:spPr>
        <p:txBody>
          <a:bodyPr/>
          <a:lstStyle/>
          <a:p>
            <a:r>
              <a:rPr lang="nb-NO" dirty="0"/>
              <a:t>Kontroll av inntekter - klassifisering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13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485974" y="2751746"/>
            <a:ext cx="2205310" cy="991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V</a:t>
            </a:r>
            <a:r>
              <a:rPr lang="nb-NO" sz="1400" dirty="0" smtClean="0"/>
              <a:t>iser </a:t>
            </a:r>
            <a:r>
              <a:rPr lang="nb-NO" sz="1400" dirty="0"/>
              <a:t>kombinasjon av inntektskonto pr. finansiør vs. finansieringskilde på bokføringen. 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545936" y="3871245"/>
            <a:ext cx="2230948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/>
              <a:t>feil finansieringskilde på delprosjektet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9776884" y="3871245"/>
            <a:ext cx="1623206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/>
              <a:t>feil konto ved fakturering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Bidragsprosjekter</a:t>
            </a:r>
          </a:p>
          <a:p>
            <a:endParaRPr lang="nb-NO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6000" y="2384276"/>
            <a:ext cx="5931731" cy="348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5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Klassifiseringskontroll investering/andre driftskostnader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994536"/>
            <a:ext cx="7456187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14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696180" y="2163167"/>
            <a:ext cx="2350191" cy="991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 smtClean="0"/>
              <a:t>To rapporter som viser kostnader beløp  &gt;=50.000 og beløp &lt; 50.000 på utvalgte konti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755801" y="3323110"/>
            <a:ext cx="2230948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 smtClean="0"/>
              <a:t>feil</a:t>
            </a:r>
          </a:p>
          <a:p>
            <a:pPr algn="ctr" fontAlgn="base"/>
            <a:r>
              <a:rPr lang="nb-NO" sz="1400" dirty="0"/>
              <a:t>m</a:t>
            </a:r>
            <a:r>
              <a:rPr lang="nb-NO" sz="1400" dirty="0" smtClean="0"/>
              <a:t>anglende anleggsføring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03345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Kontroll av anlegg under utførelse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Økonomileder mottar grunnlag fra anleggsregisteroppfølger ved ØVA/SR</a:t>
            </a:r>
          </a:p>
          <a:p>
            <a:r>
              <a:rPr lang="nb-NO" dirty="0" smtClean="0"/>
              <a:t>Gjennomgang ved kontrollansvarlig</a:t>
            </a:r>
          </a:p>
          <a:p>
            <a:r>
              <a:rPr lang="nb-NO" dirty="0" smtClean="0"/>
              <a:t>Egen rutine for anleggshåndterer:</a:t>
            </a:r>
          </a:p>
          <a:p>
            <a:pPr lvl="1"/>
            <a:r>
              <a:rPr lang="nb-NO" dirty="0" smtClean="0">
                <a:hlinkClick r:id="rId2"/>
              </a:rPr>
              <a:t>Aktivering av anlegg under utførelse ved ferdigstillelse</a:t>
            </a:r>
            <a:endParaRPr lang="nb-NO" dirty="0" smtClean="0"/>
          </a:p>
          <a:p>
            <a:pPr lvl="1"/>
            <a:r>
              <a:rPr lang="nb-NO" dirty="0" smtClean="0"/>
              <a:t>Anleggsskjema i Unit4 ERP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15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633118" y="2898891"/>
            <a:ext cx="2350191" cy="991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 smtClean="0"/>
              <a:t>Ingen rapport – egen oversikt mottas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115121" y="4038600"/>
            <a:ext cx="3090040" cy="109044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 smtClean="0"/>
              <a:t>feil</a:t>
            </a:r>
          </a:p>
          <a:p>
            <a:pPr algn="ctr" fontAlgn="base"/>
            <a:r>
              <a:rPr lang="nb-NO" sz="1400" dirty="0" smtClean="0"/>
              <a:t>manglende avskrivninger på ferdigstilte anleggsmidler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488630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Kostnadsallokeringskontroll på BOA-prosjekter</a:t>
            </a:r>
            <a:endParaRPr lang="nb-NO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994536"/>
            <a:ext cx="7997911" cy="4114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16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47" y="4756213"/>
            <a:ext cx="6306430" cy="666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9095686" y="2476624"/>
            <a:ext cx="2350191" cy="99131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 smtClean="0"/>
              <a:t>Viser bokførte kostnader og budsjett pr. prosjekt pr. måned i perioden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177188" y="3654874"/>
            <a:ext cx="2230948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 smtClean="0"/>
              <a:t>feil</a:t>
            </a:r>
          </a:p>
          <a:p>
            <a:pPr algn="ctr" fontAlgn="base"/>
            <a:r>
              <a:rPr lang="nb-NO" sz="1400" dirty="0"/>
              <a:t>m</a:t>
            </a:r>
            <a:r>
              <a:rPr lang="nb-NO" sz="1400" dirty="0" smtClean="0"/>
              <a:t>anglende </a:t>
            </a:r>
            <a:r>
              <a:rPr lang="nb-NO" sz="1400" dirty="0" err="1" smtClean="0"/>
              <a:t>kostnadsføring</a:t>
            </a:r>
            <a:endParaRPr lang="nb-NO" sz="1400" dirty="0"/>
          </a:p>
        </p:txBody>
      </p:sp>
      <p:sp>
        <p:nvSpPr>
          <p:cNvPr id="11" name="Oval 10"/>
          <p:cNvSpPr/>
          <p:nvPr/>
        </p:nvSpPr>
        <p:spPr bwMode="auto">
          <a:xfrm>
            <a:off x="9484209" y="3628598"/>
            <a:ext cx="2230948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nb-NO" sz="1400" dirty="0"/>
              <a:t>a</a:t>
            </a:r>
            <a:r>
              <a:rPr lang="nb-NO" sz="1400" dirty="0" smtClean="0"/>
              <a:t>vdekke vesentlige budsjettavvik</a:t>
            </a:r>
          </a:p>
        </p:txBody>
      </p:sp>
    </p:spTree>
    <p:extLst>
      <p:ext uri="{BB962C8B-B14F-4D97-AF65-F5344CB8AC3E}">
        <p14:creationId xmlns:p14="http://schemas.microsoft.com/office/powerpoint/2010/main" val="1891426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Prosjektkontroll overforbruk BOA-prosjekter</a:t>
            </a:r>
            <a:br>
              <a:rPr lang="nb-NO" dirty="0"/>
            </a:br>
            <a:r>
              <a:rPr lang="nb-NO" sz="1600" dirty="0" smtClean="0"/>
              <a:t>(Etterlevelse av lover og regler- BOA- reglementet)</a:t>
            </a:r>
            <a:endParaRPr lang="nb-NO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981200"/>
            <a:ext cx="6743581" cy="4114800"/>
          </a:xfrm>
        </p:spPr>
        <p:txBody>
          <a:bodyPr/>
          <a:lstStyle/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17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318" y="1981200"/>
            <a:ext cx="4999289" cy="38281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6793907" y="4131891"/>
            <a:ext cx="4255805" cy="196410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400" dirty="0" smtClean="0"/>
              <a:t>Overforbruk </a:t>
            </a:r>
            <a:r>
              <a:rPr lang="nb-NO" sz="1400" dirty="0"/>
              <a:t>på bidragsprosjekter og underskudd på oppdragsprosjekter høyere eller lik 100 000 </a:t>
            </a:r>
            <a:r>
              <a:rPr lang="nb-NO" sz="1400" dirty="0" smtClean="0"/>
              <a:t>kroner skal gjennomgås med kommentar hvordan de blir fulgt opp.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75164" y="1862983"/>
            <a:ext cx="2358639" cy="152969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200" b="1" dirty="0"/>
              <a:t>Oppdragsprosjekter - </a:t>
            </a:r>
            <a:r>
              <a:rPr lang="nb-NO" sz="1200" dirty="0"/>
              <a:t>100 % finansiering av  oppdragsgiver. </a:t>
            </a:r>
            <a:r>
              <a:rPr lang="nb-NO" sz="1200" dirty="0" smtClean="0"/>
              <a:t>Budsjetteres </a:t>
            </a:r>
            <a:r>
              <a:rPr lang="nb-NO" sz="1200" dirty="0"/>
              <a:t>med rimelig fortjeneste for det enkelte prosjektet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9024360" y="1786071"/>
            <a:ext cx="2794474" cy="14656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nb-NO" sz="1200" b="1" dirty="0" smtClean="0"/>
              <a:t>Bidragsprosjekter- skal </a:t>
            </a:r>
            <a:r>
              <a:rPr lang="nb-NO" sz="1200" dirty="0" smtClean="0"/>
              <a:t>vurdere </a:t>
            </a:r>
            <a:r>
              <a:rPr lang="nb-NO" sz="1200" dirty="0"/>
              <a:t>kostnader på bidragsprosjekter  og avklare hvordan overforbruket vil bli håndtert ved enheten slik at det ikke skjer </a:t>
            </a:r>
            <a:r>
              <a:rPr lang="nb-NO" sz="1200" dirty="0" smtClean="0"/>
              <a:t>utilsiktede </a:t>
            </a:r>
            <a:r>
              <a:rPr lang="nb-NO" sz="1200" dirty="0"/>
              <a:t>delfinansiering av bidragsprosjekter fra enhetens bevilgning</a:t>
            </a:r>
          </a:p>
        </p:txBody>
      </p:sp>
      <p:sp>
        <p:nvSpPr>
          <p:cNvPr id="12" name="Isosceles Triangle 11"/>
          <p:cNvSpPr/>
          <p:nvPr/>
        </p:nvSpPr>
        <p:spPr bwMode="auto">
          <a:xfrm>
            <a:off x="7093009" y="3251675"/>
            <a:ext cx="3598275" cy="880216"/>
          </a:xfrm>
          <a:prstGeom prst="triangle">
            <a:avLst>
              <a:gd name="adj" fmla="val 510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Reell og ikke reell</a:t>
            </a:r>
            <a:r>
              <a:rPr kumimoji="0" lang="nb-NO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underskudd/overforbruk</a:t>
            </a:r>
            <a:endParaRPr kumimoji="0" lang="nb-N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298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Lokalt kontrollprogram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Oppgaver i </a:t>
            </a:r>
            <a:r>
              <a:rPr lang="nb-NO" dirty="0" err="1" smtClean="0"/>
              <a:t>Task</a:t>
            </a:r>
            <a:r>
              <a:rPr lang="nb-NO" dirty="0" smtClean="0"/>
              <a:t> Manager distribueres i løpet av denne uke</a:t>
            </a:r>
          </a:p>
          <a:p>
            <a:endParaRPr lang="nb-NO" dirty="0" smtClean="0"/>
          </a:p>
          <a:p>
            <a:r>
              <a:rPr lang="nb-NO" dirty="0" smtClean="0"/>
              <a:t>Presentasjon blir publisert for </a:t>
            </a:r>
            <a:r>
              <a:rPr lang="nb-NO" dirty="0" err="1" smtClean="0"/>
              <a:t>nedlasting</a:t>
            </a:r>
            <a:r>
              <a:rPr lang="nb-NO" dirty="0" smtClean="0"/>
              <a:t>:</a:t>
            </a:r>
          </a:p>
          <a:p>
            <a:pPr lvl="1"/>
            <a:r>
              <a:rPr lang="nb-NO" dirty="0" smtClean="0">
                <a:hlinkClick r:id="rId2"/>
              </a:rPr>
              <a:t>https://www.uio.no/for-ansatte/arbeidsstotte/okonomi/lokalt-kontrollprogram/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Spørsmål og henvendelser lokalt kontrollprogram:</a:t>
            </a:r>
          </a:p>
          <a:p>
            <a:pPr marL="363538" lvl="1" indent="0">
              <a:buNone/>
            </a:pPr>
            <a:r>
              <a:rPr lang="nb-NO" dirty="0" smtClean="0"/>
              <a:t>		</a:t>
            </a:r>
          </a:p>
          <a:p>
            <a:pPr marL="363538" lvl="1" indent="0">
              <a:buNone/>
            </a:pPr>
            <a:r>
              <a:rPr lang="nb-NO" dirty="0"/>
              <a:t>	</a:t>
            </a:r>
            <a:r>
              <a:rPr lang="nb-NO" dirty="0" smtClean="0"/>
              <a:t>		E-post: </a:t>
            </a:r>
            <a:r>
              <a:rPr lang="nb-NO" dirty="0" smtClean="0">
                <a:hlinkClick r:id="rId3"/>
              </a:rPr>
              <a:t>kontrollprogram@admin.uio.no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18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4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Agenda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Introduksjon lokalt kontrollprogram </a:t>
            </a:r>
            <a:r>
              <a:rPr lang="nb-NO" dirty="0" err="1" smtClean="0"/>
              <a:t>fom</a:t>
            </a:r>
            <a:r>
              <a:rPr lang="nb-NO" dirty="0" smtClean="0"/>
              <a:t>. 1.5.2021</a:t>
            </a:r>
          </a:p>
          <a:p>
            <a:r>
              <a:rPr lang="nb-NO" dirty="0" smtClean="0"/>
              <a:t>Presentasjon av ferdigstilte kontroller</a:t>
            </a:r>
          </a:p>
          <a:p>
            <a:pPr lvl="1"/>
            <a:r>
              <a:rPr lang="nb-NO" dirty="0"/>
              <a:t>U</a:t>
            </a:r>
            <a:r>
              <a:rPr lang="nb-NO" dirty="0" smtClean="0"/>
              <a:t>nder arbeid:</a:t>
            </a:r>
          </a:p>
          <a:p>
            <a:pPr lvl="2"/>
            <a:r>
              <a:rPr lang="nb-NO" dirty="0" smtClean="0"/>
              <a:t>Bevertnings- og representasjonskontroll</a:t>
            </a:r>
          </a:p>
          <a:p>
            <a:pPr lvl="2"/>
            <a:r>
              <a:rPr lang="nb-NO" dirty="0" smtClean="0"/>
              <a:t>Dokumentasjonskontroll EU-prosjekter</a:t>
            </a:r>
          </a:p>
          <a:p>
            <a:pPr lvl="2"/>
            <a:r>
              <a:rPr lang="nb-NO" dirty="0" smtClean="0"/>
              <a:t>Kontroll av brukertilganger</a:t>
            </a:r>
          </a:p>
          <a:p>
            <a:r>
              <a:rPr lang="nb-NO" dirty="0" smtClean="0"/>
              <a:t>Visning og bruk av rapporter i Unit4 ERP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2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Lokalt kontrollprogram fra 1.5.2021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 smtClean="0">
                <a:hlinkClick r:id="rId2"/>
              </a:rPr>
              <a:t>https://www.uio.no/for-ansatte/arbeidsstotte/okonomi/lokalt-kontrollprogram/</a:t>
            </a:r>
            <a:endParaRPr lang="nb-NO" sz="2000" dirty="0" smtClean="0"/>
          </a:p>
          <a:p>
            <a:r>
              <a:rPr lang="nb-NO" sz="2000" dirty="0" smtClean="0"/>
              <a:t>Noen </a:t>
            </a:r>
            <a:r>
              <a:rPr lang="nb-NO" sz="2000" dirty="0"/>
              <a:t>kontroller er fortsatt under utvikling og er ikke en del av </a:t>
            </a:r>
            <a:r>
              <a:rPr lang="nb-NO" sz="2000" dirty="0" smtClean="0"/>
              <a:t>kontrollprogrammet i </a:t>
            </a:r>
            <a:r>
              <a:rPr lang="nb-NO" sz="2000" dirty="0" err="1"/>
              <a:t>Task</a:t>
            </a:r>
            <a:r>
              <a:rPr lang="nb-NO" sz="2000" dirty="0"/>
              <a:t> Manager i </a:t>
            </a:r>
            <a:r>
              <a:rPr lang="nb-NO" sz="2000" dirty="0" smtClean="0"/>
              <a:t>kontrollperioden:</a:t>
            </a:r>
          </a:p>
          <a:p>
            <a:pPr lvl="1"/>
            <a:r>
              <a:rPr lang="nb-NO" sz="1700" dirty="0" smtClean="0"/>
              <a:t>Manglende tilgang for å gjennomføre noen av kontroller( f.eks. etterlevelse av dokumentasjonskrav </a:t>
            </a:r>
            <a:r>
              <a:rPr lang="nb-NO" sz="1700" dirty="0" err="1" smtClean="0"/>
              <a:t>ifm</a:t>
            </a:r>
            <a:r>
              <a:rPr lang="nb-NO" sz="1700" dirty="0" smtClean="0"/>
              <a:t>. bevertning og representasjon)</a:t>
            </a:r>
          </a:p>
          <a:p>
            <a:pPr lvl="1"/>
            <a:r>
              <a:rPr lang="nb-NO" sz="1700" dirty="0" smtClean="0"/>
              <a:t>Liten aktivitet pga. nedstengning og derfor ikke prioritert (f.eks. kontroll av bevertning og representasjon, virksomhetskort)</a:t>
            </a:r>
          </a:p>
          <a:p>
            <a:pPr lvl="1"/>
            <a:r>
              <a:rPr lang="nb-NO" sz="1700" dirty="0" smtClean="0"/>
              <a:t>Utfordring med å lage rapporter med flere kildekoblinger (f.eks. dokumentasjonskrav på EU-prosjekter)</a:t>
            </a:r>
          </a:p>
          <a:p>
            <a:r>
              <a:rPr lang="nb-NO" sz="2000" dirty="0" smtClean="0">
                <a:solidFill>
                  <a:srgbClr val="FF0000"/>
                </a:solidFill>
              </a:rPr>
              <a:t>OBS! Manglende kontroller betyr ikke at rutiner ikke skal etterleves</a:t>
            </a:r>
          </a:p>
          <a:p>
            <a:r>
              <a:rPr lang="nb-NO" sz="2000" dirty="0" smtClean="0"/>
              <a:t>Første kontroll dekker kontrollperiode </a:t>
            </a:r>
            <a:r>
              <a:rPr lang="nb-NO" sz="2000" dirty="0"/>
              <a:t>mellom 202105 </a:t>
            </a:r>
            <a:r>
              <a:rPr lang="nb-NO" sz="2000" dirty="0" smtClean="0"/>
              <a:t>– 202110. Deretter månedlig intervall.</a:t>
            </a:r>
            <a:endParaRPr lang="nb-NO" sz="2000" dirty="0"/>
          </a:p>
          <a:p>
            <a:r>
              <a:rPr lang="nb-NO" sz="2000" dirty="0"/>
              <a:t>Frist for å levere kontrollprogram er 30.11.2021.</a:t>
            </a:r>
          </a:p>
          <a:p>
            <a:endParaRPr lang="nb-NO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3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3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118" y="849630"/>
            <a:ext cx="10903051" cy="543334"/>
          </a:xfrm>
        </p:spPr>
        <p:txBody>
          <a:bodyPr/>
          <a:lstStyle/>
          <a:p>
            <a:r>
              <a:rPr lang="nb-NO" sz="2400" dirty="0"/>
              <a:t>L</a:t>
            </a:r>
            <a:r>
              <a:rPr lang="nb-NO" sz="2400" dirty="0" smtClean="0"/>
              <a:t>okalt kontrollprogram fra 1.5.2021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84" y="1566727"/>
            <a:ext cx="10566400" cy="4609033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Følgende områder omfattes av lokalt kontrollprogram: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4</a:t>
            </a:fld>
            <a:endParaRPr lang="en-US" altLang="nb-NO">
              <a:solidFill>
                <a:srgbClr val="80808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60575" y="2136449"/>
            <a:ext cx="4050705" cy="137587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Inntekter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>
                <a:latin typeface="Arial" charset="0"/>
                <a:ea typeface="ヒラギノ角ゴ Pro W3" charset="-128"/>
                <a:cs typeface="ヒラギノ角ゴ Pro W3" charset="-128"/>
              </a:rPr>
              <a:t>R</a:t>
            </a: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isiko for feil klassifisering, ufullstendighet og periodisering 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3615" y="2324457"/>
            <a:ext cx="3461047" cy="18800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Kostnader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 smtClean="0">
                <a:latin typeface="Arial" charset="0"/>
                <a:ea typeface="ヒラギノ角ゴ Pro W3" charset="-128"/>
                <a:cs typeface="ヒラギノ角ゴ Pro W3" charset="-128"/>
              </a:rPr>
              <a:t>Risiko for feil klassifisering, periodisering og gyldighet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 flipH="1">
            <a:off x="1015996" y="3324313"/>
            <a:ext cx="3991837" cy="25466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000" dirty="0">
                <a:latin typeface="+mj-lt"/>
              </a:rPr>
              <a:t>Bidrags- og </a:t>
            </a:r>
            <a:r>
              <a:rPr lang="nb-NO" sz="2000" dirty="0" smtClean="0">
                <a:latin typeface="+mj-lt"/>
              </a:rPr>
              <a:t>oppdragsaktivitet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b-N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Risiko for feil prosjektklassifisering, manglende kostnadsregistrering, manglende</a:t>
            </a:r>
            <a:r>
              <a:rPr kumimoji="0" lang="nb-N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oppfølging av overforbruk/underskudd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263254" y="4315626"/>
            <a:ext cx="4359310" cy="18601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Etterlevelse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av lover og regler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aseline="0" dirty="0" smtClean="0">
                <a:latin typeface="Arial" charset="0"/>
                <a:ea typeface="ヒラギノ角ゴ Pro W3" charset="-128"/>
                <a:cs typeface="ヒラギノ角ゴ Pro W3" charset="-128"/>
              </a:rPr>
              <a:t>Risiko</a:t>
            </a:r>
            <a:r>
              <a:rPr lang="nb-NO" sz="1400" dirty="0" smtClean="0">
                <a:latin typeface="Arial" charset="0"/>
                <a:ea typeface="ヒラギノ角ゴ Pro W3" charset="-128"/>
                <a:cs typeface="ヒラギノ角ゴ Pro W3" charset="-128"/>
              </a:rPr>
              <a:t> for brudd av regler i SPH, BOA-reglementet, dokumentasjonskrav fra EU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65579" y="2555193"/>
            <a:ext cx="3482906" cy="164933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Generelle kontroller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dirty="0" smtClean="0">
                <a:latin typeface="Arial" charset="0"/>
                <a:ea typeface="ヒラギノ角ゴ Pro W3" charset="-128"/>
                <a:cs typeface="ヒラギノ角ゴ Pro W3" charset="-128"/>
              </a:rPr>
              <a:t>Risiko for tilgang til økonomisystem uten tjenstlig behov og myndighet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09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0"/>
            <a:ext cx="10562167" cy="680067"/>
          </a:xfrm>
        </p:spPr>
        <p:txBody>
          <a:bodyPr/>
          <a:lstStyle/>
          <a:p>
            <a:r>
              <a:rPr lang="nb-NO" sz="2000" dirty="0" smtClean="0"/>
              <a:t/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 smtClean="0"/>
              <a:t>Inntekter i eksternt regnskap - klassifisering i resultatoppstillingen (% tall fra regnskap for 2021)</a:t>
            </a:r>
            <a:br>
              <a:rPr lang="nb-NO" sz="2000" dirty="0" smtClean="0"/>
            </a:br>
            <a:r>
              <a:rPr lang="nb-NO" sz="2000" dirty="0"/>
              <a:t/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880" y="1606609"/>
            <a:ext cx="10566400" cy="4566303"/>
          </a:xfrm>
        </p:spPr>
        <p:txBody>
          <a:bodyPr/>
          <a:lstStyle/>
          <a:p>
            <a:pPr marL="46038" indent="0">
              <a:buNone/>
            </a:pPr>
            <a:endParaRPr lang="nb-NO" sz="2400" dirty="0" smtClean="0"/>
          </a:p>
          <a:p>
            <a:pPr marL="46038" indent="0">
              <a:buNone/>
            </a:pPr>
            <a:endParaRPr lang="nb-NO" sz="2400" dirty="0" smtClean="0"/>
          </a:p>
          <a:p>
            <a:pPr marL="46038" indent="0">
              <a:buNone/>
            </a:pPr>
            <a:endParaRPr lang="nb-NO" sz="2400" dirty="0"/>
          </a:p>
          <a:p>
            <a:pPr marL="363538" lvl="1" indent="0">
              <a:buNone/>
            </a:pPr>
            <a:endParaRPr lang="nb-NO" sz="2200" dirty="0" smtClean="0"/>
          </a:p>
          <a:p>
            <a:pPr marL="635000" lvl="2" indent="0">
              <a:buNone/>
            </a:pPr>
            <a:endParaRPr lang="nb-NO" sz="1400" dirty="0"/>
          </a:p>
          <a:p>
            <a:pPr marL="363538" lvl="1" indent="0">
              <a:buNone/>
            </a:pPr>
            <a:endParaRPr lang="nb-NO" sz="2200" dirty="0"/>
          </a:p>
          <a:p>
            <a:pPr marL="363538" lvl="1" indent="0">
              <a:buNone/>
            </a:pPr>
            <a:endParaRPr lang="nb-NO" sz="2200" dirty="0"/>
          </a:p>
          <a:p>
            <a:pPr marL="363538" lvl="1" indent="0">
              <a:buNone/>
            </a:pPr>
            <a:endParaRPr lang="nb-NO" sz="2200" dirty="0" smtClean="0"/>
          </a:p>
          <a:p>
            <a:pPr marL="363538" lvl="1" indent="0">
              <a:buNone/>
            </a:pPr>
            <a:endParaRPr lang="nb-NO" sz="1800" dirty="0" smtClean="0"/>
          </a:p>
          <a:p>
            <a:pPr marL="363538" lvl="1" indent="0">
              <a:buNone/>
            </a:pPr>
            <a:endParaRPr lang="nb-NO" sz="1800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>
                <a:solidFill>
                  <a:srgbClr val="808080"/>
                </a:solidFill>
                <a:latin typeface="Arial"/>
              </a:rPr>
              <a:pPr/>
              <a:t>29.11.2021</a:t>
            </a:fld>
            <a:endParaRPr lang="nb-NO" altLang="nb-NO">
              <a:solidFill>
                <a:srgbClr val="80808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>
                <a:solidFill>
                  <a:srgbClr val="808080"/>
                </a:solidFill>
                <a:latin typeface="Arial"/>
              </a:rPr>
              <a:pPr/>
              <a:t>5</a:t>
            </a:fld>
            <a:endParaRPr lang="en-US" altLang="nb-NO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32" y="1999716"/>
            <a:ext cx="8169220" cy="372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Inntekter </a:t>
            </a:r>
            <a:r>
              <a:rPr lang="nb-NO" dirty="0" smtClean="0"/>
              <a:t>i eksternt regnskap –presentasjon </a:t>
            </a:r>
            <a:r>
              <a:rPr lang="nb-NO" dirty="0"/>
              <a:t>i </a:t>
            </a:r>
            <a:r>
              <a:rPr lang="nb-NO" dirty="0" smtClean="0"/>
              <a:t>noter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Noter 1 </a:t>
            </a:r>
            <a:r>
              <a:rPr lang="nb-NO" sz="2000" i="1" dirty="0"/>
              <a:t>Spesifikasjon av driftsinntekter </a:t>
            </a:r>
          </a:p>
          <a:p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b-NO" sz="2100" dirty="0"/>
              <a:t>Bevilgnings- og BOA-inntekter </a:t>
            </a:r>
          </a:p>
          <a:p>
            <a:pPr lvl="2"/>
            <a:r>
              <a:rPr lang="nb-NO" sz="1800" dirty="0" smtClean="0"/>
              <a:t>kombinasjon </a:t>
            </a:r>
            <a:r>
              <a:rPr lang="nb-NO" sz="1800" dirty="0"/>
              <a:t>av konto og finansieringskilde </a:t>
            </a:r>
          </a:p>
          <a:p>
            <a:pPr marL="725488" lvl="2" indent="0">
              <a:buNone/>
            </a:pPr>
            <a:endParaRPr lang="nb-NO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100" dirty="0"/>
              <a:t>Salgs-, leie- (ikke BOA) og andre driftsinntekter </a:t>
            </a:r>
          </a:p>
          <a:p>
            <a:pPr lvl="2"/>
            <a:r>
              <a:rPr lang="nb-NO" sz="1800" dirty="0" smtClean="0"/>
              <a:t>konto</a:t>
            </a:r>
            <a:endParaRPr lang="nb-NO" sz="1800" dirty="0"/>
          </a:p>
          <a:p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256232"/>
            <a:ext cx="5389033" cy="1213503"/>
          </a:xfrm>
        </p:spPr>
        <p:txBody>
          <a:bodyPr/>
          <a:lstStyle/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endParaRPr lang="nb-NO" sz="2000" dirty="0"/>
          </a:p>
          <a:p>
            <a:endParaRPr lang="nb-NO" sz="2000" dirty="0" smtClean="0"/>
          </a:p>
          <a:p>
            <a:r>
              <a:rPr lang="nb-NO" sz="2000" dirty="0" smtClean="0"/>
              <a:t>Note </a:t>
            </a:r>
            <a:r>
              <a:rPr lang="nb-NO" sz="2000" dirty="0"/>
              <a:t>32 </a:t>
            </a:r>
            <a:r>
              <a:rPr lang="nb-NO" sz="2000" i="1" dirty="0"/>
              <a:t>Datagrunnlaget for indikatorer i finansieringssystemet (RBO)</a:t>
            </a:r>
            <a:endParaRPr lang="nb-NO" sz="2000" dirty="0"/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399232"/>
            <a:ext cx="5389033" cy="3726932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nb-NO" sz="2100" dirty="0"/>
              <a:t>Henter tall fra note 1 (BOA-aktivitet</a:t>
            </a:r>
            <a:r>
              <a:rPr lang="nb-NO" sz="2100" dirty="0" smtClean="0"/>
              <a:t>)</a:t>
            </a:r>
          </a:p>
          <a:p>
            <a:pPr marL="363538" lvl="1" indent="0">
              <a:buNone/>
            </a:pPr>
            <a:endParaRPr lang="nb-NO" sz="2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100" dirty="0"/>
              <a:t>Spesifisering: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Tilskudd fra EU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Tilskudd fra NFR og RFF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1800" dirty="0"/>
              <a:t>Tilskudd fra BOA</a:t>
            </a:r>
          </a:p>
          <a:p>
            <a:endParaRPr lang="nb-NO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D20F-71F0-4DE9-B431-0DEBF298AC75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CD0B60-1B5D-4E70-991D-D50E967558F9}" type="slidenum">
              <a:rPr lang="en-US" altLang="nb-NO" smtClean="0">
                <a:solidFill>
                  <a:srgbClr val="808080"/>
                </a:solidFill>
              </a:rPr>
              <a:pPr/>
              <a:t>6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Økonomimodell og bokføring i Unit4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Ø</a:t>
            </a:r>
            <a:r>
              <a:rPr lang="nb-NO" dirty="0" smtClean="0"/>
              <a:t>konomien er organisert i prosjekter med angivelse av finansieringskilde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7</a:t>
            </a:fld>
            <a:endParaRPr lang="en-US" altLang="nb-NO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2523626"/>
            <a:ext cx="10507541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Prosjektmodul- faste registre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Det er viktig med:</a:t>
            </a:r>
          </a:p>
          <a:p>
            <a:pPr lvl="1"/>
            <a:r>
              <a:rPr lang="nb-NO" sz="3200" dirty="0"/>
              <a:t>Riktig valg av </a:t>
            </a:r>
            <a:r>
              <a:rPr lang="nb-NO" sz="3200" dirty="0" smtClean="0"/>
              <a:t>finansieringskilde</a:t>
            </a:r>
          </a:p>
          <a:p>
            <a:pPr marL="363538" lvl="1" indent="0">
              <a:buNone/>
            </a:pPr>
            <a:endParaRPr lang="nb-NO" sz="3200" dirty="0"/>
          </a:p>
          <a:p>
            <a:pPr lvl="1"/>
            <a:r>
              <a:rPr lang="nb-NO" sz="3200" dirty="0"/>
              <a:t>Registrering/oppdatering av kontraktsbeløp</a:t>
            </a:r>
          </a:p>
          <a:p>
            <a:pPr marL="0" indent="0">
              <a:buNone/>
            </a:pPr>
            <a:endParaRPr lang="nb-NO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 smtClean="0">
                <a:solidFill>
                  <a:srgbClr val="808080"/>
                </a:solidFill>
              </a:rPr>
              <a:pPr/>
              <a:t>29.11.2021</a:t>
            </a:fld>
            <a:endParaRPr lang="nb-NO" altLang="nb-NO">
              <a:solidFill>
                <a:srgbClr val="80808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 smtClean="0">
                <a:solidFill>
                  <a:srgbClr val="808080"/>
                </a:solidFill>
              </a:rPr>
              <a:pPr/>
              <a:t>8</a:t>
            </a:fld>
            <a:endParaRPr lang="en-US" altLang="nb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4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849631"/>
            <a:ext cx="10562167" cy="577518"/>
          </a:xfrm>
        </p:spPr>
        <p:txBody>
          <a:bodyPr/>
          <a:lstStyle/>
          <a:p>
            <a:r>
              <a:rPr lang="nb-NO" sz="1800" dirty="0"/>
              <a:t>Prosjektmodul- faste registre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896" y="1427149"/>
            <a:ext cx="10566400" cy="4973651"/>
          </a:xfrm>
        </p:spPr>
        <p:txBody>
          <a:bodyPr/>
          <a:lstStyle/>
          <a:p>
            <a:pPr marL="46038" indent="0">
              <a:buNone/>
            </a:pPr>
            <a:r>
              <a:rPr lang="nb-NO" sz="2000" dirty="0" smtClean="0"/>
              <a:t>Eksempel- et NFR-finansiert bidragsprosjekt</a:t>
            </a:r>
          </a:p>
          <a:p>
            <a:pPr marL="46038" indent="0">
              <a:buNone/>
            </a:pPr>
            <a:r>
              <a:rPr lang="nb-NO" sz="1400" dirty="0" smtClean="0"/>
              <a:t>   Faste </a:t>
            </a:r>
            <a:r>
              <a:rPr lang="nb-NO" sz="1400" dirty="0"/>
              <a:t>registre i prosjektmodulen </a:t>
            </a:r>
            <a:endParaRPr lang="nb-NO" sz="1400" dirty="0" smtClean="0"/>
          </a:p>
          <a:p>
            <a:pPr lvl="1"/>
            <a:endParaRPr lang="nb-NO" sz="2200" dirty="0" smtClean="0"/>
          </a:p>
          <a:p>
            <a:pPr lvl="1"/>
            <a:endParaRPr lang="nb-NO" sz="2200" dirty="0"/>
          </a:p>
          <a:p>
            <a:pPr marL="363538" lvl="1" indent="0">
              <a:buNone/>
            </a:pPr>
            <a:endParaRPr lang="nb-NO" sz="2200" dirty="0" smtClean="0"/>
          </a:p>
          <a:p>
            <a:pPr lvl="1"/>
            <a:endParaRPr lang="nb-NO" sz="2200" dirty="0" smtClean="0"/>
          </a:p>
          <a:p>
            <a:pPr marL="363538" lvl="1" indent="0">
              <a:buNone/>
            </a:pPr>
            <a:endParaRPr lang="nb-NO" sz="1400" dirty="0" smtClean="0"/>
          </a:p>
          <a:p>
            <a:pPr marL="363538" lvl="1" indent="0">
              <a:buNone/>
            </a:pPr>
            <a:endParaRPr lang="nb-NO" sz="1400" dirty="0"/>
          </a:p>
          <a:p>
            <a:pPr marL="363538" lvl="1" indent="0">
              <a:buNone/>
            </a:pPr>
            <a:endParaRPr lang="nb-NO" sz="1400" dirty="0" smtClean="0"/>
          </a:p>
          <a:p>
            <a:pPr marL="363538" lvl="1" indent="0">
              <a:buNone/>
            </a:pPr>
            <a:r>
              <a:rPr lang="nb-NO" sz="1400" dirty="0" smtClean="0"/>
              <a:t>Regnskap - hovedbok</a:t>
            </a:r>
          </a:p>
          <a:p>
            <a:pPr marL="363538" lvl="1" indent="0">
              <a:buNone/>
            </a:pPr>
            <a:endParaRPr lang="nb-NO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85D23-DD65-4C79-85E3-BFD5321579C7}" type="datetime1">
              <a:rPr lang="nb-NO" altLang="nb-NO">
                <a:solidFill>
                  <a:srgbClr val="808080"/>
                </a:solidFill>
                <a:latin typeface="Arial"/>
              </a:rPr>
              <a:pPr/>
              <a:t>29.11.2021</a:t>
            </a:fld>
            <a:endParaRPr lang="nb-NO" altLang="nb-NO">
              <a:solidFill>
                <a:srgbClr val="80808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8641C6-D45E-4B3A-A08E-AC8766AC1DAC}" type="slidenum">
              <a:rPr lang="en-US" altLang="nb-NO">
                <a:solidFill>
                  <a:srgbClr val="808080"/>
                </a:solidFill>
                <a:latin typeface="Arial"/>
              </a:rPr>
              <a:pPr/>
              <a:t>9</a:t>
            </a:fld>
            <a:endParaRPr lang="en-US" altLang="nb-NO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25" y="4694901"/>
            <a:ext cx="9844756" cy="1686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96" y="2068082"/>
            <a:ext cx="9844757" cy="225609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9200795" y="3561048"/>
            <a:ext cx="2507501" cy="8784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900" dirty="0"/>
              <a:t>Kombinasjonen av prosjekttype og finansieringskilde utleder inntektskontering på ordinære tilskudd i bidragsprosjekter</a:t>
            </a:r>
            <a:endParaRPr kumimoji="0" lang="nb-NO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Minus 5"/>
          <p:cNvSpPr/>
          <p:nvPr/>
        </p:nvSpPr>
        <p:spPr bwMode="auto">
          <a:xfrm>
            <a:off x="3556000" y="3443890"/>
            <a:ext cx="6959182" cy="370729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29272" y="3814619"/>
            <a:ext cx="4084890" cy="1164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9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765</Words>
  <Application>Microsoft Office PowerPoint</Application>
  <PresentationFormat>Widescreen</PresentationFormat>
  <Paragraphs>191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ヒラギノ角ゴ Pro W3</vt:lpstr>
      <vt:lpstr>UIONorsk16-10</vt:lpstr>
      <vt:lpstr> Møte, 08.11.21  Seksjon for regnskap  v/Lena Smolyakova og Morten E. Skare </vt:lpstr>
      <vt:lpstr>Agenda</vt:lpstr>
      <vt:lpstr>Lokalt kontrollprogram fra 1.5.2021</vt:lpstr>
      <vt:lpstr>Lokalt kontrollprogram fra 1.5.2021</vt:lpstr>
      <vt:lpstr>  Inntekter i eksternt regnskap - klassifisering i resultatoppstillingen (% tall fra regnskap for 2021)  </vt:lpstr>
      <vt:lpstr>Inntekter i eksternt regnskap –presentasjon i noter</vt:lpstr>
      <vt:lpstr>Økonomimodell og bokføring i Unit4</vt:lpstr>
      <vt:lpstr>Prosjektmodul- faste registre</vt:lpstr>
      <vt:lpstr>Prosjektmodul- faste registre</vt:lpstr>
      <vt:lpstr>  Prosjektmodul- faste registre   </vt:lpstr>
      <vt:lpstr>Kontroll av inntekter - klassifisering</vt:lpstr>
      <vt:lpstr>Kontroll av inntekter - klassifisering</vt:lpstr>
      <vt:lpstr>Kontroll av inntekter - klassifisering</vt:lpstr>
      <vt:lpstr>Klassifiseringskontroll investering/andre driftskostnader</vt:lpstr>
      <vt:lpstr>Kontroll av anlegg under utførelse</vt:lpstr>
      <vt:lpstr>Kostnadsallokeringskontroll på BOA-prosjekter</vt:lpstr>
      <vt:lpstr>Prosjektkontroll overforbruk BOA-prosjekter (Etterlevelse av lover og regler- BOA- reglementet)</vt:lpstr>
      <vt:lpstr>Lokalt kontrollprogram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Nanett Remen</dc:creator>
  <cp:lastModifiedBy>Morten Erlend Skare</cp:lastModifiedBy>
  <cp:revision>160</cp:revision>
  <dcterms:created xsi:type="dcterms:W3CDTF">2021-10-07T11:45:44Z</dcterms:created>
  <dcterms:modified xsi:type="dcterms:W3CDTF">2021-11-29T10:08:57Z</dcterms:modified>
</cp:coreProperties>
</file>