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16"/>
  </p:notesMasterIdLst>
  <p:handoutMasterIdLst>
    <p:handoutMasterId r:id="rId17"/>
  </p:handoutMasterIdLst>
  <p:sldIdLst>
    <p:sldId id="256" r:id="rId6"/>
    <p:sldId id="257" r:id="rId7"/>
    <p:sldId id="258" r:id="rId8"/>
    <p:sldId id="259" r:id="rId9"/>
    <p:sldId id="264" r:id="rId10"/>
    <p:sldId id="260" r:id="rId11"/>
    <p:sldId id="261" r:id="rId12"/>
    <p:sldId id="262" r:id="rId13"/>
    <p:sldId id="265" r:id="rId14"/>
    <p:sldId id="263" r:id="rId15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BE0E3"/>
    <a:srgbClr val="0A0000"/>
    <a:srgbClr val="020000"/>
    <a:srgbClr val="010000"/>
    <a:srgbClr val="CEFFD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3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6.sv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85D23-DD65-4C79-85E3-BFD5321579C7}" type="datetime1">
              <a:rPr lang="nb-NO" altLang="nb-NO">
                <a:solidFill>
                  <a:srgbClr val="808080"/>
                </a:solidFill>
              </a:rPr>
              <a:pPr/>
              <a:t>22. nov 2022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641C6-D45E-4B3A-A08E-AC8766AC1DAC}" type="slidenum">
              <a:rPr lang="en-US" altLang="nb-NO">
                <a:solidFill>
                  <a:srgbClr val="808080"/>
                </a:solidFill>
              </a:rPr>
              <a:pPr/>
              <a:t>‹#›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1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think-cell Slide" r:id="rId5" imgW="339" imgH="343" progId="TCLayout.ActiveDocument.1">
                  <p:embed/>
                </p:oleObj>
              </mc:Choice>
              <mc:Fallback>
                <p:oleObj name="think-cell Slide" r:id="rId5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vmlDrawing" Target="../drawings/vmlDrawing1.vml"/><Relationship Id="rId35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think-cell Slide" r:id="rId32" imgW="339" imgH="343" progId="TCLayout.ActiveDocument.1">
                  <p:embed/>
                </p:oleObj>
              </mc:Choice>
              <mc:Fallback>
                <p:oleObj name="think-cell Slide" r:id="rId32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=""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  <p:sldLayoutId id="2147483730" r:id="rId28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kontrollprogram@admin.uio.no" TargetMode="External"/><Relationship Id="rId2" Type="http://schemas.openxmlformats.org/officeDocument/2006/relationships/hyperlink" Target="https://www.uio.no/for-ansatte/arbeidsstotte/okonomi/lokalt-kontrollprogram/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uio.no/for-ansatte/arbeidsstotte/okonomi/lokalt-kontrollprogram/brukertilgang-Unit4-Tableau/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Placeholder 6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8" name="Content Placeholder 5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3" name="Text Placeholder 6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6" name="Title 5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Kontrollprogram</a:t>
            </a:r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/>
              <a:t>Ny kontroll og status sentrale kontroller</a:t>
            </a:r>
          </a:p>
        </p:txBody>
      </p:sp>
      <p:sp>
        <p:nvSpPr>
          <p:cNvPr id="57" name="Subtitle 5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v/Gruppe for avstemming, rapportering, kontroll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Seksjon for regnskap</a:t>
            </a:r>
          </a:p>
        </p:txBody>
      </p:sp>
      <p:sp>
        <p:nvSpPr>
          <p:cNvPr id="61" name="Text Placeholder 6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E0839F-7AF7-4025-2280-C28576AD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Møte</a:t>
            </a:r>
            <a:r>
              <a:rPr lang="en-US" dirty="0"/>
              <a:t> 22.11.2022</a:t>
            </a:r>
          </a:p>
        </p:txBody>
      </p:sp>
    </p:spTree>
    <p:extLst>
      <p:ext uri="{BB962C8B-B14F-4D97-AF65-F5344CB8AC3E}">
        <p14:creationId xmlns:p14="http://schemas.microsoft.com/office/powerpoint/2010/main" val="1336131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Lokalt kontrollprogram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Oppgave ny kontroll (brukertilgang) distribueres ved kontrollperiode 202211</a:t>
            </a:r>
          </a:p>
          <a:p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Presentasjon blir publisert for </a:t>
            </a:r>
            <a:r>
              <a:rPr lang="nb-NO" dirty="0" err="1"/>
              <a:t>nedlasting</a:t>
            </a:r>
            <a:r>
              <a:rPr lang="nb-NO" dirty="0"/>
              <a:t>:</a:t>
            </a:r>
          </a:p>
          <a:p>
            <a:pPr lvl="1"/>
            <a:r>
              <a:rPr lang="nb-NO" dirty="0">
                <a:hlinkClick r:id="rId2"/>
              </a:rPr>
              <a:t>https://www.uio.no/for-ansatte/arbeidsstotte/okonomi/lokalt-kontrollprogram/</a:t>
            </a:r>
            <a:endParaRPr lang="nb-NO" dirty="0"/>
          </a:p>
          <a:p>
            <a:pPr marL="239727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239727" indent="-342900">
              <a:buFont typeface="Arial" panose="020B0604020202020204" pitchFamily="34" charset="0"/>
              <a:buChar char="•"/>
            </a:pPr>
            <a:r>
              <a:rPr lang="nb-NO" dirty="0"/>
              <a:t>Spørsmål og henvendelser lokalt kontrollprogram:</a:t>
            </a:r>
          </a:p>
          <a:p>
            <a:pPr marL="2846510" lvl="6" indent="0">
              <a:buNone/>
            </a:pPr>
            <a:endParaRPr lang="nb-NO" dirty="0"/>
          </a:p>
          <a:p>
            <a:pPr marL="2846510" lvl="6" indent="0">
              <a:buNone/>
            </a:pPr>
            <a:r>
              <a:rPr lang="nb-NO" dirty="0"/>
              <a:t>E-post: </a:t>
            </a:r>
            <a:r>
              <a:rPr lang="nb-NO" dirty="0">
                <a:hlinkClick r:id="rId3"/>
              </a:rPr>
              <a:t>kontrollprogram@admin.uio.no</a:t>
            </a:r>
            <a:endParaRPr lang="nb-NO" dirty="0"/>
          </a:p>
          <a:p>
            <a:pPr marL="239727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0" indent="-103173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6575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Presentasjon av ny kontroll (brukertilgang)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/>
              <a:t>forts. under arbeid</a:t>
            </a:r>
          </a:p>
          <a:p>
            <a:pPr marL="1360519" lvl="2" indent="-342900">
              <a:buFont typeface="Arial" panose="020B0604020202020204" pitchFamily="34" charset="0"/>
              <a:buChar char="•"/>
            </a:pPr>
            <a:r>
              <a:rPr lang="nb-NO" dirty="0"/>
              <a:t>Bevertnings- og representasjonskontroll</a:t>
            </a:r>
          </a:p>
          <a:p>
            <a:pPr marL="1360519" lvl="2" indent="-342900">
              <a:buFont typeface="Arial" panose="020B0604020202020204" pitchFamily="34" charset="0"/>
              <a:buChar char="•"/>
            </a:pPr>
            <a:r>
              <a:rPr lang="nb-NO" dirty="0"/>
              <a:t>Dokumentasjonskontroll EU-prosjekter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Endring rapport kostnadsallokeringskontroll BOA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Status fra sentrale kontroller</a:t>
            </a:r>
          </a:p>
          <a:p>
            <a:r>
              <a:rPr lang="nb-NO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00494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Lokalt kontrollprogram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nb-NO" dirty="0"/>
              <a:t>Følgende områder omfattes av lokalt kontrollprogram:</a:t>
            </a:r>
          </a:p>
          <a:p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0938" y="1471549"/>
            <a:ext cx="10566400" cy="4608512"/>
          </a:xfrm>
        </p:spPr>
        <p:txBody>
          <a:bodyPr/>
          <a:lstStyle/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591925" y="6264275"/>
            <a:ext cx="600075" cy="365125"/>
          </a:xfrm>
        </p:spPr>
        <p:txBody>
          <a:bodyPr/>
          <a:lstStyle/>
          <a:p>
            <a:fld id="{698641C6-D45E-4B3A-A08E-AC8766AC1DAC}" type="slidenum">
              <a:rPr lang="en-US" altLang="nb-NO" smtClean="0">
                <a:solidFill>
                  <a:srgbClr val="808080"/>
                </a:solidFill>
              </a:rPr>
              <a:pPr/>
              <a:t>3</a:t>
            </a:fld>
            <a:endParaRPr lang="en-US" altLang="nb-NO">
              <a:solidFill>
                <a:srgbClr val="80808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60575" y="2136449"/>
            <a:ext cx="4050705" cy="1375872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Inntekter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 dirty="0">
                <a:latin typeface="Arial" charset="0"/>
                <a:ea typeface="ヒラギノ角ゴ Pro W3" charset="-128"/>
                <a:cs typeface="ヒラギノ角ゴ Pro W3" charset="-128"/>
              </a:rPr>
              <a:t>R</a:t>
            </a:r>
            <a:r>
              <a:rPr kumimoji="0" 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isiko for feil klassifisering, ufullstendighet og periodisering 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033615" y="2324457"/>
            <a:ext cx="3461047" cy="1880074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Kostnader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 dirty="0">
                <a:latin typeface="Arial" charset="0"/>
                <a:ea typeface="ヒラギノ角ゴ Pro W3" charset="-128"/>
                <a:cs typeface="ヒラギノ角ゴ Pro W3" charset="-128"/>
              </a:rPr>
              <a:t>Risiko for feil klassifisering, periodisering og gyldighet</a:t>
            </a:r>
            <a:endParaRPr kumimoji="0" 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 flipH="1">
            <a:off x="1015996" y="3324313"/>
            <a:ext cx="3991837" cy="2546647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000" dirty="0">
                <a:latin typeface="+mj-lt"/>
              </a:rPr>
              <a:t>Bidrags- og oppdragsaktivitet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Risiko for feil prosjektklassifisering, manglende kostnadsregistrering, manglende</a:t>
            </a:r>
            <a:r>
              <a:rPr kumimoji="0" lang="nb-NO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oppfølging av overforbruk/underskudd</a:t>
            </a:r>
            <a:endParaRPr kumimoji="0" 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263254" y="4315626"/>
            <a:ext cx="4359310" cy="1860134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Etterlevelse</a:t>
            </a:r>
            <a:r>
              <a:rPr kumimoji="0" lang="nb-NO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av lover og regler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 baseline="0" dirty="0">
                <a:latin typeface="Arial" charset="0"/>
                <a:ea typeface="ヒラギノ角ゴ Pro W3" charset="-128"/>
                <a:cs typeface="ヒラギノ角ゴ Pro W3" charset="-128"/>
              </a:rPr>
              <a:t>Risiko</a:t>
            </a:r>
            <a:r>
              <a:rPr lang="nb-NO" sz="1400" dirty="0">
                <a:latin typeface="Arial" charset="0"/>
                <a:ea typeface="ヒラギノ角ゴ Pro W3" charset="-128"/>
                <a:cs typeface="ヒラギノ角ゴ Pro W3" charset="-128"/>
              </a:rPr>
              <a:t> for brudd av regler i SPH, BOA-reglementet, dokumentasjonskrav fra EU</a:t>
            </a:r>
            <a:endParaRPr kumimoji="0" 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665579" y="2555193"/>
            <a:ext cx="3482906" cy="16493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Generelle kontroller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 dirty="0">
                <a:latin typeface="Arial" charset="0"/>
                <a:ea typeface="ヒラギノ角ゴ Pro W3" charset="-128"/>
                <a:cs typeface="ヒラギノ角ゴ Pro W3" charset="-128"/>
              </a:rPr>
              <a:t>Risiko for tilgang til økonomisystem uten tjenstlig behov og myndighet</a:t>
            </a:r>
            <a:endParaRPr kumimoji="0" 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1048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 kontroll av brukertilgang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>
                <a:hlinkClick r:id="rId2"/>
              </a:rPr>
              <a:t>https://www.uio.no/for-ansatte/arbeidsstotte/okonomi/lokalt-kontrollprogram/brukertilgang-Unit4-Tableau</a:t>
            </a:r>
            <a:r>
              <a:rPr lang="nb-NO" sz="1800" dirty="0" smtClean="0">
                <a:hlinkClick r:id="rId2"/>
              </a:rPr>
              <a:t>/</a:t>
            </a:r>
            <a:endParaRPr lang="nb-NO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Oppgave med sjekkliste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Endre </a:t>
            </a:r>
            <a:r>
              <a:rPr lang="nb-NO" sz="1800" dirty="0" err="1" smtClean="0"/>
              <a:t>klargjører</a:t>
            </a:r>
            <a:r>
              <a:rPr lang="nb-NO" sz="1800" dirty="0" smtClean="0"/>
              <a:t> på oppgave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1800" dirty="0"/>
          </a:p>
          <a:p>
            <a:pPr marL="0" indent="0"/>
            <a:endParaRPr lang="nb-NO" sz="1800" dirty="0" smtClean="0"/>
          </a:p>
          <a:p>
            <a:pPr marL="0" indent="0"/>
            <a:endParaRPr lang="nb-NO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982" y="1560259"/>
            <a:ext cx="6392167" cy="962159"/>
          </a:xfrm>
          <a:prstGeom prst="rect">
            <a:avLst/>
          </a:prstGeom>
          <a:ln w="28575">
            <a:solidFill>
              <a:srgbClr val="00B050"/>
            </a:solidFill>
            <a:prstDash val="sysDash"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982" y="2956057"/>
            <a:ext cx="4733301" cy="28768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99744" y="2999951"/>
            <a:ext cx="877902" cy="30777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nb-NO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699664" y="3333078"/>
            <a:ext cx="0" cy="2991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25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Rapporter - brukertilgang</a:t>
            </a:r>
            <a:endParaRPr lang="nb-NO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8"/>
          </p:nvPr>
        </p:nvPicPr>
        <p:blipFill rotWithShape="1">
          <a:blip r:embed="rId2"/>
          <a:srcRect t="59455"/>
          <a:stretch/>
        </p:blipFill>
        <p:spPr>
          <a:xfrm>
            <a:off x="1057348" y="2193624"/>
            <a:ext cx="5172797" cy="10583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6302165" y="2514230"/>
            <a:ext cx="4360693" cy="331877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139700"/>
            <a:r>
              <a:rPr lang="nb-NO" sz="1400" dirty="0"/>
              <a:t>Oversikt pr. enhet (ett nivå) inkl. sist innlogget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302165" y="2934834"/>
            <a:ext cx="4360693" cy="320730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139700"/>
            <a:r>
              <a:rPr lang="nb-NO" sz="1400" dirty="0"/>
              <a:t>Oversikt pr. enhet (inkl. institutt, seksjon og koststed)</a:t>
            </a:r>
          </a:p>
        </p:txBody>
      </p:sp>
      <p:cxnSp>
        <p:nvCxnSpPr>
          <p:cNvPr id="9" name="Elbow Connector 8"/>
          <p:cNvCxnSpPr/>
          <p:nvPr/>
        </p:nvCxnSpPr>
        <p:spPr>
          <a:xfrm rot="10800000" flipV="1">
            <a:off x="5660217" y="2679481"/>
            <a:ext cx="605938" cy="1080464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 bwMode="auto">
          <a:xfrm>
            <a:off x="3709752" y="3996313"/>
            <a:ext cx="3748034" cy="1502489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139700"/>
            <a:r>
              <a:rPr lang="nb-NO" sz="1400" dirty="0"/>
              <a:t>Sletting av </a:t>
            </a:r>
            <a:r>
              <a:rPr lang="nb-NO" sz="1400" dirty="0" err="1"/>
              <a:t>Tableau</a:t>
            </a:r>
            <a:r>
              <a:rPr lang="nb-NO" sz="1400" dirty="0"/>
              <a:t>-brukere følger regel om manglende pålogging eller ikke pålogget de to siste årene.</a:t>
            </a:r>
          </a:p>
        </p:txBody>
      </p:sp>
    </p:spTree>
    <p:extLst>
      <p:ext uri="{BB962C8B-B14F-4D97-AF65-F5344CB8AC3E}">
        <p14:creationId xmlns:p14="http://schemas.microsoft.com/office/powerpoint/2010/main" val="2896685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Rapporter - brukertilgang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Eksportere til Excel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59" y="3776616"/>
            <a:ext cx="3130994" cy="19677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047" y="4149074"/>
            <a:ext cx="6259123" cy="10575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59" y="1602673"/>
            <a:ext cx="3130994" cy="2018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0048" y="2111610"/>
            <a:ext cx="5315848" cy="10358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46720" y="2111610"/>
            <a:ext cx="1819176" cy="5486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14" name="TextBox 13"/>
          <p:cNvSpPr txBox="1"/>
          <p:nvPr/>
        </p:nvSpPr>
        <p:spPr>
          <a:xfrm>
            <a:off x="8591798" y="4149074"/>
            <a:ext cx="2217372" cy="5486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15" name="TextBox 14"/>
          <p:cNvSpPr txBox="1"/>
          <p:nvPr/>
        </p:nvSpPr>
        <p:spPr>
          <a:xfrm>
            <a:off x="1345933" y="3066757"/>
            <a:ext cx="511049" cy="27690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16" name="TextBox 15"/>
          <p:cNvSpPr txBox="1"/>
          <p:nvPr/>
        </p:nvSpPr>
        <p:spPr>
          <a:xfrm>
            <a:off x="1345933" y="5206589"/>
            <a:ext cx="511049" cy="27690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17" name="TextBox 16"/>
          <p:cNvSpPr txBox="1"/>
          <p:nvPr/>
        </p:nvSpPr>
        <p:spPr>
          <a:xfrm>
            <a:off x="8055086" y="3377426"/>
            <a:ext cx="2097438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400" dirty="0"/>
              <a:t>Kolonner kan slettes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9103806" y="2782523"/>
            <a:ext cx="0" cy="5449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9103805" y="3719969"/>
            <a:ext cx="1674" cy="3566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34884" y="4332913"/>
            <a:ext cx="602030" cy="57262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25" name="TextBox 24"/>
          <p:cNvSpPr txBox="1"/>
          <p:nvPr/>
        </p:nvSpPr>
        <p:spPr>
          <a:xfrm>
            <a:off x="4458977" y="1801392"/>
            <a:ext cx="2097438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400" dirty="0"/>
              <a:t>Brukeroversikt Tableau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68541" y="3836415"/>
            <a:ext cx="2097438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400" dirty="0"/>
              <a:t>Brukeroversikt Unit4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26407" y="2321758"/>
            <a:ext cx="1336055" cy="30777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400" dirty="0"/>
              <a:t>NB!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1951880" y="2659405"/>
            <a:ext cx="451930" cy="4144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436914" y="2660250"/>
            <a:ext cx="1168034" cy="16002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856984" y="2659405"/>
            <a:ext cx="948561" cy="24552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6"/>
          <a:srcRect r="33194"/>
          <a:stretch/>
        </p:blipFill>
        <p:spPr>
          <a:xfrm>
            <a:off x="4550047" y="5356136"/>
            <a:ext cx="4957635" cy="1009791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 flipH="1">
            <a:off x="5226627" y="4766784"/>
            <a:ext cx="395817" cy="7853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7"/>
          <a:srcRect r="5346"/>
          <a:stretch/>
        </p:blipFill>
        <p:spPr>
          <a:xfrm>
            <a:off x="5693889" y="5054730"/>
            <a:ext cx="4030615" cy="1419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5683498" y="6003284"/>
            <a:ext cx="3813793" cy="45061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nb-NO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5299185" y="4494590"/>
            <a:ext cx="1673116" cy="21021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872316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/>
          <p:cNvPicPr>
            <a:picLocks noGrp="1" noChangeAspect="1"/>
          </p:cNvPicPr>
          <p:nvPr>
            <p:ph sz="quarter" idx="28"/>
          </p:nvPr>
        </p:nvPicPr>
        <p:blipFill>
          <a:blip r:embed="rId2"/>
          <a:stretch>
            <a:fillRect/>
          </a:stretch>
        </p:blipFill>
        <p:spPr>
          <a:xfrm>
            <a:off x="484735" y="1072284"/>
            <a:ext cx="7195095" cy="481806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Endring rapport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8090" y="2161308"/>
            <a:ext cx="6798277" cy="1015663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nb-NO" sz="2000" dirty="0"/>
              <a:t>Rapporten er oppdatert med utvalgskriterium eiersted på delprosjektnivå. I tillegg ny kolonne koststed som støtte for delprosjekter med fristilt koststed.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62445" y="2109355"/>
            <a:ext cx="3522519" cy="54032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25391" y="5367127"/>
            <a:ext cx="1433945" cy="52322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nb-NO" sz="1400" dirty="0"/>
          </a:p>
          <a:p>
            <a:pPr algn="ctr"/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280500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Status sentrale kontroller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Kontroll BOA-inntekter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/>
              <a:t>De fleste avvikene ligger i kontroll 1.3 «Tilskudd/overføring </a:t>
            </a:r>
            <a:r>
              <a:rPr lang="nb-NO" dirty="0" err="1"/>
              <a:t>vs</a:t>
            </a:r>
            <a:r>
              <a:rPr lang="nb-NO" dirty="0"/>
              <a:t> finansieringskilde»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/>
              <a:t>Omposteringer utføres i samarbeid med enhet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/>
              <a:t>En del av avvikene er ikke avdekket i lokal kontroll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/>
              <a:t>En del av avvikene er avdekket og kommentert i lokal kontroll, men ikke korrigert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Taxikort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Dokumentere fra-til, tidspunkt, varighet, hvem foretok reisen og hvorfor.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Ingen kan godkjenne egen faktura fra Oslo taxi, nærmeste BDM i oppadgående hierarki.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/>
              <a:t>I tillegg skal det dokumenteres at reisen er forhåndsgodkjent og foretatt på den for staten hurtigste, rimeligste og mest miljøvennlige </a:t>
            </a:r>
            <a:r>
              <a:rPr lang="nb-NO" dirty="0" smtClean="0"/>
              <a:t>måte.</a:t>
            </a:r>
            <a:endParaRPr lang="nb-NO" dirty="0"/>
          </a:p>
          <a:p>
            <a:pPr marL="903296" lvl="1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7280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Virksomhetskort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/>
              <a:t>Dokumentasjon.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/>
              <a:t>Ingen kan godkjenne egen faktura, nærmeste BDM i oppadgående hierarki</a:t>
            </a:r>
            <a:r>
              <a:rPr lang="nb-NO" dirty="0" smtClean="0"/>
              <a:t>.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Avdekkes </a:t>
            </a:r>
            <a:r>
              <a:rPr lang="nb-NO" dirty="0"/>
              <a:t>det kjøp i forbindelse med reiser må dette i tillegg kontrolleres i reiseregningene.</a:t>
            </a:r>
            <a:endParaRPr lang="nb-NO" dirty="0"/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/>
              <a:t>Husk det er mulig i Unit4 å legge til dokumentasjon i etterkant.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Bevertnings- </a:t>
            </a:r>
            <a:r>
              <a:rPr lang="nb-NO" dirty="0"/>
              <a:t>og representasjonskontroll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/>
              <a:t>Seksjon for regnskap holder på å foreta stikkprøver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60299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JAJEJYK5CVUX-448798232-25</_dlc_DocId>
    <_dlc_DocIdUrl xmlns="e5e35b8c-bb2a-40e7-acd7-beed1d1f14b8">
      <Url>https://uio.sharepoint.com/sites/GrafiskUttrykk/_layouts/15/DocIdRedir.aspx?ID=JAJEJYK5CVUX-448798232-25</Url>
      <Description>JAJEJYK5CVUX-448798232-25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821DCD-2816-4F67-91A6-4B2280A8440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D514616-B19B-45FB-8999-E0E2ED54B5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B9CF10-6C6A-444C-B05E-E78C1785A52C}">
  <ds:schemaRefs>
    <ds:schemaRef ds:uri="http://purl.org/dc/terms/"/>
    <ds:schemaRef ds:uri="http://schemas.microsoft.com/office/2006/documentManagement/types"/>
    <ds:schemaRef ds:uri="45a9c032-1c21-4297-bc4a-1b0e359a6c15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e5e35b8c-bb2a-40e7-acd7-beed1d1f14b8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607</TotalTime>
  <Words>418</Words>
  <Application>Microsoft Office PowerPoint</Application>
  <PresentationFormat>Widescreen</PresentationFormat>
  <Paragraphs>85</Paragraphs>
  <Slides>10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7" baseType="lpstr">
      <vt:lpstr>Arial</vt:lpstr>
      <vt:lpstr>Arial, sans-serif</vt:lpstr>
      <vt:lpstr>Calibri</vt:lpstr>
      <vt:lpstr>Wingdings</vt:lpstr>
      <vt:lpstr>ヒラギノ角ゴ Pro W3</vt:lpstr>
      <vt:lpstr>Office Theme</vt:lpstr>
      <vt:lpstr>think-cell Slide</vt:lpstr>
      <vt:lpstr>Kontrollprogram</vt:lpstr>
      <vt:lpstr>Agenda</vt:lpstr>
      <vt:lpstr>Lokalt kontrollprogram</vt:lpstr>
      <vt:lpstr>Ny kontroll av brukertilgang</vt:lpstr>
      <vt:lpstr>Rapporter - brukertilgang</vt:lpstr>
      <vt:lpstr>Rapporter - brukertilgang</vt:lpstr>
      <vt:lpstr>Endring rapport</vt:lpstr>
      <vt:lpstr>Status sentrale kontroller</vt:lpstr>
      <vt:lpstr>PowerPoint-presentasjon</vt:lpstr>
      <vt:lpstr>Lokalt kontrollprogram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Kontrollprogram</dc:title>
  <dc:creator>Morten Erlend Skare</dc:creator>
  <cp:lastModifiedBy>Erik Alexander Høyem</cp:lastModifiedBy>
  <cp:revision>36</cp:revision>
  <dcterms:created xsi:type="dcterms:W3CDTF">2022-11-16T09:25:10Z</dcterms:created>
  <dcterms:modified xsi:type="dcterms:W3CDTF">2022-11-22T08:42:43Z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