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87" r:id="rId3"/>
    <p:sldId id="273" r:id="rId4"/>
    <p:sldId id="266" r:id="rId5"/>
    <p:sldId id="276" r:id="rId6"/>
    <p:sldId id="278" r:id="rId7"/>
    <p:sldId id="288" r:id="rId8"/>
    <p:sldId id="286" r:id="rId9"/>
    <p:sldId id="289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a Smolyakova" initials="LS" lastIdx="0" clrIdx="0">
    <p:extLst>
      <p:ext uri="{19B8F6BF-5375-455C-9EA6-DF929625EA0E}">
        <p15:presenceInfo xmlns:p15="http://schemas.microsoft.com/office/powerpoint/2012/main" userId="S-1-5-21-1927809936-1189766144-1318725885-682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4739E-ABA0-445E-AE2C-180D36261BD6}" type="datetimeFigureOut">
              <a:rPr lang="nb-NO" smtClean="0"/>
              <a:t>11.02.2022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A9175-4E68-436E-82DA-CDEE102FA2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34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83D69D-838D-4061-BE7B-3A3B6BA9A147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060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77540" y="2300554"/>
            <a:ext cx="10058400" cy="11430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7540" y="3429000"/>
            <a:ext cx="10058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924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85D23-DD65-4C79-85E3-BFD5321579C7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641C6-D45E-4B3A-A08E-AC8766AC1DAC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18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6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981200"/>
            <a:ext cx="5029200" cy="41148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5029200" cy="41148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4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6"/>
            <a:ext cx="5386917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1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1765-242F-4223-91E4-CFCB44427516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E8C4-9A45-457D-A489-12015E914BE2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4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2"/>
            <a:ext cx="4011084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9" y="4800603"/>
            <a:ext cx="7315200" cy="56673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9" y="5367340"/>
            <a:ext cx="73152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>
                <a:solidFill>
                  <a:srgbClr val="808080"/>
                </a:solidFill>
              </a:rPr>
              <a:pPr/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016002" y="849630"/>
            <a:ext cx="10562167" cy="114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81200"/>
            <a:ext cx="1056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D93BF0-3F65-4DB6-BA10-0E6729C3EA2F}" type="datetime1">
              <a:rPr lang="nb-NO" altLang="nb-NO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1284" y="6400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95F283-0CE8-48B6-BDEE-BDD846E51A0B}" type="slidenum">
              <a:rPr lang="en-US" altLang="nb-NO">
                <a:solidFill>
                  <a:srgbClr val="80808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nb-NO">
              <a:solidFill>
                <a:srgbClr val="808080"/>
              </a:solidFill>
            </a:endParaRPr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3" y="161926"/>
            <a:ext cx="2948516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37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for-ansatte/arbeidsstotte/okonomi/lokalt-kontrollprogr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io.no/for-ansatte/arbeidsstotte/okonomi/skjem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uio.no/for-ansatte/arbeidsstotte/okonomi/lokalt-kontrollprogram/artskontroll-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uio.no/for-ansatte/arbeidsstotte/okonomi/lokalt-kontrollprogram/gjennomstrommingsmidler-bo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ontrollprogram@admin.uio.no" TargetMode="External"/><Relationship Id="rId2" Type="http://schemas.openxmlformats.org/officeDocument/2006/relationships/hyperlink" Target="https://www.uio.no/for-ansatte/arbeidsstotte/okonomi/lokalt-kontrollprogra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9571" y="2780927"/>
            <a:ext cx="10475502" cy="3140902"/>
          </a:xfrm>
        </p:spPr>
        <p:txBody>
          <a:bodyPr/>
          <a:lstStyle/>
          <a:p>
            <a:pPr eaLnBrk="1" hangingPunct="1"/>
            <a:r>
              <a:rPr lang="nb-NO" sz="2800" b="0" dirty="0" smtClean="0"/>
              <a:t/>
            </a:r>
            <a:br>
              <a:rPr lang="nb-NO" sz="2800" b="0" dirty="0" smtClean="0"/>
            </a:br>
            <a:r>
              <a:rPr lang="nb-NO" sz="2800" b="0" dirty="0" smtClean="0"/>
              <a:t>Møte, 11.02.22</a:t>
            </a:r>
            <a:br>
              <a:rPr lang="nb-NO" sz="2800" b="0" dirty="0" smtClean="0"/>
            </a:br>
            <a:r>
              <a:rPr lang="nb-NO" sz="2800" b="0" dirty="0" smtClean="0"/>
              <a:t/>
            </a:r>
            <a:br>
              <a:rPr lang="nb-NO" sz="2800" b="0" dirty="0" smtClean="0"/>
            </a:br>
            <a:r>
              <a:rPr lang="nb-NO" b="0" dirty="0" smtClean="0"/>
              <a:t>Seksjon for regnskap </a:t>
            </a:r>
            <a:br>
              <a:rPr lang="nb-NO" b="0" dirty="0" smtClean="0"/>
            </a:br>
            <a:r>
              <a:rPr lang="nb-NO" b="0" dirty="0" smtClean="0"/>
              <a:t>v/Lena Smolyakova og Morten E. Skare</a:t>
            </a:r>
            <a:r>
              <a:rPr lang="nb-NO" sz="2800" dirty="0"/>
              <a:t/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2" name="Rectangle 1"/>
          <p:cNvSpPr/>
          <p:nvPr/>
        </p:nvSpPr>
        <p:spPr>
          <a:xfrm>
            <a:off x="1469571" y="3244334"/>
            <a:ext cx="9040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 smtClean="0"/>
              <a:t>Kontrollprogram - nye kontroller fra 1.1.2022</a:t>
            </a:r>
            <a:endParaRPr lang="nb-NO" sz="3200" b="1" dirty="0"/>
          </a:p>
        </p:txBody>
      </p:sp>
    </p:spTree>
    <p:extLst>
      <p:ext uri="{BB962C8B-B14F-4D97-AF65-F5344CB8AC3E}">
        <p14:creationId xmlns:p14="http://schemas.microsoft.com/office/powerpoint/2010/main" val="35947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Presentasjon av nye kontroller</a:t>
            </a:r>
          </a:p>
          <a:p>
            <a:pPr lvl="1"/>
            <a:r>
              <a:rPr lang="nb-NO" dirty="0" smtClean="0"/>
              <a:t>Forts. </a:t>
            </a:r>
            <a:r>
              <a:rPr lang="nb-NO" dirty="0"/>
              <a:t>u</a:t>
            </a:r>
            <a:r>
              <a:rPr lang="nb-NO" dirty="0" smtClean="0"/>
              <a:t>nder </a:t>
            </a:r>
            <a:r>
              <a:rPr lang="nb-NO" dirty="0" smtClean="0"/>
              <a:t>arbeid:</a:t>
            </a:r>
          </a:p>
          <a:p>
            <a:pPr lvl="2"/>
            <a:r>
              <a:rPr lang="nb-NO" dirty="0" smtClean="0"/>
              <a:t>Bevertnings- og representasjonskontroll</a:t>
            </a:r>
          </a:p>
          <a:p>
            <a:pPr lvl="2"/>
            <a:r>
              <a:rPr lang="nb-NO" dirty="0" smtClean="0"/>
              <a:t>Dokumentasjonskontroll EU-prosjekter</a:t>
            </a:r>
          </a:p>
          <a:p>
            <a:pPr lvl="2"/>
            <a:r>
              <a:rPr lang="nb-NO" dirty="0" smtClean="0"/>
              <a:t>Kontroll av brukertilganger</a:t>
            </a:r>
          </a:p>
          <a:p>
            <a:r>
              <a:rPr lang="nb-NO" dirty="0" smtClean="0"/>
              <a:t>Erfaringsutveksling eksisterende kontroller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2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8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Lokalt </a:t>
            </a:r>
            <a:r>
              <a:rPr lang="nb-NO" dirty="0" smtClean="0"/>
              <a:t>kontrollprogram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>
                <a:hlinkClick r:id="rId2"/>
              </a:rPr>
              <a:t>https://www.uio.no/for-ansatte/arbeidsstotte/okonomi/lokalt-kontrollprogram/</a:t>
            </a:r>
            <a:endParaRPr lang="nb-NO" sz="2000" dirty="0" smtClean="0"/>
          </a:p>
          <a:p>
            <a:r>
              <a:rPr lang="nb-NO" sz="2000" dirty="0" smtClean="0"/>
              <a:t>Noen </a:t>
            </a:r>
            <a:r>
              <a:rPr lang="nb-NO" sz="2000" dirty="0"/>
              <a:t>kontroller er fortsatt under utvikling og er ikke en del av </a:t>
            </a:r>
            <a:r>
              <a:rPr lang="nb-NO" sz="2000" dirty="0" smtClean="0"/>
              <a:t>kontrollprogrammet i </a:t>
            </a:r>
            <a:r>
              <a:rPr lang="nb-NO" sz="2000" dirty="0" err="1"/>
              <a:t>Task</a:t>
            </a:r>
            <a:r>
              <a:rPr lang="nb-NO" sz="2000" dirty="0"/>
              <a:t> Manager i </a:t>
            </a:r>
            <a:r>
              <a:rPr lang="nb-NO" sz="2000" dirty="0" smtClean="0"/>
              <a:t>kontrollperioden:</a:t>
            </a:r>
          </a:p>
          <a:p>
            <a:pPr lvl="1"/>
            <a:r>
              <a:rPr lang="nb-NO" sz="1700" dirty="0" smtClean="0"/>
              <a:t>Manglende tilgang for å gjennomføre noen av kontroller( f.eks. etterlevelse av dokumentasjonskrav </a:t>
            </a:r>
            <a:r>
              <a:rPr lang="nb-NO" sz="1700" dirty="0" err="1" smtClean="0"/>
              <a:t>ifm</a:t>
            </a:r>
            <a:r>
              <a:rPr lang="nb-NO" sz="1700" dirty="0" smtClean="0"/>
              <a:t>. bevertning og representasjon)</a:t>
            </a:r>
          </a:p>
          <a:p>
            <a:pPr lvl="1"/>
            <a:r>
              <a:rPr lang="nb-NO" sz="1700" dirty="0" smtClean="0"/>
              <a:t>Liten aktivitet pga. nedstengning og derfor ikke prioritert (f.eks. kontroll av bevertning og representasjon, virksomhetskort)</a:t>
            </a:r>
          </a:p>
          <a:p>
            <a:pPr lvl="1"/>
            <a:r>
              <a:rPr lang="nb-NO" sz="1700" dirty="0" smtClean="0"/>
              <a:t>Utfordring med å lage rapporter med flere kildekoblinger (f.eks. dokumentasjonskrav på EU-prosjekter)</a:t>
            </a:r>
          </a:p>
          <a:p>
            <a:r>
              <a:rPr lang="nb-NO" sz="2000" dirty="0" smtClean="0">
                <a:solidFill>
                  <a:srgbClr val="FF0000"/>
                </a:solidFill>
              </a:rPr>
              <a:t>OBS! Manglende kontroller betyr ikke at rutiner ikke skal etterleves</a:t>
            </a:r>
          </a:p>
          <a:p>
            <a:r>
              <a:rPr lang="nb-NO" sz="2000" dirty="0" smtClean="0"/>
              <a:t>Frist </a:t>
            </a:r>
            <a:r>
              <a:rPr lang="nb-NO" sz="2000" dirty="0"/>
              <a:t>for å levere kontrollprogram </a:t>
            </a:r>
            <a:r>
              <a:rPr lang="nb-NO" sz="2000" dirty="0" smtClean="0"/>
              <a:t>for januar 2022 er 28.02.2022</a:t>
            </a:r>
            <a:endParaRPr lang="nb-NO" sz="2000" dirty="0"/>
          </a:p>
          <a:p>
            <a:endParaRPr lang="nb-NO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3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18" y="849630"/>
            <a:ext cx="10903051" cy="543334"/>
          </a:xfrm>
        </p:spPr>
        <p:txBody>
          <a:bodyPr/>
          <a:lstStyle/>
          <a:p>
            <a:r>
              <a:rPr lang="nb-NO" sz="2400" dirty="0"/>
              <a:t>L</a:t>
            </a:r>
            <a:r>
              <a:rPr lang="nb-NO" sz="2400" dirty="0" smtClean="0"/>
              <a:t>okalt kontrollprogram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084" y="1566727"/>
            <a:ext cx="10566400" cy="4609033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Følgende områder omfattes av lokalt kontrollprogram:</a:t>
            </a:r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  <a:p>
            <a:pPr marL="0" indent="0">
              <a:buNone/>
            </a:pPr>
            <a:r>
              <a:rPr lang="nb-NO" sz="2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4</a:t>
            </a:fld>
            <a:endParaRPr lang="en-US" altLang="nb-NO">
              <a:solidFill>
                <a:srgbClr val="808080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0575" y="2136449"/>
            <a:ext cx="4050705" cy="137587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Inntekter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400" dirty="0">
                <a:latin typeface="Arial" charset="0"/>
                <a:ea typeface="ヒラギノ角ゴ Pro W3" charset="-128"/>
                <a:cs typeface="ヒラギノ角ゴ Pro W3" charset="-128"/>
              </a:rPr>
              <a:t>R</a:t>
            </a:r>
            <a:r>
              <a:rPr kumimoji="0" lang="nb-N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isiko for feil klassifisering, ufullstendighet og periodisering 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033615" y="2324457"/>
            <a:ext cx="3461047" cy="188007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Kostnader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400" dirty="0" smtClean="0">
                <a:latin typeface="Arial" charset="0"/>
                <a:ea typeface="ヒラギノ角ゴ Pro W3" charset="-128"/>
                <a:cs typeface="ヒラギノ角ゴ Pro W3" charset="-128"/>
              </a:rPr>
              <a:t>Risiko for feil klassifisering, periodisering og gyldighet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 flipH="1">
            <a:off x="1015996" y="3324313"/>
            <a:ext cx="3991837" cy="25466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2000" dirty="0">
                <a:latin typeface="+mj-lt"/>
              </a:rPr>
              <a:t>Bidrags- og </a:t>
            </a:r>
            <a:r>
              <a:rPr lang="nb-NO" sz="2000" dirty="0" smtClean="0">
                <a:latin typeface="+mj-lt"/>
              </a:rPr>
              <a:t>oppdragsaktivitet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Risiko for feil prosjektklassifisering, manglende kostnadsregistrering, manglende</a:t>
            </a:r>
            <a:r>
              <a:rPr kumimoji="0" lang="nb-NO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oppfølging av overforbruk/underskudd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263254" y="4315626"/>
            <a:ext cx="4359310" cy="186013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Etterlevelse</a:t>
            </a:r>
            <a:r>
              <a:rPr kumimoji="0" lang="nb-N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av lover og regler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400" baseline="0" dirty="0" smtClean="0">
                <a:latin typeface="Arial" charset="0"/>
                <a:ea typeface="ヒラギノ角ゴ Pro W3" charset="-128"/>
                <a:cs typeface="ヒラギノ角ゴ Pro W3" charset="-128"/>
              </a:rPr>
              <a:t>Risiko</a:t>
            </a:r>
            <a:r>
              <a:rPr lang="nb-NO" sz="1400" dirty="0" smtClean="0">
                <a:latin typeface="Arial" charset="0"/>
                <a:ea typeface="ヒラギノ角ゴ Pro W3" charset="-128"/>
                <a:cs typeface="ヒラギノ角ゴ Pro W3" charset="-128"/>
              </a:rPr>
              <a:t> for brudd av regler i SPH, BOA-reglementet, dokumentasjonskrav fra EU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65579" y="2555193"/>
            <a:ext cx="3482906" cy="164933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Generelle kontroller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400" dirty="0" smtClean="0">
                <a:latin typeface="Arial" charset="0"/>
                <a:ea typeface="ヒラギノ角ゴ Pro W3" charset="-128"/>
                <a:cs typeface="ヒラギノ角ゴ Pro W3" charset="-128"/>
              </a:rPr>
              <a:t>Risiko for tilgang til økonomisystem uten tjenstlig behov og myndighet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9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Økonomimodell og bokføring i Unit4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84" y="1636256"/>
            <a:ext cx="10566400" cy="4114800"/>
          </a:xfrm>
        </p:spPr>
        <p:txBody>
          <a:bodyPr/>
          <a:lstStyle/>
          <a:p>
            <a:pPr indent="-139700"/>
            <a:r>
              <a:rPr lang="nb-NO" sz="2400" dirty="0" smtClean="0"/>
              <a:t>Tabell/oversikt </a:t>
            </a:r>
            <a:r>
              <a:rPr lang="nb-NO" sz="2400" dirty="0" smtClean="0"/>
              <a:t>nå også </a:t>
            </a:r>
            <a:r>
              <a:rPr lang="nb-NO" sz="2400" dirty="0"/>
              <a:t>inkludert i Kontoplan UiO (</a:t>
            </a:r>
            <a:r>
              <a:rPr lang="nb-NO" sz="2400" dirty="0" smtClean="0"/>
              <a:t>Unit4)</a:t>
            </a:r>
            <a:br>
              <a:rPr lang="nb-NO" sz="2400" dirty="0" smtClean="0"/>
            </a:br>
            <a:r>
              <a:rPr lang="nb-NO" sz="2400" dirty="0" smtClean="0">
                <a:hlinkClick r:id="rId2"/>
              </a:rPr>
              <a:t>https</a:t>
            </a:r>
            <a:r>
              <a:rPr lang="nb-NO" sz="2400" dirty="0">
                <a:hlinkClick r:id="rId2"/>
              </a:rPr>
              <a:t>://www.uio.no/for-ansatte/arbeidsstotte/okonomi/skjema/</a:t>
            </a:r>
            <a:endParaRPr lang="nb-NO" sz="2400" dirty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5</a:t>
            </a:fld>
            <a:endParaRPr lang="en-US" altLang="nb-NO">
              <a:solidFill>
                <a:srgbClr val="80808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60" y="2523626"/>
            <a:ext cx="10507541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6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2" y="849630"/>
            <a:ext cx="10562167" cy="745586"/>
          </a:xfrm>
        </p:spPr>
        <p:txBody>
          <a:bodyPr/>
          <a:lstStyle/>
          <a:p>
            <a:r>
              <a:rPr lang="nb-NO" dirty="0" smtClean="0"/>
              <a:t>Ny kontroll av inntekter - klassifisering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595216"/>
            <a:ext cx="10566400" cy="4500784"/>
          </a:xfrm>
        </p:spPr>
        <p:txBody>
          <a:bodyPr/>
          <a:lstStyle/>
          <a:p>
            <a:r>
              <a:rPr lang="nb-NO" dirty="0" smtClean="0">
                <a:hlinkClick r:id="rId2"/>
              </a:rPr>
              <a:t>https://www.uio.no/for-ansatte/arbeidsstotte/okonomi/lokalt-kontrollprogram/boa-inntekter/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6</a:t>
            </a:fld>
            <a:endParaRPr lang="en-US" altLang="nb-NO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23274" y="2728956"/>
            <a:ext cx="2973936" cy="10682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-139700" algn="ctr"/>
            <a:r>
              <a:rPr lang="nb-NO" sz="1400" dirty="0"/>
              <a:t>Viser avvik i kombinasjon Prosjekttype "Oppdrag</a:t>
            </a:r>
            <a:r>
              <a:rPr lang="nb-NO" sz="1400" dirty="0" smtClean="0"/>
              <a:t>"/"Bidrag" </a:t>
            </a:r>
            <a:r>
              <a:rPr lang="nb-NO" sz="1400" dirty="0"/>
              <a:t>og </a:t>
            </a:r>
            <a:r>
              <a:rPr lang="nb-NO" sz="1400" dirty="0" smtClean="0"/>
              <a:t>kontoer </a:t>
            </a:r>
            <a:r>
              <a:rPr lang="nb-NO" sz="1400" dirty="0"/>
              <a:t>som ikke skal benyttes på </a:t>
            </a:r>
            <a:r>
              <a:rPr lang="nb-NO" sz="1400" dirty="0" smtClean="0"/>
              <a:t>disse prosjekttypene.</a:t>
            </a:r>
            <a:endParaRPr lang="nb-NO" sz="1400" dirty="0"/>
          </a:p>
        </p:txBody>
      </p:sp>
      <p:sp>
        <p:nvSpPr>
          <p:cNvPr id="8" name="Oval 7"/>
          <p:cNvSpPr/>
          <p:nvPr/>
        </p:nvSpPr>
        <p:spPr bwMode="auto">
          <a:xfrm>
            <a:off x="7699760" y="3913973"/>
            <a:ext cx="1922806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/>
              <a:t>feil klassifisering av prosjekt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9622566" y="3913974"/>
            <a:ext cx="1777524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/>
              <a:t>feil konto ved fakturering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r="15528"/>
          <a:stretch/>
        </p:blipFill>
        <p:spPr>
          <a:xfrm>
            <a:off x="878219" y="2423038"/>
            <a:ext cx="6703199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8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2" y="849630"/>
            <a:ext cx="10562167" cy="745586"/>
          </a:xfrm>
        </p:spPr>
        <p:txBody>
          <a:bodyPr/>
          <a:lstStyle/>
          <a:p>
            <a:r>
              <a:rPr lang="nb-NO" dirty="0" smtClean="0"/>
              <a:t>Ny kontroll oppfølging gjennomstrømmingsmidler BOA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595216"/>
            <a:ext cx="10566400" cy="4500784"/>
          </a:xfrm>
        </p:spPr>
        <p:txBody>
          <a:bodyPr/>
          <a:lstStyle/>
          <a:p>
            <a:r>
              <a:rPr lang="nb-NO" dirty="0">
                <a:hlinkClick r:id="rId2"/>
              </a:rPr>
              <a:t>https://</a:t>
            </a:r>
            <a:r>
              <a:rPr lang="nb-NO" dirty="0" smtClean="0">
                <a:hlinkClick r:id="rId2"/>
              </a:rPr>
              <a:t>www.uio.no/for-ansatte/arbeidsstotte/okonomi/lokalt-kontrollprogram/gjennomstrommingsmidler-boa/</a:t>
            </a:r>
            <a:endParaRPr lang="nb-NO" dirty="0" smtClean="0"/>
          </a:p>
          <a:p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7</a:t>
            </a:fld>
            <a:endParaRPr lang="en-US" altLang="nb-NO">
              <a:solidFill>
                <a:srgbClr val="80808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23274" y="2728956"/>
            <a:ext cx="2973936" cy="10682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-139700" algn="ctr"/>
            <a:r>
              <a:rPr lang="nb-NO" sz="1400" dirty="0"/>
              <a:t>Viser </a:t>
            </a:r>
            <a:r>
              <a:rPr lang="nb-NO" sz="1400" dirty="0" smtClean="0"/>
              <a:t>transaksjoner pr. prosjekt på konto 2980. Debetsaldo viser behov for tiltak og gir ufullstendig angivelse av gjeld i regnskapet.</a:t>
            </a:r>
            <a:endParaRPr lang="nb-NO" sz="1400" dirty="0"/>
          </a:p>
        </p:txBody>
      </p:sp>
      <p:sp>
        <p:nvSpPr>
          <p:cNvPr id="9" name="Oval 8"/>
          <p:cNvSpPr/>
          <p:nvPr/>
        </p:nvSpPr>
        <p:spPr bwMode="auto">
          <a:xfrm>
            <a:off x="8727311" y="4991112"/>
            <a:ext cx="2753803" cy="122978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/>
              <a:t>feil 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avvik videreformidling </a:t>
            </a:r>
            <a:r>
              <a:rPr lang="nb-NO" sz="1400" dirty="0" err="1" smtClean="0"/>
              <a:t>ift</a:t>
            </a:r>
            <a:r>
              <a:rPr lang="nb-NO" sz="1400" dirty="0" smtClean="0"/>
              <a:t>. overført fra konto 34*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17374"/>
          <a:stretch/>
        </p:blipFill>
        <p:spPr>
          <a:xfrm>
            <a:off x="1007592" y="2428342"/>
            <a:ext cx="6446504" cy="38200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90661" y="3461913"/>
            <a:ext cx="1990845" cy="383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Til periode</a:t>
            </a:r>
            <a:endParaRPr lang="nb-NO" dirty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 bwMode="auto">
          <a:xfrm flipH="1" flipV="1">
            <a:off x="3938619" y="3653760"/>
            <a:ext cx="652042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7205906" y="3880933"/>
            <a:ext cx="2312341" cy="13872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/>
              <a:t>feil </a:t>
            </a:r>
            <a:r>
              <a:rPr lang="nb-NO" sz="1400" dirty="0" smtClean="0"/>
              <a:t>videreformidling av midler uten overføring fra konto 34*</a:t>
            </a:r>
            <a:endParaRPr kumimoji="0" 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33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Lokalt kontrollprogram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Oppgaver i </a:t>
            </a:r>
            <a:r>
              <a:rPr lang="nb-NO" dirty="0" err="1" smtClean="0"/>
              <a:t>Task</a:t>
            </a:r>
            <a:r>
              <a:rPr lang="nb-NO" dirty="0" smtClean="0"/>
              <a:t> Manager distribueres i løpet av neste uke</a:t>
            </a:r>
          </a:p>
          <a:p>
            <a:endParaRPr lang="nb-NO" dirty="0" smtClean="0"/>
          </a:p>
          <a:p>
            <a:r>
              <a:rPr lang="nb-NO" dirty="0" smtClean="0"/>
              <a:t>Presentasjon blir publisert for </a:t>
            </a:r>
            <a:r>
              <a:rPr lang="nb-NO" dirty="0" err="1" smtClean="0"/>
              <a:t>nedlasting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>
                <a:hlinkClick r:id="rId2"/>
              </a:rPr>
              <a:t>https://www.uio.no/for-ansatte/arbeidsstotte/okonomi/lokalt-kontrollprogram/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Spørsmål og henvendelser lokalt kontrollprogram:</a:t>
            </a:r>
          </a:p>
          <a:p>
            <a:pPr marL="363538" lvl="1" indent="0">
              <a:buNone/>
            </a:pPr>
            <a:r>
              <a:rPr lang="nb-NO" dirty="0" smtClean="0"/>
              <a:t>		</a:t>
            </a:r>
          </a:p>
          <a:p>
            <a:pPr marL="363538" lvl="1" indent="0">
              <a:buNone/>
            </a:pPr>
            <a:r>
              <a:rPr lang="nb-NO" dirty="0"/>
              <a:t>	</a:t>
            </a:r>
            <a:r>
              <a:rPr lang="nb-NO" dirty="0" smtClean="0"/>
              <a:t>		E-post: </a:t>
            </a:r>
            <a:r>
              <a:rPr lang="nb-NO" dirty="0" smtClean="0">
                <a:hlinkClick r:id="rId3"/>
              </a:rPr>
              <a:t>kontrollprogram@admin.uio.no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8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4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Erfaringer eksisterende kontroller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Innspill til forbedringer</a:t>
            </a:r>
          </a:p>
          <a:p>
            <a:r>
              <a:rPr lang="nb-NO" dirty="0" smtClean="0"/>
              <a:t>Kontrollperioder og periodegrunnlag</a:t>
            </a:r>
          </a:p>
          <a:p>
            <a:r>
              <a:rPr lang="nb-NO" dirty="0"/>
              <a:t>Kontroller som oppleves spesielt utfordrende</a:t>
            </a:r>
            <a:r>
              <a:rPr lang="nb-NO" dirty="0" smtClean="0"/>
              <a:t>?</a:t>
            </a:r>
          </a:p>
          <a:p>
            <a:r>
              <a:rPr lang="nb-NO" dirty="0" smtClean="0"/>
              <a:t>Andre erfaringer?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>
                <a:solidFill>
                  <a:srgbClr val="808080"/>
                </a:solidFill>
              </a:rPr>
              <a:pPr/>
              <a:t>11.02.2022</a:t>
            </a:fld>
            <a:endParaRPr lang="nb-NO" altLang="nb-NO">
              <a:solidFill>
                <a:srgbClr val="808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>
                <a:solidFill>
                  <a:srgbClr val="808080"/>
                </a:solidFill>
              </a:rPr>
              <a:pPr/>
              <a:t>9</a:t>
            </a:fld>
            <a:endParaRPr lang="en-US" altLang="nb-NO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79968"/>
      </p:ext>
    </p:extLst>
  </p:cSld>
  <p:clrMapOvr>
    <a:masterClrMapping/>
  </p:clrMapOvr>
</p:sld>
</file>

<file path=ppt/theme/theme1.xml><?xml version="1.0" encoding="utf-8"?>
<a:theme xmlns:a="http://schemas.openxmlformats.org/drawingml/2006/main" name="UIONorsk16-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404</Words>
  <Application>Microsoft Office PowerPoint</Application>
  <PresentationFormat>Widescreen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ヒラギノ角ゴ Pro W3</vt:lpstr>
      <vt:lpstr>UIONorsk16-10</vt:lpstr>
      <vt:lpstr> Møte, 11.02.22  Seksjon for regnskap  v/Lena Smolyakova og Morten E. Skare </vt:lpstr>
      <vt:lpstr>Agenda</vt:lpstr>
      <vt:lpstr>Lokalt kontrollprogram</vt:lpstr>
      <vt:lpstr>Lokalt kontrollprogram</vt:lpstr>
      <vt:lpstr>Økonomimodell og bokføring i Unit4</vt:lpstr>
      <vt:lpstr>Ny kontroll av inntekter - klassifisering</vt:lpstr>
      <vt:lpstr>Ny kontroll oppfølging gjennomstrømmingsmidler BOA</vt:lpstr>
      <vt:lpstr>Lokalt kontrollprogram</vt:lpstr>
      <vt:lpstr>Erfaringer eksisterende kontroller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GARK</dc:creator>
  <cp:lastModifiedBy>Morten Erlend Skare</cp:lastModifiedBy>
  <cp:revision>178</cp:revision>
  <dcterms:created xsi:type="dcterms:W3CDTF">2021-10-07T11:45:44Z</dcterms:created>
  <dcterms:modified xsi:type="dcterms:W3CDTF">2022-02-11T08:47:51Z</dcterms:modified>
</cp:coreProperties>
</file>