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0"/>
  </p:notesMasterIdLst>
  <p:handoutMasterIdLst>
    <p:handoutMasterId r:id="rId21"/>
  </p:handoutMasterIdLst>
  <p:sldIdLst>
    <p:sldId id="257" r:id="rId6"/>
    <p:sldId id="258" r:id="rId7"/>
    <p:sldId id="259" r:id="rId8"/>
    <p:sldId id="260" r:id="rId9"/>
    <p:sldId id="261" r:id="rId10"/>
    <p:sldId id="270" r:id="rId11"/>
    <p:sldId id="262" r:id="rId12"/>
    <p:sldId id="269" r:id="rId13"/>
    <p:sldId id="263" r:id="rId14"/>
    <p:sldId id="264" r:id="rId15"/>
    <p:sldId id="265" r:id="rId16"/>
    <p:sldId id="267" r:id="rId17"/>
    <p:sldId id="268" r:id="rId18"/>
    <p:sldId id="266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CEFFDF"/>
    <a:srgbClr val="0A0000"/>
    <a:srgbClr val="020000"/>
    <a:srgbClr val="010000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ntrollprogram@admin.uio.no" TargetMode="External"/><Relationship Id="rId2" Type="http://schemas.openxmlformats.org/officeDocument/2006/relationships/hyperlink" Target="https://www.uio.no/for-ansatte/arbeidsstotte/okonomi/lokalt-kontrollprogram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Kontrollprogram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Ny kontroll og oppdateringer</a:t>
            </a:r>
            <a:endParaRPr lang="nb-NO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v/Gruppe for avstemming, rapportering og kontroll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 smtClean="0"/>
              <a:t>Seksjon for regnskap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Møte</a:t>
            </a:r>
            <a:r>
              <a:rPr lang="en-US" dirty="0" smtClean="0"/>
              <a:t> 23.05.2023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9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Rapport brukeroversikt SAP</a:t>
            </a:r>
            <a:endParaRPr lang="nb-N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87" y="1082675"/>
            <a:ext cx="6433026" cy="4818063"/>
          </a:xfrm>
        </p:spPr>
      </p:pic>
      <p:sp>
        <p:nvSpPr>
          <p:cNvPr id="9" name="TextBox 8"/>
          <p:cNvSpPr txBox="1"/>
          <p:nvPr/>
        </p:nvSpPr>
        <p:spPr>
          <a:xfrm>
            <a:off x="4866215" y="3030041"/>
            <a:ext cx="2632998" cy="461665"/>
          </a:xfrm>
          <a:prstGeom prst="rect">
            <a:avLst/>
          </a:prstGeom>
          <a:noFill/>
          <a:ln w="19050">
            <a:solidFill>
              <a:schemeClr val="tx1">
                <a:alpha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</a:rPr>
              <a:t>P.t. ikke publisert</a:t>
            </a:r>
            <a:endParaRPr lang="nb-NO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Oppdatert rapport prosjektkontroll – overforbruk BOA</a:t>
            </a:r>
            <a:br>
              <a:rPr lang="nb-NO" dirty="0"/>
            </a:b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360044" y="1367742"/>
            <a:ext cx="9653551" cy="4818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5062" y="3152775"/>
            <a:ext cx="1500172" cy="21633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1594587" y="3397911"/>
            <a:ext cx="1490647" cy="25777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3472295" y="3133724"/>
            <a:ext cx="3335829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Tidligere enkeltperiode. Nå periode hittil (fra prosjektets start).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3462770" y="3422886"/>
            <a:ext cx="334535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Beløpsgrense kan endres iht. enhetens egen vurdering av vesentlig beløp. Settes til 0,01 for å vise alle.</a:t>
            </a:r>
            <a:endParaRPr lang="nb-NO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85234" y="3257550"/>
            <a:ext cx="377537" cy="9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94759" y="3533775"/>
            <a:ext cx="377537" cy="9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67850" y="5657850"/>
            <a:ext cx="545746" cy="24678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7" name="TextBox 16"/>
          <p:cNvSpPr txBox="1"/>
          <p:nvPr/>
        </p:nvSpPr>
        <p:spPr>
          <a:xfrm>
            <a:off x="8558646" y="5172074"/>
            <a:ext cx="842529" cy="2308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Beløp hittil</a:t>
            </a:r>
            <a:endParaRPr lang="nb-NO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401175" y="5402906"/>
            <a:ext cx="66675" cy="2549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Oppdatert rapport prosjektkontroll – overforbruk BOA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Overforbruk/underskudd (positivt beløp) mulige årsaker: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Endring </a:t>
            </a:r>
            <a:r>
              <a:rPr lang="nb-NO" dirty="0" err="1" smtClean="0"/>
              <a:t>kontraktsbeløp</a:t>
            </a:r>
            <a:r>
              <a:rPr lang="nb-NO" dirty="0" smtClean="0"/>
              <a:t> (reduksjon </a:t>
            </a:r>
            <a:r>
              <a:rPr lang="nb-NO" dirty="0" err="1" smtClean="0"/>
              <a:t>kontraktsbeløp</a:t>
            </a:r>
            <a:r>
              <a:rPr lang="nb-NO" dirty="0" smtClean="0"/>
              <a:t>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Kostnader&gt;</a:t>
            </a:r>
            <a:r>
              <a:rPr lang="nb-NO" dirty="0" err="1" smtClean="0"/>
              <a:t>kontraktsbeløp</a:t>
            </a:r>
            <a:r>
              <a:rPr lang="nb-NO" dirty="0" smtClean="0"/>
              <a:t> p.t. (</a:t>
            </a:r>
            <a:r>
              <a:rPr lang="nb-NO" dirty="0" err="1" smtClean="0"/>
              <a:t>kontraktsbeløp</a:t>
            </a:r>
            <a:r>
              <a:rPr lang="nb-NO" dirty="0" smtClean="0"/>
              <a:t> kan være endret)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Inntekt på konto utenfor intervall for automatisk periodisering (kontogruppe 36)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Saldo fra avregning BOA 2021 (</a:t>
            </a:r>
            <a:r>
              <a:rPr lang="nb-NO" dirty="0" smtClean="0"/>
              <a:t>periodelukking)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Manglende </a:t>
            </a:r>
            <a:r>
              <a:rPr lang="nb-NO" dirty="0" err="1" smtClean="0"/>
              <a:t>kontraktsbeløp</a:t>
            </a:r>
            <a:r>
              <a:rPr lang="nb-NO" dirty="0" smtClean="0"/>
              <a:t> (0,01)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Underforbruk/overskudd (negativt beløp) mulige årsaker: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Endring </a:t>
            </a:r>
            <a:r>
              <a:rPr lang="nb-NO" dirty="0" err="1" smtClean="0"/>
              <a:t>kontraktsbeløp</a:t>
            </a:r>
            <a:r>
              <a:rPr lang="nb-NO" dirty="0" smtClean="0"/>
              <a:t> (økning </a:t>
            </a:r>
            <a:r>
              <a:rPr lang="nb-NO" dirty="0" err="1" smtClean="0"/>
              <a:t>kontraktsbeløp</a:t>
            </a:r>
            <a:r>
              <a:rPr lang="nb-NO" dirty="0" smtClean="0"/>
              <a:t>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Inntekt på konto utenfor intervall for automatisk periodisering (kontogruppe 36)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Saldo fra avregning BOA 2021 (periodelukking)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Manglende </a:t>
            </a:r>
            <a:r>
              <a:rPr lang="nb-NO" dirty="0" err="1" smtClean="0"/>
              <a:t>kontraktsbeløp</a:t>
            </a:r>
            <a:r>
              <a:rPr lang="nb-NO" dirty="0" smtClean="0"/>
              <a:t> (0,01)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903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kontroll av aktivitet på BOA-prosjekter</a:t>
            </a:r>
            <a:br>
              <a:rPr lang="nb-NO" dirty="0"/>
            </a:b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Gjelder kostnadsallokeringskontroll på BOA-prosjekter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Fokusområde fra Riksrevisjonen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Kontrollerer etterlevelse og tiltak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Leverte kontroller beskriver avvik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Ved behov for endring ser vi også samme kommentar på neste kontrollperiode (f.eks. manglende oppdatert prosjektbudsjett)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Tiltak må tidfestes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Kontrollen vil få tettere oppfølging sentralt</a:t>
            </a:r>
          </a:p>
        </p:txBody>
      </p:sp>
    </p:spTree>
    <p:extLst>
      <p:ext uri="{BB962C8B-B14F-4D97-AF65-F5344CB8AC3E}">
        <p14:creationId xmlns:p14="http://schemas.microsoft.com/office/powerpoint/2010/main" val="399972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Lokalt kontrollprogram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Oppgave ny kontroll </a:t>
            </a:r>
            <a:r>
              <a:rPr lang="nb-NO" dirty="0" smtClean="0"/>
              <a:t>(kontogruppe 67) </a:t>
            </a:r>
            <a:r>
              <a:rPr lang="nb-NO" dirty="0"/>
              <a:t>distribueres ved kontrollperiode </a:t>
            </a:r>
            <a:r>
              <a:rPr lang="nb-NO" dirty="0" smtClean="0"/>
              <a:t>202305</a:t>
            </a:r>
            <a:endParaRPr lang="nb-NO" dirty="0"/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Presentasjon blir publisert for </a:t>
            </a:r>
            <a:r>
              <a:rPr lang="nb-NO" dirty="0" err="1"/>
              <a:t>nedlasting</a:t>
            </a:r>
            <a:r>
              <a:rPr lang="nb-NO" dirty="0"/>
              <a:t>:</a:t>
            </a:r>
          </a:p>
          <a:p>
            <a:pPr lvl="1"/>
            <a:r>
              <a:rPr lang="nb-NO" dirty="0">
                <a:hlinkClick r:id="rId2"/>
              </a:rPr>
              <a:t>https://www.uio.no/for-ansatte/arbeidsstotte/okonomi/lokalt-kontrollprogram/</a:t>
            </a:r>
            <a:endParaRPr lang="nb-NO" dirty="0"/>
          </a:p>
          <a:p>
            <a:pPr marL="239727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239727" indent="-342900">
              <a:buFont typeface="Arial" panose="020B0604020202020204" pitchFamily="34" charset="0"/>
              <a:buChar char="•"/>
            </a:pPr>
            <a:r>
              <a:rPr lang="nb-NO" dirty="0"/>
              <a:t>Spørsmål og henvendelser lokalt kontrollprogram:</a:t>
            </a:r>
          </a:p>
          <a:p>
            <a:pPr marL="2846510" lvl="6" indent="0">
              <a:buNone/>
            </a:pPr>
            <a:endParaRPr lang="nb-NO" dirty="0"/>
          </a:p>
          <a:p>
            <a:pPr marL="2846510" lvl="6" indent="0">
              <a:buNone/>
            </a:pPr>
            <a:r>
              <a:rPr lang="nb-NO" dirty="0"/>
              <a:t>E-post: </a:t>
            </a:r>
            <a:r>
              <a:rPr lang="nb-NO" dirty="0">
                <a:hlinkClick r:id="rId3"/>
              </a:rPr>
              <a:t>kontrollprogram@admin.uio.no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8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Presentasjon av ny kontroll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Konteringskontroll kontogruppe 67 Kjøp av konsulenttjenester og andre fremmede tjenester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Status fra sentral kontroll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Oppdatert kontroll brukertilganger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Brukertilgang SAP inkluderes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Oppdatert rapport prosjektkontroll – overforbruk BOA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Oppfølging kontroll av aktivitet på BOA-prosjekter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019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Lokalt kontrollprogram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dirty="0"/>
              <a:t>Følgende områder omfattes av lokalt kontrollprogram:</a:t>
            </a:r>
          </a:p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938" y="1471549"/>
            <a:ext cx="10566400" cy="4608512"/>
          </a:xfrm>
        </p:spPr>
        <p:txBody>
          <a:bodyPr/>
          <a:lstStyle/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3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0575" y="2136449"/>
            <a:ext cx="4050705" cy="1375872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Inntekter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R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isiko for feil klassifisering, ufullstendighet og periodisering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33615" y="2324457"/>
            <a:ext cx="3461047" cy="188007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Kostnader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Risiko for feil klassifisering, periodisering og gyldighet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 flipH="1">
            <a:off x="1015996" y="3324313"/>
            <a:ext cx="3991837" cy="2546647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latin typeface="+mj-lt"/>
              </a:rPr>
              <a:t>Bidrags- og oppdragsaktivitet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Risiko for feil prosjektklassifisering, manglende kostnadsregistrering, manglende</a:t>
            </a:r>
            <a:r>
              <a:rPr kumimoji="0" lang="nb-NO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oppfølging av overforbruk/underskudd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63254" y="4315626"/>
            <a:ext cx="4359310" cy="1860134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Etterlevelse</a:t>
            </a:r>
            <a:r>
              <a:rPr kumimoji="0" lang="nb-NO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av lover og regler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aseline="0" dirty="0">
                <a:latin typeface="Arial" charset="0"/>
                <a:ea typeface="ヒラギノ角ゴ Pro W3" charset="-128"/>
                <a:cs typeface="ヒラギノ角ゴ Pro W3" charset="-128"/>
              </a:rPr>
              <a:t>Risiko</a:t>
            </a: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 for brudd av regler i SPH, BOA-reglementet, dokumentasjonskrav fra EU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65579" y="2555193"/>
            <a:ext cx="3482906" cy="1649338"/>
          </a:xfrm>
          <a:prstGeom prst="ellipse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Generelle kontroller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Risiko for tilgang til økonomisystem uten tjenstlig behov og myndighet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97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kontroll kontogruppe 67 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67 Kjøp </a:t>
            </a:r>
            <a:r>
              <a:rPr lang="nb-NO" dirty="0"/>
              <a:t>av konsulenttjenester og andre fremmede </a:t>
            </a:r>
            <a:r>
              <a:rPr lang="nb-NO" dirty="0" smtClean="0"/>
              <a:t>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Kontogruppe 67 gjenstand for ekstra oppmerksomhet fra </a:t>
            </a:r>
            <a:r>
              <a:rPr lang="nb-NO" dirty="0" smtClean="0"/>
              <a:t>staten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Kunnskapsdepartementet iht. effektivisering av konsulentbruk oppgitt i tildelingsbrev for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72" y="3256233"/>
            <a:ext cx="10193173" cy="199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05746" y="4251734"/>
            <a:ext cx="2873828" cy="35589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25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kontroll kontogruppe 67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670-673 skal kun inneholde konsulenttjenester etter denne definisjon: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«En konsulent er en ekstern (fysisk eller juridisk) person med </a:t>
            </a:r>
            <a:r>
              <a:rPr lang="nb-NO" b="1" dirty="0"/>
              <a:t>spesialkompetanse</a:t>
            </a:r>
            <a:r>
              <a:rPr lang="nb-NO" dirty="0"/>
              <a:t> som for en </a:t>
            </a:r>
            <a:r>
              <a:rPr lang="nb-NO" b="1" dirty="0"/>
              <a:t>tidsavgrenset periode </a:t>
            </a:r>
            <a:r>
              <a:rPr lang="nb-NO" dirty="0"/>
              <a:t>engasjeres av virksomheten for å utføre en </a:t>
            </a:r>
            <a:r>
              <a:rPr lang="nb-NO" b="1" dirty="0"/>
              <a:t>konkret definert oppgave</a:t>
            </a:r>
            <a:r>
              <a:rPr lang="nb-NO" dirty="0" smtClean="0"/>
              <a:t>»</a:t>
            </a:r>
            <a:endParaRPr lang="nb-NO" dirty="0"/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Gjelder kjøp </a:t>
            </a:r>
            <a:r>
              <a:rPr lang="nb-NO" dirty="0"/>
              <a:t>av konsulenttjenester hvor det leveres </a:t>
            </a:r>
            <a:r>
              <a:rPr lang="nb-NO" b="1" dirty="0"/>
              <a:t>spesialkompetanse som ikke UiO selv innehar</a:t>
            </a:r>
            <a:r>
              <a:rPr lang="nb-NO" dirty="0"/>
              <a:t> innenfor teknisk-administrative tjenester.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674 Innleie av vikarer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Innleie av </a:t>
            </a:r>
            <a:r>
              <a:rPr lang="nb-NO" b="1" dirty="0" smtClean="0"/>
              <a:t>vikarer</a:t>
            </a:r>
            <a:r>
              <a:rPr lang="nb-NO" dirty="0" smtClean="0"/>
              <a:t> for å utføre arbeidsoppgaver som normalt utføres av egne ansatte. Gjelder også </a:t>
            </a:r>
            <a:r>
              <a:rPr lang="nb-NO" b="1" dirty="0" smtClean="0"/>
              <a:t>midlertidig tilleggskapasitet </a:t>
            </a:r>
            <a:r>
              <a:rPr lang="nb-NO" dirty="0" smtClean="0"/>
              <a:t>som ikke krever spesialkompetanse.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675-679 Driftstjenester IKT/lønn og regnskap/andre </a:t>
            </a:r>
            <a:r>
              <a:rPr lang="nb-NO" dirty="0"/>
              <a:t>fremmede tjenester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/>
              <a:t>Kjøp av tjenester </a:t>
            </a:r>
            <a:r>
              <a:rPr lang="nb-NO" dirty="0" smtClean="0"/>
              <a:t>til </a:t>
            </a:r>
            <a:r>
              <a:rPr lang="nb-NO" b="1" dirty="0" smtClean="0"/>
              <a:t>løpende/ordinær drift </a:t>
            </a:r>
            <a:r>
              <a:rPr lang="nb-NO" dirty="0" smtClean="0"/>
              <a:t>som </a:t>
            </a:r>
            <a:r>
              <a:rPr lang="nb-NO" dirty="0"/>
              <a:t>faller </a:t>
            </a:r>
            <a:r>
              <a:rPr lang="nb-NO" b="1" dirty="0"/>
              <a:t>utenfor definisjonen for konsulenttjenester</a:t>
            </a:r>
            <a:r>
              <a:rPr lang="nb-NO" dirty="0" smtClean="0"/>
              <a:t>. F.eks. lisenskostnader </a:t>
            </a:r>
            <a:r>
              <a:rPr lang="nb-NO" dirty="0"/>
              <a:t>for lønns- og regnskapskunder av DFØ føres på denne kontoen.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107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kontroll kontogruppe 67</a:t>
            </a:r>
            <a:endParaRPr lang="nb-N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49" y="1082675"/>
            <a:ext cx="7334302" cy="4818063"/>
          </a:xfrm>
        </p:spPr>
      </p:pic>
      <p:sp>
        <p:nvSpPr>
          <p:cNvPr id="9" name="TextBox 8"/>
          <p:cNvSpPr txBox="1"/>
          <p:nvPr/>
        </p:nvSpPr>
        <p:spPr>
          <a:xfrm>
            <a:off x="7836310" y="3271110"/>
            <a:ext cx="3430057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</a:rPr>
              <a:t>Publiseres </a:t>
            </a:r>
            <a:r>
              <a:rPr lang="nb-NO" sz="2400" dirty="0" err="1" smtClean="0">
                <a:solidFill>
                  <a:schemeClr val="bg1">
                    <a:lumMod val="75000"/>
                  </a:schemeClr>
                </a:solidFill>
              </a:rPr>
              <a:t>ifm</a:t>
            </a: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</a:rPr>
              <a:t>. distribusjon av oppgaver i TM for kontrollperiode 202305</a:t>
            </a:r>
            <a:endParaRPr lang="nb-NO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sentral kontroll	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Konteringskontroll kontogruppe 67 tom. periode 202304</a:t>
            </a:r>
          </a:p>
          <a:p>
            <a:pPr marL="903296" lvl="1" indent="-342900">
              <a:buFont typeface="Arial" panose="020B0604020202020204" pitchFamily="34" charset="0"/>
              <a:buChar char="•"/>
            </a:pPr>
            <a:r>
              <a:rPr lang="nb-NO" dirty="0" smtClean="0"/>
              <a:t>Eksempler på avvik: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Kjøp</a:t>
            </a:r>
            <a:r>
              <a:rPr lang="nb-NO" dirty="0" smtClean="0"/>
              <a:t> av utstyr/materiell/inventar (kontogruppe 65)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Leie</a:t>
            </a:r>
            <a:r>
              <a:rPr lang="nb-NO" dirty="0" smtClean="0"/>
              <a:t> av utstyr (kontogruppe 64)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b="1" dirty="0" smtClean="0"/>
              <a:t>Reparasjon og vedlikehold </a:t>
            </a:r>
            <a:r>
              <a:rPr lang="nb-NO" dirty="0" smtClean="0"/>
              <a:t>(kontogruppe 66)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Standard </a:t>
            </a:r>
            <a:r>
              <a:rPr lang="nb-NO" b="1" dirty="0" smtClean="0"/>
              <a:t>kurs</a:t>
            </a:r>
            <a:r>
              <a:rPr lang="nb-NO" dirty="0" smtClean="0"/>
              <a:t> (f.eks. førstehjelpskurs) (kontogruppe 68 hvis kompetansegivende)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Persontransport og leie av buss ≠ 6794 Kjøp av transporttjenester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r>
              <a:rPr lang="nb-NO" dirty="0" smtClean="0"/>
              <a:t>Stillingsannonser (kontogruppe 68)</a:t>
            </a:r>
          </a:p>
          <a:p>
            <a:pPr marL="1360519" lvl="2" indent="-34290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3032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Rapport konteringskontroll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8"/>
          </p:nvPr>
        </p:nvPicPr>
        <p:blipFill>
          <a:blip r:embed="rId2"/>
          <a:stretch>
            <a:fillRect/>
          </a:stretch>
        </p:blipFill>
        <p:spPr>
          <a:xfrm>
            <a:off x="842230" y="1857941"/>
            <a:ext cx="10507541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Oppdatert kontroll brukertilgang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Kontrollen er utvidet med brukertilgang SAP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Ny rapport i </a:t>
            </a:r>
            <a:r>
              <a:rPr lang="nb-NO" dirty="0" err="1" smtClean="0"/>
              <a:t>Tableau</a:t>
            </a:r>
            <a:endParaRPr lang="nb-NO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Benyttes på samme måte som Brukeroversikt Unit4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smtClean="0"/>
              <a:t>Gjennomføres ved neste kontrollperiode for brukertilgang 202307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2565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5a9c032-1c21-4297-bc4a-1b0e359a6c15"/>
    <ds:schemaRef ds:uri="http://purl.org/dc/elements/1.1/"/>
    <ds:schemaRef ds:uri="e5e35b8c-bb2a-40e7-acd7-beed1d1f14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1294</TotalTime>
  <Words>632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Arial, sans-serif</vt:lpstr>
      <vt:lpstr>Calibri</vt:lpstr>
      <vt:lpstr>Wingdings</vt:lpstr>
      <vt:lpstr>ヒラギノ角ゴ Pro W3</vt:lpstr>
      <vt:lpstr>Office Theme</vt:lpstr>
      <vt:lpstr>think-cell Slide</vt:lpstr>
      <vt:lpstr>Kontrollprogram</vt:lpstr>
      <vt:lpstr>Agenda</vt:lpstr>
      <vt:lpstr>Lokalt kontrollprogram</vt:lpstr>
      <vt:lpstr>Ny kontroll kontogruppe 67 </vt:lpstr>
      <vt:lpstr>Ny kontroll kontogruppe 67</vt:lpstr>
      <vt:lpstr>Ny kontroll kontogruppe 67</vt:lpstr>
      <vt:lpstr>Status sentral kontroll </vt:lpstr>
      <vt:lpstr>Rapport konteringskontroll</vt:lpstr>
      <vt:lpstr>Oppdatert kontroll brukertilgang</vt:lpstr>
      <vt:lpstr>Rapport brukeroversikt SAP</vt:lpstr>
      <vt:lpstr>Oppdatert rapport prosjektkontroll – overforbruk BOA </vt:lpstr>
      <vt:lpstr>Oppdatert rapport prosjektkontroll – overforbruk BOA</vt:lpstr>
      <vt:lpstr>Oppfølging kontroll av aktivitet på BOA-prosjekter </vt:lpstr>
      <vt:lpstr>Lokalt kontrollprogram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Erlend Skare</dc:creator>
  <cp:lastModifiedBy>Morten Erlend Skare</cp:lastModifiedBy>
  <cp:revision>45</cp:revision>
  <dcterms:created xsi:type="dcterms:W3CDTF">2023-04-14T08:45:00Z</dcterms:created>
  <dcterms:modified xsi:type="dcterms:W3CDTF">2023-05-22T13:01:06Z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