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7" r:id="rId3"/>
    <p:sldId id="258" r:id="rId4"/>
    <p:sldId id="268" r:id="rId5"/>
    <p:sldId id="259" r:id="rId6"/>
    <p:sldId id="260" r:id="rId7"/>
    <p:sldId id="269"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361" autoAdjust="0"/>
  </p:normalViewPr>
  <p:slideViewPr>
    <p:cSldViewPr snapToGrid="0">
      <p:cViewPr varScale="1">
        <p:scale>
          <a:sx n="83" d="100"/>
          <a:sy n="83"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BD35B2-1129-440C-84FC-96EAAF9321CB}" type="datetimeFigureOut">
              <a:rPr lang="nb-NO" smtClean="0"/>
              <a:t>14.11.2023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780DB-468A-41B6-BE20-AD42C20BB210}" type="slidenum">
              <a:rPr lang="nb-NO" smtClean="0"/>
              <a:t>‹#›</a:t>
            </a:fld>
            <a:endParaRPr lang="nb-NO"/>
          </a:p>
        </p:txBody>
      </p:sp>
    </p:spTree>
    <p:extLst>
      <p:ext uri="{BB962C8B-B14F-4D97-AF65-F5344CB8AC3E}">
        <p14:creationId xmlns:p14="http://schemas.microsoft.com/office/powerpoint/2010/main" val="2417098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Til instituttleder/senterleder/HR: Husk å ta opp malen for disposisjon for sakkyndig vurdering i møte. Det slik at disposisjon og regelverk kan gjennomgås og leder få anledning til å avklare </a:t>
            </a:r>
            <a:r>
              <a:rPr lang="nb-NO" dirty="0" err="1"/>
              <a:t>evt</a:t>
            </a:r>
            <a:r>
              <a:rPr lang="nb-NO" dirty="0"/>
              <a:t> spørsmål underveis. </a:t>
            </a:r>
          </a:p>
          <a:p>
            <a:r>
              <a:rPr lang="nb-NO" dirty="0"/>
              <a:t>Det anbefales også at institutt/senterleder tydeliggjør kravene i kunngjøringsteksten, faglig profil mv. , slik at komiteen blir sikre på hvordan dette </a:t>
            </a:r>
            <a:r>
              <a:rPr lang="nb-NO"/>
              <a:t>skal forstås. </a:t>
            </a:r>
            <a:endParaRPr lang="nb-NO" dirty="0"/>
          </a:p>
        </p:txBody>
      </p:sp>
      <p:sp>
        <p:nvSpPr>
          <p:cNvPr id="4" name="Plassholder for lysbildenummer 3"/>
          <p:cNvSpPr>
            <a:spLocks noGrp="1"/>
          </p:cNvSpPr>
          <p:nvPr>
            <p:ph type="sldNum" sz="quarter" idx="5"/>
          </p:nvPr>
        </p:nvSpPr>
        <p:spPr/>
        <p:txBody>
          <a:bodyPr/>
          <a:lstStyle/>
          <a:p>
            <a:fld id="{5DB780DB-468A-41B6-BE20-AD42C20BB210}" type="slidenum">
              <a:rPr lang="nb-NO" smtClean="0"/>
              <a:t>2</a:t>
            </a:fld>
            <a:endParaRPr lang="nb-NO"/>
          </a:p>
        </p:txBody>
      </p:sp>
    </p:spTree>
    <p:extLst>
      <p:ext uri="{BB962C8B-B14F-4D97-AF65-F5344CB8AC3E}">
        <p14:creationId xmlns:p14="http://schemas.microsoft.com/office/powerpoint/2010/main" val="52279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DB780DB-468A-41B6-BE20-AD42C20BB210}" type="slidenum">
              <a:rPr lang="nb-NO" smtClean="0"/>
              <a:t>5</a:t>
            </a:fld>
            <a:endParaRPr lang="nb-NO"/>
          </a:p>
        </p:txBody>
      </p:sp>
    </p:spTree>
    <p:extLst>
      <p:ext uri="{BB962C8B-B14F-4D97-AF65-F5344CB8AC3E}">
        <p14:creationId xmlns:p14="http://schemas.microsoft.com/office/powerpoint/2010/main" val="1969749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C13191-C472-4BC0-8915-5FCFE59A97BE}"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131684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13191-C472-4BC0-8915-5FCFE59A97BE}"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198025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13191-C472-4BC0-8915-5FCFE59A97BE}"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2271553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Forside fullbredde UiO Innhold (Full)">
    <p:spTree>
      <p:nvGrpSpPr>
        <p:cNvPr id="1" name=""/>
        <p:cNvGrpSpPr/>
        <p:nvPr/>
      </p:nvGrpSpPr>
      <p:grpSpPr>
        <a:xfrm>
          <a:off x="0" y="0"/>
          <a:ext cx="0" cy="0"/>
          <a:chOff x="0" y="0"/>
          <a:chExt cx="0" cy="0"/>
        </a:xfrm>
      </p:grpSpPr>
      <p:sp>
        <p:nvSpPr>
          <p:cNvPr id="23" name="Text Placeholder 2" descr="Bakgrunn">
            <a:extLst>
              <a:ext uri="{FF2B5EF4-FFF2-40B4-BE49-F238E27FC236}">
                <a16:creationId xmlns:a16="http://schemas.microsoft.com/office/drawing/2014/main" id="{8BFE38FF-9625-44DF-B333-387F961202AA}"/>
              </a:ext>
            </a:extLst>
          </p:cNvPr>
          <p:cNvSpPr>
            <a:spLocks noGrp="1"/>
          </p:cNvSpPr>
          <p:nvPr>
            <p:ph type="body" sz="quarter" idx="18" hasCustomPrompt="1"/>
          </p:nvPr>
        </p:nvSpPr>
        <p:spPr>
          <a:xfrm>
            <a:off x="0" y="0"/>
            <a:ext cx="12188597" cy="6946900"/>
          </a:xfrm>
          <a:solidFill>
            <a:schemeClr val="bg1"/>
          </a:solidFill>
        </p:spPr>
        <p:txBody>
          <a:bodyPr/>
          <a:lstStyle>
            <a:lvl1pPr marL="0" indent="0">
              <a:buNone/>
              <a:defRPr sz="200">
                <a:solidFill>
                  <a:srgbClr val="010000"/>
                </a:solidFill>
              </a:defRPr>
            </a:lvl1pPr>
          </a:lstStyle>
          <a:p>
            <a:pPr lvl="0"/>
            <a:r>
              <a:rPr lang="en-US" dirty="0"/>
              <a:t> </a:t>
            </a:r>
          </a:p>
        </p:txBody>
      </p:sp>
      <p:sp>
        <p:nvSpPr>
          <p:cNvPr id="18" name="Content Placeholder 17">
            <a:extLst>
              <a:ext uri="{FF2B5EF4-FFF2-40B4-BE49-F238E27FC236}">
                <a16:creationId xmlns:a16="http://schemas.microsoft.com/office/drawing/2014/main" id="{EF08E9A7-5845-4082-8C4F-E26A3EA6418A}"/>
              </a:ext>
            </a:extLst>
          </p:cNvPr>
          <p:cNvSpPr>
            <a:spLocks noGrp="1"/>
          </p:cNvSpPr>
          <p:nvPr>
            <p:ph sz="quarter" idx="12" hasCustomPrompt="1"/>
          </p:nvPr>
        </p:nvSpPr>
        <p:spPr>
          <a:xfrm>
            <a:off x="0" y="0"/>
            <a:ext cx="12192000" cy="6946900"/>
          </a:xfrm>
          <a:prstGeom prst="rect">
            <a:avLst/>
          </a:prstGeom>
          <a:noFill/>
        </p:spPr>
        <p:txBody>
          <a:bodyPr lIns="0" tIns="0" rIns="0" bIns="0"/>
          <a:lstStyle>
            <a:lvl1pPr>
              <a:buNone/>
              <a:defRPr/>
            </a:lvl1pPr>
          </a:lstStyle>
          <a:p>
            <a:pPr lvl="0"/>
            <a:r>
              <a:rPr lang="nb-NO" dirty="0"/>
              <a:t> </a:t>
            </a:r>
            <a:endParaRPr lang="en-US" dirty="0"/>
          </a:p>
        </p:txBody>
      </p:sp>
      <p:sp>
        <p:nvSpPr>
          <p:cNvPr id="25" name="Text Placeholder 6" descr="Logo Universitetet i oslo">
            <a:extLst>
              <a:ext uri="{FF2B5EF4-FFF2-40B4-BE49-F238E27FC236}">
                <a16:creationId xmlns:a16="http://schemas.microsoft.com/office/drawing/2014/main" id="{50027A71-34C3-4277-9DC8-33989675B439}"/>
              </a:ext>
            </a:extLst>
          </p:cNvPr>
          <p:cNvSpPr>
            <a:spLocks noGrp="1"/>
          </p:cNvSpPr>
          <p:nvPr>
            <p:ph type="body" sz="quarter" idx="19" hasCustomPrompt="1"/>
          </p:nvPr>
        </p:nvSpPr>
        <p:spPr>
          <a:xfrm>
            <a:off x="386112" y="381854"/>
            <a:ext cx="5619582" cy="1116919"/>
          </a:xfrm>
          <a:blipFill>
            <a:blip r:embed="rId2">
              <a:extLst>
                <a:ext uri="{96DAC541-7B7A-43D3-8B79-37D633B846F1}">
                  <asvg:svgBlip xmlns:asvg="http://schemas.microsoft.com/office/drawing/2016/SVG/main" r:embed="rId3"/>
                </a:ext>
              </a:extLst>
            </a:blip>
            <a:stretch>
              <a:fillRect/>
            </a:stretch>
          </a:blipFill>
        </p:spPr>
        <p:txBody>
          <a:bodyPr/>
          <a:lstStyle>
            <a:lvl1pPr>
              <a:buNone/>
              <a:defRPr/>
            </a:lvl1pPr>
          </a:lstStyle>
          <a:p>
            <a:pPr lvl="0"/>
            <a:r>
              <a:rPr lang="nb-NO" dirty="0"/>
              <a:t> </a:t>
            </a:r>
            <a:endParaRPr lang="en-US" dirty="0"/>
          </a:p>
        </p:txBody>
      </p:sp>
      <p:sp>
        <p:nvSpPr>
          <p:cNvPr id="24" name="Text Placeholder 4" descr="UiO segl">
            <a:extLst>
              <a:ext uri="{FF2B5EF4-FFF2-40B4-BE49-F238E27FC236}">
                <a16:creationId xmlns:a16="http://schemas.microsoft.com/office/drawing/2014/main" id="{4826FBBD-4B21-4F4F-940C-B2F17405B175}"/>
              </a:ext>
            </a:extLst>
          </p:cNvPr>
          <p:cNvSpPr>
            <a:spLocks noGrp="1"/>
          </p:cNvSpPr>
          <p:nvPr>
            <p:ph type="body" sz="quarter" idx="14" hasCustomPrompt="1"/>
          </p:nvPr>
        </p:nvSpPr>
        <p:spPr>
          <a:xfrm>
            <a:off x="10785613" y="5457092"/>
            <a:ext cx="1025436" cy="1025421"/>
          </a:xfrm>
          <a:blipFill>
            <a:blip r:embed="rId4">
              <a:extLst>
                <a:ext uri="{96DAC541-7B7A-43D3-8B79-37D633B846F1}">
                  <asvg:svgBlip xmlns:asvg="http://schemas.microsoft.com/office/drawing/2016/SVG/main" r:embed="rId5"/>
                </a:ext>
              </a:extLst>
            </a:blip>
            <a:stretch>
              <a:fillRect/>
            </a:stretch>
          </a:blipFill>
        </p:spPr>
        <p:txBody>
          <a:bodyPr/>
          <a:lstStyle>
            <a:lvl1pPr>
              <a:buNone/>
              <a:defRPr sz="100"/>
            </a:lvl1pPr>
          </a:lstStyle>
          <a:p>
            <a:pPr lvl="0"/>
            <a:r>
              <a:rPr lang="nb-NO" dirty="0"/>
              <a:t> </a:t>
            </a:r>
            <a:endParaRPr lang="en-US" dirty="0"/>
          </a:p>
        </p:txBody>
      </p:sp>
      <p:sp>
        <p:nvSpPr>
          <p:cNvPr id="10" name="addin_colorlist" hidden="1">
            <a:extLst>
              <a:ext uri="{FF2B5EF4-FFF2-40B4-BE49-F238E27FC236}">
                <a16:creationId xmlns:a16="http://schemas.microsoft.com/office/drawing/2014/main" id="{B0379490-61FF-4C9C-B44F-5DD7CB40C36C}"/>
              </a:ext>
            </a:extLst>
          </p:cNvPr>
          <p:cNvSpPr/>
          <p:nvPr userDrawn="1"/>
        </p:nvSpPr>
        <p:spPr>
          <a:xfrm>
            <a:off x="0" y="-1472189"/>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kapforHvit</a:t>
            </a:r>
            <a:r>
              <a:rPr lang="nb-NO" dirty="0"/>
              <a:t>, kapfor1, kapfor4, kapfor5, kapfor6, kapfor7</a:t>
            </a:r>
          </a:p>
        </p:txBody>
      </p:sp>
      <p:sp>
        <p:nvSpPr>
          <p:cNvPr id="11" name="addin_colorbox" hidden="1">
            <a:extLst>
              <a:ext uri="{FF2B5EF4-FFF2-40B4-BE49-F238E27FC236}">
                <a16:creationId xmlns:a16="http://schemas.microsoft.com/office/drawing/2014/main" id="{6B42BF81-FF18-4115-85FC-CE7803CA65FB}"/>
              </a:ext>
            </a:extLst>
          </p:cNvPr>
          <p:cNvSpPr/>
          <p:nvPr userDrawn="1"/>
        </p:nvSpPr>
        <p:spPr>
          <a:xfrm>
            <a:off x="4861870" y="-1512609"/>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addin_colorbox</a:t>
            </a:r>
            <a:endParaRPr lang="nb-NO" dirty="0"/>
          </a:p>
        </p:txBody>
      </p:sp>
      <p:sp>
        <p:nvSpPr>
          <p:cNvPr id="12" name="addin_title" hidden="1">
            <a:extLst>
              <a:ext uri="{FF2B5EF4-FFF2-40B4-BE49-F238E27FC236}">
                <a16:creationId xmlns:a16="http://schemas.microsoft.com/office/drawing/2014/main" id="{418CE57E-2D37-4EE5-B26D-DFEAE88A1535}"/>
              </a:ext>
            </a:extLst>
          </p:cNvPr>
          <p:cNvSpPr/>
          <p:nvPr userDrawn="1"/>
        </p:nvSpPr>
        <p:spPr>
          <a:xfrm>
            <a:off x="9723740" y="-1512609"/>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addin_title</a:t>
            </a:r>
            <a:endParaRPr lang="nb-NO" dirty="0"/>
          </a:p>
        </p:txBody>
      </p:sp>
      <p:sp>
        <p:nvSpPr>
          <p:cNvPr id="15" name="addin_text" hidden="1">
            <a:extLst>
              <a:ext uri="{FF2B5EF4-FFF2-40B4-BE49-F238E27FC236}">
                <a16:creationId xmlns:a16="http://schemas.microsoft.com/office/drawing/2014/main" id="{CD630040-B997-4A94-A37F-E93FDB1C7D5A}"/>
              </a:ext>
            </a:extLst>
          </p:cNvPr>
          <p:cNvSpPr/>
          <p:nvPr userDrawn="1"/>
        </p:nvSpPr>
        <p:spPr>
          <a:xfrm>
            <a:off x="0" y="-861100"/>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addin_text</a:t>
            </a:r>
            <a:endParaRPr lang="nb-NO" dirty="0"/>
          </a:p>
        </p:txBody>
      </p:sp>
      <p:sp>
        <p:nvSpPr>
          <p:cNvPr id="16" name="addin_image" hidden="1">
            <a:extLst>
              <a:ext uri="{FF2B5EF4-FFF2-40B4-BE49-F238E27FC236}">
                <a16:creationId xmlns:a16="http://schemas.microsoft.com/office/drawing/2014/main" id="{D0D1E4AF-887F-464D-A7A3-31F992900690}"/>
              </a:ext>
            </a:extLst>
          </p:cNvPr>
          <p:cNvSpPr/>
          <p:nvPr userDrawn="1"/>
        </p:nvSpPr>
        <p:spPr>
          <a:xfrm>
            <a:off x="2505076" y="-861100"/>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addin_image</a:t>
            </a:r>
            <a:endParaRPr lang="nb-NO" dirty="0"/>
          </a:p>
        </p:txBody>
      </p:sp>
      <p:sp>
        <p:nvSpPr>
          <p:cNvPr id="17" name="addin_grouplist" hidden="1">
            <a:extLst>
              <a:ext uri="{FF2B5EF4-FFF2-40B4-BE49-F238E27FC236}">
                <a16:creationId xmlns:a16="http://schemas.microsoft.com/office/drawing/2014/main" id="{96031079-7FE0-4679-A5A0-0F53F6C3A5B5}"/>
              </a:ext>
            </a:extLst>
          </p:cNvPr>
          <p:cNvSpPr/>
          <p:nvPr userDrawn="1"/>
        </p:nvSpPr>
        <p:spPr>
          <a:xfrm>
            <a:off x="4973338" y="-861100"/>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900" kern="1200" dirty="0" err="1">
                <a:solidFill>
                  <a:schemeClr val="lt1"/>
                </a:solidFill>
                <a:latin typeface="+mn-lt"/>
                <a:ea typeface="+mn-ea"/>
                <a:cs typeface="+mn-cs"/>
              </a:rPr>
              <a:t>SkiftBakgrunnGroup</a:t>
            </a:r>
            <a:endParaRPr lang="nb-NO" dirty="0"/>
          </a:p>
        </p:txBody>
      </p:sp>
      <p:sp>
        <p:nvSpPr>
          <p:cNvPr id="19" name="addin_logo" hidden="1">
            <a:extLst>
              <a:ext uri="{FF2B5EF4-FFF2-40B4-BE49-F238E27FC236}">
                <a16:creationId xmlns:a16="http://schemas.microsoft.com/office/drawing/2014/main" id="{9ABE3E70-DF6A-4CC2-9E35-9346CEDB8C5A}"/>
              </a:ext>
            </a:extLst>
          </p:cNvPr>
          <p:cNvSpPr/>
          <p:nvPr userDrawn="1"/>
        </p:nvSpPr>
        <p:spPr>
          <a:xfrm>
            <a:off x="7441600" y="-861100"/>
            <a:ext cx="2356794" cy="521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err="1"/>
              <a:t>addin_logo</a:t>
            </a:r>
            <a:endParaRPr lang="nb-NO" dirty="0"/>
          </a:p>
        </p:txBody>
      </p:sp>
      <p:pic>
        <p:nvPicPr>
          <p:cNvPr id="20" name="logo_hvit" descr="UiO Segl" hidden="1">
            <a:extLst>
              <a:ext uri="{FF2B5EF4-FFF2-40B4-BE49-F238E27FC236}">
                <a16:creationId xmlns:a16="http://schemas.microsoft.com/office/drawing/2014/main" id="{A35AF58C-1F83-4C12-A068-80E9CC398435}"/>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785613" y="5457092"/>
            <a:ext cx="1025436" cy="1025436"/>
          </a:xfrm>
          <a:prstGeom prst="rect">
            <a:avLst/>
          </a:prstGeom>
        </p:spPr>
      </p:pic>
      <p:pic>
        <p:nvPicPr>
          <p:cNvPr id="21" name="logo_sort" descr="UiO Segl" hidden="1">
            <a:extLst>
              <a:ext uri="{FF2B5EF4-FFF2-40B4-BE49-F238E27FC236}">
                <a16:creationId xmlns:a16="http://schemas.microsoft.com/office/drawing/2014/main" id="{D7BA3FF9-8E23-4D04-8078-E40403A8D745}"/>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10785614" y="5457093"/>
            <a:ext cx="1025421" cy="1025421"/>
          </a:xfrm>
          <a:prstGeom prst="rect">
            <a:avLst/>
          </a:prstGeom>
        </p:spPr>
      </p:pic>
      <p:sp>
        <p:nvSpPr>
          <p:cNvPr id="22" name="Title 6">
            <a:extLst>
              <a:ext uri="{FF2B5EF4-FFF2-40B4-BE49-F238E27FC236}">
                <a16:creationId xmlns:a16="http://schemas.microsoft.com/office/drawing/2014/main" id="{C84774D4-5C7C-4730-82A6-82F5EF820D5C}"/>
              </a:ext>
            </a:extLst>
          </p:cNvPr>
          <p:cNvSpPr>
            <a:spLocks noGrp="1"/>
          </p:cNvSpPr>
          <p:nvPr>
            <p:ph type="title"/>
          </p:nvPr>
        </p:nvSpPr>
        <p:spPr>
          <a:xfrm>
            <a:off x="2463594" y="2235549"/>
            <a:ext cx="5611203" cy="1797779"/>
          </a:xfrm>
        </p:spPr>
        <p:txBody>
          <a:bodyPr/>
          <a:lstStyle>
            <a:lvl1pPr>
              <a:lnSpc>
                <a:spcPct val="100000"/>
              </a:lnSpc>
              <a:defRPr sz="4500">
                <a:highlight>
                  <a:srgbClr val="FFFFFF"/>
                </a:highlight>
              </a:defRPr>
            </a:lvl1pPr>
          </a:lstStyle>
          <a:p>
            <a:r>
              <a:rPr lang="nb-NO"/>
              <a:t>Klikk for å redigere tittelstil</a:t>
            </a:r>
            <a:endParaRPr lang="en-US" dirty="0"/>
          </a:p>
        </p:txBody>
      </p:sp>
      <p:sp>
        <p:nvSpPr>
          <p:cNvPr id="30" name="Text Placeholder 3">
            <a:extLst>
              <a:ext uri="{FF2B5EF4-FFF2-40B4-BE49-F238E27FC236}">
                <a16:creationId xmlns:a16="http://schemas.microsoft.com/office/drawing/2014/main" id="{2E575EDC-3ABC-432B-9C97-25626161EF0B}"/>
              </a:ext>
            </a:extLst>
          </p:cNvPr>
          <p:cNvSpPr>
            <a:spLocks noGrp="1"/>
          </p:cNvSpPr>
          <p:nvPr>
            <p:ph type="body" sz="quarter" idx="20" hasCustomPrompt="1"/>
          </p:nvPr>
        </p:nvSpPr>
        <p:spPr>
          <a:xfrm>
            <a:off x="2463594" y="4237773"/>
            <a:ext cx="5716962" cy="757238"/>
          </a:xfrm>
        </p:spPr>
        <p:txBody>
          <a:bodyPr/>
          <a:lstStyle>
            <a:lvl1pPr marL="0" indent="0">
              <a:spcBef>
                <a:spcPts val="0"/>
              </a:spcBef>
              <a:buNone/>
              <a:defRPr>
                <a:highlight>
                  <a:srgbClr val="FFFFFF"/>
                </a:highlight>
              </a:defRPr>
            </a:lvl1pPr>
          </a:lstStyle>
          <a:p>
            <a:pPr lvl="0"/>
            <a:r>
              <a:rPr lang="en-US" dirty="0" err="1"/>
              <a:t>Underoverskrift</a:t>
            </a:r>
            <a:endParaRPr lang="en-US" dirty="0"/>
          </a:p>
        </p:txBody>
      </p:sp>
      <p:sp>
        <p:nvSpPr>
          <p:cNvPr id="26" name="Subtitle 2">
            <a:extLst>
              <a:ext uri="{FF2B5EF4-FFF2-40B4-BE49-F238E27FC236}">
                <a16:creationId xmlns:a16="http://schemas.microsoft.com/office/drawing/2014/main" id="{A1A5E3CB-F490-44A3-9769-374F0F9201A1}"/>
              </a:ext>
            </a:extLst>
          </p:cNvPr>
          <p:cNvSpPr>
            <a:spLocks noGrp="1"/>
          </p:cNvSpPr>
          <p:nvPr>
            <p:ph type="subTitle" idx="1" hasCustomPrompt="1"/>
          </p:nvPr>
        </p:nvSpPr>
        <p:spPr>
          <a:xfrm>
            <a:off x="2463595" y="5199013"/>
            <a:ext cx="1584852" cy="269304"/>
          </a:xfrm>
        </p:spPr>
        <p:txBody>
          <a:bodyPr wrap="none" lIns="0" tIns="0" rIns="0" bIns="0">
            <a:spAutoFit/>
          </a:bodyPr>
          <a:lstStyle>
            <a:lvl1pPr marL="0" indent="0" algn="l">
              <a:spcBef>
                <a:spcPts val="0"/>
              </a:spcBef>
              <a:buNone/>
              <a:defRPr sz="1750">
                <a:solidFill>
                  <a:schemeClr val="tx1"/>
                </a:solidFill>
                <a:highlight>
                  <a:srgbClr val="FFFFFF"/>
                </a:highlight>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nb-NO" noProof="0" dirty="0"/>
              <a:t>Navn Etternavn</a:t>
            </a:r>
          </a:p>
        </p:txBody>
      </p:sp>
      <p:sp>
        <p:nvSpPr>
          <p:cNvPr id="28" name="Text Placeholder 8">
            <a:extLst>
              <a:ext uri="{FF2B5EF4-FFF2-40B4-BE49-F238E27FC236}">
                <a16:creationId xmlns:a16="http://schemas.microsoft.com/office/drawing/2014/main" id="{3F93262B-E88D-4BFD-9D4B-7AD8BFDC480A}"/>
              </a:ext>
            </a:extLst>
          </p:cNvPr>
          <p:cNvSpPr>
            <a:spLocks noGrp="1"/>
          </p:cNvSpPr>
          <p:nvPr>
            <p:ph type="body" sz="quarter" idx="16" hasCustomPrompt="1"/>
          </p:nvPr>
        </p:nvSpPr>
        <p:spPr>
          <a:xfrm>
            <a:off x="2463594" y="5468760"/>
            <a:ext cx="478977" cy="269304"/>
          </a:xfrm>
        </p:spPr>
        <p:txBody>
          <a:bodyPr wrap="none" lIns="0" tIns="0" rIns="0" bIns="0">
            <a:spAutoFit/>
          </a:bodyPr>
          <a:lstStyle>
            <a:lvl1pPr marL="0" indent="0">
              <a:buNone/>
              <a:defRPr sz="1750">
                <a:highlight>
                  <a:srgbClr val="FFFFFF"/>
                </a:highlight>
              </a:defRPr>
            </a:lvl1pPr>
          </a:lstStyle>
          <a:p>
            <a:pPr lvl="0"/>
            <a:r>
              <a:rPr lang="nb-NO" dirty="0"/>
              <a:t>Tittel</a:t>
            </a:r>
            <a:endParaRPr lang="en-US" dirty="0"/>
          </a:p>
        </p:txBody>
      </p:sp>
      <p:sp>
        <p:nvSpPr>
          <p:cNvPr id="29" name="Text Placeholder 8">
            <a:extLst>
              <a:ext uri="{FF2B5EF4-FFF2-40B4-BE49-F238E27FC236}">
                <a16:creationId xmlns:a16="http://schemas.microsoft.com/office/drawing/2014/main" id="{830548DB-AABB-4BB8-A24A-769595E8EB4C}"/>
              </a:ext>
            </a:extLst>
          </p:cNvPr>
          <p:cNvSpPr>
            <a:spLocks noGrp="1"/>
          </p:cNvSpPr>
          <p:nvPr>
            <p:ph type="body" sz="quarter" idx="17" hasCustomPrompt="1"/>
          </p:nvPr>
        </p:nvSpPr>
        <p:spPr>
          <a:xfrm>
            <a:off x="2463594" y="5735491"/>
            <a:ext cx="1097540" cy="269304"/>
          </a:xfrm>
        </p:spPr>
        <p:txBody>
          <a:bodyPr wrap="none" lIns="0" tIns="0" rIns="0" bIns="0">
            <a:spAutoFit/>
          </a:bodyPr>
          <a:lstStyle>
            <a:lvl1pPr marL="0" indent="0">
              <a:buNone/>
              <a:defRPr sz="1750">
                <a:solidFill>
                  <a:schemeClr val="tx1"/>
                </a:solidFill>
                <a:highlight>
                  <a:srgbClr val="FFFFFF"/>
                </a:highlight>
              </a:defRPr>
            </a:lvl1pPr>
          </a:lstStyle>
          <a:p>
            <a:pPr lvl="0"/>
            <a:r>
              <a:rPr lang="nb-NO" dirty="0"/>
              <a:t>Universitet</a:t>
            </a:r>
            <a:endParaRPr lang="en-US" dirty="0"/>
          </a:p>
        </p:txBody>
      </p:sp>
      <p:sp>
        <p:nvSpPr>
          <p:cNvPr id="27" name="Date Placeholder 3">
            <a:extLst>
              <a:ext uri="{FF2B5EF4-FFF2-40B4-BE49-F238E27FC236}">
                <a16:creationId xmlns:a16="http://schemas.microsoft.com/office/drawing/2014/main" id="{7600F748-6DC4-4BF6-91DC-8B5B90204822}"/>
              </a:ext>
            </a:extLst>
          </p:cNvPr>
          <p:cNvSpPr>
            <a:spLocks noGrp="1"/>
          </p:cNvSpPr>
          <p:nvPr>
            <p:ph type="dt" sz="half" idx="10"/>
          </p:nvPr>
        </p:nvSpPr>
        <p:spPr>
          <a:xfrm>
            <a:off x="2463595" y="6264544"/>
            <a:ext cx="1161660" cy="269304"/>
          </a:xfrm>
        </p:spPr>
        <p:txBody>
          <a:bodyPr wrap="none" lIns="0" tIns="0" rIns="0" bIns="0">
            <a:spAutoFit/>
          </a:bodyPr>
          <a:lstStyle>
            <a:lvl1pPr>
              <a:defRPr sz="1750">
                <a:solidFill>
                  <a:schemeClr val="tx1"/>
                </a:solidFill>
                <a:highlight>
                  <a:srgbClr val="FFFFFF"/>
                </a:highlight>
              </a:defRPr>
            </a:lvl1pPr>
          </a:lstStyle>
          <a:p>
            <a:endParaRPr lang="en-US" dirty="0">
              <a:highlight>
                <a:srgbClr val="FFFFFF"/>
              </a:highlight>
            </a:endParaRPr>
          </a:p>
        </p:txBody>
      </p:sp>
    </p:spTree>
    <p:extLst>
      <p:ext uri="{BB962C8B-B14F-4D97-AF65-F5344CB8AC3E}">
        <p14:creationId xmlns:p14="http://schemas.microsoft.com/office/powerpoint/2010/main" val="182868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13191-C472-4BC0-8915-5FCFE59A97BE}"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66037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C13191-C472-4BC0-8915-5FCFE59A97BE}"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19635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C13191-C472-4BC0-8915-5FCFE59A97BE}"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57746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C13191-C472-4BC0-8915-5FCFE59A97BE}"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331895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C13191-C472-4BC0-8915-5FCFE59A97BE}"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97828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13191-C472-4BC0-8915-5FCFE59A97BE}"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157977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C13191-C472-4BC0-8915-5FCFE59A97BE}"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250365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C13191-C472-4BC0-8915-5FCFE59A97BE}"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4BC5C-9A73-4775-987F-4123780D280C}" type="slidenum">
              <a:rPr lang="en-US" smtClean="0"/>
              <a:t>‹#›</a:t>
            </a:fld>
            <a:endParaRPr lang="en-US"/>
          </a:p>
        </p:txBody>
      </p:sp>
    </p:spTree>
    <p:extLst>
      <p:ext uri="{BB962C8B-B14F-4D97-AF65-F5344CB8AC3E}">
        <p14:creationId xmlns:p14="http://schemas.microsoft.com/office/powerpoint/2010/main" val="68036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13191-C472-4BC0-8915-5FCFE59A97BE}"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4BC5C-9A73-4775-987F-4123780D280C}" type="slidenum">
              <a:rPr lang="en-US" smtClean="0"/>
              <a:t>‹#›</a:t>
            </a:fld>
            <a:endParaRPr lang="en-US"/>
          </a:p>
        </p:txBody>
      </p:sp>
    </p:spTree>
    <p:extLst>
      <p:ext uri="{BB962C8B-B14F-4D97-AF65-F5344CB8AC3E}">
        <p14:creationId xmlns:p14="http://schemas.microsoft.com/office/powerpoint/2010/main" val="2063404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uio.no/om/regelverk/personal/vitenskapelig/regler-ansettelse-professor-forsteamanuensis.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uio.no/om/regelverk/personal/vitenskapelig/veiledning-sakkyndig-komit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uio.no/om/regelverk/personal/vitenskapelig/veiledning-sakkyndig-komit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uio.no/om/regelverk/personal/vitenskapelig/uv-professoropprykk.html" TargetMode="External"/><Relationship Id="rId3" Type="http://schemas.openxmlformats.org/officeDocument/2006/relationships/hyperlink" Target="https://www.uio.no/om/regelverk/personal/vitenskapelig/veiledning-soker-bedommelseskomite.html" TargetMode="External"/><Relationship Id="rId7" Type="http://schemas.openxmlformats.org/officeDocument/2006/relationships/hyperlink" Target="https://www.uio.no/om/regelverk/personal/vitenskapelig/retningslinjer-forskrift-ansettelse-opprykk.html" TargetMode="External"/><Relationship Id="rId2" Type="http://schemas.openxmlformats.org/officeDocument/2006/relationships/hyperlink" Target="https://www.uio.no/om/regelverk/personal/vitenskapelig/regler-ansettelse-professor-forsteamanuensis.html" TargetMode="External"/><Relationship Id="rId1" Type="http://schemas.openxmlformats.org/officeDocument/2006/relationships/slideLayout" Target="../slideLayouts/slideLayout7.xml"/><Relationship Id="rId6" Type="http://schemas.openxmlformats.org/officeDocument/2006/relationships/hyperlink" Target="https://lovdata.no/dokument/SF/forskrift/2006-02-09-129?q=forskrift%20om%20ansettelse" TargetMode="External"/><Relationship Id="rId5" Type="http://schemas.openxmlformats.org/officeDocument/2006/relationships/hyperlink" Target="https://www.uio.no/om/regelverk/personal/vitenskapelig/regler-basiskompetanse.html" TargetMode="External"/><Relationship Id="rId4" Type="http://schemas.openxmlformats.org/officeDocument/2006/relationships/hyperlink" Target="https://www.uio.no/om/regelverk/personal/vitenskapelig/veiledning-sakkyndig-komite" TargetMode="External"/><Relationship Id="rId9" Type="http://schemas.openxmlformats.org/officeDocument/2006/relationships/hyperlink" Target="http://www.uio.no/om/regelverk/personal/overordnet/personalregleme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13AF7D95-60A5-68F6-A0BD-14F605E09369}"/>
              </a:ext>
            </a:extLst>
          </p:cNvPr>
          <p:cNvSpPr>
            <a:spLocks noGrp="1"/>
          </p:cNvSpPr>
          <p:nvPr>
            <p:ph type="body" sz="quarter" idx="18"/>
          </p:nvPr>
        </p:nvSpPr>
        <p:spPr/>
        <p:txBody>
          <a:bodyPr/>
          <a:lstStyle/>
          <a:p>
            <a:endParaRPr lang="nb-NO"/>
          </a:p>
        </p:txBody>
      </p:sp>
      <p:sp>
        <p:nvSpPr>
          <p:cNvPr id="3" name="Plassholder for innhold 2">
            <a:extLst>
              <a:ext uri="{FF2B5EF4-FFF2-40B4-BE49-F238E27FC236}">
                <a16:creationId xmlns:a16="http://schemas.microsoft.com/office/drawing/2014/main" id="{13E269C7-30E3-ADB6-146E-9BF43E40496F}"/>
              </a:ext>
            </a:extLst>
          </p:cNvPr>
          <p:cNvSpPr>
            <a:spLocks noGrp="1"/>
          </p:cNvSpPr>
          <p:nvPr>
            <p:ph sz="quarter" idx="12"/>
          </p:nvPr>
        </p:nvSpPr>
        <p:spPr/>
        <p:txBody>
          <a:bodyPr/>
          <a:lstStyle/>
          <a:p>
            <a:endParaRPr lang="nb-NO" dirty="0"/>
          </a:p>
        </p:txBody>
      </p:sp>
      <p:sp>
        <p:nvSpPr>
          <p:cNvPr id="4" name="Plassholder for tekst 3">
            <a:extLst>
              <a:ext uri="{FF2B5EF4-FFF2-40B4-BE49-F238E27FC236}">
                <a16:creationId xmlns:a16="http://schemas.microsoft.com/office/drawing/2014/main" id="{E7C8FC2F-2E62-0BEF-BDF6-3A4A97D2FC4E}"/>
              </a:ext>
            </a:extLst>
          </p:cNvPr>
          <p:cNvSpPr>
            <a:spLocks noGrp="1"/>
          </p:cNvSpPr>
          <p:nvPr>
            <p:ph type="body" sz="quarter" idx="19"/>
          </p:nvPr>
        </p:nvSpPr>
        <p:spPr>
          <a:xfrm>
            <a:off x="386112" y="381854"/>
            <a:ext cx="2822755" cy="625679"/>
          </a:xfrm>
        </p:spPr>
        <p:txBody>
          <a:bodyPr/>
          <a:lstStyle/>
          <a:p>
            <a:endParaRPr lang="nb-NO" dirty="0"/>
          </a:p>
        </p:txBody>
      </p:sp>
      <p:sp>
        <p:nvSpPr>
          <p:cNvPr id="5" name="Plassholder for tekst 4">
            <a:extLst>
              <a:ext uri="{FF2B5EF4-FFF2-40B4-BE49-F238E27FC236}">
                <a16:creationId xmlns:a16="http://schemas.microsoft.com/office/drawing/2014/main" id="{22FD03D6-78A3-776C-D2C6-9078751E3D56}"/>
              </a:ext>
            </a:extLst>
          </p:cNvPr>
          <p:cNvSpPr>
            <a:spLocks noGrp="1"/>
          </p:cNvSpPr>
          <p:nvPr>
            <p:ph type="body" sz="quarter" idx="14"/>
          </p:nvPr>
        </p:nvSpPr>
        <p:spPr/>
        <p:txBody>
          <a:bodyPr/>
          <a:lstStyle/>
          <a:p>
            <a:endParaRPr lang="nb-NO"/>
          </a:p>
        </p:txBody>
      </p:sp>
      <p:sp>
        <p:nvSpPr>
          <p:cNvPr id="6" name="Tittel 5">
            <a:extLst>
              <a:ext uri="{FF2B5EF4-FFF2-40B4-BE49-F238E27FC236}">
                <a16:creationId xmlns:a16="http://schemas.microsoft.com/office/drawing/2014/main" id="{966009D1-7F2B-7A1A-DFA2-409524863EBE}"/>
              </a:ext>
            </a:extLst>
          </p:cNvPr>
          <p:cNvSpPr>
            <a:spLocks noGrp="1"/>
          </p:cNvSpPr>
          <p:nvPr>
            <p:ph type="title"/>
          </p:nvPr>
        </p:nvSpPr>
        <p:spPr>
          <a:xfrm>
            <a:off x="2463594" y="2235549"/>
            <a:ext cx="8578654" cy="1797779"/>
          </a:xfrm>
        </p:spPr>
        <p:txBody>
          <a:bodyPr>
            <a:normAutofit fontScale="90000"/>
          </a:bodyPr>
          <a:lstStyle/>
          <a:p>
            <a:r>
              <a:rPr lang="nb-NO" sz="4400" b="1" dirty="0">
                <a:latin typeface="Times New Roman" panose="02020603050405020304" pitchFamily="18" charset="0"/>
                <a:cs typeface="Times New Roman" panose="02020603050405020304" pitchFamily="18" charset="0"/>
              </a:rPr>
              <a:t>OPPSTARTSMØTE MED LEDER AV SAKKYNDIG KOMITE</a:t>
            </a:r>
          </a:p>
        </p:txBody>
      </p:sp>
      <p:sp>
        <p:nvSpPr>
          <p:cNvPr id="7" name="Plassholder for tekst 6">
            <a:extLst>
              <a:ext uri="{FF2B5EF4-FFF2-40B4-BE49-F238E27FC236}">
                <a16:creationId xmlns:a16="http://schemas.microsoft.com/office/drawing/2014/main" id="{B63790AF-6562-AD47-F497-712D12ACEA5A}"/>
              </a:ext>
            </a:extLst>
          </p:cNvPr>
          <p:cNvSpPr>
            <a:spLocks noGrp="1"/>
          </p:cNvSpPr>
          <p:nvPr>
            <p:ph type="body" sz="quarter" idx="20"/>
          </p:nvPr>
        </p:nvSpPr>
        <p:spPr/>
        <p:txBody>
          <a:bodyPr>
            <a:normAutofit/>
          </a:bodyPr>
          <a:lstStyle/>
          <a:p>
            <a:r>
              <a:rPr lang="nb-NO" sz="2000" b="1" dirty="0">
                <a:latin typeface="Times New Roman" panose="02020603050405020304" pitchFamily="18" charset="0"/>
                <a:cs typeface="Times New Roman" panose="02020603050405020304" pitchFamily="18" charset="0"/>
              </a:rPr>
              <a:t>DET UTDANNIGSVITENSKAPELIGE FAKULTET</a:t>
            </a:r>
          </a:p>
        </p:txBody>
      </p:sp>
    </p:spTree>
    <p:extLst>
      <p:ext uri="{BB962C8B-B14F-4D97-AF65-F5344CB8AC3E}">
        <p14:creationId xmlns:p14="http://schemas.microsoft.com/office/powerpoint/2010/main" val="215014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800" y="563417"/>
            <a:ext cx="10612581" cy="6432530"/>
          </a:xfrm>
          <a:prstGeom prst="rect">
            <a:avLst/>
          </a:prstGeom>
          <a:noFill/>
        </p:spPr>
        <p:txBody>
          <a:bodyPr wrap="square" rtlCol="0">
            <a:spAutoFit/>
          </a:bodyPr>
          <a:lstStyle/>
          <a:p>
            <a:r>
              <a:rPr lang="nb-NO" sz="3000" b="1" dirty="0"/>
              <a:t>AGENDA</a:t>
            </a:r>
          </a:p>
          <a:p>
            <a:endParaRPr lang="nb-NO" sz="2600" dirty="0"/>
          </a:p>
          <a:p>
            <a:pPr marL="342900" indent="-342900">
              <a:buFont typeface="Arial" panose="020B0604020202020204" pitchFamily="34" charset="0"/>
              <a:buChar char="•"/>
            </a:pPr>
            <a:r>
              <a:rPr lang="nb-NO" sz="2600" dirty="0"/>
              <a:t>Gjennomgang av rolle og ansvar for sakkyndig komite</a:t>
            </a:r>
          </a:p>
          <a:p>
            <a:pPr marL="342900" indent="-342900">
              <a:buFont typeface="Arial" panose="020B0604020202020204" pitchFamily="34" charset="0"/>
              <a:buChar char="•"/>
            </a:pPr>
            <a:endParaRPr lang="nb-NO" sz="2600" dirty="0"/>
          </a:p>
          <a:p>
            <a:pPr marL="342900" indent="-342900">
              <a:buFont typeface="Arial" panose="020B0604020202020204" pitchFamily="34" charset="0"/>
              <a:buChar char="•"/>
            </a:pPr>
            <a:r>
              <a:rPr lang="nb-NO" sz="2600" dirty="0"/>
              <a:t>Gjennomgang av hovedpunkter i regelverk</a:t>
            </a:r>
          </a:p>
          <a:p>
            <a:pPr marL="342900" indent="-342900">
              <a:buFont typeface="Arial" panose="020B0604020202020204" pitchFamily="34" charset="0"/>
              <a:buChar char="•"/>
            </a:pPr>
            <a:endParaRPr lang="nb-NO" sz="2600" dirty="0"/>
          </a:p>
          <a:p>
            <a:pPr marL="342900" indent="-342900">
              <a:buFont typeface="Arial" panose="020B0604020202020204" pitchFamily="34" charset="0"/>
              <a:buChar char="•"/>
            </a:pPr>
            <a:r>
              <a:rPr lang="nb-NO" sz="2600" dirty="0"/>
              <a:t>Se på ulike ledd i prosessen komiteen bør være oppmerksomme på</a:t>
            </a:r>
          </a:p>
          <a:p>
            <a:pPr marL="342900" indent="-342900">
              <a:buFont typeface="Arial" panose="020B0604020202020204" pitchFamily="34" charset="0"/>
              <a:buChar char="•"/>
            </a:pPr>
            <a:endParaRPr lang="nb-NO" sz="2600" dirty="0"/>
          </a:p>
          <a:p>
            <a:pPr marL="342900" indent="-342900">
              <a:buFont typeface="Arial" panose="020B0604020202020204" pitchFamily="34" charset="0"/>
              <a:buChar char="•"/>
            </a:pPr>
            <a:r>
              <a:rPr lang="nb-NO" sz="2600" dirty="0"/>
              <a:t>Disposisjon for sakkyndig vurdering</a:t>
            </a:r>
          </a:p>
          <a:p>
            <a:pPr marL="342900" indent="-342900">
              <a:buFont typeface="Arial" panose="020B0604020202020204" pitchFamily="34" charset="0"/>
              <a:buChar char="•"/>
            </a:pPr>
            <a:endParaRPr lang="nb-NO" sz="2600" dirty="0"/>
          </a:p>
          <a:p>
            <a:pPr marL="342900" indent="-342900">
              <a:buFont typeface="Arial" panose="020B0604020202020204" pitchFamily="34" charset="0"/>
              <a:buChar char="•"/>
            </a:pPr>
            <a:r>
              <a:rPr lang="nb-NO" sz="2600" dirty="0"/>
              <a:t>Avklare eventuelle spørsmål eller uklarheter før komiteen går i gang med arbeidet</a:t>
            </a:r>
          </a:p>
          <a:p>
            <a:endParaRPr lang="nb-NO" sz="2400" dirty="0"/>
          </a:p>
          <a:p>
            <a:endParaRPr lang="nb-NO" sz="2400" dirty="0"/>
          </a:p>
          <a:p>
            <a:endParaRPr lang="nb-NO" sz="2400" dirty="0"/>
          </a:p>
          <a:p>
            <a:endParaRPr lang="en-US" sz="2400" dirty="0"/>
          </a:p>
        </p:txBody>
      </p:sp>
    </p:spTree>
    <p:extLst>
      <p:ext uri="{BB962C8B-B14F-4D97-AF65-F5344CB8AC3E}">
        <p14:creationId xmlns:p14="http://schemas.microsoft.com/office/powerpoint/2010/main" val="346888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709" y="431223"/>
            <a:ext cx="11120582" cy="6063198"/>
          </a:xfrm>
          <a:prstGeom prst="rect">
            <a:avLst/>
          </a:prstGeom>
          <a:noFill/>
        </p:spPr>
        <p:txBody>
          <a:bodyPr wrap="square" rtlCol="0">
            <a:spAutoFit/>
          </a:bodyPr>
          <a:lstStyle/>
          <a:p>
            <a:r>
              <a:rPr lang="nb-NO" sz="2800" b="1" dirty="0"/>
              <a:t>ROLLE OG ANSVAR</a:t>
            </a:r>
          </a:p>
          <a:p>
            <a:endParaRPr lang="nb-NO" sz="2800" dirty="0"/>
          </a:p>
          <a:p>
            <a:pPr marL="457200" indent="-457200">
              <a:buFont typeface="Arial" panose="020B0604020202020204" pitchFamily="34" charset="0"/>
              <a:buChar char="•"/>
            </a:pPr>
            <a:r>
              <a:rPr lang="nb-NO" sz="2600" dirty="0"/>
              <a:t>Den sakkyndige komiteen skal, i kraft av sin </a:t>
            </a:r>
            <a:r>
              <a:rPr lang="nb-NO" sz="2600" b="1" dirty="0"/>
              <a:t>faglige kompetanse</a:t>
            </a:r>
            <a:r>
              <a:rPr lang="nb-NO" sz="2600" dirty="0"/>
              <a:t>, gi en </a:t>
            </a:r>
            <a:r>
              <a:rPr lang="nb-NO" sz="2600" b="1" dirty="0"/>
              <a:t>vurdering </a:t>
            </a:r>
            <a:r>
              <a:rPr lang="nb-NO" sz="2600" dirty="0"/>
              <a:t>av søkernes kvalifikasjoner for stillingen. </a:t>
            </a:r>
          </a:p>
          <a:p>
            <a:endParaRPr lang="nb-NO" sz="2600" dirty="0"/>
          </a:p>
          <a:p>
            <a:pPr marL="457200" indent="-457200">
              <a:buFont typeface="Arial" panose="020B0604020202020204" pitchFamily="34" charset="0"/>
              <a:buChar char="•"/>
            </a:pPr>
            <a:r>
              <a:rPr lang="nb-NO" sz="2600" dirty="0"/>
              <a:t>Den sakkyndige vurderingen tillegges stor vekt og det stiller derfor krav til sakkyndiges </a:t>
            </a:r>
            <a:r>
              <a:rPr lang="nb-NO" sz="2600" b="1" dirty="0"/>
              <a:t>kompetanse og legitimitet</a:t>
            </a:r>
          </a:p>
          <a:p>
            <a:endParaRPr lang="nb-NO" sz="2600" b="1" dirty="0"/>
          </a:p>
          <a:p>
            <a:pPr marL="457200" indent="-457200">
              <a:buFont typeface="Arial" panose="020B0604020202020204" pitchFamily="34" charset="0"/>
              <a:buChar char="•"/>
            </a:pPr>
            <a:r>
              <a:rPr lang="nb-NO" sz="2600" dirty="0"/>
              <a:t>Det utpekes en leder blant komiteens medlemmer. </a:t>
            </a:r>
          </a:p>
          <a:p>
            <a:pPr marL="914400" lvl="1" indent="-457200">
              <a:buFont typeface="Arial" panose="020B0604020202020204" pitchFamily="34" charset="0"/>
              <a:buChar char="•"/>
            </a:pPr>
            <a:r>
              <a:rPr lang="nb-NO" sz="2600" dirty="0"/>
              <a:t>Lederen administrerer komiteens arbeid, og har ansvaret for at arbeidet kommer i gang og leveres i tide</a:t>
            </a:r>
          </a:p>
          <a:p>
            <a:endParaRPr lang="nb-NO" sz="2600" dirty="0"/>
          </a:p>
          <a:p>
            <a:pPr marL="457200" indent="-457200">
              <a:buFont typeface="Arial" panose="020B0604020202020204" pitchFamily="34" charset="0"/>
              <a:buChar char="•"/>
            </a:pPr>
            <a:r>
              <a:rPr lang="nb-NO" sz="2600" dirty="0"/>
              <a:t>Sakkyndig vurdering skal normalt foreligge innen 3 måneder etter oppnevning, med mindre annet er avtalt</a:t>
            </a:r>
            <a:r>
              <a:rPr lang="nb-NO" sz="2800" dirty="0"/>
              <a:t>. </a:t>
            </a:r>
          </a:p>
          <a:p>
            <a:endParaRPr lang="en-US" dirty="0"/>
          </a:p>
        </p:txBody>
      </p:sp>
    </p:spTree>
    <p:extLst>
      <p:ext uri="{BB962C8B-B14F-4D97-AF65-F5344CB8AC3E}">
        <p14:creationId xmlns:p14="http://schemas.microsoft.com/office/powerpoint/2010/main" val="156519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709" y="431223"/>
            <a:ext cx="11120582" cy="6278642"/>
          </a:xfrm>
          <a:prstGeom prst="rect">
            <a:avLst/>
          </a:prstGeom>
          <a:noFill/>
        </p:spPr>
        <p:txBody>
          <a:bodyPr wrap="square" rtlCol="0">
            <a:spAutoFit/>
          </a:bodyPr>
          <a:lstStyle/>
          <a:p>
            <a:r>
              <a:rPr lang="nb-NO" sz="2800" b="1" dirty="0"/>
              <a:t>ROLLE OG ANSVAR - FORTS.</a:t>
            </a:r>
          </a:p>
          <a:p>
            <a:pPr marL="285750" indent="-285750"/>
            <a:endParaRPr lang="nb-NO" dirty="0"/>
          </a:p>
          <a:p>
            <a:pPr marL="285750" indent="-285750">
              <a:buFont typeface="Arial" panose="020B0604020202020204" pitchFamily="34" charset="0"/>
              <a:buChar char="•"/>
            </a:pPr>
            <a:r>
              <a:rPr lang="nb-NO" sz="2600" dirty="0"/>
              <a:t>De sakkyndige komiteen arbeider normalt </a:t>
            </a:r>
            <a:r>
              <a:rPr lang="nb-NO" sz="2600" b="1" dirty="0"/>
              <a:t>som utvalg, og avgir en felles vurdering</a:t>
            </a:r>
            <a:r>
              <a:rPr lang="nb-NO" sz="2600" dirty="0"/>
              <a:t>. Alle medlemmenes meninger vektes likt.</a:t>
            </a:r>
          </a:p>
          <a:p>
            <a:pPr marL="285750" indent="-285750"/>
            <a:endParaRPr lang="nb-NO" sz="2600" b="1" dirty="0"/>
          </a:p>
          <a:p>
            <a:pPr marL="285750" indent="-285750">
              <a:buFont typeface="Arial" panose="020B0604020202020204" pitchFamily="34" charset="0"/>
              <a:buChar char="•"/>
            </a:pPr>
            <a:r>
              <a:rPr lang="nb-NO" sz="2600" dirty="0"/>
              <a:t>Komiteen avgir i utgangspunktet en </a:t>
            </a:r>
            <a:r>
              <a:rPr lang="nb-NO" sz="2600" b="1" dirty="0"/>
              <a:t>enstemmig vurdering </a:t>
            </a:r>
            <a:endParaRPr lang="nb-NO" sz="2600" b="1" dirty="0">
              <a:cs typeface="Calibri" panose="020F0502020204030204"/>
            </a:endParaRPr>
          </a:p>
          <a:p>
            <a:pPr marL="742950" lvl="1" indent="-285750">
              <a:buFont typeface="Arial" panose="020B0604020202020204" pitchFamily="34" charset="0"/>
              <a:buChar char="•"/>
            </a:pPr>
            <a:r>
              <a:rPr lang="nb-NO" sz="2600" dirty="0"/>
              <a:t>Ved dissens skal begrunnelsen for de forskjellige standpunktene fremkomme i dokumentets konklusjon</a:t>
            </a:r>
            <a:endParaRPr lang="nb-NO" sz="2600" b="1" dirty="0"/>
          </a:p>
          <a:p>
            <a:pPr marL="285750" indent="-285750"/>
            <a:endParaRPr lang="nb-NO" sz="2600" b="1" dirty="0"/>
          </a:p>
          <a:p>
            <a:pPr marL="285750" indent="-285750">
              <a:buFont typeface="Arial" panose="020B0604020202020204" pitchFamily="34" charset="0"/>
              <a:buChar char="•"/>
            </a:pPr>
            <a:r>
              <a:rPr lang="nb-NO" sz="2600" dirty="0"/>
              <a:t>Utgangspunktet for vurdering er </a:t>
            </a:r>
            <a:r>
              <a:rPr lang="nb-NO" sz="2600" b="1" dirty="0"/>
              <a:t>kvalifikasjonskravene i kunngjøringen,</a:t>
            </a:r>
            <a:r>
              <a:rPr lang="nb-NO" sz="2600" dirty="0"/>
              <a:t> og </a:t>
            </a:r>
            <a:r>
              <a:rPr lang="nb-NO" sz="2600" b="1" dirty="0"/>
              <a:t>reglement og retningslinjer </a:t>
            </a:r>
            <a:r>
              <a:rPr lang="nb-NO" sz="2600" dirty="0"/>
              <a:t>som følger disse, samt </a:t>
            </a:r>
            <a:r>
              <a:rPr lang="nb-NO" sz="2600" dirty="0" err="1"/>
              <a:t>evt</a:t>
            </a:r>
            <a:r>
              <a:rPr lang="nb-NO" sz="2600" dirty="0"/>
              <a:t> beskrivelsen av </a:t>
            </a:r>
            <a:r>
              <a:rPr lang="nb-NO" sz="2600" b="1" dirty="0"/>
              <a:t>ønsket kompetanse </a:t>
            </a:r>
            <a:r>
              <a:rPr lang="nb-NO" sz="2600" dirty="0"/>
              <a:t>i kunngjøringsteksten</a:t>
            </a:r>
            <a:endParaRPr lang="nb-NO" sz="2600" b="1" dirty="0"/>
          </a:p>
          <a:p>
            <a:pPr marL="285750" indent="-285750"/>
            <a:endParaRPr lang="nb-NO" sz="2600" b="1" dirty="0"/>
          </a:p>
          <a:p>
            <a:pPr marL="285750" indent="-285750">
              <a:buFont typeface="Arial" panose="020B0604020202020204" pitchFamily="34" charset="0"/>
              <a:buChar char="•"/>
            </a:pPr>
            <a:r>
              <a:rPr lang="nb-NO" sz="2600" dirty="0"/>
              <a:t>Vurderingen danner grunnlag for videre behandling av ansettelsessaken i fakultetets organer</a:t>
            </a:r>
          </a:p>
          <a:p>
            <a:endParaRPr lang="en-US" dirty="0"/>
          </a:p>
        </p:txBody>
      </p:sp>
    </p:spTree>
    <p:extLst>
      <p:ext uri="{BB962C8B-B14F-4D97-AF65-F5344CB8AC3E}">
        <p14:creationId xmlns:p14="http://schemas.microsoft.com/office/powerpoint/2010/main" val="368020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217" y="149452"/>
            <a:ext cx="10714182" cy="6432530"/>
          </a:xfrm>
          <a:prstGeom prst="rect">
            <a:avLst/>
          </a:prstGeom>
          <a:noFill/>
        </p:spPr>
        <p:txBody>
          <a:bodyPr wrap="square" rtlCol="0">
            <a:spAutoFit/>
          </a:bodyPr>
          <a:lstStyle/>
          <a:p>
            <a:r>
              <a:rPr lang="nb-NO" sz="3000" b="1" dirty="0"/>
              <a:t>VURDERINGSKRITERIER</a:t>
            </a:r>
          </a:p>
          <a:p>
            <a:endParaRPr lang="nb-NO" sz="2600" dirty="0"/>
          </a:p>
          <a:p>
            <a:pPr marL="514350" indent="-514350">
              <a:lnSpc>
                <a:spcPct val="150000"/>
              </a:lnSpc>
              <a:buFont typeface="+mj-lt"/>
              <a:buAutoNum type="arabicPeriod"/>
            </a:pPr>
            <a:r>
              <a:rPr lang="nb-NO" sz="2600" dirty="0"/>
              <a:t>Vitenskapelige kvalifikasjoner</a:t>
            </a:r>
          </a:p>
          <a:p>
            <a:pPr marL="514350" indent="-514350">
              <a:lnSpc>
                <a:spcPct val="150000"/>
              </a:lnSpc>
              <a:buFont typeface="+mj-lt"/>
              <a:buAutoNum type="arabicPeriod"/>
            </a:pPr>
            <a:r>
              <a:rPr lang="nb-NO" sz="2600" dirty="0"/>
              <a:t>Andre faglige kvalifikasjoner</a:t>
            </a:r>
          </a:p>
          <a:p>
            <a:pPr marL="514350" indent="-514350">
              <a:lnSpc>
                <a:spcPct val="150000"/>
              </a:lnSpc>
              <a:buFont typeface="+mj-lt"/>
              <a:buAutoNum type="arabicPeriod"/>
            </a:pPr>
            <a:r>
              <a:rPr lang="nb-NO" sz="2600" dirty="0"/>
              <a:t>Utdanningsfaglige kvalifikasjoner </a:t>
            </a:r>
          </a:p>
          <a:p>
            <a:pPr marL="514350" indent="-514350">
              <a:lnSpc>
                <a:spcPct val="150000"/>
              </a:lnSpc>
              <a:buFont typeface="+mj-lt"/>
              <a:buAutoNum type="arabicPeriod"/>
            </a:pPr>
            <a:r>
              <a:rPr lang="nb-NO" sz="2600" dirty="0"/>
              <a:t>Formidlingskvalifikasjoner</a:t>
            </a:r>
            <a:endParaRPr lang="nb-NO" sz="2600" i="1" dirty="0"/>
          </a:p>
          <a:p>
            <a:pPr marL="514350" indent="-514350">
              <a:lnSpc>
                <a:spcPct val="150000"/>
              </a:lnSpc>
              <a:buFont typeface="+mj-lt"/>
              <a:buAutoNum type="arabicPeriod"/>
            </a:pPr>
            <a:r>
              <a:rPr lang="nb-NO" sz="2600" dirty="0"/>
              <a:t>Kvalifikasjoner innen ledelse og administrasjon</a:t>
            </a:r>
          </a:p>
          <a:p>
            <a:pPr marL="514350" indent="-514350">
              <a:lnSpc>
                <a:spcPct val="150000"/>
              </a:lnSpc>
              <a:buFont typeface="+mj-lt"/>
              <a:buAutoNum type="arabicPeriod"/>
            </a:pPr>
            <a:r>
              <a:rPr lang="nb-NO" sz="2600" dirty="0">
                <a:solidFill>
                  <a:schemeClr val="accent1">
                    <a:lumMod val="75000"/>
                  </a:schemeClr>
                </a:solidFill>
              </a:rPr>
              <a:t>(Personlige kvalifikasjoner)</a:t>
            </a:r>
          </a:p>
          <a:p>
            <a:endParaRPr lang="nb-NO" sz="2600" dirty="0"/>
          </a:p>
          <a:p>
            <a:r>
              <a:rPr lang="nb-NO" sz="2400" dirty="0">
                <a:hlinkClick r:id="rId3"/>
              </a:rPr>
              <a:t>Regler for ansettelse og opprykk i professor- og førsteamanuensisstillinger ved UiO</a:t>
            </a:r>
            <a:r>
              <a:rPr lang="nb-NO" sz="2400" dirty="0"/>
              <a:t> (særlig del 5)</a:t>
            </a:r>
          </a:p>
          <a:p>
            <a:endParaRPr lang="nb-NO" sz="2400" dirty="0"/>
          </a:p>
          <a:p>
            <a:r>
              <a:rPr lang="nb-NO" sz="2400" dirty="0">
                <a:hlinkClick r:id="rId4"/>
              </a:rPr>
              <a:t>Veileder for medlemmer av sakkyndig komite</a:t>
            </a:r>
            <a:endParaRPr lang="en-US" sz="2400" dirty="0"/>
          </a:p>
        </p:txBody>
      </p:sp>
    </p:spTree>
    <p:extLst>
      <p:ext uri="{BB962C8B-B14F-4D97-AF65-F5344CB8AC3E}">
        <p14:creationId xmlns:p14="http://schemas.microsoft.com/office/powerpoint/2010/main" val="322408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198" y="361902"/>
            <a:ext cx="10818108" cy="6771084"/>
          </a:xfrm>
          <a:prstGeom prst="rect">
            <a:avLst/>
          </a:prstGeom>
          <a:noFill/>
        </p:spPr>
        <p:txBody>
          <a:bodyPr wrap="square" rtlCol="0">
            <a:spAutoFit/>
          </a:bodyPr>
          <a:lstStyle/>
          <a:p>
            <a:r>
              <a:rPr lang="nb-NO" sz="3000" b="1" dirty="0"/>
              <a:t>OM KOMITEENS ARBEID</a:t>
            </a:r>
          </a:p>
          <a:p>
            <a:endParaRPr lang="nb-NO" dirty="0"/>
          </a:p>
          <a:p>
            <a:endParaRPr lang="nb-NO" dirty="0"/>
          </a:p>
          <a:p>
            <a:r>
              <a:rPr lang="nb-NO" sz="2400" b="1" dirty="0"/>
              <a:t>Mal for sakkyndig vurdering</a:t>
            </a:r>
          </a:p>
          <a:p>
            <a:pPr marL="285750" indent="-285750">
              <a:buFont typeface="Arial" panose="020B0604020202020204" pitchFamily="34" charset="0"/>
              <a:buChar char="•"/>
            </a:pPr>
            <a:r>
              <a:rPr lang="nb-NO" dirty="0"/>
              <a:t>Komiteen får oversendt et forslag til mal for disposisjon for vurderingen. Komiteen anmodes om å følge malen, og skal følge tilhørende regler og retningslinjer. Det vises også til </a:t>
            </a:r>
            <a:r>
              <a:rPr lang="nb-NO" dirty="0">
                <a:hlinkClick r:id="rId2"/>
              </a:rPr>
              <a:t>Veileder for medlemmer av sakkyndig komite</a:t>
            </a:r>
            <a:r>
              <a:rPr lang="nb-NO" dirty="0"/>
              <a:t>. Komiteen bes om å sette seg inn i denne.</a:t>
            </a:r>
            <a:endParaRPr lang="nb-NO" dirty="0">
              <a:solidFill>
                <a:srgbClr val="FF0000"/>
              </a:solidFill>
            </a:endParaRPr>
          </a:p>
          <a:p>
            <a:endParaRPr lang="nb-NO" b="1" dirty="0"/>
          </a:p>
          <a:p>
            <a:r>
              <a:rPr lang="nb-NO" sz="2400" b="1" dirty="0"/>
              <a:t>Språk</a:t>
            </a:r>
          </a:p>
          <a:p>
            <a:pPr marL="285750" indent="-285750">
              <a:buFont typeface="Arial" panose="020B0604020202020204" pitchFamily="34" charset="0"/>
              <a:buChar char="•"/>
            </a:pPr>
            <a:r>
              <a:rPr lang="nb-NO" dirty="0"/>
              <a:t>Hele vurderingen må skrives på engelsk</a:t>
            </a:r>
          </a:p>
          <a:p>
            <a:pPr marL="285750" indent="-285750">
              <a:buFont typeface="Arial" panose="020B0604020202020204" pitchFamily="34" charset="0"/>
              <a:buChar char="•"/>
            </a:pPr>
            <a:r>
              <a:rPr lang="nb-NO" dirty="0"/>
              <a:t>Noen forskjeller i stil og språk i omtalen av søkerne aksepteres</a:t>
            </a:r>
          </a:p>
          <a:p>
            <a:endParaRPr lang="nb-NO" dirty="0"/>
          </a:p>
          <a:p>
            <a:pPr marL="285750" indent="-285750">
              <a:buFont typeface="Arial" panose="020B0604020202020204" pitchFamily="34" charset="0"/>
              <a:buChar char="•"/>
            </a:pPr>
            <a:endParaRPr lang="nb-NO" sz="1400" dirty="0"/>
          </a:p>
          <a:p>
            <a:r>
              <a:rPr lang="nb-NO" sz="2400" b="1" dirty="0"/>
              <a:t>Arbeidsfordeling</a:t>
            </a:r>
          </a:p>
          <a:p>
            <a:pPr marL="285750" indent="-285750">
              <a:buFont typeface="Arial" panose="020B0604020202020204" pitchFamily="34" charset="0"/>
              <a:buChar char="•"/>
            </a:pPr>
            <a:r>
              <a:rPr lang="nb-NO" dirty="0"/>
              <a:t>Det er vanlig å fordele søknadene mellom komitemedlemmene. Det er da viktig at komiteen vurderer alle søkere mot </a:t>
            </a:r>
            <a:r>
              <a:rPr lang="nb-NO" b="1" dirty="0"/>
              <a:t>de samme kriteriene</a:t>
            </a:r>
            <a:r>
              <a:rPr lang="nb-NO" dirty="0"/>
              <a:t>. Vektlegges noe hos en av søkerne, er en forpliktet til å vurdere dette ved de andre søkerne.</a:t>
            </a:r>
          </a:p>
          <a:p>
            <a:endParaRPr lang="nb-NO" sz="1400" b="1" dirty="0"/>
          </a:p>
          <a:p>
            <a:endParaRPr lang="nb-NO" sz="1400" dirty="0">
              <a:cs typeface="Calibri"/>
            </a:endParaRPr>
          </a:p>
          <a:p>
            <a:pPr lvl="1"/>
            <a:endParaRPr lang="nb-NO" dirty="0"/>
          </a:p>
          <a:p>
            <a:pPr marL="285750" indent="-285750">
              <a:buFont typeface="Arial" panose="020B0604020202020204" pitchFamily="34" charset="0"/>
              <a:buChar char="•"/>
            </a:pPr>
            <a:endParaRPr lang="nb-NO" sz="1400" dirty="0"/>
          </a:p>
          <a:p>
            <a:pPr marL="285750" indent="-285750">
              <a:buFont typeface="Arial" panose="020B0604020202020204" pitchFamily="34" charset="0"/>
              <a:buChar char="•"/>
            </a:pPr>
            <a:endParaRPr lang="nb-NO" sz="1400" dirty="0"/>
          </a:p>
          <a:p>
            <a:pPr marL="285750" indent="-285750">
              <a:buFont typeface="Arial" panose="020B0604020202020204" pitchFamily="34" charset="0"/>
              <a:buChar char="•"/>
            </a:pPr>
            <a:endParaRPr lang="nb-NO" sz="1400" dirty="0"/>
          </a:p>
          <a:p>
            <a:endParaRPr lang="nb-NO" sz="1400" dirty="0"/>
          </a:p>
        </p:txBody>
      </p:sp>
    </p:spTree>
    <p:extLst>
      <p:ext uri="{BB962C8B-B14F-4D97-AF65-F5344CB8AC3E}">
        <p14:creationId xmlns:p14="http://schemas.microsoft.com/office/powerpoint/2010/main" val="33883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198" y="505122"/>
            <a:ext cx="10935278" cy="6617196"/>
          </a:xfrm>
          <a:prstGeom prst="rect">
            <a:avLst/>
          </a:prstGeom>
          <a:noFill/>
        </p:spPr>
        <p:txBody>
          <a:bodyPr wrap="square" rtlCol="0">
            <a:spAutoFit/>
          </a:bodyPr>
          <a:lstStyle/>
          <a:p>
            <a:r>
              <a:rPr lang="nb-NO" sz="3000" b="1" dirty="0"/>
              <a:t>OM KOMITEENS ARBEID – forts.  </a:t>
            </a:r>
          </a:p>
          <a:p>
            <a:endParaRPr lang="nb-NO" dirty="0"/>
          </a:p>
          <a:p>
            <a:endParaRPr lang="nb-NO" sz="1400" b="1" dirty="0"/>
          </a:p>
          <a:p>
            <a:r>
              <a:rPr lang="nb-NO" sz="2400" b="1" dirty="0"/>
              <a:t>Innledende sortering av kandidater </a:t>
            </a:r>
            <a:endParaRPr lang="en-US" sz="2400" b="1" dirty="0"/>
          </a:p>
          <a:p>
            <a:pPr marL="742950" lvl="1" indent="-285750">
              <a:buFont typeface="Arial" panose="020B0604020202020204" pitchFamily="34" charset="0"/>
              <a:buChar char="•"/>
            </a:pPr>
            <a:r>
              <a:rPr lang="nb-NO" dirty="0"/>
              <a:t>Komiteen gjør innledningsvis en sortering av de kandidatene som synes kvalifisert for stillingen</a:t>
            </a:r>
          </a:p>
          <a:p>
            <a:pPr marL="742950" lvl="1" indent="-285750">
              <a:buFont typeface="Arial" panose="020B0604020202020204" pitchFamily="34" charset="0"/>
              <a:buChar char="•"/>
            </a:pPr>
            <a:r>
              <a:rPr lang="nb-NO" dirty="0"/>
              <a:t>Det må komme klart fram:</a:t>
            </a:r>
          </a:p>
          <a:p>
            <a:pPr marL="1200150" lvl="2" indent="-285750">
              <a:buFont typeface="Arial" panose="020B0604020202020204" pitchFamily="34" charset="0"/>
              <a:buChar char="•"/>
            </a:pPr>
            <a:r>
              <a:rPr lang="nb-NO" dirty="0"/>
              <a:t>hva som skiller de utvalgte kandidatene fra de øvrige</a:t>
            </a:r>
          </a:p>
          <a:p>
            <a:pPr marL="1200150" lvl="2" indent="-285750">
              <a:buFont typeface="Arial" panose="020B0604020202020204" pitchFamily="34" charset="0"/>
              <a:buChar char="•"/>
            </a:pPr>
            <a:r>
              <a:rPr lang="nb-NO" dirty="0"/>
              <a:t>hvilke kandidater som ikke er kvalifiserte etter kriteriene </a:t>
            </a:r>
          </a:p>
          <a:p>
            <a:pPr marL="1200150" lvl="2" indent="-285750">
              <a:buFont typeface="Arial" panose="020B0604020202020204" pitchFamily="34" charset="0"/>
              <a:buChar char="•"/>
            </a:pPr>
            <a:r>
              <a:rPr lang="nb-NO" dirty="0"/>
              <a:t>Hvilke kandidater som vurderes som mindre kvalifisert. Omtalen av kandidatene som er mindre og ikke kvalifisert kan være kort, dersom det kommer tydelig frem hva komiteen legger til grunn for sin vurdering. Alle søkere skal nevnes. </a:t>
            </a:r>
          </a:p>
          <a:p>
            <a:pPr lvl="2"/>
            <a:endParaRPr lang="nb-NO" dirty="0"/>
          </a:p>
          <a:p>
            <a:pPr marL="742950" lvl="1" indent="-285750">
              <a:buFont typeface="Arial" panose="020B0604020202020204" pitchFamily="34" charset="0"/>
              <a:buChar char="•"/>
            </a:pPr>
            <a:endParaRPr lang="nb-NO" sz="1400" dirty="0"/>
          </a:p>
          <a:p>
            <a:r>
              <a:rPr lang="nb-NO" sz="2400" b="1" dirty="0">
                <a:cs typeface="Calibri"/>
              </a:rPr>
              <a:t>Dokumentasjon fra søkere</a:t>
            </a:r>
          </a:p>
          <a:p>
            <a:pPr marL="285750" indent="-285750">
              <a:buFont typeface="Arial" panose="020B0604020202020204" pitchFamily="34" charset="0"/>
              <a:buChar char="•"/>
            </a:pPr>
            <a:r>
              <a:rPr lang="nb-NO" dirty="0">
                <a:cs typeface="Calibri"/>
              </a:rPr>
              <a:t>Komiteen skal forholde seg til dokumentasjon fra søkere som foreligger ved søknadsfristens utløp. Søkere har ikke anledning til å supplere søknaden med ytterligere dokumentasjon.</a:t>
            </a:r>
          </a:p>
          <a:p>
            <a:pPr marL="285750" indent="-285750">
              <a:buFont typeface="Arial" panose="020B0604020202020204" pitchFamily="34" charset="0"/>
              <a:buChar char="•"/>
            </a:pPr>
            <a:r>
              <a:rPr lang="nb-NO" dirty="0">
                <a:cs typeface="Calibri"/>
              </a:rPr>
              <a:t>Ved spørsmål om eventuell manglende dokumentasjon, kontakt HR. Komiteen skal ikke kontakte søkerne. </a:t>
            </a:r>
          </a:p>
          <a:p>
            <a:endParaRPr lang="nb-NO" sz="1400" dirty="0"/>
          </a:p>
          <a:p>
            <a:endParaRPr lang="nb-NO" sz="1400" dirty="0">
              <a:cs typeface="Calibri"/>
            </a:endParaRPr>
          </a:p>
          <a:p>
            <a:pPr lvl="1"/>
            <a:endParaRPr lang="nb-NO" dirty="0"/>
          </a:p>
          <a:p>
            <a:pPr marL="285750" indent="-285750">
              <a:buFont typeface="Arial" panose="020B0604020202020204" pitchFamily="34" charset="0"/>
              <a:buChar char="•"/>
            </a:pPr>
            <a:endParaRPr lang="nb-NO" sz="1400" dirty="0"/>
          </a:p>
          <a:p>
            <a:pPr marL="285750" indent="-285750">
              <a:buFont typeface="Arial" panose="020B0604020202020204" pitchFamily="34" charset="0"/>
              <a:buChar char="•"/>
            </a:pPr>
            <a:endParaRPr lang="nb-NO" sz="1400" dirty="0"/>
          </a:p>
          <a:p>
            <a:pPr marL="285750" indent="-285750">
              <a:buFont typeface="Arial" panose="020B0604020202020204" pitchFamily="34" charset="0"/>
              <a:buChar char="•"/>
            </a:pPr>
            <a:endParaRPr lang="nb-NO" sz="1400" dirty="0"/>
          </a:p>
          <a:p>
            <a:endParaRPr lang="nb-NO" sz="1400" dirty="0"/>
          </a:p>
        </p:txBody>
      </p:sp>
    </p:spTree>
    <p:extLst>
      <p:ext uri="{BB962C8B-B14F-4D97-AF65-F5344CB8AC3E}">
        <p14:creationId xmlns:p14="http://schemas.microsoft.com/office/powerpoint/2010/main" val="262855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8073" y="572655"/>
            <a:ext cx="10880436" cy="6063198"/>
          </a:xfrm>
          <a:prstGeom prst="rect">
            <a:avLst/>
          </a:prstGeom>
          <a:noFill/>
        </p:spPr>
        <p:txBody>
          <a:bodyPr wrap="square" rtlCol="0">
            <a:spAutoFit/>
          </a:bodyPr>
          <a:lstStyle/>
          <a:p>
            <a:r>
              <a:rPr lang="nb-NO" sz="3000" b="1" dirty="0"/>
              <a:t>OM KOMITEENS ARBEID - FORTS</a:t>
            </a:r>
            <a:r>
              <a:rPr lang="nb-NO" sz="2800" b="1" dirty="0"/>
              <a:t>.</a:t>
            </a:r>
          </a:p>
          <a:p>
            <a:endParaRPr lang="nb-NO" dirty="0">
              <a:cs typeface="Calibri"/>
            </a:endParaRPr>
          </a:p>
          <a:p>
            <a:endParaRPr lang="nb-NO" dirty="0">
              <a:cs typeface="Calibri"/>
            </a:endParaRPr>
          </a:p>
          <a:p>
            <a:r>
              <a:rPr lang="nb-NO" sz="2400" b="1" dirty="0"/>
              <a:t>Rangering av kandidater</a:t>
            </a:r>
          </a:p>
          <a:p>
            <a:pPr marL="285750" indent="-285750">
              <a:buFont typeface="Arial" panose="020B0604020202020204" pitchFamily="34" charset="0"/>
              <a:buChar char="•"/>
            </a:pPr>
            <a:r>
              <a:rPr lang="nb-NO" dirty="0"/>
              <a:t>Minst tre søkere skal rangeres</a:t>
            </a:r>
          </a:p>
          <a:p>
            <a:pPr marL="285750" indent="-285750">
              <a:buFont typeface="Arial" panose="020B0604020202020204" pitchFamily="34" charset="0"/>
              <a:buChar char="•"/>
            </a:pPr>
            <a:r>
              <a:rPr lang="nb-NO" dirty="0"/>
              <a:t>Komiteen skal gi uttrykk for om forskjellen i kvalifikasjoner mellom de rangerte er stor eller liten, for å lette innstill­ings- og ansettelsesmyndighetens senere vurderinger</a:t>
            </a:r>
          </a:p>
          <a:p>
            <a:pPr marL="285750" indent="-285750">
              <a:buFont typeface="Arial" panose="020B0604020202020204" pitchFamily="34" charset="0"/>
              <a:buChar char="•"/>
            </a:pPr>
            <a:r>
              <a:rPr lang="nb-NO" dirty="0"/>
              <a:t>Dersom stillingen har vært lyst ut med to ulike stillingskoder, må komiteen presisere stillingskode for den enkelte søker i rangeringen. Merk at rangering da også gjøres samlet. Kontakt HR ved spørsmål.</a:t>
            </a:r>
          </a:p>
          <a:p>
            <a:pPr marL="285750" indent="-285750">
              <a:buFont typeface="Arial" panose="020B0604020202020204" pitchFamily="34" charset="0"/>
              <a:buChar char="•"/>
            </a:pPr>
            <a:r>
              <a:rPr lang="nb-NO" dirty="0"/>
              <a:t>Vurdering av om kvoteringsreglene (jf. Hovedavtalen i Staten) kan komme til anvendelse: Dersom flere søkere anses å ha tilnærmet like kvalifikasjoner, skal det underrepresenterte kjønn stilles først. Kontakt HR ved spørsmål. </a:t>
            </a:r>
            <a:endParaRPr lang="nb-NO" dirty="0">
              <a:cs typeface="Calibri"/>
            </a:endParaRPr>
          </a:p>
          <a:p>
            <a:endParaRPr lang="nb-NO" sz="2400" b="1" dirty="0">
              <a:cs typeface="Calibri"/>
            </a:endParaRPr>
          </a:p>
          <a:p>
            <a:r>
              <a:rPr lang="nb-NO" sz="2400" b="1" dirty="0">
                <a:cs typeface="Calibri"/>
              </a:rPr>
              <a:t>Merknader til vurderingen</a:t>
            </a:r>
          </a:p>
          <a:p>
            <a:pPr marL="285750" indent="-285750">
              <a:buFont typeface="Arial" panose="020B0604020202020204" pitchFamily="34" charset="0"/>
              <a:buChar char="•"/>
            </a:pPr>
            <a:r>
              <a:rPr lang="nb-NO" dirty="0">
                <a:cs typeface="Calibri"/>
              </a:rPr>
              <a:t>Søkerne får oversendt vurderingen når den foreligger og er godkjent ved enheten, og har da anledning til å komme med merknader</a:t>
            </a:r>
          </a:p>
          <a:p>
            <a:pPr marL="285750" indent="-285750">
              <a:buFont typeface="Arial" panose="020B0604020202020204" pitchFamily="34" charset="0"/>
              <a:buChar char="•"/>
            </a:pPr>
            <a:r>
              <a:rPr lang="nb-NO" dirty="0">
                <a:cs typeface="Calibri"/>
              </a:rPr>
              <a:t>Eventuelle merknader kan bli oversendt komiteen for en tilleggsuttalelse</a:t>
            </a:r>
          </a:p>
          <a:p>
            <a:endParaRPr lang="nb-NO" b="1" dirty="0"/>
          </a:p>
          <a:p>
            <a:endParaRPr lang="en-US" dirty="0"/>
          </a:p>
          <a:p>
            <a:endParaRPr lang="en-US" dirty="0"/>
          </a:p>
        </p:txBody>
      </p:sp>
    </p:spTree>
    <p:extLst>
      <p:ext uri="{BB962C8B-B14F-4D97-AF65-F5344CB8AC3E}">
        <p14:creationId xmlns:p14="http://schemas.microsoft.com/office/powerpoint/2010/main" val="55317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1530" y="407736"/>
            <a:ext cx="10418618" cy="6463308"/>
          </a:xfrm>
          <a:prstGeom prst="rect">
            <a:avLst/>
          </a:prstGeom>
          <a:noFill/>
        </p:spPr>
        <p:txBody>
          <a:bodyPr wrap="square" rtlCol="0">
            <a:spAutoFit/>
          </a:bodyPr>
          <a:lstStyle/>
          <a:p>
            <a:r>
              <a:rPr lang="nb-NO" sz="3000" b="1" dirty="0"/>
              <a:t>REGELVERK OG RETNINGSLINJER</a:t>
            </a:r>
          </a:p>
          <a:p>
            <a:endParaRPr lang="nb-NO" dirty="0">
              <a:hlinkClick r:id="rId2"/>
            </a:endParaRPr>
          </a:p>
          <a:p>
            <a:r>
              <a:rPr lang="nb-NO" sz="2200" dirty="0">
                <a:hlinkClick r:id="rId2"/>
              </a:rPr>
              <a:t>Regler for ansettelse og opprykk i professor- og førsteamanuensisstillinger ved UiO</a:t>
            </a:r>
            <a:endParaRPr lang="nb-NO" sz="2200" dirty="0"/>
          </a:p>
          <a:p>
            <a:endParaRPr lang="nb-NO" sz="2200" dirty="0">
              <a:hlinkClick r:id="rId3"/>
            </a:endParaRPr>
          </a:p>
          <a:p>
            <a:r>
              <a:rPr lang="nb-NO" sz="2200" dirty="0">
                <a:hlinkClick r:id="rId4"/>
              </a:rPr>
              <a:t>Veileder for medlemmer av sakkyndig komite</a:t>
            </a:r>
            <a:endParaRPr lang="nb-NO" sz="2200" dirty="0"/>
          </a:p>
          <a:p>
            <a:endParaRPr lang="nb-NO" sz="2200" dirty="0">
              <a:hlinkClick r:id="rId5"/>
            </a:endParaRPr>
          </a:p>
          <a:p>
            <a:r>
              <a:rPr lang="nb-NO" sz="2200" dirty="0">
                <a:hlinkClick r:id="rId5"/>
              </a:rPr>
              <a:t>Regler for praktisering av kravet om pedagogisk basiskompetanse ved UiO</a:t>
            </a:r>
            <a:endParaRPr lang="nb-NO" sz="2200" dirty="0"/>
          </a:p>
          <a:p>
            <a:endParaRPr lang="nb-NO" sz="2200" dirty="0">
              <a:hlinkClick r:id="rId6"/>
            </a:endParaRPr>
          </a:p>
          <a:p>
            <a:r>
              <a:rPr lang="nb-NO" sz="2200" dirty="0">
                <a:hlinkClick r:id="rId6"/>
              </a:rPr>
              <a:t>Forskrift om ansettelse og opprykk i undervisnings- og forskerstillinger</a:t>
            </a:r>
            <a:endParaRPr lang="nb-NO" sz="2200" dirty="0"/>
          </a:p>
          <a:p>
            <a:endParaRPr lang="nb-NO" sz="2200" dirty="0">
              <a:hlinkClick r:id="rId7"/>
            </a:endParaRPr>
          </a:p>
          <a:p>
            <a:r>
              <a:rPr lang="nb-NO" sz="2200" dirty="0">
                <a:hlinkClick r:id="rId7"/>
              </a:rPr>
              <a:t>Retningslinjer for UiO til Forskrift om ansettelse og opprykk i forsknings- og undervisningsstillinger</a:t>
            </a:r>
            <a:endParaRPr lang="nb-NO" sz="2200" dirty="0"/>
          </a:p>
          <a:p>
            <a:endParaRPr lang="nb-NO" sz="2200" dirty="0"/>
          </a:p>
          <a:p>
            <a:r>
              <a:rPr lang="nb-NO" sz="2200" dirty="0"/>
              <a:t>Ved vurdering av søkere til stilling som professor skal komiteen i tillegg benytte følgende veiledning:</a:t>
            </a:r>
          </a:p>
          <a:p>
            <a:r>
              <a:rPr lang="en-US" sz="2200" dirty="0" err="1">
                <a:hlinkClick r:id="rId8"/>
              </a:rPr>
              <a:t>Veiledning</a:t>
            </a:r>
            <a:r>
              <a:rPr lang="en-US" sz="2200" dirty="0">
                <a:hlinkClick r:id="rId8"/>
              </a:rPr>
              <a:t> for </a:t>
            </a:r>
            <a:r>
              <a:rPr lang="en-US" sz="2200" dirty="0" err="1">
                <a:hlinkClick r:id="rId8"/>
              </a:rPr>
              <a:t>kompetansevurdering</a:t>
            </a:r>
            <a:r>
              <a:rPr lang="en-US" sz="2200" dirty="0">
                <a:hlinkClick r:id="rId8"/>
              </a:rPr>
              <a:t> </a:t>
            </a:r>
            <a:r>
              <a:rPr lang="en-US" sz="2200" dirty="0" err="1">
                <a:hlinkClick r:id="rId8"/>
              </a:rPr>
              <a:t>ved</a:t>
            </a:r>
            <a:r>
              <a:rPr lang="en-US" sz="2200" dirty="0">
                <a:hlinkClick r:id="rId8"/>
              </a:rPr>
              <a:t> </a:t>
            </a:r>
            <a:r>
              <a:rPr lang="en-US" sz="2200" dirty="0" err="1">
                <a:hlinkClick r:id="rId8"/>
              </a:rPr>
              <a:t>ansettelse</a:t>
            </a:r>
            <a:r>
              <a:rPr lang="en-US" sz="2200" dirty="0">
                <a:hlinkClick r:id="rId8"/>
              </a:rPr>
              <a:t> </a:t>
            </a:r>
            <a:r>
              <a:rPr lang="en-US" sz="2200" dirty="0" err="1">
                <a:hlinkClick r:id="rId8"/>
              </a:rPr>
              <a:t>og</a:t>
            </a:r>
            <a:r>
              <a:rPr lang="en-US" sz="2200" dirty="0">
                <a:hlinkClick r:id="rId8"/>
              </a:rPr>
              <a:t> </a:t>
            </a:r>
            <a:r>
              <a:rPr lang="en-US" sz="2200" dirty="0" err="1">
                <a:hlinkClick r:id="rId8"/>
              </a:rPr>
              <a:t>opprykk</a:t>
            </a:r>
            <a:r>
              <a:rPr lang="en-US" sz="2200" dirty="0">
                <a:hlinkClick r:id="rId8"/>
              </a:rPr>
              <a:t> </a:t>
            </a:r>
            <a:r>
              <a:rPr lang="en-US" sz="2200" dirty="0" err="1">
                <a:hlinkClick r:id="rId8"/>
              </a:rPr>
              <a:t>til</a:t>
            </a:r>
            <a:r>
              <a:rPr lang="en-US" sz="2200" dirty="0">
                <a:hlinkClick r:id="rId8"/>
              </a:rPr>
              <a:t> professor </a:t>
            </a:r>
            <a:r>
              <a:rPr lang="en-US" sz="2200" dirty="0" err="1">
                <a:hlinkClick r:id="rId8"/>
              </a:rPr>
              <a:t>ved</a:t>
            </a:r>
            <a:r>
              <a:rPr lang="en-US" sz="2200" dirty="0">
                <a:hlinkClick r:id="rId8"/>
              </a:rPr>
              <a:t> </a:t>
            </a:r>
            <a:r>
              <a:rPr lang="en-US" sz="2200" dirty="0" err="1">
                <a:hlinkClick r:id="rId8"/>
              </a:rPr>
              <a:t>Det</a:t>
            </a:r>
            <a:r>
              <a:rPr lang="en-US" sz="2200" dirty="0">
                <a:hlinkClick r:id="rId8"/>
              </a:rPr>
              <a:t> </a:t>
            </a:r>
            <a:r>
              <a:rPr lang="en-US" sz="2200" dirty="0" err="1">
                <a:hlinkClick r:id="rId8"/>
              </a:rPr>
              <a:t>utdanningsvitenskapelige</a:t>
            </a:r>
            <a:r>
              <a:rPr lang="en-US" sz="2200" dirty="0">
                <a:hlinkClick r:id="rId8"/>
              </a:rPr>
              <a:t> </a:t>
            </a:r>
            <a:r>
              <a:rPr lang="en-US" sz="2200" dirty="0" err="1">
                <a:hlinkClick r:id="rId8"/>
              </a:rPr>
              <a:t>fakultet</a:t>
            </a:r>
            <a:r>
              <a:rPr lang="en-US" sz="2200" dirty="0">
                <a:hlinkClick r:id="rId8"/>
              </a:rPr>
              <a:t>, </a:t>
            </a:r>
            <a:r>
              <a:rPr lang="en-US" sz="2200" dirty="0" err="1">
                <a:hlinkClick r:id="rId8"/>
              </a:rPr>
              <a:t>UiO</a:t>
            </a:r>
            <a:r>
              <a:rPr lang="en-US" sz="2200" dirty="0">
                <a:hlinkClick r:id="rId8"/>
              </a:rPr>
              <a:t> - </a:t>
            </a:r>
            <a:r>
              <a:rPr lang="en-US" sz="2200" dirty="0" err="1">
                <a:hlinkClick r:id="rId8"/>
              </a:rPr>
              <a:t>Universitetet</a:t>
            </a:r>
            <a:r>
              <a:rPr lang="en-US" sz="2200" dirty="0">
                <a:hlinkClick r:id="rId8"/>
              </a:rPr>
              <a:t> </a:t>
            </a:r>
            <a:r>
              <a:rPr lang="en-US" sz="2200" dirty="0" err="1">
                <a:hlinkClick r:id="rId8"/>
              </a:rPr>
              <a:t>i</a:t>
            </a:r>
            <a:r>
              <a:rPr lang="en-US" sz="2200" dirty="0">
                <a:hlinkClick r:id="rId8"/>
              </a:rPr>
              <a:t> Oslo</a:t>
            </a:r>
            <a:endParaRPr lang="nb-NO" sz="2200" dirty="0"/>
          </a:p>
          <a:p>
            <a:endParaRPr lang="nb-NO" dirty="0">
              <a:hlinkClick r:id="rId9"/>
            </a:endParaRPr>
          </a:p>
          <a:p>
            <a:endParaRPr lang="en-US" dirty="0"/>
          </a:p>
        </p:txBody>
      </p:sp>
    </p:spTree>
    <p:extLst>
      <p:ext uri="{BB962C8B-B14F-4D97-AF65-F5344CB8AC3E}">
        <p14:creationId xmlns:p14="http://schemas.microsoft.com/office/powerpoint/2010/main" val="1453255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804</Words>
  <Application>Microsoft Office PowerPoint</Application>
  <PresentationFormat>Widescreen</PresentationFormat>
  <Paragraphs>115</Paragraphs>
  <Slides>9</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Times New Roman</vt:lpstr>
      <vt:lpstr>Office Theme</vt:lpstr>
      <vt:lpstr>OPPSTARTSMØTE MED LEDER AV SAKKYNDIG KOMITE</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Steenstrup</dc:creator>
  <cp:lastModifiedBy>Marie Steenstrup</cp:lastModifiedBy>
  <cp:revision>43</cp:revision>
  <dcterms:created xsi:type="dcterms:W3CDTF">2023-01-27T09:29:17Z</dcterms:created>
  <dcterms:modified xsi:type="dcterms:W3CDTF">2023-11-14T08:04:31Z</dcterms:modified>
</cp:coreProperties>
</file>