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80" r:id="rId10"/>
    <p:sldId id="283" r:id="rId11"/>
    <p:sldId id="281" r:id="rId12"/>
    <p:sldId id="284" r:id="rId13"/>
    <p:sldId id="28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23369-7DEB-486A-B264-45A765CCF0C6}" type="datetimeFigureOut">
              <a:rPr lang="nb-NO" smtClean="0"/>
              <a:t>20.06.2016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383B7-DD02-480C-8ED6-EC8243BB7D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08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383B7-DD02-480C-8ED6-EC8243BB7D6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2962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383B7-DD02-480C-8ED6-EC8243BB7D6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2858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383B7-DD02-480C-8ED6-EC8243BB7D6E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9333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383B7-DD02-480C-8ED6-EC8243BB7D6E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8590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383B7-DD02-480C-8ED6-EC8243BB7D6E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462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6934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in.rettsdata.no/#/Dokument/gF19831111NR1608P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ctrTitle" sz="quarter"/>
          </p:nvPr>
        </p:nvSpPr>
        <p:spPr>
          <a:xfrm>
            <a:off x="1295400" y="2276872"/>
            <a:ext cx="6934200" cy="1584176"/>
          </a:xfrm>
        </p:spPr>
        <p:txBody>
          <a:bodyPr/>
          <a:lstStyle/>
          <a:p>
            <a:r>
              <a:rPr lang="nb-NO" sz="3600" b="0" kern="12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nb-NO" sz="3600" b="0" kern="1200" dirty="0" smtClean="0">
                <a:solidFill>
                  <a:prstClr val="black"/>
                </a:solidFill>
                <a:latin typeface="Calibri"/>
              </a:rPr>
            </a:br>
            <a:r>
              <a:rPr lang="nb-NO" sz="3600" b="0" kern="1200" dirty="0">
                <a:solidFill>
                  <a:prstClr val="black"/>
                </a:solidFill>
                <a:latin typeface="Calibri"/>
              </a:rPr>
              <a:t/>
            </a:r>
            <a:br>
              <a:rPr lang="nb-NO" sz="3600" b="0" kern="1200" dirty="0">
                <a:solidFill>
                  <a:prstClr val="black"/>
                </a:solidFill>
                <a:latin typeface="Calibri"/>
              </a:rPr>
            </a:br>
            <a:r>
              <a:rPr lang="nb-NO" sz="3600" b="0" kern="12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nb-NO" sz="3600" b="0" kern="1200" dirty="0" smtClean="0">
                <a:solidFill>
                  <a:prstClr val="black"/>
                </a:solidFill>
                <a:latin typeface="Calibri"/>
              </a:rPr>
            </a:br>
            <a:r>
              <a:rPr lang="nb-NO" sz="3600" b="0" kern="1200" dirty="0">
                <a:solidFill>
                  <a:prstClr val="black"/>
                </a:solidFill>
                <a:latin typeface="Calibri"/>
              </a:rPr>
              <a:t/>
            </a:r>
            <a:br>
              <a:rPr lang="nb-NO" sz="3600" b="0" kern="1200" dirty="0">
                <a:solidFill>
                  <a:prstClr val="black"/>
                </a:solidFill>
                <a:latin typeface="Calibri"/>
              </a:rPr>
            </a:br>
            <a:r>
              <a:rPr lang="nb-NO" sz="3600" b="0" kern="1200" dirty="0" smtClean="0">
                <a:solidFill>
                  <a:prstClr val="black"/>
                </a:solidFill>
                <a:latin typeface="Calibri"/>
              </a:rPr>
              <a:t>Midlertidig ansettelse</a:t>
            </a:r>
            <a:br>
              <a:rPr lang="nb-NO" sz="3600" b="0" kern="1200" dirty="0" smtClean="0">
                <a:solidFill>
                  <a:prstClr val="black"/>
                </a:solidFill>
                <a:latin typeface="Calibri"/>
              </a:rPr>
            </a:br>
            <a:r>
              <a:rPr lang="nb-NO" sz="3600" b="0" kern="1200" dirty="0" smtClean="0">
                <a:solidFill>
                  <a:prstClr val="black"/>
                </a:solidFill>
                <a:latin typeface="Calibri"/>
              </a:rPr>
              <a:t>- </a:t>
            </a:r>
            <a:r>
              <a:rPr lang="nb-NO" sz="2400" b="0" kern="1200" dirty="0" smtClean="0">
                <a:solidFill>
                  <a:prstClr val="black"/>
                </a:solidFill>
                <a:latin typeface="Calibri"/>
              </a:rPr>
              <a:t>inngåelse og opphør</a:t>
            </a:r>
            <a:endParaRPr lang="nb-NO" sz="2400" dirty="0" smtClean="0"/>
          </a:p>
        </p:txBody>
      </p:sp>
      <p:sp>
        <p:nvSpPr>
          <p:cNvPr id="13315" name="Subtitle 6"/>
          <p:cNvSpPr>
            <a:spLocks noGrp="1"/>
          </p:cNvSpPr>
          <p:nvPr>
            <p:ph type="subTitle" sz="quarter" idx="1"/>
          </p:nvPr>
        </p:nvSpPr>
        <p:spPr>
          <a:xfrm>
            <a:off x="1295400" y="4365104"/>
            <a:ext cx="7315200" cy="864096"/>
          </a:xfrm>
        </p:spPr>
        <p:txBody>
          <a:bodyPr/>
          <a:lstStyle/>
          <a:p>
            <a:pPr eaLnBrk="1" hangingPunct="1"/>
            <a:r>
              <a:rPr lang="nb-NO" sz="1800" b="0" dirty="0" smtClean="0">
                <a:latin typeface="Arial" charset="0"/>
                <a:cs typeface="Arial" charset="0"/>
              </a:rPr>
              <a:t>Seniorrådgiver Roger Markgraf-Bye, Personalstøtte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Midlertidighet i strid med loven?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Ulovlig midlertidig tilsetting er normalt at tjenestemannen anses som </a:t>
            </a:r>
            <a:r>
              <a:rPr lang="nb-NO" u="sng" dirty="0" smtClean="0"/>
              <a:t>fast ansatt</a:t>
            </a:r>
            <a:endParaRPr lang="nb-NO" u="sng" dirty="0"/>
          </a:p>
        </p:txBody>
      </p:sp>
    </p:spTree>
    <p:extLst>
      <p:ext uri="{BB962C8B-B14F-4D97-AF65-F5344CB8AC3E}">
        <p14:creationId xmlns:p14="http://schemas.microsoft.com/office/powerpoint/2010/main" val="310392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/>
              <a:t>§ </a:t>
            </a:r>
            <a:r>
              <a:rPr lang="nb-NO" sz="2800" dirty="0" smtClean="0"/>
              <a:t>7 (2) </a:t>
            </a:r>
            <a:r>
              <a:rPr lang="nb-NO" sz="2800" i="1" dirty="0" smtClean="0"/>
              <a:t>Opphør </a:t>
            </a:r>
            <a:r>
              <a:rPr lang="nb-NO" sz="2800" i="1" dirty="0"/>
              <a:t>av midlertidig </a:t>
            </a:r>
            <a:r>
              <a:rPr lang="nb-NO" sz="2800" i="1" dirty="0" smtClean="0"/>
              <a:t>tjeneste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8840"/>
            <a:ext cx="7696200" cy="4464496"/>
          </a:xfrm>
        </p:spPr>
        <p:txBody>
          <a:bodyPr/>
          <a:lstStyle/>
          <a:p>
            <a:r>
              <a:rPr lang="nb-NO" sz="2000" dirty="0" smtClean="0"/>
              <a:t>«Tjenestemann </a:t>
            </a:r>
            <a:r>
              <a:rPr lang="nb-NO" sz="2000" dirty="0"/>
              <a:t>som er tilsatt for et </a:t>
            </a:r>
            <a:r>
              <a:rPr lang="nb-NO" sz="2000" u="sng" dirty="0"/>
              <a:t>bestemt tidsrom</a:t>
            </a:r>
            <a:r>
              <a:rPr lang="nb-NO" sz="2000" dirty="0"/>
              <a:t>, på </a:t>
            </a:r>
            <a:r>
              <a:rPr lang="nb-NO" sz="2000" u="sng" dirty="0"/>
              <a:t>åremål</a:t>
            </a:r>
            <a:r>
              <a:rPr lang="nb-NO" sz="2000" dirty="0"/>
              <a:t> eller i </a:t>
            </a:r>
            <a:r>
              <a:rPr lang="nb-NO" sz="2000" u="sng" dirty="0"/>
              <a:t>utdanningsstilling</a:t>
            </a:r>
            <a:r>
              <a:rPr lang="nb-NO" sz="2000" dirty="0"/>
              <a:t>, fratrer </a:t>
            </a:r>
            <a:r>
              <a:rPr lang="nb-NO" sz="2000" b="1" dirty="0"/>
              <a:t>uten oppsigelse</a:t>
            </a:r>
            <a:r>
              <a:rPr lang="nb-NO" sz="2000" dirty="0"/>
              <a:t> når tiden er </a:t>
            </a:r>
            <a:r>
              <a:rPr lang="nb-NO" sz="2000" dirty="0" smtClean="0"/>
              <a:t>ute»</a:t>
            </a:r>
          </a:p>
          <a:p>
            <a:pPr lvl="1"/>
            <a:r>
              <a:rPr lang="nb-NO" sz="1600" dirty="0" smtClean="0"/>
              <a:t>1. </a:t>
            </a:r>
            <a:r>
              <a:rPr lang="nb-NO" sz="1600" dirty="0"/>
              <a:t>alternativ i § 3 (2) </a:t>
            </a:r>
            <a:r>
              <a:rPr lang="nb-NO" sz="1600" dirty="0" smtClean="0"/>
              <a:t>a</a:t>
            </a:r>
          </a:p>
          <a:p>
            <a:pPr lvl="1"/>
            <a:r>
              <a:rPr lang="nb-NO" sz="1600" dirty="0" smtClean="0">
                <a:solidFill>
                  <a:srgbClr val="000000"/>
                </a:solidFill>
              </a:rPr>
              <a:t>§ </a:t>
            </a:r>
            <a:r>
              <a:rPr lang="nb-NO" sz="1600" dirty="0">
                <a:solidFill>
                  <a:srgbClr val="000000"/>
                </a:solidFill>
              </a:rPr>
              <a:t>3 (2</a:t>
            </a:r>
            <a:r>
              <a:rPr lang="nb-NO" sz="1600" dirty="0" smtClean="0">
                <a:solidFill>
                  <a:srgbClr val="000000"/>
                </a:solidFill>
              </a:rPr>
              <a:t>) e og f</a:t>
            </a:r>
            <a:endParaRPr lang="nb-NO" sz="1600" dirty="0" smtClean="0"/>
          </a:p>
          <a:p>
            <a:r>
              <a:rPr lang="nb-NO" sz="2000" dirty="0"/>
              <a:t>Tjenestemann som er tilsatt som </a:t>
            </a:r>
            <a:r>
              <a:rPr lang="nb-NO" sz="2000" u="sng" dirty="0"/>
              <a:t>vikar</a:t>
            </a:r>
            <a:r>
              <a:rPr lang="nb-NO" sz="2000" dirty="0"/>
              <a:t>, fratrer </a:t>
            </a:r>
            <a:r>
              <a:rPr lang="nb-NO" sz="2000" b="1" dirty="0"/>
              <a:t>uten oppsigelse</a:t>
            </a:r>
            <a:r>
              <a:rPr lang="nb-NO" sz="2000" dirty="0"/>
              <a:t> når stillingens faste innehaver inntrer i </a:t>
            </a:r>
            <a:r>
              <a:rPr lang="nb-NO" sz="2000" dirty="0" smtClean="0"/>
              <a:t>stillingen</a:t>
            </a:r>
          </a:p>
          <a:p>
            <a:pPr lvl="1"/>
            <a:r>
              <a:rPr lang="nb-NO" sz="1600" dirty="0" smtClean="0"/>
              <a:t>§ 3 (2) c</a:t>
            </a:r>
          </a:p>
          <a:p>
            <a:pPr lvl="1"/>
            <a:r>
              <a:rPr lang="nb-NO" sz="1600" dirty="0" smtClean="0"/>
              <a:t>Innehaver kommer ikke tilbake? </a:t>
            </a:r>
          </a:p>
          <a:p>
            <a:r>
              <a:rPr lang="nb-NO" sz="2000" u="sng" dirty="0"/>
              <a:t>Andre</a:t>
            </a:r>
            <a:r>
              <a:rPr lang="nb-NO" sz="2000" dirty="0"/>
              <a:t> midlertidige tjenestemenn </a:t>
            </a:r>
            <a:r>
              <a:rPr lang="nb-NO" sz="2000" b="1" dirty="0"/>
              <a:t>sies opp</a:t>
            </a:r>
            <a:r>
              <a:rPr lang="nb-NO" sz="2000" dirty="0"/>
              <a:t> med slike frister som er fastsatt i §§ 8, 9 og 10</a:t>
            </a:r>
            <a:r>
              <a:rPr lang="nb-NO" sz="2000" dirty="0" smtClean="0"/>
              <a:t>.</a:t>
            </a:r>
          </a:p>
          <a:p>
            <a:pPr lvl="1"/>
            <a:r>
              <a:rPr lang="nb-NO" sz="1600" dirty="0" smtClean="0"/>
              <a:t>Andre? Må sies opp</a:t>
            </a:r>
          </a:p>
          <a:p>
            <a:pPr lvl="1"/>
            <a:r>
              <a:rPr lang="nb-NO" sz="1600" dirty="0"/>
              <a:t>utføre et bestemt </a:t>
            </a:r>
            <a:r>
              <a:rPr lang="nb-NO" sz="1600" dirty="0" smtClean="0"/>
              <a:t>oppdrag (2. alternativ i § 3 (2) a)</a:t>
            </a:r>
          </a:p>
          <a:p>
            <a:pPr lvl="1"/>
            <a:r>
              <a:rPr lang="nb-NO" sz="1600" dirty="0"/>
              <a:t>ikke er fast </a:t>
            </a:r>
            <a:r>
              <a:rPr lang="nb-NO" sz="1600" dirty="0" smtClean="0"/>
              <a:t>organisert (§ 3 (2) b)</a:t>
            </a:r>
          </a:p>
          <a:p>
            <a:pPr lvl="1"/>
            <a:endParaRPr lang="nb-NO" sz="1600" dirty="0" smtClean="0"/>
          </a:p>
          <a:p>
            <a:pPr marL="457200" lvl="1" indent="0">
              <a:buNone/>
            </a:pP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90171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934616"/>
          </a:xfrm>
        </p:spPr>
        <p:txBody>
          <a:bodyPr/>
          <a:lstStyle/>
          <a:p>
            <a:r>
              <a:rPr lang="nb-NO" sz="2800" dirty="0" smtClean="0"/>
              <a:t>Sterkt stillingsvern – </a:t>
            </a:r>
            <a:r>
              <a:rPr lang="nb-NO" sz="2800" dirty="0" err="1" smtClean="0"/>
              <a:t>tjml</a:t>
            </a:r>
            <a:r>
              <a:rPr lang="nb-NO" sz="2800" dirty="0" smtClean="0"/>
              <a:t> § 10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72816"/>
            <a:ext cx="7696200" cy="4824536"/>
          </a:xfrm>
        </p:spPr>
        <p:txBody>
          <a:bodyPr/>
          <a:lstStyle/>
          <a:p>
            <a:r>
              <a:rPr lang="nb-NO" sz="2400" dirty="0" smtClean="0"/>
              <a:t>Midlertidig ansatt må likevel </a:t>
            </a:r>
            <a:r>
              <a:rPr lang="nb-NO" sz="2400" u="sng" dirty="0" smtClean="0"/>
              <a:t>ikke</a:t>
            </a:r>
            <a:r>
              <a:rPr lang="nb-NO" sz="2400" dirty="0" smtClean="0"/>
              <a:t> fratre uten oppsigelse etter § 7 hvis denne har:</a:t>
            </a:r>
          </a:p>
          <a:p>
            <a:pPr lvl="1"/>
            <a:r>
              <a:rPr lang="nb-NO" sz="1600" dirty="0" smtClean="0"/>
              <a:t>«mer </a:t>
            </a:r>
            <a:r>
              <a:rPr lang="nb-NO" sz="1600" dirty="0"/>
              <a:t>enn fire års sammenhengende </a:t>
            </a:r>
            <a:r>
              <a:rPr lang="nb-NO" sz="1600" dirty="0" smtClean="0"/>
              <a:t>tjeneste»</a:t>
            </a:r>
          </a:p>
          <a:p>
            <a:pPr lvl="1"/>
            <a:r>
              <a:rPr lang="nb-NO" sz="1600" dirty="0" smtClean="0"/>
              <a:t>likevel unntak for utdanningsstillinger og </a:t>
            </a:r>
            <a:r>
              <a:rPr lang="nb-NO" sz="1600" dirty="0" err="1" smtClean="0"/>
              <a:t>postdoc</a:t>
            </a:r>
            <a:endParaRPr lang="nb-NO" sz="1600" dirty="0" smtClean="0"/>
          </a:p>
          <a:p>
            <a:pPr marL="0" indent="0">
              <a:buNone/>
            </a:pPr>
            <a:endParaRPr lang="nb-NO" sz="2400" dirty="0" smtClean="0"/>
          </a:p>
          <a:p>
            <a:r>
              <a:rPr lang="nb-NO" sz="2400" dirty="0" smtClean="0"/>
              <a:t>Vilkår: «stillingen </a:t>
            </a:r>
            <a:r>
              <a:rPr lang="nb-NO" sz="2400" dirty="0"/>
              <a:t>inndras eller </a:t>
            </a:r>
            <a:r>
              <a:rPr lang="nb-NO" sz="2400" u="sng" dirty="0"/>
              <a:t>arbeidet faller </a:t>
            </a:r>
            <a:r>
              <a:rPr lang="nb-NO" sz="2400" u="sng" dirty="0" smtClean="0"/>
              <a:t>bort</a:t>
            </a:r>
            <a:r>
              <a:rPr lang="nb-NO" sz="2400" dirty="0" smtClean="0"/>
              <a:t>»</a:t>
            </a:r>
          </a:p>
          <a:p>
            <a:pPr lvl="1"/>
            <a:r>
              <a:rPr lang="nb-NO" sz="1600" dirty="0" smtClean="0"/>
              <a:t>Prosjekt avsluttes…</a:t>
            </a:r>
          </a:p>
          <a:p>
            <a:pPr lvl="1"/>
            <a:r>
              <a:rPr lang="nb-NO" sz="1600" dirty="0">
                <a:solidFill>
                  <a:srgbClr val="000000"/>
                </a:solidFill>
              </a:rPr>
              <a:t>arbeidsoppgavene har endret seg så klart og vesentlig at de må anses bortfalt</a:t>
            </a:r>
          </a:p>
          <a:p>
            <a:pPr lvl="1"/>
            <a:r>
              <a:rPr lang="nb-NO" sz="1600" dirty="0">
                <a:solidFill>
                  <a:srgbClr val="000000"/>
                </a:solidFill>
              </a:rPr>
              <a:t>Etter </a:t>
            </a:r>
            <a:r>
              <a:rPr lang="nb-NO" sz="1600" dirty="0" err="1">
                <a:solidFill>
                  <a:srgbClr val="000000"/>
                </a:solidFill>
              </a:rPr>
              <a:t>forskriftens</a:t>
            </a:r>
            <a:r>
              <a:rPr lang="nb-NO" sz="1600" dirty="0">
                <a:solidFill>
                  <a:srgbClr val="000000"/>
                </a:solidFill>
              </a:rPr>
              <a:t> </a:t>
            </a:r>
            <a:r>
              <a:rPr lang="nb-NO" sz="1600" dirty="0">
                <a:solidFill>
                  <a:srgbClr val="000000"/>
                </a:solidFill>
                <a:hlinkClick r:id="rId3"/>
              </a:rPr>
              <a:t>§ 2</a:t>
            </a:r>
            <a:r>
              <a:rPr lang="nb-NO" sz="1600" dirty="0">
                <a:solidFill>
                  <a:srgbClr val="000000"/>
                </a:solidFill>
              </a:rPr>
              <a:t> nr. 4 sidestilles bortfall av oppdragsinntekter med bortfall av arbeid, når det gjelder en tjenestemann som er tilsatt for å utføre oppdrag som er eksternt finansiert (dvs. at lønnsmidlene ikke stammer fra virksomhetens eget budsjett</a:t>
            </a:r>
            <a:r>
              <a:rPr lang="nb-NO" sz="1600" dirty="0" smtClean="0">
                <a:solidFill>
                  <a:srgbClr val="000000"/>
                </a:solidFill>
              </a:rPr>
              <a:t>)</a:t>
            </a:r>
            <a:endParaRPr lang="nb-NO" sz="2400" dirty="0" smtClean="0"/>
          </a:p>
          <a:p>
            <a:r>
              <a:rPr lang="nb-NO" sz="2400" dirty="0" smtClean="0"/>
              <a:t>Fortrinnsrett § 13</a:t>
            </a:r>
          </a:p>
          <a:p>
            <a:pPr marL="457200" lvl="1" indent="0">
              <a:buNone/>
            </a:pPr>
            <a:endParaRPr lang="nb-NO" sz="2000" dirty="0"/>
          </a:p>
          <a:p>
            <a:pPr lvl="1"/>
            <a:endParaRPr lang="nb-NO" sz="2000" dirty="0" smtClean="0"/>
          </a:p>
          <a:p>
            <a:pPr lvl="1"/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35276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200" dirty="0" smtClean="0"/>
              <a:t>Spørsmål?</a:t>
            </a:r>
          </a:p>
          <a:p>
            <a:endParaRPr lang="nb-NO" sz="3200" dirty="0"/>
          </a:p>
          <a:p>
            <a:r>
              <a:rPr lang="nb-NO" sz="3200" dirty="0" smtClean="0"/>
              <a:t>Erfaringer?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231176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574576"/>
          </a:xfrm>
        </p:spPr>
        <p:txBody>
          <a:bodyPr/>
          <a:lstStyle/>
          <a:p>
            <a:r>
              <a:rPr lang="nb-NO" sz="2400" dirty="0"/>
              <a:t>§ 3.</a:t>
            </a:r>
            <a:r>
              <a:rPr lang="nb-NO" sz="2400" i="1" dirty="0"/>
              <a:t>Fast og midlertidig tilsetting </a:t>
            </a:r>
            <a:r>
              <a:rPr lang="nb-NO" sz="2400" i="1" dirty="0" err="1"/>
              <a:t>m.v</a:t>
            </a:r>
            <a:r>
              <a:rPr lang="nb-NO" sz="2400" i="1" dirty="0"/>
              <a:t>.</a:t>
            </a:r>
            <a:endParaRPr lang="nb-NO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72816"/>
            <a:ext cx="7696200" cy="4680520"/>
          </a:xfrm>
        </p:spPr>
        <p:txBody>
          <a:bodyPr/>
          <a:lstStyle/>
          <a:p>
            <a:pPr marL="0" indent="0">
              <a:buNone/>
            </a:pPr>
            <a:r>
              <a:rPr lang="nb-NO" sz="1600" dirty="0"/>
              <a:t>2. Tjenestemann skal tilsettes fast, medmindre: </a:t>
            </a:r>
          </a:p>
          <a:p>
            <a:endParaRPr lang="nb-NO" sz="1600" dirty="0"/>
          </a:p>
          <a:p>
            <a:pPr marL="0" indent="0">
              <a:buNone/>
            </a:pPr>
            <a:r>
              <a:rPr lang="nb-NO" sz="1600" b="1" dirty="0"/>
              <a:t>a. Tjenestemannen trengs bare for et bestemt tidsrom eller for å utføre et bestemt oppdrag. </a:t>
            </a:r>
          </a:p>
          <a:p>
            <a:endParaRPr lang="nb-NO" sz="1600" b="1" dirty="0"/>
          </a:p>
          <a:p>
            <a:pPr marL="0" indent="0">
              <a:buNone/>
            </a:pPr>
            <a:r>
              <a:rPr lang="nb-NO" sz="1600" b="1" dirty="0"/>
              <a:t>b. Arbeidet ennå ikke er fast organisert og det derfor er usikkert hvilke tjenestemenn som trengs. </a:t>
            </a:r>
          </a:p>
          <a:p>
            <a:endParaRPr lang="nb-NO" sz="1600" b="1" dirty="0"/>
          </a:p>
          <a:p>
            <a:pPr marL="0" indent="0">
              <a:buNone/>
            </a:pPr>
            <a:r>
              <a:rPr lang="nb-NO" sz="1600" b="1" dirty="0"/>
              <a:t>c. Tjenestemannen skal gjøre tjeneste i stedet for en annen (vikar).</a:t>
            </a:r>
            <a:r>
              <a:rPr lang="nb-NO" sz="1600" dirty="0"/>
              <a:t> </a:t>
            </a:r>
          </a:p>
          <a:p>
            <a:endParaRPr lang="nb-NO" sz="1600" dirty="0"/>
          </a:p>
          <a:p>
            <a:pPr marL="0" indent="0">
              <a:buNone/>
            </a:pPr>
            <a:r>
              <a:rPr lang="nb-NO" sz="1600" dirty="0"/>
              <a:t>d. Tjenestemannen skal være aspirant eller elev ved etatsskole. </a:t>
            </a:r>
          </a:p>
          <a:p>
            <a:endParaRPr lang="nb-NO" sz="1600" dirty="0"/>
          </a:p>
          <a:p>
            <a:pPr marL="0" indent="0">
              <a:buNone/>
            </a:pPr>
            <a:r>
              <a:rPr lang="nb-NO" sz="1600" b="1" dirty="0"/>
              <a:t>e. Tjenestemannen skal tjenestegjøre i utdanningsstilling. </a:t>
            </a:r>
          </a:p>
          <a:p>
            <a:endParaRPr lang="nb-NO" sz="1600" b="1" dirty="0"/>
          </a:p>
          <a:p>
            <a:pPr marL="0" indent="0">
              <a:buNone/>
            </a:pPr>
            <a:r>
              <a:rPr lang="nb-NO" sz="1600" b="1" dirty="0"/>
              <a:t>f. Tjenestemannen skal tjenestegjøre i åremålsstilling.</a:t>
            </a:r>
            <a:r>
              <a:rPr lang="nb-NO" sz="1600" dirty="0"/>
              <a:t> </a:t>
            </a:r>
          </a:p>
          <a:p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410805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b="0" dirty="0" smtClean="0">
                <a:solidFill>
                  <a:srgbClr val="000000"/>
                </a:solidFill>
              </a:rPr>
              <a:t>a) Tjenestemannen </a:t>
            </a:r>
            <a:r>
              <a:rPr lang="nb-NO" sz="2800" b="0" dirty="0">
                <a:solidFill>
                  <a:srgbClr val="000000"/>
                </a:solidFill>
              </a:rPr>
              <a:t>trengs bare for et </a:t>
            </a:r>
            <a:r>
              <a:rPr lang="nb-NO" sz="2800" b="0" u="sng" dirty="0">
                <a:solidFill>
                  <a:srgbClr val="000000"/>
                </a:solidFill>
              </a:rPr>
              <a:t>bestemt tidsrom</a:t>
            </a:r>
            <a:r>
              <a:rPr lang="nb-NO" sz="2800" b="0" dirty="0">
                <a:solidFill>
                  <a:srgbClr val="000000"/>
                </a:solidFill>
              </a:rPr>
              <a:t> eller for å utføre et </a:t>
            </a:r>
            <a:r>
              <a:rPr lang="nb-NO" sz="2800" b="0" u="sng" dirty="0">
                <a:solidFill>
                  <a:srgbClr val="000000"/>
                </a:solidFill>
              </a:rPr>
              <a:t>bestemt oppdrag</a:t>
            </a:r>
            <a:endParaRPr lang="nb-NO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76872"/>
            <a:ext cx="7696200" cy="3960440"/>
          </a:xfrm>
        </p:spPr>
        <p:txBody>
          <a:bodyPr/>
          <a:lstStyle/>
          <a:p>
            <a:r>
              <a:rPr lang="nb-NO" sz="2400" dirty="0" smtClean="0"/>
              <a:t>Vurderingen om vilkårene foreligger </a:t>
            </a:r>
            <a:r>
              <a:rPr lang="nb-NO" sz="2400" u="sng" dirty="0" smtClean="0"/>
              <a:t>må skje ved ansettelsen</a:t>
            </a:r>
          </a:p>
          <a:p>
            <a:pPr lvl="1"/>
            <a:r>
              <a:rPr lang="nb-NO" sz="2000" dirty="0" smtClean="0"/>
              <a:t>Gjelder for alle midl hjemler </a:t>
            </a:r>
            <a:r>
              <a:rPr lang="nb-NO" sz="2000" u="sng" dirty="0" smtClean="0"/>
              <a:t>og</a:t>
            </a:r>
            <a:r>
              <a:rPr lang="nb-NO" sz="2000" dirty="0" smtClean="0"/>
              <a:t> ved forlengelser…</a:t>
            </a:r>
          </a:p>
          <a:p>
            <a:r>
              <a:rPr lang="nb-NO" sz="2400" dirty="0" smtClean="0"/>
              <a:t>Et bestemt oppdrag må ha en noenlunde </a:t>
            </a:r>
            <a:r>
              <a:rPr lang="nb-NO" sz="2400" u="sng" dirty="0" smtClean="0"/>
              <a:t>klar arbeidsmessig avgrensning</a:t>
            </a:r>
            <a:r>
              <a:rPr lang="nb-NO" sz="2400" dirty="0" smtClean="0"/>
              <a:t> og ha en </a:t>
            </a:r>
            <a:r>
              <a:rPr lang="nb-NO" sz="2400" u="sng" dirty="0" smtClean="0"/>
              <a:t>naturlig avslutning</a:t>
            </a:r>
          </a:p>
          <a:p>
            <a:r>
              <a:rPr lang="nb-NO" sz="2400" dirty="0" smtClean="0"/>
              <a:t>Må kunne fastsette </a:t>
            </a:r>
            <a:r>
              <a:rPr lang="nb-NO" sz="2400" u="sng" dirty="0" smtClean="0"/>
              <a:t>enten</a:t>
            </a:r>
            <a:r>
              <a:rPr lang="nb-NO" sz="2400" dirty="0" smtClean="0"/>
              <a:t> tidsrammen </a:t>
            </a:r>
            <a:r>
              <a:rPr lang="nb-NO" sz="2400" u="sng" dirty="0" smtClean="0"/>
              <a:t>eller</a:t>
            </a:r>
            <a:r>
              <a:rPr lang="nb-NO" sz="2400" dirty="0" smtClean="0"/>
              <a:t> definere oppdraget i tilsettingsdokumentene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5072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b="0" dirty="0">
                <a:solidFill>
                  <a:srgbClr val="000000"/>
                </a:solidFill>
              </a:rPr>
              <a:t>a) Tjenestemannen trengs bare for et bestemt tidsrom eller for å utføre et bestemt oppdrag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Hva hvis begge alternativ foreligger samtidig?</a:t>
            </a:r>
          </a:p>
          <a:p>
            <a:pPr lvl="1"/>
            <a:r>
              <a:rPr lang="nb-NO" sz="2000" dirty="0">
                <a:solidFill>
                  <a:srgbClr val="000000"/>
                </a:solidFill>
              </a:rPr>
              <a:t>Bestemt oppdrag </a:t>
            </a:r>
            <a:r>
              <a:rPr lang="nb-NO" sz="2000" u="sng" dirty="0">
                <a:solidFill>
                  <a:srgbClr val="000000"/>
                </a:solidFill>
              </a:rPr>
              <a:t>og</a:t>
            </a:r>
          </a:p>
          <a:p>
            <a:pPr lvl="1"/>
            <a:r>
              <a:rPr lang="nb-NO" sz="2000" dirty="0" smtClean="0">
                <a:solidFill>
                  <a:srgbClr val="000000"/>
                </a:solidFill>
              </a:rPr>
              <a:t>oppdraget </a:t>
            </a:r>
            <a:r>
              <a:rPr lang="nb-NO" sz="2000" dirty="0">
                <a:solidFill>
                  <a:srgbClr val="000000"/>
                </a:solidFill>
              </a:rPr>
              <a:t>forventes avsluttet innen et bestemt </a:t>
            </a:r>
            <a:r>
              <a:rPr lang="nb-NO" sz="2000" dirty="0" smtClean="0">
                <a:solidFill>
                  <a:srgbClr val="000000"/>
                </a:solidFill>
              </a:rPr>
              <a:t>tidsrom</a:t>
            </a:r>
          </a:p>
          <a:p>
            <a:pPr marL="457200" lvl="1" indent="0">
              <a:buNone/>
            </a:pPr>
            <a:endParaRPr lang="nb-NO" sz="2000" dirty="0" smtClean="0"/>
          </a:p>
          <a:p>
            <a:r>
              <a:rPr lang="nb-NO" sz="2400" dirty="0" smtClean="0"/>
              <a:t>De reelle forholdene er avgjørende</a:t>
            </a:r>
          </a:p>
          <a:p>
            <a:endParaRPr lang="nb-NO" sz="2400" dirty="0" smtClean="0"/>
          </a:p>
          <a:p>
            <a:r>
              <a:rPr lang="nb-NO" sz="2400" dirty="0" smtClean="0"/>
              <a:t>Valg av begrunnelse har betydning om man plikter å fratre uten oppsigelse</a:t>
            </a:r>
          </a:p>
          <a:p>
            <a:pPr lvl="1"/>
            <a:r>
              <a:rPr lang="nb-NO" sz="2000" dirty="0" err="1" smtClean="0"/>
              <a:t>Tjml</a:t>
            </a:r>
            <a:r>
              <a:rPr lang="nb-NO" sz="2000" dirty="0" smtClean="0"/>
              <a:t> § 7 nr. 2</a:t>
            </a:r>
          </a:p>
          <a:p>
            <a:pPr marL="457200" lvl="1" indent="0">
              <a:buNone/>
            </a:pPr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126635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1294656"/>
          </a:xfrm>
        </p:spPr>
        <p:txBody>
          <a:bodyPr/>
          <a:lstStyle/>
          <a:p>
            <a:r>
              <a:rPr lang="nb-NO" sz="2800" b="0" dirty="0">
                <a:solidFill>
                  <a:srgbClr val="000000"/>
                </a:solidFill>
              </a:rPr>
              <a:t>b. Arbeidet ennå ikke er fast organisert </a:t>
            </a:r>
            <a:r>
              <a:rPr lang="nb-NO" sz="2800" b="0" u="sng" dirty="0">
                <a:solidFill>
                  <a:srgbClr val="000000"/>
                </a:solidFill>
              </a:rPr>
              <a:t>og</a:t>
            </a:r>
            <a:r>
              <a:rPr lang="nb-NO" sz="2800" b="0" dirty="0">
                <a:solidFill>
                  <a:srgbClr val="000000"/>
                </a:solidFill>
              </a:rPr>
              <a:t> det derfor er usikkert hvilke tjenestemenn som trengs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48880"/>
            <a:ext cx="7696200" cy="3747120"/>
          </a:xfrm>
        </p:spPr>
        <p:txBody>
          <a:bodyPr/>
          <a:lstStyle/>
          <a:p>
            <a:r>
              <a:rPr lang="nb-NO" sz="2400" dirty="0" smtClean="0"/>
              <a:t>Kan ikke brukes for midlertidige tilsettinger for et lengre tidsrom enn det som er nødvendig for å få avklart arbeidets organisering </a:t>
            </a:r>
            <a:r>
              <a:rPr lang="nb-NO" sz="2400" b="1" dirty="0" smtClean="0"/>
              <a:t>og</a:t>
            </a:r>
            <a:r>
              <a:rPr lang="nb-NO" sz="2400" dirty="0" smtClean="0"/>
              <a:t> de stillingsbehov som følger av dette (HR)</a:t>
            </a:r>
          </a:p>
          <a:p>
            <a:pPr lvl="1"/>
            <a:r>
              <a:rPr lang="nb-NO" sz="2000" dirty="0" smtClean="0"/>
              <a:t>To vilkår…</a:t>
            </a:r>
          </a:p>
          <a:p>
            <a:r>
              <a:rPr lang="nb-NO" sz="2400" dirty="0" smtClean="0"/>
              <a:t>Ny virksomhet eller omorganisering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77265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b="0" dirty="0">
                <a:solidFill>
                  <a:srgbClr val="000000"/>
                </a:solidFill>
              </a:rPr>
              <a:t>c. Tjenestemannen skal gjøre tjeneste i stedet for en annen (</a:t>
            </a:r>
            <a:r>
              <a:rPr lang="nb-NO" sz="2800" b="0" dirty="0" smtClean="0">
                <a:solidFill>
                  <a:srgbClr val="000000"/>
                </a:solidFill>
              </a:rPr>
              <a:t>vikar)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780928"/>
            <a:ext cx="7696200" cy="3315072"/>
          </a:xfrm>
        </p:spPr>
        <p:txBody>
          <a:bodyPr/>
          <a:lstStyle/>
          <a:p>
            <a:r>
              <a:rPr lang="nb-NO" sz="2400" dirty="0" smtClean="0"/>
              <a:t>Vikar for en eller flere bestemte, navngitte personer</a:t>
            </a:r>
          </a:p>
          <a:p>
            <a:r>
              <a:rPr lang="nb-NO" sz="2400" dirty="0" smtClean="0"/>
              <a:t>Anonyme vikariater</a:t>
            </a:r>
          </a:p>
          <a:p>
            <a:r>
              <a:rPr lang="nb-NO" sz="2400" dirty="0" smtClean="0"/>
              <a:t>Vikar i påvente av tilsetting i fast stilling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420099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b="0" dirty="0">
                <a:solidFill>
                  <a:srgbClr val="000000"/>
                </a:solidFill>
              </a:rPr>
              <a:t>e. Tjenestemannen skal tjenestegjøre i utdanningsstilling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780928"/>
            <a:ext cx="7696200" cy="3315072"/>
          </a:xfrm>
        </p:spPr>
        <p:txBody>
          <a:bodyPr/>
          <a:lstStyle/>
          <a:p>
            <a:r>
              <a:rPr lang="nb-NO" sz="2400" dirty="0"/>
              <a:t>n</a:t>
            </a:r>
            <a:r>
              <a:rPr lang="nb-NO" sz="2400" dirty="0" smtClean="0"/>
              <a:t>r. 3: «Kongen </a:t>
            </a:r>
            <a:r>
              <a:rPr lang="nb-NO" sz="2400" dirty="0"/>
              <a:t>fastsetter ved forskrift om en tjenestemannsstilling skal være </a:t>
            </a:r>
            <a:r>
              <a:rPr lang="nb-NO" sz="2400" dirty="0" smtClean="0"/>
              <a:t>utdanningsstilling..»</a:t>
            </a:r>
          </a:p>
          <a:p>
            <a:pPr lvl="1"/>
            <a:r>
              <a:rPr lang="nb-NO" sz="2000" dirty="0" err="1" smtClean="0"/>
              <a:t>Tjenestemannsforskriften</a:t>
            </a:r>
            <a:r>
              <a:rPr lang="nb-NO" sz="2000" dirty="0" smtClean="0"/>
              <a:t> § 3 </a:t>
            </a:r>
            <a:r>
              <a:rPr lang="nb-NO" sz="2000" dirty="0" err="1" smtClean="0"/>
              <a:t>nr</a:t>
            </a:r>
            <a:r>
              <a:rPr lang="nb-NO" sz="2000" dirty="0" smtClean="0"/>
              <a:t> 3 D:</a:t>
            </a:r>
          </a:p>
          <a:p>
            <a:pPr lvl="1"/>
            <a:r>
              <a:rPr lang="nb-NO" sz="2000" dirty="0" smtClean="0"/>
              <a:t>Bla. stipendiater og </a:t>
            </a:r>
            <a:r>
              <a:rPr lang="nb-NO" sz="2000" dirty="0" err="1" smtClean="0"/>
              <a:t>vit.ass</a:t>
            </a:r>
            <a:endParaRPr lang="nb-NO" sz="2000" dirty="0" smtClean="0"/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06271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b="0" dirty="0">
                <a:solidFill>
                  <a:srgbClr val="000000"/>
                </a:solidFill>
              </a:rPr>
              <a:t>f. Tjenestemannen skal tjenestegjøre i åremålsstilling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n</a:t>
            </a:r>
            <a:r>
              <a:rPr lang="nb-NO" sz="2400" dirty="0" smtClean="0"/>
              <a:t>r. </a:t>
            </a:r>
            <a:r>
              <a:rPr lang="nb-NO" sz="2400" dirty="0"/>
              <a:t>3: </a:t>
            </a:r>
            <a:r>
              <a:rPr lang="nb-NO" sz="2400" dirty="0" smtClean="0"/>
              <a:t>«Kongen </a:t>
            </a:r>
            <a:r>
              <a:rPr lang="nb-NO" sz="2400" dirty="0"/>
              <a:t>fastsetter ved forskrift om en tjenestemannsstilling skal </a:t>
            </a:r>
            <a:r>
              <a:rPr lang="nb-NO" sz="2400" dirty="0" smtClean="0"/>
              <a:t>være … </a:t>
            </a:r>
            <a:r>
              <a:rPr lang="nb-NO" sz="2400" dirty="0" err="1" smtClean="0"/>
              <a:t>åremålstilling</a:t>
            </a:r>
            <a:r>
              <a:rPr lang="nb-NO" sz="2400" dirty="0" smtClean="0"/>
              <a:t>»</a:t>
            </a:r>
          </a:p>
          <a:p>
            <a:pPr lvl="1"/>
            <a:r>
              <a:rPr lang="nb-NO" sz="2000" dirty="0" err="1">
                <a:solidFill>
                  <a:srgbClr val="000000"/>
                </a:solidFill>
              </a:rPr>
              <a:t>Tjenestemannsforskriften</a:t>
            </a:r>
            <a:r>
              <a:rPr lang="nb-NO" sz="2000" dirty="0">
                <a:solidFill>
                  <a:srgbClr val="000000"/>
                </a:solidFill>
              </a:rPr>
              <a:t> § </a:t>
            </a:r>
            <a:r>
              <a:rPr lang="nb-NO" sz="2000" dirty="0" smtClean="0">
                <a:solidFill>
                  <a:srgbClr val="000000"/>
                </a:solidFill>
              </a:rPr>
              <a:t>3 </a:t>
            </a:r>
            <a:r>
              <a:rPr lang="nb-NO" sz="2000" dirty="0" err="1" smtClean="0">
                <a:solidFill>
                  <a:srgbClr val="000000"/>
                </a:solidFill>
              </a:rPr>
              <a:t>nr</a:t>
            </a:r>
            <a:r>
              <a:rPr lang="nb-NO" sz="2000" dirty="0" smtClean="0">
                <a:solidFill>
                  <a:srgbClr val="000000"/>
                </a:solidFill>
              </a:rPr>
              <a:t> 1</a:t>
            </a:r>
          </a:p>
          <a:p>
            <a:pPr lvl="2"/>
            <a:r>
              <a:rPr lang="nb-NO" sz="1600" dirty="0" smtClean="0">
                <a:solidFill>
                  <a:srgbClr val="000000"/>
                </a:solidFill>
              </a:rPr>
              <a:t>Øverste </a:t>
            </a:r>
            <a:r>
              <a:rPr lang="nb-NO" sz="1600" dirty="0" err="1" smtClean="0">
                <a:solidFill>
                  <a:srgbClr val="000000"/>
                </a:solidFill>
              </a:rPr>
              <a:t>adm</a:t>
            </a:r>
            <a:r>
              <a:rPr lang="nb-NO" sz="1600" dirty="0" smtClean="0">
                <a:solidFill>
                  <a:srgbClr val="000000"/>
                </a:solidFill>
              </a:rPr>
              <a:t> leder</a:t>
            </a:r>
          </a:p>
          <a:p>
            <a:pPr lvl="2"/>
            <a:r>
              <a:rPr lang="nb-NO" sz="1600" dirty="0" smtClean="0">
                <a:solidFill>
                  <a:srgbClr val="000000"/>
                </a:solidFill>
              </a:rPr>
              <a:t>Faglig lederstilling </a:t>
            </a:r>
            <a:r>
              <a:rPr lang="nb-NO" sz="1600" dirty="0" err="1" smtClean="0">
                <a:solidFill>
                  <a:srgbClr val="000000"/>
                </a:solidFill>
              </a:rPr>
              <a:t>m.m</a:t>
            </a:r>
            <a:endParaRPr lang="nb-NO" sz="1600" dirty="0" smtClean="0">
              <a:solidFill>
                <a:srgbClr val="000000"/>
              </a:solidFill>
            </a:endParaRPr>
          </a:p>
          <a:p>
            <a:pPr lvl="1"/>
            <a:r>
              <a:rPr lang="nb-NO" sz="2000" dirty="0" err="1" smtClean="0">
                <a:solidFill>
                  <a:srgbClr val="000000"/>
                </a:solidFill>
              </a:rPr>
              <a:t>Tjenestemannsforskriften</a:t>
            </a:r>
            <a:r>
              <a:rPr lang="nb-NO" sz="2000" dirty="0" smtClean="0">
                <a:solidFill>
                  <a:srgbClr val="000000"/>
                </a:solidFill>
              </a:rPr>
              <a:t> </a:t>
            </a:r>
            <a:r>
              <a:rPr lang="nb-NO" sz="2000" dirty="0">
                <a:solidFill>
                  <a:srgbClr val="000000"/>
                </a:solidFill>
              </a:rPr>
              <a:t>§ 3 </a:t>
            </a:r>
            <a:r>
              <a:rPr lang="nb-NO" sz="2000" dirty="0" err="1">
                <a:solidFill>
                  <a:srgbClr val="000000"/>
                </a:solidFill>
              </a:rPr>
              <a:t>nr</a:t>
            </a:r>
            <a:r>
              <a:rPr lang="nb-NO" sz="2000" dirty="0">
                <a:solidFill>
                  <a:srgbClr val="000000"/>
                </a:solidFill>
              </a:rPr>
              <a:t> </a:t>
            </a:r>
            <a:r>
              <a:rPr lang="nb-NO" sz="2000" dirty="0" smtClean="0">
                <a:solidFill>
                  <a:srgbClr val="000000"/>
                </a:solidFill>
              </a:rPr>
              <a:t>3</a:t>
            </a:r>
          </a:p>
          <a:p>
            <a:pPr lvl="2"/>
            <a:r>
              <a:rPr lang="nb-NO" sz="1600" dirty="0" smtClean="0">
                <a:solidFill>
                  <a:srgbClr val="000000"/>
                </a:solidFill>
              </a:rPr>
              <a:t>Utdanningsstillinger</a:t>
            </a:r>
          </a:p>
          <a:p>
            <a:pPr lvl="2"/>
            <a:r>
              <a:rPr lang="nb-NO" sz="1600" dirty="0" smtClean="0">
                <a:solidFill>
                  <a:srgbClr val="000000"/>
                </a:solidFill>
              </a:rPr>
              <a:t>Postdoktorstillinger</a:t>
            </a:r>
          </a:p>
          <a:p>
            <a:pPr lvl="1"/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570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696200" cy="936104"/>
          </a:xfrm>
        </p:spPr>
        <p:txBody>
          <a:bodyPr/>
          <a:lstStyle/>
          <a:p>
            <a:r>
              <a:rPr lang="nb-NO" dirty="0" smtClean="0"/>
              <a:t>Særhjemler i UH-sektoren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00808"/>
            <a:ext cx="7696200" cy="4395192"/>
          </a:xfrm>
        </p:spPr>
        <p:txBody>
          <a:bodyPr/>
          <a:lstStyle/>
          <a:p>
            <a:r>
              <a:rPr lang="nb-NO" sz="2000" dirty="0" smtClean="0"/>
              <a:t>Utdanningsstillinger</a:t>
            </a:r>
          </a:p>
          <a:p>
            <a:pPr lvl="1"/>
            <a:r>
              <a:rPr lang="nb-NO" sz="1600" dirty="0" smtClean="0"/>
              <a:t>Stipendiat, </a:t>
            </a:r>
            <a:r>
              <a:rPr lang="nb-NO" sz="1600" dirty="0" err="1" smtClean="0"/>
              <a:t>postdoc</a:t>
            </a:r>
            <a:r>
              <a:rPr lang="nb-NO" sz="1600" dirty="0" smtClean="0"/>
              <a:t>, </a:t>
            </a:r>
            <a:r>
              <a:rPr lang="nb-NO" sz="1600" dirty="0" err="1" smtClean="0"/>
              <a:t>vit.ass</a:t>
            </a:r>
            <a:r>
              <a:rPr lang="nb-NO" sz="1600" dirty="0" smtClean="0"/>
              <a:t>, </a:t>
            </a:r>
            <a:r>
              <a:rPr lang="nb-NO" sz="1600" dirty="0" err="1" smtClean="0"/>
              <a:t>speskandidat</a:t>
            </a:r>
            <a:endParaRPr lang="nb-NO" sz="1600" dirty="0" smtClean="0"/>
          </a:p>
          <a:p>
            <a:pPr lvl="1"/>
            <a:r>
              <a:rPr lang="nb-NO" sz="1600" dirty="0" smtClean="0"/>
              <a:t>Åremål </a:t>
            </a:r>
            <a:r>
              <a:rPr lang="nb-NO" sz="1600" dirty="0" err="1" smtClean="0"/>
              <a:t>uhl</a:t>
            </a:r>
            <a:r>
              <a:rPr lang="nb-NO" sz="1600" dirty="0" smtClean="0"/>
              <a:t> § 6-4 og forskrift til </a:t>
            </a:r>
            <a:r>
              <a:rPr lang="nb-NO" sz="1600" dirty="0" err="1" smtClean="0"/>
              <a:t>tjml</a:t>
            </a:r>
            <a:r>
              <a:rPr lang="nb-NO" sz="1600" dirty="0" smtClean="0"/>
              <a:t> § 3 nr.3</a:t>
            </a:r>
          </a:p>
          <a:p>
            <a:r>
              <a:rPr lang="nb-NO" sz="2000" dirty="0" smtClean="0"/>
              <a:t>Bistillinger</a:t>
            </a:r>
          </a:p>
          <a:p>
            <a:pPr lvl="1"/>
            <a:r>
              <a:rPr lang="nb-NO" sz="1600" dirty="0" err="1" smtClean="0"/>
              <a:t>Prof</a:t>
            </a:r>
            <a:r>
              <a:rPr lang="nb-NO" sz="1600" dirty="0" smtClean="0"/>
              <a:t> II</a:t>
            </a:r>
          </a:p>
          <a:p>
            <a:pPr lvl="1"/>
            <a:r>
              <a:rPr lang="nb-NO" sz="1600" dirty="0" err="1" smtClean="0"/>
              <a:t>Uhl</a:t>
            </a:r>
            <a:r>
              <a:rPr lang="nb-NO" sz="1600" dirty="0" smtClean="0"/>
              <a:t> § 6-6</a:t>
            </a:r>
          </a:p>
          <a:p>
            <a:r>
              <a:rPr lang="nb-NO" sz="2000" dirty="0" smtClean="0"/>
              <a:t>Ledere</a:t>
            </a:r>
          </a:p>
          <a:p>
            <a:pPr lvl="1"/>
            <a:r>
              <a:rPr lang="nb-NO" sz="1600" dirty="0" err="1" smtClean="0"/>
              <a:t>Uhl</a:t>
            </a:r>
            <a:r>
              <a:rPr lang="nb-NO" sz="1600" dirty="0" smtClean="0"/>
              <a:t> § 6-4</a:t>
            </a:r>
          </a:p>
          <a:p>
            <a:r>
              <a:rPr lang="nb-NO" sz="2000" dirty="0" smtClean="0"/>
              <a:t>Mangel på kvalifiserte søkere</a:t>
            </a:r>
          </a:p>
          <a:p>
            <a:pPr lvl="1"/>
            <a:r>
              <a:rPr lang="nb-NO" sz="1600" dirty="0" err="1" smtClean="0"/>
              <a:t>Uhl</a:t>
            </a:r>
            <a:r>
              <a:rPr lang="nb-NO" sz="1600" dirty="0" smtClean="0"/>
              <a:t> § 6-5</a:t>
            </a:r>
          </a:p>
          <a:p>
            <a:r>
              <a:rPr lang="nb-NO" sz="2000" dirty="0" smtClean="0"/>
              <a:t>«Kunstnerisk kompetanse»</a:t>
            </a:r>
          </a:p>
          <a:p>
            <a:pPr lvl="1"/>
            <a:r>
              <a:rPr lang="nb-NO" sz="1600" dirty="0" err="1" smtClean="0"/>
              <a:t>Uhl</a:t>
            </a:r>
            <a:r>
              <a:rPr lang="nb-NO" sz="1600" dirty="0" smtClean="0"/>
              <a:t>. § 6-4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191962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o_HOVED_bokmål_7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uio_HOVED_bokmål_7</Template>
  <TotalTime>724</TotalTime>
  <Words>687</Words>
  <Application>Microsoft Office PowerPoint</Application>
  <PresentationFormat>Skjermfremvisning (4:3)</PresentationFormat>
  <Paragraphs>96</Paragraphs>
  <Slides>13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4" baseType="lpstr">
      <vt:lpstr>uio_HOVED_bokmål_7</vt:lpstr>
      <vt:lpstr>    Midlertidig ansettelse - inngåelse og opphør</vt:lpstr>
      <vt:lpstr>§ 3.Fast og midlertidig tilsetting m.v.</vt:lpstr>
      <vt:lpstr>a) Tjenestemannen trengs bare for et bestemt tidsrom eller for å utføre et bestemt oppdrag</vt:lpstr>
      <vt:lpstr>a) Tjenestemannen trengs bare for et bestemt tidsrom eller for å utføre et bestemt oppdrag</vt:lpstr>
      <vt:lpstr>b. Arbeidet ennå ikke er fast organisert og det derfor er usikkert hvilke tjenestemenn som trengs</vt:lpstr>
      <vt:lpstr>c. Tjenestemannen skal gjøre tjeneste i stedet for en annen (vikar)</vt:lpstr>
      <vt:lpstr>e. Tjenestemannen skal tjenestegjøre i utdanningsstilling</vt:lpstr>
      <vt:lpstr>f. Tjenestemannen skal tjenestegjøre i åremålsstilling</vt:lpstr>
      <vt:lpstr>Særhjemler i UH-sektoren</vt:lpstr>
      <vt:lpstr>Midlertidighet i strid med loven?</vt:lpstr>
      <vt:lpstr>§ 7 (2) Opphør av midlertidig tjeneste</vt:lpstr>
      <vt:lpstr>Sterkt stillingsvern – tjml § 10</vt:lpstr>
      <vt:lpstr>PowerPoint-presentasjon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Håndtering av overtallige ved UiO</dc:title>
  <dc:creator>Roger Markgraf-Bye</dc:creator>
  <cp:lastModifiedBy>Linda Valdø-Schwarz</cp:lastModifiedBy>
  <cp:revision>53</cp:revision>
  <dcterms:created xsi:type="dcterms:W3CDTF">2014-02-04T19:41:33Z</dcterms:created>
  <dcterms:modified xsi:type="dcterms:W3CDTF">2016-06-20T13:18:14Z</dcterms:modified>
</cp:coreProperties>
</file>