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794500" cy="9931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624" autoAdjust="0"/>
  </p:normalViewPr>
  <p:slideViewPr>
    <p:cSldViewPr>
      <p:cViewPr>
        <p:scale>
          <a:sx n="109" d="100"/>
          <a:sy n="109" d="100"/>
        </p:scale>
        <p:origin x="-1674" y="-72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10FFEEA-28BF-A340-8643-E3D8E12E09C9}" type="datetime1">
              <a:rPr lang="nb-NO"/>
              <a:pPr>
                <a:defRPr/>
              </a:pPr>
              <a:t>05.09.2016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723CA21-0D36-3244-96F4-6725D321E2B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81267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17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4" y="4717415"/>
            <a:ext cx="4982633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17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B4E5606-14F6-4340-AA6C-C3A41A40A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0555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Det er vedtatt</a:t>
            </a:r>
            <a:r>
              <a:rPr lang="nb-NO" baseline="0" dirty="0" smtClean="0"/>
              <a:t> Retningslinjer for UiO (utfyllende bestemmelser) til </a:t>
            </a:r>
            <a:r>
              <a:rPr lang="nb-NO" baseline="0" dirty="0" err="1" smtClean="0"/>
              <a:t>forskriften</a:t>
            </a:r>
            <a:r>
              <a:rPr lang="nb-NO" baseline="0" dirty="0" smtClean="0"/>
              <a:t>.</a:t>
            </a:r>
          </a:p>
          <a:p>
            <a:endParaRPr lang="nb-NO" baseline="0" dirty="0" smtClean="0"/>
          </a:p>
          <a:p>
            <a:endParaRPr lang="nb-NO" baseline="0" dirty="0" smtClean="0"/>
          </a:p>
          <a:p>
            <a:endParaRPr lang="nb-NO" baseline="0" dirty="0" smtClean="0"/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4E5606-14F6-4340-AA6C-C3A41A40A3D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321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7D4985-DB12-CB47-A749-F3E619E9CC76}" type="slidenum">
              <a:rPr lang="en-US"/>
              <a:pPr/>
              <a:t>3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nb-NO" dirty="0" smtClean="0"/>
              <a:t>Stillingskravene gjelder både ved tilsetting og opprykk.</a:t>
            </a:r>
          </a:p>
          <a:p>
            <a:pPr eaLnBrk="1" hangingPunct="1"/>
            <a:endParaRPr lang="nb-NO" dirty="0" smtClean="0"/>
          </a:p>
          <a:p>
            <a:pPr eaLnBrk="1" hangingPunct="1"/>
            <a:r>
              <a:rPr lang="nb-NO" dirty="0" smtClean="0"/>
              <a:t>Det er viktig at fagspesifikke veiledninger er godt kjent blant søkere og sakkyndige,</a:t>
            </a:r>
            <a:r>
              <a:rPr lang="nb-NO" baseline="0" dirty="0" smtClean="0"/>
              <a:t> slik at det sikres forutsigbarhet for søkerne.</a:t>
            </a:r>
            <a:endParaRPr lang="nb-NO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4E5606-14F6-4340-AA6C-C3A41A40A3D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038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b-NO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Det kan skilles mellom kategorier med og uten søknadsfrist:</a:t>
            </a:r>
            <a:br>
              <a:rPr lang="nb-NO" dirty="0" smtClean="0"/>
            </a:br>
            <a:r>
              <a:rPr lang="nb-NO" dirty="0" smtClean="0"/>
              <a:t>Eks. :</a:t>
            </a:r>
            <a:br>
              <a:rPr lang="nb-NO" dirty="0" smtClean="0"/>
            </a:br>
            <a:r>
              <a:rPr lang="nb-NO" dirty="0" smtClean="0"/>
              <a:t>- Kontinuerlig behandling av søknad om bedømmelse for eksterne søkere med dokumentert kompetanseerklæring, men søknadsfrist for alle andre søkere.</a:t>
            </a:r>
          </a:p>
          <a:p>
            <a:endParaRPr lang="nb-NO" dirty="0" smtClean="0"/>
          </a:p>
          <a:p>
            <a:r>
              <a:rPr lang="nb-NO" dirty="0" smtClean="0"/>
              <a:t>Hva</a:t>
            </a:r>
            <a:r>
              <a:rPr lang="nb-NO" baseline="0" dirty="0" smtClean="0"/>
              <a:t> er status ved det enkelte fakultet?</a:t>
            </a:r>
          </a:p>
          <a:p>
            <a:endParaRPr lang="nb-NO" baseline="0" smtClean="0"/>
          </a:p>
          <a:p>
            <a:endParaRPr lang="nb-NO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4E5606-14F6-4340-AA6C-C3A41A40A3D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777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Kravet om minst halv stilling  og fast tilsetting gjelder nå for kompetanseopprykk</a:t>
            </a:r>
            <a:r>
              <a:rPr lang="nb-NO" baseline="0" dirty="0" smtClean="0"/>
              <a:t> på alle nivåer.</a:t>
            </a:r>
          </a:p>
          <a:p>
            <a:endParaRPr lang="nb-NO" baseline="0" dirty="0" smtClean="0"/>
          </a:p>
          <a:p>
            <a:endParaRPr lang="nb-NO" baseline="0" dirty="0" smtClean="0"/>
          </a:p>
          <a:p>
            <a:r>
              <a:rPr lang="nb-NO" baseline="0" dirty="0" smtClean="0"/>
              <a:t>Kunnskapsdepartementet ga beskjed om en feil i </a:t>
            </a:r>
            <a:r>
              <a:rPr lang="nb-NO" baseline="0" dirty="0" err="1" smtClean="0"/>
              <a:t>forskriften</a:t>
            </a:r>
            <a:r>
              <a:rPr lang="nb-NO" baseline="0" dirty="0" smtClean="0"/>
              <a:t> ved brev 1. juli 2016:</a:t>
            </a:r>
          </a:p>
          <a:p>
            <a:endParaRPr lang="nb-NO" baseline="0" dirty="0" smtClean="0"/>
          </a:p>
          <a:p>
            <a:r>
              <a:rPr lang="nb-NO" baseline="0" dirty="0" smtClean="0"/>
              <a:t>I § 1-4 (7) tilføyes:</a:t>
            </a:r>
            <a:br>
              <a:rPr lang="nb-NO" baseline="0" dirty="0" smtClean="0"/>
            </a:br>
            <a:r>
              <a:rPr lang="nb-NO" baseline="0" dirty="0" smtClean="0"/>
              <a:t>«De sakkyndige må enstemmig erklære søkeren kompetent før opprykk skal gis.»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4E5606-14F6-4340-AA6C-C3A41A40A3D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4527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I</a:t>
            </a:r>
            <a:r>
              <a:rPr lang="nb-NO" baseline="0" dirty="0" smtClean="0"/>
              <a:t> tillegg kommer fakultetenes prosedyreregler på grunnlag av de </a:t>
            </a:r>
            <a:r>
              <a:rPr lang="nb-NO" baseline="0" smtClean="0"/>
              <a:t>generelle reglene.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4E5606-14F6-4340-AA6C-C3A41A40A3D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518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543800" cy="11430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43000" y="3429000"/>
            <a:ext cx="7543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9F8D9-8BFB-E244-9CF7-1BA6896AF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D7C9A-09E7-E74C-90CD-FDA54B1986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AF9A1-4DE5-0A45-B83C-18B0A4723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79D24-2393-FC46-8CA2-5F2027D29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28C8F-B1D4-E04C-83ED-D55AAA1295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46366-0991-D54B-A82B-194C68498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FAE1A-16B3-1C41-9172-7DE4777619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C049C-35A3-984D-966C-BFB6C652A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DE8F6-92C8-E64B-8D26-4E79A8DD5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FC0CB-54B0-2840-B109-A87BD9F9F7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2484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dirty="0" err="1" smtClean="0"/>
            </a:lvl1pPr>
          </a:lstStyle>
          <a:p>
            <a:pPr>
              <a:defRPr/>
            </a:pPr>
            <a:r>
              <a:rPr lang="en-US"/>
              <a:t>Tema Powerpoint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7589CA56-628D-E14F-B911-1B324778F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6" descr="UiO_A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04800" y="228600"/>
            <a:ext cx="2300288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nb-NO" smtClean="0"/>
              <a:t>Forskrift om ansettelse og opprykk i undervisnings- og forskerstillinger</a:t>
            </a:r>
            <a:br>
              <a:rPr lang="nb-NO" smtClean="0"/>
            </a:br>
            <a:r>
              <a:rPr lang="nb-NO" smtClean="0"/>
              <a:t>med retningslinjer for UiO</a:t>
            </a:r>
            <a:endParaRPr lang="nb-NO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nb-NO" smtClean="0"/>
          </a:p>
          <a:p>
            <a:r>
              <a:rPr lang="nb-NO" smtClean="0"/>
              <a:t>De viktigste endringene ved revisjonen i 2015</a:t>
            </a:r>
            <a:endParaRPr lang="nb-N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nb-NO" smtClean="0"/>
              <a:t>april 2016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Ny Powerpoint mal 2011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A57C1F-4EB0-DC49-9421-E036960019D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>
                <a:solidFill>
                  <a:srgbClr val="FF0000"/>
                </a:solidFill>
              </a:rPr>
              <a:t>Generelle stillingskrav og utdypende veiledninger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Institusjonen/fakultetet kan fastsette generelle stillingskrav for de enkelte stillingstypene utover minimumskravene i </a:t>
            </a:r>
            <a:r>
              <a:rPr lang="nb-NO" dirty="0" err="1" smtClean="0"/>
              <a:t>forskriften</a:t>
            </a:r>
            <a:r>
              <a:rPr lang="nb-NO" dirty="0" smtClean="0"/>
              <a:t>.</a:t>
            </a:r>
            <a:endParaRPr lang="nb-NO" sz="2000" dirty="0" smtClean="0"/>
          </a:p>
          <a:p>
            <a:r>
              <a:rPr lang="nb-NO" sz="1800" dirty="0" smtClean="0"/>
              <a:t>Eksempel:</a:t>
            </a:r>
            <a:br>
              <a:rPr lang="nb-NO" sz="1800" dirty="0" smtClean="0"/>
            </a:br>
            <a:r>
              <a:rPr lang="nb-NO" sz="1800" dirty="0" smtClean="0"/>
              <a:t>Pedagogisk kompetanse, hvor UiO har krav utover minimumskompetansen. Jf. Regler for tilsetting i professorater og førsteamanuensisstillinger § 9.</a:t>
            </a:r>
            <a:br>
              <a:rPr lang="nb-NO" sz="1800" dirty="0" smtClean="0"/>
            </a:br>
            <a:endParaRPr lang="nb-NO" sz="1800" dirty="0" smtClean="0"/>
          </a:p>
          <a:p>
            <a:pPr eaLnBrk="1" hangingPunct="1"/>
            <a:r>
              <a:rPr lang="nb-NO" sz="1800" dirty="0" smtClean="0"/>
              <a:t>Fagspesifikke veiledninger fra nasjonale fakultetsmøter mv. videreføres. Må være godt kjent blant søkere og sakkyndige.</a:t>
            </a:r>
            <a:endParaRPr lang="nb-NO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FF0000"/>
                </a:solidFill>
              </a:rPr>
              <a:t>Godkjenning av bedømmelse for opprykk til professor – hovedregel og unntak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Forskriftens</a:t>
            </a:r>
            <a:r>
              <a:rPr lang="nb-NO" dirty="0" smtClean="0"/>
              <a:t> hovedregel gjelder ved UiO:</a:t>
            </a:r>
          </a:p>
          <a:p>
            <a:r>
              <a:rPr lang="nb-NO" dirty="0" smtClean="0"/>
              <a:t>Bare søkere som er erklært kompetente av bedømmelseskomité UiO selv har godkjent kan søke om opprykk uten ny bedømmelse.</a:t>
            </a:r>
          </a:p>
          <a:p>
            <a:r>
              <a:rPr lang="nb-NO" dirty="0" smtClean="0"/>
              <a:t>Unntak:</a:t>
            </a:r>
            <a:br>
              <a:rPr lang="nb-NO" dirty="0" smtClean="0"/>
            </a:br>
            <a:r>
              <a:rPr lang="nb-NO" dirty="0" smtClean="0"/>
              <a:t>Fakultetsstyret eller fakultetets TU ved videredelegering kan gi unntak for å godkjenne bedømmelser foretatt ved andre institusjoner/fakulteter. Gjelder alle eller ingen, ikke enkeltsøknader.</a:t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april 2016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Ny Powerpoint mal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AF9A1-4DE5-0A45-B83C-18B0A47232C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07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FF0000"/>
                </a:solidFill>
              </a:rPr>
              <a:t>Eventuell søknadsfrist for bedømmelse ved opprykk til professor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Det er delegert til fakultetsstyret/ museumsstyret å fastsette eventuell årlig søknadsfrist.</a:t>
            </a:r>
          </a:p>
          <a:p>
            <a:r>
              <a:rPr lang="nb-NO" dirty="0" smtClean="0"/>
              <a:t>Fristen bør være fast og forutsigbar og gjelde hele fakultetet /museet, for bestemte kategorier søkere.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11. april 2011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Ny Powerpoint mal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AF9A1-4DE5-0A45-B83C-18B0A47232C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173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FF0000"/>
                </a:solidFill>
              </a:rPr>
              <a:t>Opprykk til førsteamanuensis eller førstelektor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Ansatte amanuenser og universitetslektorer må ha tiltrådt fast stilling og ha minst halv stilling for å kunne søke om opprykk til førstelektor eller førsteamanuensis.</a:t>
            </a:r>
          </a:p>
          <a:p>
            <a:r>
              <a:rPr lang="nb-NO" dirty="0" smtClean="0"/>
              <a:t>Ansatte amanuenser og universitetslektorer kan ikke søke om overgang til stilling som hhv. førstelektor og førsteamanuensis. 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april 2016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Ny Powerpoint mal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AF9A1-4DE5-0A45-B83C-18B0A47232C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318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FF0000"/>
                </a:solidFill>
              </a:rPr>
              <a:t>Nettinformasjon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Regelverk for personal med forskrift,  UiOs retningslinjer og veiledninger:</a:t>
            </a:r>
            <a:r>
              <a:rPr lang="nb-NO" dirty="0"/>
              <a:t/>
            </a:r>
            <a:br>
              <a:rPr lang="nb-NO" dirty="0"/>
            </a:br>
            <a:r>
              <a:rPr lang="nb-NO" dirty="0">
                <a:solidFill>
                  <a:srgbClr val="0070C0"/>
                </a:solidFill>
              </a:rPr>
              <a:t>http://www.uio.no/om/regelverk/personal/vitenskapelig/stillingstrvit.html</a:t>
            </a:r>
            <a:endParaRPr lang="nb-NO" dirty="0" smtClean="0">
              <a:solidFill>
                <a:srgbClr val="0070C0"/>
              </a:solidFill>
            </a:endParaRPr>
          </a:p>
          <a:p>
            <a:r>
              <a:rPr lang="nb-NO" dirty="0" smtClean="0"/>
              <a:t>Prosedyrereglene på nettet i Intern personalhåndbok og kortversjon til søkerne er oppdatert i samsvar med forskrift og retningslinjer.</a:t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sz="900" dirty="0" smtClean="0"/>
              <a:t>(Avd. </a:t>
            </a:r>
            <a:r>
              <a:rPr lang="nb-NO" sz="900" smtClean="0"/>
              <a:t>for personalstøtte - 1.9.2016</a:t>
            </a:r>
            <a:r>
              <a:rPr lang="nb-NO" sz="900" dirty="0" smtClean="0"/>
              <a:t>)</a:t>
            </a:r>
            <a:endParaRPr lang="nb-NO" sz="9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august </a:t>
            </a:r>
            <a:r>
              <a:rPr lang="nb-NO" dirty="0" smtClean="0"/>
              <a:t>2016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Ny Powerpoint mal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AF9A1-4DE5-0A45-B83C-18B0A47232C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272367"/>
      </p:ext>
    </p:extLst>
  </p:cSld>
  <p:clrMapOvr>
    <a:masterClrMapping/>
  </p:clrMapOvr>
</p:sld>
</file>

<file path=ppt/theme/theme1.xml><?xml version="1.0" encoding="utf-8"?>
<a:theme xmlns:a="http://schemas.openxmlformats.org/drawingml/2006/main" name="Forskrift ans. og opprykk viktigste endringer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Forskrift ans. og opprykk viktigste endringer</Template>
  <TotalTime>157</TotalTime>
  <Words>322</Words>
  <Application>Microsoft Office PowerPoint</Application>
  <PresentationFormat>Skjermfremvisning (4:3)</PresentationFormat>
  <Paragraphs>58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7" baseType="lpstr">
      <vt:lpstr>Forskrift ans. og opprykk viktigste endringer</vt:lpstr>
      <vt:lpstr>Forskrift om ansettelse og opprykk i undervisnings- og forskerstillinger med retningslinjer for UiO</vt:lpstr>
      <vt:lpstr>Generelle stillingskrav og utdypende veiledninger</vt:lpstr>
      <vt:lpstr>Godkjenning av bedømmelse for opprykk til professor – hovedregel og unntak</vt:lpstr>
      <vt:lpstr>Eventuell søknadsfrist for bedømmelse ved opprykk til professor</vt:lpstr>
      <vt:lpstr>Opprykk til førsteamanuensis eller førstelektor</vt:lpstr>
      <vt:lpstr>Nettinformasjon</vt:lpstr>
    </vt:vector>
  </TitlesOfParts>
  <Company>Universitetet i Oslo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Magnhild Nesheim</dc:creator>
  <cp:lastModifiedBy>Linda Valdø-Schwarz</cp:lastModifiedBy>
  <cp:revision>30</cp:revision>
  <cp:lastPrinted>2016-08-31T11:05:38Z</cp:lastPrinted>
  <dcterms:created xsi:type="dcterms:W3CDTF">2016-04-20T13:46:30Z</dcterms:created>
  <dcterms:modified xsi:type="dcterms:W3CDTF">2016-09-05T07:53:04Z</dcterms:modified>
</cp:coreProperties>
</file>