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9" r:id="rId3"/>
    <p:sldId id="257" r:id="rId4"/>
    <p:sldId id="258" r:id="rId5"/>
    <p:sldId id="259" r:id="rId6"/>
    <p:sldId id="260" r:id="rId7"/>
    <p:sldId id="265" r:id="rId8"/>
    <p:sldId id="266" r:id="rId9"/>
    <p:sldId id="268" r:id="rId10"/>
    <p:sldId id="270" r:id="rId11"/>
    <p:sldId id="271" r:id="rId12"/>
    <p:sldId id="262" r:id="rId13"/>
    <p:sldId id="267" r:id="rId14"/>
  </p:sldIdLst>
  <p:sldSz cx="9144000" cy="6858000" type="screen4x3"/>
  <p:notesSz cx="6794500" cy="99314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mn-cs"/>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5pPr>
    <a:lvl6pPr marL="2286000" algn="l" defTabSz="914400" rtl="0" eaLnBrk="1" latinLnBrk="0" hangingPunct="1">
      <a:defRPr sz="2000" kern="1200">
        <a:solidFill>
          <a:schemeClr val="tx1"/>
        </a:solidFill>
        <a:latin typeface="Arial" charset="0"/>
        <a:ea typeface="ヒラギノ角ゴ Pro W3" charset="-128"/>
        <a:cs typeface="+mn-cs"/>
      </a:defRPr>
    </a:lvl6pPr>
    <a:lvl7pPr marL="2743200" algn="l" defTabSz="914400" rtl="0" eaLnBrk="1" latinLnBrk="0" hangingPunct="1">
      <a:defRPr sz="2000" kern="1200">
        <a:solidFill>
          <a:schemeClr val="tx1"/>
        </a:solidFill>
        <a:latin typeface="Arial" charset="0"/>
        <a:ea typeface="ヒラギノ角ゴ Pro W3" charset="-128"/>
        <a:cs typeface="+mn-cs"/>
      </a:defRPr>
    </a:lvl7pPr>
    <a:lvl8pPr marL="3200400" algn="l" defTabSz="914400" rtl="0" eaLnBrk="1" latinLnBrk="0" hangingPunct="1">
      <a:defRPr sz="2000" kern="1200">
        <a:solidFill>
          <a:schemeClr val="tx1"/>
        </a:solidFill>
        <a:latin typeface="Arial" charset="0"/>
        <a:ea typeface="ヒラギノ角ゴ Pro W3" charset="-128"/>
        <a:cs typeface="+mn-cs"/>
      </a:defRPr>
    </a:lvl8pPr>
    <a:lvl9pPr marL="3657600" algn="l" defTabSz="914400" rtl="0" eaLnBrk="1" latinLnBrk="0" hangingPunct="1">
      <a:defRPr sz="2000" kern="1200">
        <a:solidFill>
          <a:schemeClr val="tx1"/>
        </a:solidFill>
        <a:latin typeface="Arial"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72" y="402"/>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A697DB5-4D53-44E0-9ECA-689C824B40D1}" type="datetimeFigureOut">
              <a:rPr lang="nb-NO" smtClean="0"/>
              <a:t>07.12.2016</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15780DBD-717D-4E35-B0E6-F9EA04382E11}" type="slidenum">
              <a:rPr lang="nb-NO" smtClean="0"/>
              <a:t>‹#›</a:t>
            </a:fld>
            <a:endParaRPr lang="nb-NO"/>
          </a:p>
        </p:txBody>
      </p:sp>
    </p:spTree>
    <p:extLst>
      <p:ext uri="{BB962C8B-B14F-4D97-AF65-F5344CB8AC3E}">
        <p14:creationId xmlns:p14="http://schemas.microsoft.com/office/powerpoint/2010/main" val="3304482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5780DBD-717D-4E35-B0E6-F9EA04382E11}" type="slidenum">
              <a:rPr lang="nb-NO" smtClean="0"/>
              <a:t>1</a:t>
            </a:fld>
            <a:endParaRPr lang="nb-NO"/>
          </a:p>
        </p:txBody>
      </p:sp>
    </p:spTree>
    <p:extLst>
      <p:ext uri="{BB962C8B-B14F-4D97-AF65-F5344CB8AC3E}">
        <p14:creationId xmlns:p14="http://schemas.microsoft.com/office/powerpoint/2010/main" val="3381776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2" indent="-342900"/>
            <a:r>
              <a:rPr lang="nb-NO" sz="2400" dirty="0" smtClean="0"/>
              <a:t>Er Edins arbeid falt bort?</a:t>
            </a:r>
          </a:p>
          <a:p>
            <a:pPr lvl="1"/>
            <a:r>
              <a:rPr lang="nb-NO" dirty="0" smtClean="0"/>
              <a:t>Det arbeidet som Edin har utført etter anmodning fra instituttet og som kan sies å fortsatt bestå, først og fremst er arbeid knyttet til vedlikehold av labben, samt vedlikehold og «mating» av cellekulturer o.l. - oppgaver av teknisk karakter, mer enn tradisjonelle forskningsoppgaver – </a:t>
            </a:r>
            <a:r>
              <a:rPr lang="nb-NO" dirty="0" err="1" smtClean="0"/>
              <a:t>ca</a:t>
            </a:r>
            <a:r>
              <a:rPr lang="nb-NO" dirty="0" smtClean="0"/>
              <a:t> 2 dager pr uke men med variasjon</a:t>
            </a:r>
          </a:p>
          <a:p>
            <a:pPr lvl="1"/>
            <a:endParaRPr lang="nb-NO" dirty="0" smtClean="0"/>
          </a:p>
          <a:p>
            <a:pPr lvl="1"/>
            <a:r>
              <a:rPr lang="nb-NO" dirty="0" smtClean="0"/>
              <a:t>Edin ble utelukkende</a:t>
            </a:r>
            <a:r>
              <a:rPr lang="nb-NO" baseline="0" dirty="0" smtClean="0"/>
              <a:t> ansatt i31.3.14-31.12.14 for å ha tid til å gjennomføre en oppsigelsesprosess. </a:t>
            </a:r>
            <a:r>
              <a:rPr lang="nb-NO" baseline="0" dirty="0" err="1" smtClean="0"/>
              <a:t>Metoxiaprosjektet</a:t>
            </a:r>
            <a:r>
              <a:rPr lang="nb-NO" baseline="0" dirty="0" smtClean="0"/>
              <a:t> var avsluttet og forskerstillingen bortfalt. Edin er sagt opp </a:t>
            </a:r>
            <a:r>
              <a:rPr lang="nb-NO" baseline="0" dirty="0" err="1" smtClean="0"/>
              <a:t>forid</a:t>
            </a:r>
            <a:r>
              <a:rPr lang="nb-NO" baseline="0" dirty="0" smtClean="0"/>
              <a:t> 60% av stillingen er bortfalt – forskeroppgavene er bortfalt. </a:t>
            </a:r>
            <a:endParaRPr lang="nb-NO" dirty="0" smtClean="0"/>
          </a:p>
          <a:p>
            <a:endParaRPr lang="nb-NO" dirty="0"/>
          </a:p>
        </p:txBody>
      </p:sp>
      <p:sp>
        <p:nvSpPr>
          <p:cNvPr id="4" name="Slide Number Placeholder 3"/>
          <p:cNvSpPr>
            <a:spLocks noGrp="1"/>
          </p:cNvSpPr>
          <p:nvPr>
            <p:ph type="sldNum" sz="quarter" idx="10"/>
          </p:nvPr>
        </p:nvSpPr>
        <p:spPr/>
        <p:txBody>
          <a:bodyPr/>
          <a:lstStyle/>
          <a:p>
            <a:fld id="{BCA259F1-0945-4B61-9DC0-C187126A5605}" type="slidenum">
              <a:rPr lang="nb-NO" smtClean="0"/>
              <a:t>7</a:t>
            </a:fld>
            <a:endParaRPr lang="nb-NO"/>
          </a:p>
        </p:txBody>
      </p:sp>
    </p:spTree>
    <p:extLst>
      <p:ext uri="{BB962C8B-B14F-4D97-AF65-F5344CB8AC3E}">
        <p14:creationId xmlns:p14="http://schemas.microsoft.com/office/powerpoint/2010/main" val="1720624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BCA259F1-0945-4B61-9DC0-C187126A5605}" type="slidenum">
              <a:rPr lang="nb-NO" smtClean="0"/>
              <a:t>8</a:t>
            </a:fld>
            <a:endParaRPr lang="nb-NO"/>
          </a:p>
        </p:txBody>
      </p:sp>
    </p:spTree>
    <p:extLst>
      <p:ext uri="{BB962C8B-B14F-4D97-AF65-F5344CB8AC3E}">
        <p14:creationId xmlns:p14="http://schemas.microsoft.com/office/powerpoint/2010/main" val="4091968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latin typeface="Calibri" panose="020F0502020204030204" pitchFamily="34" charset="0"/>
              </a:rPr>
              <a:t>Tjenestemannsloven § 13 nr. 1 innebærer plikt for arbeidsgiver til å undersøke muligheten for tilsetting i annen passende stilling før oppsigelse finner sted. Ved større institusjoner, som Universitetet i Oslo, vil det lett kunne tenkes flere ledige førsteamanuensisstillinger som kan være aktuelle for en forsker som står i fare for å bli oppsagt. Dette vil, dersom det foreligger fortrinnsrett, kunne innebære at det må foretas flere sakkyndige bedømmelser som bare gjelder én person, før man kan komme videre i arbeidet med å få besatt de ulike stillingene. Dette fremstår som kompliserende og tidkrevende.</a:t>
            </a:r>
            <a:endParaRPr lang="nb-NO" sz="1200" i="1" dirty="0" smtClean="0">
              <a:latin typeface="Calibri" panose="020F0502020204030204" pitchFamily="34" charset="0"/>
            </a:endParaRPr>
          </a:p>
          <a:p>
            <a:endParaRPr lang="nb-NO" dirty="0"/>
          </a:p>
        </p:txBody>
      </p:sp>
      <p:sp>
        <p:nvSpPr>
          <p:cNvPr id="4" name="Slide Number Placeholder 3"/>
          <p:cNvSpPr>
            <a:spLocks noGrp="1"/>
          </p:cNvSpPr>
          <p:nvPr>
            <p:ph type="sldNum" sz="quarter" idx="10"/>
          </p:nvPr>
        </p:nvSpPr>
        <p:spPr/>
        <p:txBody>
          <a:bodyPr/>
          <a:lstStyle/>
          <a:p>
            <a:fld id="{15780DBD-717D-4E35-B0E6-F9EA04382E11}" type="slidenum">
              <a:rPr lang="nb-NO" smtClean="0"/>
              <a:t>11</a:t>
            </a:fld>
            <a:endParaRPr lang="nb-NO"/>
          </a:p>
        </p:txBody>
      </p:sp>
    </p:spTree>
    <p:extLst>
      <p:ext uri="{BB962C8B-B14F-4D97-AF65-F5344CB8AC3E}">
        <p14:creationId xmlns:p14="http://schemas.microsoft.com/office/powerpoint/2010/main" val="827611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62"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ctrTitle" sz="quarter"/>
          </p:nvPr>
        </p:nvSpPr>
        <p:spPr>
          <a:xfrm>
            <a:off x="971600" y="2636912"/>
            <a:ext cx="7992888" cy="432048"/>
          </a:xfrm>
        </p:spPr>
        <p:txBody>
          <a:bodyPr/>
          <a:lstStyle/>
          <a:p>
            <a:r>
              <a:rPr lang="nb-NO" sz="2400" dirty="0" smtClean="0">
                <a:solidFill>
                  <a:schemeClr val="tx1">
                    <a:lumMod val="75000"/>
                    <a:lumOff val="25000"/>
                  </a:schemeClr>
                </a:solidFill>
              </a:rPr>
              <a:t>Oppsigelsessaker i UH-sektoren med hovedvekt på nyere </a:t>
            </a:r>
            <a:r>
              <a:rPr lang="nb-NO" sz="2400" dirty="0">
                <a:solidFill>
                  <a:schemeClr val="tx1">
                    <a:lumMod val="75000"/>
                    <a:lumOff val="25000"/>
                  </a:schemeClr>
                </a:solidFill>
              </a:rPr>
              <a:t>rettspraksis </a:t>
            </a:r>
            <a:endParaRPr lang="nb-NO" sz="2400" dirty="0" smtClean="0">
              <a:solidFill>
                <a:schemeClr val="tx1">
                  <a:lumMod val="75000"/>
                  <a:lumOff val="25000"/>
                </a:schemeClr>
              </a:solidFill>
            </a:endParaRPr>
          </a:p>
        </p:txBody>
      </p:sp>
      <p:sp>
        <p:nvSpPr>
          <p:cNvPr id="13315" name="Subtitle 6"/>
          <p:cNvSpPr>
            <a:spLocks noGrp="1"/>
          </p:cNvSpPr>
          <p:nvPr>
            <p:ph type="subTitle" sz="quarter" idx="1"/>
          </p:nvPr>
        </p:nvSpPr>
        <p:spPr>
          <a:xfrm>
            <a:off x="1475656" y="3645024"/>
            <a:ext cx="7134944" cy="1155576"/>
          </a:xfrm>
        </p:spPr>
        <p:txBody>
          <a:bodyPr/>
          <a:lstStyle/>
          <a:p>
            <a:pPr eaLnBrk="1" hangingPunct="1"/>
            <a:endParaRPr lang="nb-NO" sz="1800" b="0" dirty="0" smtClean="0">
              <a:latin typeface="Arial" charset="0"/>
              <a:cs typeface="Arial" charset="0"/>
            </a:endParaRPr>
          </a:p>
          <a:p>
            <a:pPr eaLnBrk="1" hangingPunct="1"/>
            <a:r>
              <a:rPr lang="nb-NO" sz="1600" b="0" dirty="0" smtClean="0">
                <a:latin typeface="Arial" charset="0"/>
                <a:cs typeface="Arial" charset="0"/>
              </a:rPr>
              <a:t>Personalstøttes presentasjon for PK-nettverket 7.12.2016 </a:t>
            </a:r>
          </a:p>
          <a:p>
            <a:pPr eaLnBrk="1" hangingPunct="1"/>
            <a:r>
              <a:rPr lang="nb-NO" sz="1600" b="0" dirty="0" smtClean="0">
                <a:latin typeface="Arial" charset="0"/>
                <a:cs typeface="Arial" charset="0"/>
              </a:rPr>
              <a:t>v/ personaldirektør Irene Sandlie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80728"/>
            <a:ext cx="7696200" cy="5688632"/>
          </a:xfrm>
        </p:spPr>
        <p:txBody>
          <a:bodyPr/>
          <a:lstStyle/>
          <a:p>
            <a:r>
              <a:rPr lang="nb-NO" sz="1800" dirty="0" smtClean="0">
                <a:latin typeface="Calibri" panose="020F0502020204030204" pitchFamily="34" charset="0"/>
              </a:rPr>
              <a:t>Flertallet uttaler at «</a:t>
            </a:r>
            <a:r>
              <a:rPr lang="nb-NO" sz="1800" i="1" dirty="0" smtClean="0">
                <a:latin typeface="Calibri" panose="020F0502020204030204" pitchFamily="34" charset="0"/>
              </a:rPr>
              <a:t>Spørsmålet </a:t>
            </a:r>
            <a:r>
              <a:rPr lang="nb-NO" sz="1800" i="1" dirty="0">
                <a:latin typeface="Calibri" panose="020F0502020204030204" pitchFamily="34" charset="0"/>
              </a:rPr>
              <a:t>blir da om det, selv om lønnen er den samme, likevel er forskjeller mellom stillingene som innebærer at reglene om fortrinnsrett ikke kommer til anvendelse</a:t>
            </a:r>
            <a:r>
              <a:rPr lang="nb-NO" sz="1800" i="1" dirty="0" smtClean="0">
                <a:latin typeface="Calibri" panose="020F0502020204030204" pitchFamily="34" charset="0"/>
              </a:rPr>
              <a:t>.</a:t>
            </a:r>
            <a:r>
              <a:rPr lang="nb-NO" sz="1800" dirty="0" smtClean="0">
                <a:latin typeface="Calibri" panose="020F0502020204030204" pitchFamily="34" charset="0"/>
              </a:rPr>
              <a:t>» og fastslår at det må «</a:t>
            </a:r>
            <a:r>
              <a:rPr lang="nb-NO" sz="1800" i="1" dirty="0" smtClean="0">
                <a:latin typeface="Calibri" panose="020F0502020204030204" pitchFamily="34" charset="0"/>
              </a:rPr>
              <a:t>foretas </a:t>
            </a:r>
            <a:r>
              <a:rPr lang="nb-NO" sz="1800" i="1" dirty="0">
                <a:latin typeface="Calibri" panose="020F0502020204030204" pitchFamily="34" charset="0"/>
              </a:rPr>
              <a:t>en tolkning av begrepet "annen passende stilling" sammenholdt med de faktiske omstendighetene som </a:t>
            </a:r>
            <a:r>
              <a:rPr lang="nb-NO" sz="1800" i="1" dirty="0" smtClean="0">
                <a:latin typeface="Calibri" panose="020F0502020204030204" pitchFamily="34" charset="0"/>
              </a:rPr>
              <a:t>foreligger»</a:t>
            </a:r>
            <a:r>
              <a:rPr lang="nb-NO" sz="1800" dirty="0" smtClean="0">
                <a:latin typeface="Calibri" panose="020F0502020204030204" pitchFamily="34" charset="0"/>
              </a:rPr>
              <a:t>.</a:t>
            </a:r>
          </a:p>
          <a:p>
            <a:r>
              <a:rPr lang="nb-NO" sz="1800" dirty="0" smtClean="0">
                <a:latin typeface="Calibri" panose="020F0502020204030204" pitchFamily="34" charset="0"/>
              </a:rPr>
              <a:t>Flertallet uttaler videre at </a:t>
            </a:r>
            <a:r>
              <a:rPr lang="nb-NO" sz="1800" i="1" dirty="0" smtClean="0">
                <a:latin typeface="Calibri" panose="020F0502020204030204" pitchFamily="34" charset="0"/>
              </a:rPr>
              <a:t>«…</a:t>
            </a:r>
            <a:r>
              <a:rPr lang="nb-NO" sz="1800" b="1" i="1" u="sng" dirty="0" smtClean="0">
                <a:latin typeface="Calibri" panose="020F0502020204030204" pitchFamily="34" charset="0"/>
              </a:rPr>
              <a:t>spørsmålet </a:t>
            </a:r>
            <a:r>
              <a:rPr lang="nb-NO" sz="1800" b="1" i="1" u="sng" dirty="0">
                <a:latin typeface="Calibri" panose="020F0502020204030204" pitchFamily="34" charset="0"/>
              </a:rPr>
              <a:t>om en stilling er "passende", ikke utelukkende kan avgjøres ut fra stillingens lønn</a:t>
            </a:r>
            <a:r>
              <a:rPr lang="nb-NO" sz="1800" i="1" dirty="0">
                <a:latin typeface="Calibri" panose="020F0502020204030204" pitchFamily="34" charset="0"/>
              </a:rPr>
              <a:t>. Lovens ordlyd sammenholdt med andre foreliggende rettskilder taler i retning av at en arbeidstaker, selv om </a:t>
            </a:r>
            <a:r>
              <a:rPr lang="nb-NO" sz="1800" i="1" dirty="0" smtClean="0">
                <a:latin typeface="Calibri" panose="020F0502020204030204" pitchFamily="34" charset="0"/>
              </a:rPr>
              <a:t>han </a:t>
            </a:r>
            <a:r>
              <a:rPr lang="nb-NO" sz="1800" i="1" dirty="0">
                <a:latin typeface="Calibri" panose="020F0502020204030204" pitchFamily="34" charset="0"/>
              </a:rPr>
              <a:t>i utgangspunktet er kvalifisert, ikke i alle tilfeller kan gjøre gjeldende fortrinnsrett etter tjenestemannsloven § 13 nr. 1 til en annen stilling med samme lønn som den han eller hun kommer fra. </a:t>
            </a:r>
            <a:r>
              <a:rPr lang="nb-NO" sz="1800" b="1" i="1" u="sng" dirty="0">
                <a:latin typeface="Calibri" panose="020F0502020204030204" pitchFamily="34" charset="0"/>
              </a:rPr>
              <a:t>Det må foretas en nærmere vurdering av </a:t>
            </a:r>
            <a:r>
              <a:rPr lang="nb-NO" sz="1800" b="1" i="1" u="sng" dirty="0" smtClean="0">
                <a:latin typeface="Calibri" panose="020F0502020204030204" pitchFamily="34" charset="0"/>
              </a:rPr>
              <a:t>stillingens </a:t>
            </a:r>
            <a:r>
              <a:rPr lang="nb-NO" sz="1800" b="1" i="1" u="sng" dirty="0">
                <a:latin typeface="Calibri" panose="020F0502020204030204" pitchFamily="34" charset="0"/>
              </a:rPr>
              <a:t>karakter</a:t>
            </a:r>
            <a:r>
              <a:rPr lang="nb-NO" sz="1800" b="1" i="1" u="sng" dirty="0" smtClean="0">
                <a:latin typeface="Calibri" panose="020F0502020204030204" pitchFamily="34" charset="0"/>
              </a:rPr>
              <a:t>.</a:t>
            </a:r>
            <a:r>
              <a:rPr lang="nb-NO" sz="1800" b="1" u="sng" dirty="0" smtClean="0">
                <a:latin typeface="Calibri" panose="020F0502020204030204" pitchFamily="34" charset="0"/>
              </a:rPr>
              <a:t>»</a:t>
            </a:r>
          </a:p>
          <a:p>
            <a:r>
              <a:rPr lang="nb-NO" sz="1800" dirty="0" smtClean="0">
                <a:latin typeface="Calibri" panose="020F0502020204030204" pitchFamily="34" charset="0"/>
              </a:rPr>
              <a:t>Flertallet legger også vekt på at i følge </a:t>
            </a:r>
            <a:r>
              <a:rPr lang="nb-NO" sz="1800" dirty="0">
                <a:latin typeface="Calibri" panose="020F0502020204030204" pitchFamily="34" charset="0"/>
              </a:rPr>
              <a:t>universitetsloven § 6-3 tredje ledd </a:t>
            </a:r>
            <a:r>
              <a:rPr lang="nb-NO" sz="1800" dirty="0" smtClean="0">
                <a:latin typeface="Calibri" panose="020F0502020204030204" pitchFamily="34" charset="0"/>
              </a:rPr>
              <a:t>skal </a:t>
            </a:r>
            <a:r>
              <a:rPr lang="nb-NO" sz="1800" dirty="0">
                <a:latin typeface="Calibri" panose="020F0502020204030204" pitchFamily="34" charset="0"/>
              </a:rPr>
              <a:t>ansettelse i undervisnings- og forskerstillinger skal skje på grunnlag av en innstilling. Innstillingen skal foretas ut fra en sakkyndig </a:t>
            </a:r>
            <a:r>
              <a:rPr lang="nb-NO" sz="1800" dirty="0" smtClean="0">
                <a:latin typeface="Calibri" panose="020F0502020204030204" pitchFamily="34" charset="0"/>
              </a:rPr>
              <a:t>bedømmelse og at dette gjelder uten unntak ved tilsetting av førsteamanuenser</a:t>
            </a:r>
          </a:p>
          <a:p>
            <a:endParaRPr lang="nb-NO" sz="1800" dirty="0">
              <a:latin typeface="Calibri" panose="020F0502020204030204" pitchFamily="34" charset="0"/>
            </a:endParaRPr>
          </a:p>
        </p:txBody>
      </p:sp>
    </p:spTree>
    <p:extLst>
      <p:ext uri="{BB962C8B-B14F-4D97-AF65-F5344CB8AC3E}">
        <p14:creationId xmlns:p14="http://schemas.microsoft.com/office/powerpoint/2010/main" val="2753777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3968"/>
            <a:ext cx="8219256" cy="5691336"/>
          </a:xfrm>
        </p:spPr>
        <p:txBody>
          <a:bodyPr/>
          <a:lstStyle/>
          <a:p>
            <a:r>
              <a:rPr lang="nb-NO" sz="1800" dirty="0" smtClean="0">
                <a:latin typeface="Calibri" panose="020F0502020204030204" pitchFamily="34" charset="0"/>
              </a:rPr>
              <a:t>Endelig uttaler flertallet at «</a:t>
            </a:r>
            <a:r>
              <a:rPr lang="nb-NO" sz="1800" i="1" dirty="0" smtClean="0">
                <a:latin typeface="Calibri" panose="020F0502020204030204" pitchFamily="34" charset="0"/>
              </a:rPr>
              <a:t>Ved </a:t>
            </a:r>
            <a:r>
              <a:rPr lang="nb-NO" sz="1800" i="1" dirty="0">
                <a:latin typeface="Calibri" panose="020F0502020204030204" pitchFamily="34" charset="0"/>
              </a:rPr>
              <a:t>anvendelsen av begrepet "annen passende stilling" i tjenestemannsloven § 13 nr. 1 må etter mitt syn de brede kravene til kompetanse og den særlige utvelgelsesprosessen som gjelder for stilling som førsteamanuensis, ha vesentlig betydning. Slik jeg ser det, er en stilling som førsteamanuensis av en annen karakter enn en stilling som forsker, selv om det vitenskapelige grunnkravet om doktorgrad, er det samme. Ut fra det jeg har påpekt, er det </a:t>
            </a:r>
            <a:r>
              <a:rPr lang="nb-NO" sz="1800" b="1" i="1" u="sng" dirty="0">
                <a:latin typeface="Calibri" panose="020F0502020204030204" pitchFamily="34" charset="0"/>
              </a:rPr>
              <a:t>naturlig å se det slik at for en forsker vil overgang til en stilling som førsteamanuensis innebære et avansement, selv om lønnen er den samme</a:t>
            </a:r>
            <a:r>
              <a:rPr lang="nb-NO" sz="1800" b="1" i="1" u="sng" dirty="0" smtClean="0">
                <a:latin typeface="Calibri" panose="020F0502020204030204" pitchFamily="34" charset="0"/>
              </a:rPr>
              <a:t>.</a:t>
            </a:r>
            <a:r>
              <a:rPr lang="nb-NO" sz="1800" i="1" dirty="0" smtClean="0">
                <a:latin typeface="Calibri" panose="020F0502020204030204" pitchFamily="34" charset="0"/>
              </a:rPr>
              <a:t>»</a:t>
            </a:r>
          </a:p>
          <a:p>
            <a:endParaRPr lang="nb-NO" sz="1800" dirty="0" smtClean="0">
              <a:latin typeface="Calibri" panose="020F0502020204030204" pitchFamily="34" charset="0"/>
            </a:endParaRPr>
          </a:p>
          <a:p>
            <a:r>
              <a:rPr lang="nb-NO" sz="1800" dirty="0" smtClean="0">
                <a:latin typeface="Calibri" panose="020F0502020204030204" pitchFamily="34" charset="0"/>
              </a:rPr>
              <a:t>Flertallet uttaler også at </a:t>
            </a:r>
            <a:r>
              <a:rPr lang="nb-NO" sz="1800" i="1" dirty="0" smtClean="0">
                <a:latin typeface="Calibri" panose="020F0502020204030204" pitchFamily="34" charset="0"/>
              </a:rPr>
              <a:t>«…uten </a:t>
            </a:r>
            <a:r>
              <a:rPr lang="nb-NO" sz="1800" i="1" dirty="0">
                <a:latin typeface="Calibri" panose="020F0502020204030204" pitchFamily="34" charset="0"/>
              </a:rPr>
              <a:t>at det kan være avgjørende for den rettslige bedømmelsen, er at </a:t>
            </a:r>
            <a:r>
              <a:rPr lang="nb-NO" sz="1800" b="1" i="1" u="sng" dirty="0">
                <a:latin typeface="Calibri" panose="020F0502020204030204" pitchFamily="34" charset="0"/>
              </a:rPr>
              <a:t>det fremstår som praktisk vanskelig å forene en eventuell fortrinnsrett for en forsker til stilling som førsteamanuensis med de reglene som gjelder for tilsetting som førsteamanuensis</a:t>
            </a:r>
            <a:r>
              <a:rPr lang="nb-NO" sz="1800" i="1" dirty="0" smtClean="0">
                <a:latin typeface="Calibri" panose="020F0502020204030204" pitchFamily="34" charset="0"/>
              </a:rPr>
              <a:t>.</a:t>
            </a:r>
            <a:r>
              <a:rPr lang="nb-NO" sz="1800" dirty="0" smtClean="0">
                <a:latin typeface="Calibri" panose="020F0502020204030204" pitchFamily="34" charset="0"/>
              </a:rPr>
              <a:t>»</a:t>
            </a:r>
          </a:p>
          <a:p>
            <a:endParaRPr lang="nb-NO" sz="1800" dirty="0" smtClean="0">
              <a:latin typeface="Calibri" panose="020F0502020204030204" pitchFamily="34" charset="0"/>
            </a:endParaRPr>
          </a:p>
          <a:p>
            <a:r>
              <a:rPr lang="nb-NO" sz="1800" dirty="0" smtClean="0">
                <a:latin typeface="Calibri" panose="020F0502020204030204" pitchFamily="34" charset="0"/>
              </a:rPr>
              <a:t>Flertallet uttaler også at det er </a:t>
            </a:r>
            <a:r>
              <a:rPr lang="nb-NO" sz="1800" i="1" dirty="0" smtClean="0">
                <a:latin typeface="Calibri" panose="020F0502020204030204" pitchFamily="34" charset="0"/>
              </a:rPr>
              <a:t>«vanskelig </a:t>
            </a:r>
            <a:r>
              <a:rPr lang="nb-NO" sz="1800" i="1" dirty="0">
                <a:latin typeface="Calibri" panose="020F0502020204030204" pitchFamily="34" charset="0"/>
              </a:rPr>
              <a:t>å finne holdepunkter for at reglene om fortrinnsrett kan sette til side de tilsettingskravene som følger av universitetsloven med forskrifter.</a:t>
            </a:r>
            <a:r>
              <a:rPr lang="nb-NO" sz="1800" b="1" i="1" u="sng" dirty="0">
                <a:latin typeface="Calibri" panose="020F0502020204030204" pitchFamily="34" charset="0"/>
              </a:rPr>
              <a:t> Det kan imidlertid by på praktiske problemer å forene de ulike </a:t>
            </a:r>
            <a:r>
              <a:rPr lang="nb-NO" sz="1800" b="1" i="1" u="sng" dirty="0" smtClean="0">
                <a:latin typeface="Calibri" panose="020F0502020204030204" pitchFamily="34" charset="0"/>
              </a:rPr>
              <a:t>regelverkene</a:t>
            </a:r>
            <a:r>
              <a:rPr lang="nb-NO" sz="1800" i="1" dirty="0" smtClean="0">
                <a:latin typeface="Calibri" panose="020F0502020204030204" pitchFamily="34" charset="0"/>
              </a:rPr>
              <a:t>»</a:t>
            </a:r>
            <a:r>
              <a:rPr lang="nb-NO" sz="1800" dirty="0" smtClean="0">
                <a:latin typeface="Calibri" panose="020F0502020204030204" pitchFamily="34" charset="0"/>
              </a:rPr>
              <a:t>. </a:t>
            </a:r>
            <a:endParaRPr lang="nb-NO" sz="1800" i="1" dirty="0">
              <a:latin typeface="Calibri" panose="020F0502020204030204" pitchFamily="34" charset="0"/>
            </a:endParaRPr>
          </a:p>
        </p:txBody>
      </p:sp>
    </p:spTree>
    <p:extLst>
      <p:ext uri="{BB962C8B-B14F-4D97-AF65-F5344CB8AC3E}">
        <p14:creationId xmlns:p14="http://schemas.microsoft.com/office/powerpoint/2010/main" val="166533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1432520"/>
          </a:xfrm>
        </p:spPr>
        <p:txBody>
          <a:bodyPr/>
          <a:lstStyle/>
          <a:p>
            <a:r>
              <a:rPr lang="nb-NO" sz="2400" dirty="0" smtClean="0"/>
              <a:t>Oppsigelse av førsteamanuensis UiO – Universitetsstyret 18. oktober 2016</a:t>
            </a:r>
            <a:endParaRPr lang="nb-NO" sz="2400" dirty="0"/>
          </a:p>
        </p:txBody>
      </p:sp>
      <p:sp>
        <p:nvSpPr>
          <p:cNvPr id="3" name="Content Placeholder 2"/>
          <p:cNvSpPr>
            <a:spLocks noGrp="1"/>
          </p:cNvSpPr>
          <p:nvPr>
            <p:ph idx="1"/>
          </p:nvPr>
        </p:nvSpPr>
        <p:spPr>
          <a:xfrm>
            <a:off x="990600" y="1981200"/>
            <a:ext cx="7696200" cy="4616152"/>
          </a:xfrm>
        </p:spPr>
        <p:txBody>
          <a:bodyPr/>
          <a:lstStyle/>
          <a:p>
            <a:r>
              <a:rPr lang="nb-NO" altLang="nb-NO" sz="2200" dirty="0" smtClean="0"/>
              <a:t>A </a:t>
            </a:r>
            <a:r>
              <a:rPr lang="nb-NO" altLang="nb-NO" sz="2200" dirty="0"/>
              <a:t>ansatt ved UiO i 2001</a:t>
            </a:r>
          </a:p>
          <a:p>
            <a:r>
              <a:rPr lang="nb-NO" altLang="nb-NO" sz="2200" dirty="0"/>
              <a:t>I følge arbeidsavtalen og stillingsbeskrivelse skulle </a:t>
            </a:r>
            <a:r>
              <a:rPr lang="nb-NO" altLang="nb-NO" sz="2200" dirty="0" smtClean="0"/>
              <a:t>A </a:t>
            </a:r>
            <a:r>
              <a:rPr lang="nb-NO" altLang="nb-NO" sz="2200" dirty="0"/>
              <a:t>ila av to år lære seg godt nok norsk til å kunne utføre alle sine arbeidsoppgaver</a:t>
            </a:r>
          </a:p>
          <a:p>
            <a:r>
              <a:rPr lang="nb-NO" altLang="nb-NO" sz="2200" dirty="0" smtClean="0"/>
              <a:t>A hadde </a:t>
            </a:r>
            <a:r>
              <a:rPr lang="nb-NO" altLang="nb-NO" sz="2200" dirty="0"/>
              <a:t>ikke klart å lære seg tilstrekkelig norsk selv etter 15 år med stor tilrettelegging fra arbeidsgiver i form av oppnevnte faddere, redusert undervisningsplikt, undervisningsfri, forskningsfri</a:t>
            </a:r>
          </a:p>
          <a:p>
            <a:r>
              <a:rPr lang="nb-NO" altLang="nb-NO" sz="2200" dirty="0" smtClean="0"/>
              <a:t>Fakultetet </a:t>
            </a:r>
            <a:r>
              <a:rPr lang="nb-NO" altLang="nb-NO" sz="2200" dirty="0"/>
              <a:t>har flere ganger vært tydelig på språkkravet og gitt uttrykk for at dersom </a:t>
            </a:r>
            <a:r>
              <a:rPr lang="nb-NO" altLang="nb-NO" sz="2200" dirty="0" smtClean="0"/>
              <a:t>A </a:t>
            </a:r>
            <a:r>
              <a:rPr lang="nb-NO" altLang="nb-NO" sz="2200" dirty="0"/>
              <a:t>ikke skaffet seg de nødvendige norskkunnskaper vurderes oppsigelse</a:t>
            </a:r>
          </a:p>
          <a:p>
            <a:r>
              <a:rPr lang="nb-NO" altLang="nb-NO" sz="2200" dirty="0" smtClean="0"/>
              <a:t>A </a:t>
            </a:r>
            <a:r>
              <a:rPr lang="nb-NO" altLang="nb-NO" sz="2200" dirty="0"/>
              <a:t>har heller ikke oppfylt de øvrige krav som stilles til en </a:t>
            </a:r>
            <a:r>
              <a:rPr lang="nb-NO" altLang="nb-NO" sz="2200" dirty="0" smtClean="0"/>
              <a:t>førsteamanuensis</a:t>
            </a:r>
            <a:endParaRPr lang="nb-NO" altLang="nb-NO" sz="2200" dirty="0"/>
          </a:p>
        </p:txBody>
      </p:sp>
    </p:spTree>
    <p:extLst>
      <p:ext uri="{BB962C8B-B14F-4D97-AF65-F5344CB8AC3E}">
        <p14:creationId xmlns:p14="http://schemas.microsoft.com/office/powerpoint/2010/main" val="1194816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264" y="838200"/>
            <a:ext cx="7696200" cy="1143000"/>
          </a:xfrm>
        </p:spPr>
        <p:txBody>
          <a:bodyPr/>
          <a:lstStyle/>
          <a:p>
            <a:r>
              <a:rPr lang="nb-NO" sz="2400" dirty="0" smtClean="0"/>
              <a:t>Forts. oppsigelse </a:t>
            </a:r>
            <a:r>
              <a:rPr lang="nb-NO" sz="2400" dirty="0"/>
              <a:t>av førsteamanuensis – Universitetsstyret 18. oktober 2016</a:t>
            </a:r>
          </a:p>
        </p:txBody>
      </p:sp>
      <p:sp>
        <p:nvSpPr>
          <p:cNvPr id="3" name="Content Placeholder 2"/>
          <p:cNvSpPr>
            <a:spLocks noGrp="1"/>
          </p:cNvSpPr>
          <p:nvPr>
            <p:ph idx="1"/>
          </p:nvPr>
        </p:nvSpPr>
        <p:spPr/>
        <p:txBody>
          <a:bodyPr/>
          <a:lstStyle/>
          <a:p>
            <a:r>
              <a:rPr lang="nb-NO" altLang="nb-NO" sz="2200" dirty="0"/>
              <a:t>Som følge av hans manglende språkkunnskaper har fakultetet ikke hatt mulighet til å sette </a:t>
            </a:r>
            <a:r>
              <a:rPr lang="nb-NO" altLang="nb-NO" sz="2200" dirty="0" smtClean="0"/>
              <a:t>A til </a:t>
            </a:r>
            <a:r>
              <a:rPr lang="nb-NO" altLang="nb-NO" sz="2200" dirty="0"/>
              <a:t>andre oppgaver for å kompensere for manglende forskning</a:t>
            </a:r>
          </a:p>
          <a:p>
            <a:r>
              <a:rPr lang="nb-NO" altLang="nb-NO" sz="2200" dirty="0"/>
              <a:t>Konsekvenser av </a:t>
            </a:r>
            <a:r>
              <a:rPr lang="nb-NO" altLang="nb-NO" sz="2200" dirty="0" smtClean="0"/>
              <a:t>As </a:t>
            </a:r>
            <a:r>
              <a:rPr lang="nb-NO" altLang="nb-NO" sz="2200" dirty="0"/>
              <a:t>dårlige norskkunnskaper er at </a:t>
            </a:r>
            <a:r>
              <a:rPr lang="nb-NO" altLang="nb-NO" sz="2200" dirty="0" smtClean="0"/>
              <a:t>A </a:t>
            </a:r>
            <a:r>
              <a:rPr lang="nb-NO" altLang="nb-NO" sz="2200" dirty="0"/>
              <a:t>ikke kan undervise på norsk, ikke kan utføre administrative verv, en rekke klager fra studenter og bekymringsmeldinger fra kollegaer og tilsynssensor</a:t>
            </a:r>
          </a:p>
          <a:p>
            <a:r>
              <a:rPr lang="nb-NO" sz="2200" dirty="0" smtClean="0"/>
              <a:t>Fakultetet fattet oppsigelse med hjemmel i tjenestemannsloven § 10 </a:t>
            </a:r>
            <a:r>
              <a:rPr lang="nb-NO" sz="2200" dirty="0" err="1" smtClean="0"/>
              <a:t>nr</a:t>
            </a:r>
            <a:r>
              <a:rPr lang="nb-NO" sz="2200" dirty="0" smtClean="0"/>
              <a:t> 2 b første alternativ. </a:t>
            </a:r>
          </a:p>
          <a:p>
            <a:r>
              <a:rPr lang="nb-NO" sz="2200" dirty="0" smtClean="0"/>
              <a:t>Universitetsstyret opprettholdt vedtaket. Frist for å varsle om søksmål er ikke utløpt.</a:t>
            </a:r>
            <a:endParaRPr lang="nb-NO" sz="2200" dirty="0"/>
          </a:p>
          <a:p>
            <a:endParaRPr lang="nb-NO" dirty="0"/>
          </a:p>
        </p:txBody>
      </p:sp>
    </p:spTree>
    <p:extLst>
      <p:ext uri="{BB962C8B-B14F-4D97-AF65-F5344CB8AC3E}">
        <p14:creationId xmlns:p14="http://schemas.microsoft.com/office/powerpoint/2010/main" val="109762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720080"/>
          </a:xfrm>
        </p:spPr>
        <p:txBody>
          <a:bodyPr/>
          <a:lstStyle/>
          <a:p>
            <a:r>
              <a:rPr lang="nb-NO" sz="2800" dirty="0" smtClean="0"/>
              <a:t>Kort om tema</a:t>
            </a:r>
            <a:endParaRPr lang="nb-NO" sz="2800" dirty="0"/>
          </a:p>
        </p:txBody>
      </p:sp>
      <p:sp>
        <p:nvSpPr>
          <p:cNvPr id="3" name="Content Placeholder 2"/>
          <p:cNvSpPr>
            <a:spLocks noGrp="1"/>
          </p:cNvSpPr>
          <p:nvPr>
            <p:ph idx="1"/>
          </p:nvPr>
        </p:nvSpPr>
        <p:spPr>
          <a:xfrm>
            <a:off x="990600" y="1268760"/>
            <a:ext cx="7696200" cy="4827240"/>
          </a:xfrm>
        </p:spPr>
        <p:txBody>
          <a:bodyPr/>
          <a:lstStyle/>
          <a:p>
            <a:pPr lvl="0"/>
            <a:r>
              <a:rPr lang="nb-NO" sz="2000" dirty="0" err="1" smtClean="0"/>
              <a:t>Rt</a:t>
            </a:r>
            <a:r>
              <a:rPr lang="nb-NO" sz="2000" dirty="0" smtClean="0"/>
              <a:t> 2014 s 65 </a:t>
            </a:r>
          </a:p>
          <a:p>
            <a:pPr lvl="1"/>
            <a:r>
              <a:rPr lang="nb-NO" sz="1600" dirty="0" smtClean="0"/>
              <a:t>Høyesterett </a:t>
            </a:r>
            <a:r>
              <a:rPr lang="nb-NO" sz="1600" dirty="0"/>
              <a:t>har også avsagt en viktig dom i 2014 – den såkalte vikardommen – Høyesterett uttalte blant annet at et slikt skifte av forskningsstrategi som her var gjort, lå innenfor arbeidsgivers styringsrett</a:t>
            </a:r>
            <a:endParaRPr lang="nb-NO" sz="1600" dirty="0">
              <a:solidFill>
                <a:srgbClr val="000000"/>
              </a:solidFill>
            </a:endParaRPr>
          </a:p>
          <a:p>
            <a:endParaRPr lang="nb-NO" sz="2000" dirty="0" smtClean="0"/>
          </a:p>
          <a:p>
            <a:r>
              <a:rPr lang="nb-NO" sz="2000" dirty="0" smtClean="0"/>
              <a:t>UiO – rettspraksis </a:t>
            </a:r>
          </a:p>
          <a:p>
            <a:pPr lvl="1"/>
            <a:r>
              <a:rPr lang="nb-NO" sz="1600" dirty="0" smtClean="0"/>
              <a:t>UiO har vært hatt to saker for retten det siste året – begge omhandler midlertidig ekstern finansiert forsker som har hevdet fortrinnsrett til stilling som førsteamanuensis – den ene av sakene har vært behandlet i tingrett og lagmannsrett, her fikk UiO medhold i begge instanser</a:t>
            </a:r>
          </a:p>
          <a:p>
            <a:pPr lvl="1"/>
            <a:r>
              <a:rPr lang="nb-NO" sz="1600" dirty="0" smtClean="0"/>
              <a:t>Den andre saken har vært behandlet i tre instanser, nå sist i Høyesterett. UiO fikk medhold i tingretten, men tapte i lagmannsretten. Deler av anken tatt opp til behandling </a:t>
            </a:r>
            <a:r>
              <a:rPr lang="nb-NO" sz="1600" smtClean="0"/>
              <a:t>i Høyesterett.</a:t>
            </a:r>
            <a:endParaRPr lang="nb-NO" sz="1600" dirty="0" smtClean="0"/>
          </a:p>
          <a:p>
            <a:endParaRPr lang="nb-NO" sz="2000" dirty="0" smtClean="0"/>
          </a:p>
          <a:p>
            <a:r>
              <a:rPr lang="nb-NO" sz="2000" dirty="0" smtClean="0"/>
              <a:t>Klagebehandling universitetsstyret</a:t>
            </a:r>
          </a:p>
          <a:p>
            <a:pPr lvl="1"/>
            <a:r>
              <a:rPr lang="nb-NO" sz="1600" dirty="0" smtClean="0"/>
              <a:t>Oppsigelse av førsteamanuensis grunnet kvalifikasjonsmangler</a:t>
            </a:r>
            <a:endParaRPr lang="nb-NO" sz="1600" dirty="0"/>
          </a:p>
        </p:txBody>
      </p:sp>
    </p:spTree>
    <p:extLst>
      <p:ext uri="{BB962C8B-B14F-4D97-AF65-F5344CB8AC3E}">
        <p14:creationId xmlns:p14="http://schemas.microsoft.com/office/powerpoint/2010/main" val="30318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76672"/>
            <a:ext cx="7696200" cy="648072"/>
          </a:xfrm>
        </p:spPr>
        <p:txBody>
          <a:bodyPr/>
          <a:lstStyle/>
          <a:p>
            <a:r>
              <a:rPr lang="nb-NO" sz="1800" dirty="0" err="1"/>
              <a:t>Rt</a:t>
            </a:r>
            <a:r>
              <a:rPr lang="nb-NO" sz="1800" dirty="0"/>
              <a:t> 2014 </a:t>
            </a:r>
            <a:r>
              <a:rPr lang="nb-NO" sz="1800" dirty="0" smtClean="0"/>
              <a:t>65</a:t>
            </a:r>
            <a:r>
              <a:rPr lang="nb-NO" sz="1800" dirty="0"/>
              <a:t> </a:t>
            </a:r>
            <a:r>
              <a:rPr lang="nb-NO" sz="1800" dirty="0" smtClean="0"/>
              <a:t>– Høyesterett (UiT)</a:t>
            </a:r>
            <a:endParaRPr lang="nb-NO" sz="1800" dirty="0"/>
          </a:p>
        </p:txBody>
      </p:sp>
      <p:sp>
        <p:nvSpPr>
          <p:cNvPr id="3" name="Content Placeholder 2"/>
          <p:cNvSpPr>
            <a:spLocks noGrp="1"/>
          </p:cNvSpPr>
          <p:nvPr>
            <p:ph idx="1"/>
          </p:nvPr>
        </p:nvSpPr>
        <p:spPr>
          <a:xfrm>
            <a:off x="990600" y="1412776"/>
            <a:ext cx="7696200" cy="4752528"/>
          </a:xfrm>
        </p:spPr>
        <p:txBody>
          <a:bodyPr/>
          <a:lstStyle/>
          <a:p>
            <a:r>
              <a:rPr lang="nb-NO" sz="1600" dirty="0" smtClean="0"/>
              <a:t>En vikar i en vitenskapelig stilling ved UiT ble sagt opp da stillingsinnehaveren sa opp sin stilling</a:t>
            </a:r>
          </a:p>
          <a:p>
            <a:endParaRPr lang="nb-NO" sz="1600" dirty="0" smtClean="0"/>
          </a:p>
          <a:p>
            <a:pPr lvl="0"/>
            <a:r>
              <a:rPr lang="nb-NO" sz="1600" dirty="0" smtClean="0"/>
              <a:t>Vikaren hadde mer enn fire års sammenhengende tjeneste og dermed </a:t>
            </a:r>
            <a:r>
              <a:rPr lang="nb-NO" sz="1600" dirty="0" smtClean="0">
                <a:solidFill>
                  <a:srgbClr val="000000"/>
                </a:solidFill>
              </a:rPr>
              <a:t>såkalt </a:t>
            </a:r>
            <a:r>
              <a:rPr lang="nb-NO" sz="1600" dirty="0">
                <a:solidFill>
                  <a:srgbClr val="000000"/>
                </a:solidFill>
              </a:rPr>
              <a:t>"sterkt stillingsvern". </a:t>
            </a:r>
            <a:r>
              <a:rPr lang="nb-NO" sz="1600" dirty="0" smtClean="0">
                <a:solidFill>
                  <a:srgbClr val="000000"/>
                </a:solidFill>
              </a:rPr>
              <a:t>Kan da bare </a:t>
            </a:r>
            <a:r>
              <a:rPr lang="nb-NO" sz="1600" dirty="0">
                <a:solidFill>
                  <a:srgbClr val="000000"/>
                </a:solidFill>
              </a:rPr>
              <a:t>sies opp dersom deres arbeid </a:t>
            </a:r>
            <a:r>
              <a:rPr lang="nb-NO" sz="1600" dirty="0" smtClean="0">
                <a:solidFill>
                  <a:srgbClr val="000000"/>
                </a:solidFill>
              </a:rPr>
              <a:t>«faller bort»</a:t>
            </a:r>
          </a:p>
          <a:p>
            <a:pPr lvl="0"/>
            <a:endParaRPr lang="nb-NO" sz="1600" dirty="0" smtClean="0">
              <a:solidFill>
                <a:srgbClr val="000000"/>
              </a:solidFill>
            </a:endParaRPr>
          </a:p>
          <a:p>
            <a:pPr lvl="0"/>
            <a:r>
              <a:rPr lang="nb-NO" sz="1600" dirty="0" smtClean="0">
                <a:solidFill>
                  <a:srgbClr val="000000"/>
                </a:solidFill>
              </a:rPr>
              <a:t>Statens </a:t>
            </a:r>
            <a:r>
              <a:rPr lang="nb-NO" sz="1600" dirty="0">
                <a:solidFill>
                  <a:srgbClr val="000000"/>
                </a:solidFill>
              </a:rPr>
              <a:t>prinsipale syn i saken var at en midlertidig stilling som har vart i mer enn fire år automatisk "faller bort" ved utløpet av midlertidighetsperioden, dersom arbeidsgiver beslutter at man for fremtiden skal besette stillingen </a:t>
            </a:r>
            <a:r>
              <a:rPr lang="nb-NO" sz="1600" dirty="0" smtClean="0">
                <a:solidFill>
                  <a:srgbClr val="000000"/>
                </a:solidFill>
              </a:rPr>
              <a:t>permanent</a:t>
            </a:r>
          </a:p>
          <a:p>
            <a:pPr marL="0" lvl="0" indent="0">
              <a:buNone/>
            </a:pPr>
            <a:endParaRPr lang="nb-NO" sz="1600" dirty="0"/>
          </a:p>
          <a:p>
            <a:r>
              <a:rPr lang="nb-NO" sz="1600" dirty="0" smtClean="0"/>
              <a:t>Høyesterett uttalte at utløpet av vikariatet ikke i seg selv ga grunnlag for oppsigelse</a:t>
            </a:r>
          </a:p>
          <a:p>
            <a:pPr lvl="1"/>
            <a:r>
              <a:rPr lang="nb-NO" sz="1200" dirty="0" smtClean="0"/>
              <a:t>Staten fikk på dette punkt ikke medhold, prinsipiell avklaring</a:t>
            </a:r>
          </a:p>
          <a:p>
            <a:pPr lvl="1"/>
            <a:r>
              <a:rPr lang="nb-NO" sz="1200" dirty="0"/>
              <a:t>Høyesterett gir videre uttrykk for at dersom den midlertidig ansatte er ansatt i et vikariat, og den som vedkommende vikarierer for kommer tilbake i stillingen, må vikarens stilling anses som "falt bort", selv om vikariatet har vart mer enn fire år</a:t>
            </a:r>
            <a:endParaRPr lang="nb-NO" sz="1200" dirty="0" smtClean="0"/>
          </a:p>
          <a:p>
            <a:pPr marL="457200" lvl="1" indent="0">
              <a:buNone/>
            </a:pPr>
            <a:endParaRPr lang="nb-NO" sz="1200" dirty="0" smtClean="0"/>
          </a:p>
        </p:txBody>
      </p:sp>
    </p:spTree>
    <p:extLst>
      <p:ext uri="{BB962C8B-B14F-4D97-AF65-F5344CB8AC3E}">
        <p14:creationId xmlns:p14="http://schemas.microsoft.com/office/powerpoint/2010/main" val="394209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990600" y="548680"/>
            <a:ext cx="7696200" cy="289520"/>
          </a:xfrm>
        </p:spPr>
        <p:txBody>
          <a:bodyPr/>
          <a:lstStyle/>
          <a:p>
            <a:r>
              <a:rPr lang="nb-NO" sz="1800" dirty="0" smtClean="0">
                <a:solidFill>
                  <a:srgbClr val="000000"/>
                </a:solidFill>
              </a:rPr>
              <a:t>Forts. </a:t>
            </a:r>
            <a:r>
              <a:rPr lang="nb-NO" sz="1800" dirty="0" err="1" smtClean="0">
                <a:solidFill>
                  <a:srgbClr val="000000"/>
                </a:solidFill>
              </a:rPr>
              <a:t>Rt</a:t>
            </a:r>
            <a:r>
              <a:rPr lang="nb-NO" sz="1800" dirty="0" smtClean="0">
                <a:solidFill>
                  <a:srgbClr val="000000"/>
                </a:solidFill>
              </a:rPr>
              <a:t> </a:t>
            </a:r>
            <a:r>
              <a:rPr lang="nb-NO" sz="1800" dirty="0">
                <a:solidFill>
                  <a:srgbClr val="000000"/>
                </a:solidFill>
              </a:rPr>
              <a:t>2014 65 – Høyesterett (UiT)</a:t>
            </a:r>
            <a:endParaRPr lang="nb-NO" dirty="0"/>
          </a:p>
        </p:txBody>
      </p:sp>
      <p:sp>
        <p:nvSpPr>
          <p:cNvPr id="3" name="Content Placeholder 2"/>
          <p:cNvSpPr>
            <a:spLocks noGrp="1"/>
          </p:cNvSpPr>
          <p:nvPr>
            <p:ph idx="1"/>
          </p:nvPr>
        </p:nvSpPr>
        <p:spPr>
          <a:xfrm>
            <a:off x="990600" y="1412776"/>
            <a:ext cx="7696200" cy="4248472"/>
          </a:xfrm>
        </p:spPr>
        <p:txBody>
          <a:bodyPr/>
          <a:lstStyle/>
          <a:p>
            <a:pPr lvl="0"/>
            <a:r>
              <a:rPr lang="nb-NO" sz="1600" dirty="0" smtClean="0"/>
              <a:t>I dette tilfellet </a:t>
            </a:r>
            <a:r>
              <a:rPr lang="nb-NO" sz="1600" dirty="0"/>
              <a:t>hadde UIT besluttet å endre forskningsstrategi, og ville derfor fjerne den aktuelle stillingen og erstatte den med en stilling som krevde en annen </a:t>
            </a:r>
            <a:r>
              <a:rPr lang="nb-NO" sz="1600" dirty="0" smtClean="0"/>
              <a:t>kompetanse </a:t>
            </a:r>
          </a:p>
          <a:p>
            <a:pPr lvl="0"/>
            <a:r>
              <a:rPr lang="nb-NO" sz="1600" dirty="0" smtClean="0"/>
              <a:t>Høyesterett </a:t>
            </a:r>
            <a:r>
              <a:rPr lang="nb-NO" sz="1600" dirty="0"/>
              <a:t>uttalte – ikke overraskende – at et slikt skifte av forskningsstrategi lå innenfor arbeidsgivers </a:t>
            </a:r>
            <a:r>
              <a:rPr lang="nb-NO" sz="1600" dirty="0" smtClean="0"/>
              <a:t>styringsrett</a:t>
            </a:r>
            <a:endParaRPr lang="nb-NO" sz="1600" dirty="0" smtClean="0">
              <a:solidFill>
                <a:srgbClr val="000000"/>
              </a:solidFill>
            </a:endParaRPr>
          </a:p>
          <a:p>
            <a:pPr lvl="0"/>
            <a:endParaRPr lang="nb-NO" sz="1600" dirty="0">
              <a:solidFill>
                <a:srgbClr val="000000"/>
              </a:solidFill>
            </a:endParaRPr>
          </a:p>
          <a:p>
            <a:pPr lvl="0"/>
            <a:r>
              <a:rPr lang="nb-NO" sz="1600" dirty="0" smtClean="0"/>
              <a:t>Høyesterett la til </a:t>
            </a:r>
            <a:r>
              <a:rPr lang="nb-NO" sz="1600" dirty="0"/>
              <a:t>grunn at ettersom den nye stillingen krevde en annen kompetanse enn saksøker hadde, og saksøkers stilling ikke skulle videreføres, måtte hans stilling sies å ha </a:t>
            </a:r>
            <a:r>
              <a:rPr lang="nb-NO" sz="1600" dirty="0" smtClean="0"/>
              <a:t>«falt bort»</a:t>
            </a:r>
          </a:p>
          <a:p>
            <a:pPr lvl="1"/>
            <a:r>
              <a:rPr lang="nb-NO" sz="1200" dirty="0" smtClean="0"/>
              <a:t>På dette grunnlag fikk Staten medhold</a:t>
            </a:r>
          </a:p>
          <a:p>
            <a:pPr marL="457200" lvl="1" indent="0">
              <a:buNone/>
            </a:pPr>
            <a:endParaRPr lang="nb-NO" sz="1200" dirty="0" smtClean="0">
              <a:solidFill>
                <a:srgbClr val="000000"/>
              </a:solidFill>
            </a:endParaRPr>
          </a:p>
          <a:p>
            <a:pPr lvl="0"/>
            <a:r>
              <a:rPr lang="nb-NO" sz="1600" dirty="0" smtClean="0">
                <a:solidFill>
                  <a:srgbClr val="000000"/>
                </a:solidFill>
              </a:rPr>
              <a:t>Vikaren </a:t>
            </a:r>
            <a:r>
              <a:rPr lang="nb-NO" sz="1600" dirty="0">
                <a:solidFill>
                  <a:srgbClr val="000000"/>
                </a:solidFill>
              </a:rPr>
              <a:t>var heller ikke ansett kvalifisert for en av to nyopprettede stillinger ved </a:t>
            </a:r>
            <a:r>
              <a:rPr lang="nb-NO" sz="1600" dirty="0" smtClean="0">
                <a:solidFill>
                  <a:srgbClr val="000000"/>
                </a:solidFill>
              </a:rPr>
              <a:t>fakultetet (fortrinnsrett)</a:t>
            </a:r>
          </a:p>
          <a:p>
            <a:pPr lvl="1"/>
            <a:r>
              <a:rPr lang="nb-NO" sz="1200" dirty="0" smtClean="0">
                <a:solidFill>
                  <a:srgbClr val="000000"/>
                </a:solidFill>
              </a:rPr>
              <a:t>Høyesterett </a:t>
            </a:r>
            <a:r>
              <a:rPr lang="nb-NO" sz="1200" dirty="0">
                <a:solidFill>
                  <a:srgbClr val="000000"/>
                </a:solidFill>
              </a:rPr>
              <a:t>fant ikke grunnlag for å sette </a:t>
            </a:r>
            <a:r>
              <a:rPr lang="nb-NO" sz="1200" dirty="0" smtClean="0">
                <a:solidFill>
                  <a:srgbClr val="000000"/>
                </a:solidFill>
              </a:rPr>
              <a:t>vurderingen </a:t>
            </a:r>
            <a:r>
              <a:rPr lang="nb-NO" sz="1200" dirty="0">
                <a:solidFill>
                  <a:srgbClr val="000000"/>
                </a:solidFill>
              </a:rPr>
              <a:t>til side, og uttalte at domstolene må utvise tilbakeholdenhet med å overprøve denne typen faglige </a:t>
            </a:r>
            <a:r>
              <a:rPr lang="nb-NO" sz="1200" dirty="0" smtClean="0">
                <a:solidFill>
                  <a:srgbClr val="000000"/>
                </a:solidFill>
              </a:rPr>
              <a:t>vurderinger</a:t>
            </a:r>
          </a:p>
          <a:p>
            <a:pPr lvl="1"/>
            <a:endParaRPr lang="nb-NO" sz="1200" dirty="0" smtClean="0">
              <a:solidFill>
                <a:srgbClr val="000000"/>
              </a:solidFill>
            </a:endParaRPr>
          </a:p>
          <a:p>
            <a:pPr lvl="0"/>
            <a:r>
              <a:rPr lang="nb-NO" sz="1600" dirty="0" smtClean="0">
                <a:solidFill>
                  <a:srgbClr val="000000"/>
                </a:solidFill>
              </a:rPr>
              <a:t>Oppsigelsen </a:t>
            </a:r>
            <a:r>
              <a:rPr lang="nb-NO" sz="1600" dirty="0">
                <a:solidFill>
                  <a:srgbClr val="000000"/>
                </a:solidFill>
              </a:rPr>
              <a:t>ble funnet gyldig.</a:t>
            </a:r>
          </a:p>
          <a:p>
            <a:endParaRPr lang="nb-NO" dirty="0"/>
          </a:p>
        </p:txBody>
      </p:sp>
    </p:spTree>
    <p:extLst>
      <p:ext uri="{BB962C8B-B14F-4D97-AF65-F5344CB8AC3E}">
        <p14:creationId xmlns:p14="http://schemas.microsoft.com/office/powerpoint/2010/main" val="144936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696200" cy="358552"/>
          </a:xfrm>
        </p:spPr>
        <p:txBody>
          <a:bodyPr/>
          <a:lstStyle/>
          <a:p>
            <a:r>
              <a:rPr lang="nb-NO" sz="2200" dirty="0" smtClean="0"/>
              <a:t>Borgarting lagmannsrett 6. november 2015 – UiO </a:t>
            </a:r>
            <a:endParaRPr lang="nb-NO" sz="2200" dirty="0"/>
          </a:p>
        </p:txBody>
      </p:sp>
      <p:sp>
        <p:nvSpPr>
          <p:cNvPr id="3" name="Content Placeholder 2"/>
          <p:cNvSpPr>
            <a:spLocks noGrp="1"/>
          </p:cNvSpPr>
          <p:nvPr>
            <p:ph idx="1"/>
          </p:nvPr>
        </p:nvSpPr>
        <p:spPr>
          <a:xfrm>
            <a:off x="990600" y="1628800"/>
            <a:ext cx="7696200" cy="4248472"/>
          </a:xfrm>
        </p:spPr>
        <p:txBody>
          <a:bodyPr/>
          <a:lstStyle/>
          <a:p>
            <a:r>
              <a:rPr lang="nb-NO" sz="1800" dirty="0" smtClean="0"/>
              <a:t>En forsker (SKO 1109) hadde sammenhengende </a:t>
            </a:r>
            <a:r>
              <a:rPr lang="nb-NO" sz="1800" dirty="0"/>
              <a:t>tjeneste </a:t>
            </a:r>
            <a:r>
              <a:rPr lang="nb-NO" sz="1800" dirty="0" smtClean="0"/>
              <a:t>i mer </a:t>
            </a:r>
            <a:r>
              <a:rPr lang="nb-NO" sz="1800" dirty="0"/>
              <a:t>enn fire år i midlertidige stillinger ved </a:t>
            </a:r>
            <a:r>
              <a:rPr lang="nb-NO" sz="1800" dirty="0" smtClean="0"/>
              <a:t>UiO og var </a:t>
            </a:r>
            <a:r>
              <a:rPr lang="nb-NO" sz="1800" dirty="0"/>
              <a:t>dermed </a:t>
            </a:r>
            <a:r>
              <a:rPr lang="nb-NO" sz="1800" dirty="0" smtClean="0"/>
              <a:t>omfattet </a:t>
            </a:r>
            <a:r>
              <a:rPr lang="nb-NO" sz="1800" dirty="0"/>
              <a:t>av det såkalt sterke oppsigelsesvernet i tjenestemannsloven § </a:t>
            </a:r>
            <a:r>
              <a:rPr lang="nb-NO" sz="1800" dirty="0" smtClean="0"/>
              <a:t>10</a:t>
            </a:r>
            <a:endParaRPr lang="nb-NO" sz="1800" dirty="0"/>
          </a:p>
          <a:p>
            <a:pPr marL="0" indent="0">
              <a:buNone/>
            </a:pPr>
            <a:r>
              <a:rPr lang="nb-NO" sz="1800" dirty="0" smtClean="0"/>
              <a:t> </a:t>
            </a:r>
          </a:p>
          <a:p>
            <a:r>
              <a:rPr lang="nb-NO" sz="1800" dirty="0" smtClean="0"/>
              <a:t>I </a:t>
            </a:r>
            <a:r>
              <a:rPr lang="nb-NO" sz="1800" dirty="0"/>
              <a:t>utgangspunktet </a:t>
            </a:r>
            <a:r>
              <a:rPr lang="nb-NO" sz="1800" dirty="0" smtClean="0"/>
              <a:t>foreligger da oppsigelsesvern </a:t>
            </a:r>
            <a:r>
              <a:rPr lang="nb-NO" sz="1800" u="sng" dirty="0"/>
              <a:t>på linje med</a:t>
            </a:r>
            <a:r>
              <a:rPr lang="nb-NO" sz="1800" dirty="0"/>
              <a:t> en fast tilsatt </a:t>
            </a:r>
            <a:r>
              <a:rPr lang="nb-NO" sz="1800" dirty="0" smtClean="0"/>
              <a:t>tjenestemann </a:t>
            </a:r>
          </a:p>
          <a:p>
            <a:pPr lvl="1"/>
            <a:r>
              <a:rPr lang="nb-NO" sz="1200" dirty="0" err="1" smtClean="0"/>
              <a:t>Rt</a:t>
            </a:r>
            <a:r>
              <a:rPr lang="nb-NO" sz="1200" dirty="0"/>
              <a:t>. 2014 side </a:t>
            </a:r>
            <a:r>
              <a:rPr lang="nb-NO" sz="1200" dirty="0" smtClean="0"/>
              <a:t>65</a:t>
            </a:r>
          </a:p>
          <a:p>
            <a:pPr lvl="1"/>
            <a:endParaRPr lang="nb-NO" sz="1800" dirty="0" smtClean="0"/>
          </a:p>
          <a:p>
            <a:r>
              <a:rPr lang="nb-NO" sz="1800" dirty="0"/>
              <a:t>Bortfall av inntekter fra ekstern finansiering sidestilles etter </a:t>
            </a:r>
            <a:r>
              <a:rPr lang="nb-NO" sz="1800" dirty="0" err="1"/>
              <a:t>forskriften</a:t>
            </a:r>
            <a:r>
              <a:rPr lang="nb-NO" sz="1800" dirty="0"/>
              <a:t> med bortfall </a:t>
            </a:r>
            <a:r>
              <a:rPr lang="nb-NO" sz="1800" dirty="0" smtClean="0"/>
              <a:t>av arbeid </a:t>
            </a:r>
            <a:r>
              <a:rPr lang="nb-NO" sz="1800" dirty="0"/>
              <a:t>og kan følgelig gi </a:t>
            </a:r>
            <a:r>
              <a:rPr lang="nb-NO" sz="1800" dirty="0" smtClean="0"/>
              <a:t>grunnlag for oppsigelse etter tjenestemannsloven § 10 nr. 1</a:t>
            </a:r>
          </a:p>
          <a:p>
            <a:endParaRPr lang="nb-NO" sz="1800" dirty="0" smtClean="0"/>
          </a:p>
          <a:p>
            <a:r>
              <a:rPr lang="nb-NO" sz="1800" dirty="0" smtClean="0"/>
              <a:t>Bør </a:t>
            </a:r>
            <a:r>
              <a:rPr lang="nb-NO" sz="1800" dirty="0"/>
              <a:t>være tidsmessig nærhet mellom utløpet av </a:t>
            </a:r>
            <a:r>
              <a:rPr lang="nb-NO" sz="1800" dirty="0" smtClean="0"/>
              <a:t>den avtalte </a:t>
            </a:r>
            <a:r>
              <a:rPr lang="nb-NO" sz="1800" dirty="0"/>
              <a:t>ansettelsesperioden </a:t>
            </a:r>
            <a:r>
              <a:rPr lang="nb-NO" sz="1800" dirty="0" smtClean="0"/>
              <a:t>(eller finansieringen) og vedtaket om oppsigelse</a:t>
            </a:r>
          </a:p>
          <a:p>
            <a:pPr marL="0" indent="0">
              <a:buNone/>
            </a:pPr>
            <a:endParaRPr lang="nb-NO" sz="1600" dirty="0" smtClean="0"/>
          </a:p>
          <a:p>
            <a:endParaRPr lang="nb-NO" sz="1600" dirty="0"/>
          </a:p>
        </p:txBody>
      </p:sp>
    </p:spTree>
    <p:extLst>
      <p:ext uri="{BB962C8B-B14F-4D97-AF65-F5344CB8AC3E}">
        <p14:creationId xmlns:p14="http://schemas.microsoft.com/office/powerpoint/2010/main" val="148074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504056"/>
          </a:xfrm>
        </p:spPr>
        <p:txBody>
          <a:bodyPr/>
          <a:lstStyle/>
          <a:p>
            <a:r>
              <a:rPr lang="nb-NO" sz="1800" dirty="0" smtClean="0">
                <a:solidFill>
                  <a:srgbClr val="000000"/>
                </a:solidFill>
              </a:rPr>
              <a:t>Forts. Borgarting </a:t>
            </a:r>
            <a:r>
              <a:rPr lang="nb-NO" sz="1800" dirty="0">
                <a:solidFill>
                  <a:srgbClr val="000000"/>
                </a:solidFill>
              </a:rPr>
              <a:t>lagmannsrett 6. </a:t>
            </a:r>
            <a:r>
              <a:rPr lang="nb-NO" sz="1800" dirty="0" smtClean="0">
                <a:solidFill>
                  <a:srgbClr val="000000"/>
                </a:solidFill>
              </a:rPr>
              <a:t>november 2015 </a:t>
            </a:r>
            <a:r>
              <a:rPr lang="nb-NO" sz="1800" dirty="0">
                <a:solidFill>
                  <a:srgbClr val="000000"/>
                </a:solidFill>
              </a:rPr>
              <a:t>– UiO </a:t>
            </a:r>
            <a:endParaRPr lang="nb-NO" dirty="0"/>
          </a:p>
        </p:txBody>
      </p:sp>
      <p:sp>
        <p:nvSpPr>
          <p:cNvPr id="3" name="Content Placeholder 2"/>
          <p:cNvSpPr>
            <a:spLocks noGrp="1"/>
          </p:cNvSpPr>
          <p:nvPr>
            <p:ph idx="1"/>
          </p:nvPr>
        </p:nvSpPr>
        <p:spPr>
          <a:xfrm>
            <a:off x="990600" y="1196752"/>
            <a:ext cx="7696200" cy="5544616"/>
          </a:xfrm>
        </p:spPr>
        <p:txBody>
          <a:bodyPr/>
          <a:lstStyle/>
          <a:p>
            <a:r>
              <a:rPr lang="nb-NO" sz="1800" dirty="0">
                <a:effectLst>
                  <a:outerShdw blurRad="38100" dist="38100" dir="2700000" algn="tl">
                    <a:srgbClr val="000000">
                      <a:alpha val="43137"/>
                    </a:srgbClr>
                  </a:outerShdw>
                </a:effectLst>
              </a:rPr>
              <a:t>Fortrinnsrett</a:t>
            </a:r>
            <a:r>
              <a:rPr lang="nb-NO" sz="1800" dirty="0"/>
              <a:t> gjelder ikke for </a:t>
            </a:r>
            <a:r>
              <a:rPr lang="nb-NO" sz="1800" i="1" dirty="0"/>
              <a:t>midlertidig</a:t>
            </a:r>
            <a:r>
              <a:rPr lang="nb-NO" sz="1800" dirty="0"/>
              <a:t> tilsatt </a:t>
            </a:r>
            <a:r>
              <a:rPr lang="nb-NO" sz="1800" i="1" dirty="0"/>
              <a:t>undervisnings- og forskningspersonale</a:t>
            </a:r>
            <a:r>
              <a:rPr lang="nb-NO" sz="1800" dirty="0"/>
              <a:t> som er tilsatt for å utføre oppdrag som er </a:t>
            </a:r>
            <a:r>
              <a:rPr lang="nb-NO" sz="1800" i="1" dirty="0" smtClean="0"/>
              <a:t>eksternt finansiert</a:t>
            </a:r>
          </a:p>
          <a:p>
            <a:r>
              <a:rPr lang="nb-NO" sz="1800" dirty="0" smtClean="0"/>
              <a:t>UiO mente en </a:t>
            </a:r>
            <a:r>
              <a:rPr lang="nb-NO" sz="1800" dirty="0"/>
              <a:t>fortrinnsrett til stilling </a:t>
            </a:r>
            <a:r>
              <a:rPr lang="nb-NO" sz="1800" dirty="0" smtClean="0"/>
              <a:t>som førsteamanuensis </a:t>
            </a:r>
            <a:r>
              <a:rPr lang="nb-NO" sz="1800" i="1" dirty="0" smtClean="0"/>
              <a:t>uansett</a:t>
            </a:r>
            <a:r>
              <a:rPr lang="nb-NO" sz="1800" dirty="0" smtClean="0"/>
              <a:t> ville </a:t>
            </a:r>
            <a:r>
              <a:rPr lang="nb-NO" sz="1800" dirty="0"/>
              <a:t>innebære et </a:t>
            </a:r>
            <a:r>
              <a:rPr lang="nb-NO" sz="1800" dirty="0">
                <a:effectLst>
                  <a:outerShdw blurRad="38100" dist="38100" dir="2700000" algn="tl">
                    <a:srgbClr val="000000">
                      <a:alpha val="43137"/>
                    </a:srgbClr>
                  </a:outerShdw>
                </a:effectLst>
              </a:rPr>
              <a:t>avansement</a:t>
            </a:r>
            <a:r>
              <a:rPr lang="nb-NO" sz="1800" dirty="0"/>
              <a:t> for en forsker i kode </a:t>
            </a:r>
            <a:r>
              <a:rPr lang="nb-NO" sz="1800" dirty="0" smtClean="0"/>
              <a:t>1109</a:t>
            </a:r>
          </a:p>
          <a:p>
            <a:pPr lvl="1"/>
            <a:r>
              <a:rPr lang="nb-NO" sz="1400" dirty="0" smtClean="0"/>
              <a:t>Fortrinnsrett kan ikke benyttes til avansement</a:t>
            </a:r>
            <a:endParaRPr lang="nb-NO" sz="1800" dirty="0" smtClean="0"/>
          </a:p>
          <a:p>
            <a:r>
              <a:rPr lang="nb-NO" sz="1800" dirty="0" smtClean="0"/>
              <a:t>Lagmannsretten enig med UiO at det er klare forskjeller </a:t>
            </a:r>
            <a:r>
              <a:rPr lang="nb-NO" sz="1800" dirty="0"/>
              <a:t>mellom vitenskapelige stillinger og på den annen side rene </a:t>
            </a:r>
            <a:r>
              <a:rPr lang="nb-NO" sz="1800" dirty="0" smtClean="0"/>
              <a:t>forskerstillinger hva </a:t>
            </a:r>
            <a:r>
              <a:rPr lang="nb-NO" sz="1800" dirty="0"/>
              <a:t>gjelder undervisningsansvar, ledelsesansvar og </a:t>
            </a:r>
            <a:r>
              <a:rPr lang="nb-NO" sz="1800" dirty="0" err="1"/>
              <a:t>opprykksmuligheter</a:t>
            </a:r>
            <a:r>
              <a:rPr lang="nb-NO" sz="1800" dirty="0"/>
              <a:t> mv. </a:t>
            </a:r>
            <a:endParaRPr lang="nb-NO" sz="1800" dirty="0" smtClean="0"/>
          </a:p>
          <a:p>
            <a:r>
              <a:rPr lang="nb-NO" sz="1800" dirty="0" smtClean="0"/>
              <a:t>Stillingen som førsteamanuensis </a:t>
            </a:r>
            <a:r>
              <a:rPr lang="nb-NO" sz="1800" dirty="0"/>
              <a:t>kan dermed uansett ikke anses som annen passende </a:t>
            </a:r>
            <a:r>
              <a:rPr lang="nb-NO" sz="1800" dirty="0" smtClean="0"/>
              <a:t>stilling – utgjør et avansement </a:t>
            </a:r>
          </a:p>
          <a:p>
            <a:pPr lvl="1"/>
            <a:r>
              <a:rPr lang="nb-NO" sz="1400" dirty="0" smtClean="0"/>
              <a:t>andre forskere (1109) som har en fortrinnsrett, eks fast tilsatte, har da heller ikke fortrinnsrett til førsteamanuensisstillinger</a:t>
            </a:r>
            <a:endParaRPr lang="nb-NO" sz="1400" dirty="0"/>
          </a:p>
        </p:txBody>
      </p:sp>
    </p:spTree>
    <p:extLst>
      <p:ext uri="{BB962C8B-B14F-4D97-AF65-F5344CB8AC3E}">
        <p14:creationId xmlns:p14="http://schemas.microsoft.com/office/powerpoint/2010/main" val="1583043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544604" cy="504056"/>
          </a:xfrm>
        </p:spPr>
        <p:txBody>
          <a:bodyPr/>
          <a:lstStyle/>
          <a:p>
            <a:r>
              <a:rPr lang="nb-NO" sz="2400" dirty="0" smtClean="0"/>
              <a:t>Dom fra Borgarting </a:t>
            </a:r>
            <a:r>
              <a:rPr lang="nb-NO" sz="2400" dirty="0"/>
              <a:t>lagmannsrett 15.2.2016 - UiO</a:t>
            </a:r>
          </a:p>
        </p:txBody>
      </p:sp>
      <p:sp>
        <p:nvSpPr>
          <p:cNvPr id="3" name="Content Placeholder 2"/>
          <p:cNvSpPr>
            <a:spLocks noGrp="1"/>
          </p:cNvSpPr>
          <p:nvPr>
            <p:ph idx="1"/>
          </p:nvPr>
        </p:nvSpPr>
        <p:spPr>
          <a:xfrm>
            <a:off x="323528" y="836712"/>
            <a:ext cx="8640960" cy="6021288"/>
          </a:xfrm>
        </p:spPr>
        <p:txBody>
          <a:bodyPr/>
          <a:lstStyle/>
          <a:p>
            <a:r>
              <a:rPr lang="nb-NO" sz="1800" dirty="0" smtClean="0"/>
              <a:t>I </a:t>
            </a:r>
            <a:r>
              <a:rPr lang="nb-NO" sz="1800" dirty="0" err="1" smtClean="0"/>
              <a:t>utgpkt</a:t>
            </a:r>
            <a:r>
              <a:rPr lang="nb-NO" sz="1800" dirty="0" smtClean="0"/>
              <a:t> </a:t>
            </a:r>
            <a:r>
              <a:rPr lang="nb-NO" sz="1800" dirty="0"/>
              <a:t>tilsatt for å utføre oppdrag som var eksternt </a:t>
            </a:r>
            <a:r>
              <a:rPr lang="nb-NO" sz="1800" dirty="0" smtClean="0"/>
              <a:t>finansiert</a:t>
            </a:r>
          </a:p>
          <a:p>
            <a:r>
              <a:rPr lang="nb-NO" sz="1800" dirty="0" smtClean="0"/>
              <a:t>Lite </a:t>
            </a:r>
            <a:r>
              <a:rPr lang="nb-NO" sz="1800" dirty="0"/>
              <a:t>sannsynlig at vikaroppgavene for </a:t>
            </a:r>
            <a:r>
              <a:rPr lang="nb-NO" sz="1800" dirty="0" smtClean="0"/>
              <a:t>syk kollega </a:t>
            </a:r>
            <a:r>
              <a:rPr lang="nb-NO" sz="1800" dirty="0"/>
              <a:t>var den egentlige årsaken til at </a:t>
            </a:r>
            <a:r>
              <a:rPr lang="nb-NO" sz="1800" dirty="0" smtClean="0"/>
              <a:t>A </a:t>
            </a:r>
            <a:r>
              <a:rPr lang="nb-NO" sz="1800" dirty="0"/>
              <a:t>ikke ble sagt opp med virkning fra </a:t>
            </a:r>
            <a:r>
              <a:rPr lang="nb-NO" sz="1800" dirty="0" smtClean="0"/>
              <a:t>31.12.12</a:t>
            </a:r>
          </a:p>
          <a:p>
            <a:r>
              <a:rPr lang="nb-NO" sz="1800" dirty="0" smtClean="0"/>
              <a:t>Mest </a:t>
            </a:r>
            <a:r>
              <a:rPr lang="nb-NO" sz="1800" dirty="0"/>
              <a:t>sannsynlig at </a:t>
            </a:r>
            <a:r>
              <a:rPr lang="nb-NO" sz="1800" dirty="0" smtClean="0"/>
              <a:t>UiO </a:t>
            </a:r>
            <a:r>
              <a:rPr lang="nb-NO" sz="1800" dirty="0"/>
              <a:t>ikke startet oppsigelsesprosessen ila 2012 fordi prosjektet var forsinket og fordi det var ønskelig at han fortsatte sitt forskningsarbeid utover den avtalte </a:t>
            </a:r>
            <a:r>
              <a:rPr lang="nb-NO" sz="1800" dirty="0" smtClean="0"/>
              <a:t>fratredelsesdato - behov </a:t>
            </a:r>
            <a:r>
              <a:rPr lang="nb-NO" sz="1800" dirty="0"/>
              <a:t>for hans arbeid halve </a:t>
            </a:r>
            <a:r>
              <a:rPr lang="nb-NO" sz="1800" dirty="0" smtClean="0"/>
              <a:t>2013</a:t>
            </a:r>
          </a:p>
          <a:p>
            <a:r>
              <a:rPr lang="nb-NO" sz="1800" dirty="0" smtClean="0"/>
              <a:t>Siden </a:t>
            </a:r>
            <a:r>
              <a:rPr lang="nb-NO" sz="1800" dirty="0"/>
              <a:t>det ikke var søkt om nye midler ved søknadene om forlengelse av prosjektperioden var det også klart at </a:t>
            </a:r>
            <a:r>
              <a:rPr lang="nb-NO" sz="1800" dirty="0" smtClean="0"/>
              <a:t>A </a:t>
            </a:r>
            <a:r>
              <a:rPr lang="nb-NO" sz="1800" dirty="0"/>
              <a:t>stilling utover 31.12.12 skulle finansieres </a:t>
            </a:r>
            <a:r>
              <a:rPr lang="nb-NO" sz="1800" dirty="0" smtClean="0"/>
              <a:t>internt </a:t>
            </a:r>
            <a:endParaRPr lang="nb-NO" sz="1800" dirty="0"/>
          </a:p>
          <a:p>
            <a:r>
              <a:rPr lang="nb-NO" sz="1800" dirty="0" smtClean="0"/>
              <a:t>Lagmannsretten </a:t>
            </a:r>
            <a:r>
              <a:rPr lang="nb-NO" sz="1800" dirty="0"/>
              <a:t>finner det ikke sannsynliggjort at forlengelsen utover 6.juni 2013 var begrunnet i behov for å kartlegge om UiO hadde passende arbeid å tilby </a:t>
            </a:r>
            <a:r>
              <a:rPr lang="nb-NO" sz="1800" dirty="0" smtClean="0"/>
              <a:t>A  - mest sannsynlig at </a:t>
            </a:r>
            <a:r>
              <a:rPr lang="nb-NO" sz="1800" dirty="0"/>
              <a:t>forlengelsen av </a:t>
            </a:r>
            <a:r>
              <a:rPr lang="nb-NO" sz="1800" dirty="0" smtClean="0"/>
              <a:t>A </a:t>
            </a:r>
            <a:r>
              <a:rPr lang="nb-NO" sz="1800" dirty="0"/>
              <a:t>tilsettingsforhold fra 1. januar 2013 og frem til oppsigelsestidens utløp </a:t>
            </a:r>
            <a:r>
              <a:rPr lang="nb-NO" sz="1800" dirty="0" err="1"/>
              <a:t>ca</a:t>
            </a:r>
            <a:r>
              <a:rPr lang="nb-NO" sz="1800" dirty="0"/>
              <a:t> 21. august 2014, skyldes et fortsatt arbeidskraftsbehov som UiO selv </a:t>
            </a:r>
            <a:r>
              <a:rPr lang="nb-NO" sz="1800" dirty="0" smtClean="0"/>
              <a:t>finansierte - ikke </a:t>
            </a:r>
            <a:r>
              <a:rPr lang="nb-NO" sz="1800" dirty="0"/>
              <a:t>var ansatt på eksterne </a:t>
            </a:r>
            <a:r>
              <a:rPr lang="nb-NO" sz="1800" dirty="0" smtClean="0"/>
              <a:t>midler</a:t>
            </a:r>
          </a:p>
          <a:p>
            <a:r>
              <a:rPr lang="nb-NO" sz="1800" dirty="0" smtClean="0"/>
              <a:t>Lagmannsretten </a:t>
            </a:r>
            <a:r>
              <a:rPr lang="nb-NO" sz="1800" dirty="0"/>
              <a:t>har </a:t>
            </a:r>
            <a:r>
              <a:rPr lang="nb-NO" sz="1800" dirty="0" smtClean="0"/>
              <a:t>tatt </a:t>
            </a:r>
            <a:r>
              <a:rPr lang="nb-NO" sz="1800" dirty="0"/>
              <a:t>utgangspunkt i at den </a:t>
            </a:r>
            <a:r>
              <a:rPr lang="nb-NO" sz="1800" dirty="0" smtClean="0"/>
              <a:t>interne finansieringen </a:t>
            </a:r>
            <a:r>
              <a:rPr lang="nb-NO" sz="1800" dirty="0"/>
              <a:t>av </a:t>
            </a:r>
            <a:r>
              <a:rPr lang="nb-NO" sz="1800" dirty="0" smtClean="0"/>
              <a:t>As </a:t>
            </a:r>
            <a:r>
              <a:rPr lang="nb-NO" sz="1800" dirty="0"/>
              <a:t>stilling varte i ett år og ni </a:t>
            </a:r>
            <a:r>
              <a:rPr lang="nb-NO" sz="1800" dirty="0" smtClean="0"/>
              <a:t>måneder – lagmannsretten medtar altså lønn </a:t>
            </a:r>
            <a:r>
              <a:rPr lang="nb-NO" sz="1800" dirty="0"/>
              <a:t>betalt i perioden </a:t>
            </a:r>
            <a:r>
              <a:rPr lang="nb-NO" sz="1800" dirty="0" smtClean="0"/>
              <a:t>januar </a:t>
            </a:r>
            <a:r>
              <a:rPr lang="nb-NO" sz="1800" dirty="0"/>
              <a:t>2013 til september </a:t>
            </a:r>
            <a:r>
              <a:rPr lang="nb-NO" sz="1800" dirty="0" smtClean="0"/>
              <a:t>2014 og inkluderer </a:t>
            </a:r>
            <a:r>
              <a:rPr lang="nb-NO" sz="1800" dirty="0"/>
              <a:t>både saksbehandlingstiden frem til fakultetsstyrets oppsigelsesvedtak i februar </a:t>
            </a:r>
            <a:r>
              <a:rPr lang="nb-NO" sz="1800" dirty="0" smtClean="0"/>
              <a:t>2014, hele </a:t>
            </a:r>
            <a:r>
              <a:rPr lang="nb-NO" sz="1800" dirty="0"/>
              <a:t>oppsigelsestiden på seks måneder, og tiden frem til klageinstansens </a:t>
            </a:r>
            <a:r>
              <a:rPr lang="nb-NO" sz="1800" dirty="0" smtClean="0"/>
              <a:t>vedtak</a:t>
            </a:r>
            <a:endParaRPr lang="nb-NO" sz="1800" dirty="0"/>
          </a:p>
        </p:txBody>
      </p:sp>
    </p:spTree>
    <p:extLst>
      <p:ext uri="{BB962C8B-B14F-4D97-AF65-F5344CB8AC3E}">
        <p14:creationId xmlns:p14="http://schemas.microsoft.com/office/powerpoint/2010/main" val="3655393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7696200" cy="764704"/>
          </a:xfrm>
        </p:spPr>
        <p:txBody>
          <a:bodyPr/>
          <a:lstStyle/>
          <a:p>
            <a:r>
              <a:rPr lang="nb-NO" sz="2400" dirty="0" smtClean="0"/>
              <a:t>Forts. dom </a:t>
            </a:r>
            <a:r>
              <a:rPr lang="nb-NO" sz="2400" dirty="0"/>
              <a:t>fra Borgarting lagmannsrett 15.2.2016 - UiO</a:t>
            </a:r>
          </a:p>
        </p:txBody>
      </p:sp>
      <p:sp>
        <p:nvSpPr>
          <p:cNvPr id="3" name="Content Placeholder 2"/>
          <p:cNvSpPr>
            <a:spLocks noGrp="1"/>
          </p:cNvSpPr>
          <p:nvPr>
            <p:ph idx="1"/>
          </p:nvPr>
        </p:nvSpPr>
        <p:spPr>
          <a:xfrm>
            <a:off x="611560" y="620688"/>
            <a:ext cx="8075240" cy="6237312"/>
          </a:xfrm>
        </p:spPr>
        <p:txBody>
          <a:bodyPr/>
          <a:lstStyle/>
          <a:p>
            <a:r>
              <a:rPr lang="nb-NO" sz="1700" dirty="0"/>
              <a:t>Lagmannsretten påpeker tidlig i dommen at UiO ikke har kartlagt om det fantes ledige stillinger som professor eller 1.am </a:t>
            </a:r>
          </a:p>
          <a:p>
            <a:r>
              <a:rPr lang="nb-NO" sz="1700" dirty="0" smtClean="0"/>
              <a:t>Forarbeidene </a:t>
            </a:r>
            <a:r>
              <a:rPr lang="nb-NO" sz="1700" dirty="0"/>
              <a:t>til tjenestemannsloven </a:t>
            </a:r>
            <a:r>
              <a:rPr lang="nb-NO" sz="1700" dirty="0" smtClean="0"/>
              <a:t>gir ikke </a:t>
            </a:r>
            <a:r>
              <a:rPr lang="nb-NO" sz="1700" dirty="0"/>
              <a:t>støtte til anførselen om at plikten til å tilby en passende stilling ikke gjelder høyere rangerte stillinger, når rangeringen ikke gir seg utslag i høyere </a:t>
            </a:r>
            <a:r>
              <a:rPr lang="nb-NO" sz="1700" dirty="0" smtClean="0"/>
              <a:t>lønn</a:t>
            </a:r>
          </a:p>
          <a:p>
            <a:r>
              <a:rPr lang="nb-NO" sz="1700" dirty="0" smtClean="0"/>
              <a:t>UiOs </a:t>
            </a:r>
            <a:r>
              <a:rPr lang="nb-NO" sz="1700" dirty="0"/>
              <a:t>anførsel om at fortrinnsrett i staten ikke gir rett til avansement til høyere rangerte stillinger har en viss støtte i juridisk teori, men kommer likevel til at det mangler </a:t>
            </a:r>
            <a:r>
              <a:rPr lang="nb-NO" sz="1700" dirty="0" err="1"/>
              <a:t>rettskildemessig</a:t>
            </a:r>
            <a:r>
              <a:rPr lang="nb-NO" sz="1700" dirty="0"/>
              <a:t> forankring.</a:t>
            </a:r>
          </a:p>
          <a:p>
            <a:r>
              <a:rPr lang="nb-NO" sz="1700" dirty="0" smtClean="0"/>
              <a:t>Lovgiveroppgave </a:t>
            </a:r>
            <a:r>
              <a:rPr lang="nb-NO" sz="1700" dirty="0"/>
              <a:t>å etablere unntak fra fortrinnsretten i § 13 for bestemte </a:t>
            </a:r>
            <a:r>
              <a:rPr lang="nb-NO" sz="1700" dirty="0" smtClean="0"/>
              <a:t>stillingstyper - ikke </a:t>
            </a:r>
            <a:r>
              <a:rPr lang="nb-NO" sz="1700" dirty="0" err="1"/>
              <a:t>rettskildemessig</a:t>
            </a:r>
            <a:r>
              <a:rPr lang="nb-NO" sz="1700" dirty="0"/>
              <a:t> grunnlag for å utlede særlige begrensninger i fortrinnsretten for 1.am og professorater som </a:t>
            </a:r>
            <a:r>
              <a:rPr lang="nb-NO" sz="1700" dirty="0" smtClean="0"/>
              <a:t>sådan</a:t>
            </a:r>
            <a:endParaRPr lang="nb-NO" sz="1700" dirty="0"/>
          </a:p>
          <a:p>
            <a:r>
              <a:rPr lang="nb-NO" sz="1700" dirty="0" smtClean="0"/>
              <a:t>UiO </a:t>
            </a:r>
            <a:r>
              <a:rPr lang="nb-NO" sz="1700" dirty="0"/>
              <a:t>pliktet å tilby </a:t>
            </a:r>
            <a:r>
              <a:rPr lang="nb-NO" sz="1700" dirty="0" smtClean="0"/>
              <a:t>A </a:t>
            </a:r>
            <a:r>
              <a:rPr lang="nb-NO" sz="1700" dirty="0" err="1"/>
              <a:t>evt</a:t>
            </a:r>
            <a:r>
              <a:rPr lang="nb-NO" sz="1700" dirty="0"/>
              <a:t> ledige stillinger som 1.am eller professor han var kvalifisert </a:t>
            </a:r>
            <a:r>
              <a:rPr lang="nb-NO" sz="1700" dirty="0" smtClean="0"/>
              <a:t>for - saksbehandlingsfeil </a:t>
            </a:r>
            <a:r>
              <a:rPr lang="nb-NO" sz="1700" dirty="0"/>
              <a:t>ved styrets vedtak når UiO i forkant av oppsigelsen ikke kartla om det fantes 1.am stillinger eller professorater som han var kvalifisert </a:t>
            </a:r>
            <a:r>
              <a:rPr lang="nb-NO" sz="1700" dirty="0" smtClean="0"/>
              <a:t>for</a:t>
            </a:r>
            <a:r>
              <a:rPr lang="nb-NO" sz="1700" dirty="0"/>
              <a:t> </a:t>
            </a:r>
          </a:p>
          <a:p>
            <a:r>
              <a:rPr lang="nb-NO" sz="1700" dirty="0"/>
              <a:t>Lagmannsretten peker på at han søkte to stillinger som 1.am/</a:t>
            </a:r>
            <a:r>
              <a:rPr lang="nb-NO" sz="1700" dirty="0" err="1"/>
              <a:t>prof</a:t>
            </a:r>
            <a:r>
              <a:rPr lang="nb-NO" sz="1700" dirty="0"/>
              <a:t> som han var kvalifisert for. UiO har anført at stillingene ble utlyst etter at oppsigelsesvedtaket ble fattet og at det er den eksterne fortrinnsretten som må gjøres gjeldende etter dette. Lagmannsretten mener dette er tvilsom jus og at styret hadde kompetanse til å prøve alle sider av vedtaket samt ta hensyn til nye omstendigheter. </a:t>
            </a:r>
            <a:r>
              <a:rPr lang="nb-NO" sz="1700" dirty="0" smtClean="0"/>
              <a:t>§ </a:t>
            </a:r>
            <a:r>
              <a:rPr lang="nb-NO" sz="1700" dirty="0"/>
              <a:t>13 er til hinder for at styret kunne treffe endelig vedtak om oppsigelse dersom det hadde kunnskap om at det forelå annen </a:t>
            </a:r>
            <a:r>
              <a:rPr lang="nb-NO" sz="1700" dirty="0" smtClean="0"/>
              <a:t>passende stilling for A </a:t>
            </a:r>
            <a:endParaRPr lang="nb-NO" sz="1700" dirty="0"/>
          </a:p>
          <a:p>
            <a:pPr marL="0" indent="0">
              <a:buNone/>
            </a:pPr>
            <a:r>
              <a:rPr lang="nb-NO" sz="1700" dirty="0"/>
              <a:t> </a:t>
            </a:r>
          </a:p>
          <a:p>
            <a:endParaRPr lang="nb-NO" sz="1700" dirty="0" smtClean="0"/>
          </a:p>
        </p:txBody>
      </p:sp>
    </p:spTree>
    <p:extLst>
      <p:ext uri="{BB962C8B-B14F-4D97-AF65-F5344CB8AC3E}">
        <p14:creationId xmlns:p14="http://schemas.microsoft.com/office/powerpoint/2010/main" val="2338327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32656"/>
            <a:ext cx="7696200" cy="1080120"/>
          </a:xfrm>
        </p:spPr>
        <p:txBody>
          <a:bodyPr/>
          <a:lstStyle/>
          <a:p>
            <a:r>
              <a:rPr lang="nb-NO" sz="2400" dirty="0"/>
              <a:t>HR-2016-2346</a:t>
            </a:r>
            <a:endParaRPr lang="nb-NO" sz="2200" dirty="0"/>
          </a:p>
        </p:txBody>
      </p:sp>
      <p:sp>
        <p:nvSpPr>
          <p:cNvPr id="3" name="Content Placeholder 2"/>
          <p:cNvSpPr>
            <a:spLocks noGrp="1"/>
          </p:cNvSpPr>
          <p:nvPr>
            <p:ph idx="1"/>
          </p:nvPr>
        </p:nvSpPr>
        <p:spPr>
          <a:xfrm>
            <a:off x="990600" y="1340768"/>
            <a:ext cx="7696200" cy="5904656"/>
          </a:xfrm>
        </p:spPr>
        <p:txBody>
          <a:bodyPr/>
          <a:lstStyle/>
          <a:p>
            <a:r>
              <a:rPr lang="nb-NO" sz="2000" dirty="0" smtClean="0">
                <a:latin typeface="Calibri" panose="020F0502020204030204" pitchFamily="34" charset="0"/>
              </a:rPr>
              <a:t>UiO anket hele dommen inn for Høyesterett, men ankeutvalget besluttet kun å behandle spørsmålet om hva som ligger i passende stilling etter </a:t>
            </a:r>
            <a:r>
              <a:rPr lang="nb-NO" sz="2000" dirty="0" err="1" smtClean="0">
                <a:latin typeface="Calibri" panose="020F0502020204030204" pitchFamily="34" charset="0"/>
              </a:rPr>
              <a:t>tjml</a:t>
            </a:r>
            <a:r>
              <a:rPr lang="nb-NO" sz="2000" dirty="0" smtClean="0">
                <a:latin typeface="Calibri" panose="020F0502020204030204" pitchFamily="34" charset="0"/>
              </a:rPr>
              <a:t> § 13 - hva ligger i lovens begrep </a:t>
            </a:r>
            <a:r>
              <a:rPr lang="nb-NO" sz="2000" i="1" dirty="0" smtClean="0">
                <a:latin typeface="Calibri" panose="020F0502020204030204" pitchFamily="34" charset="0"/>
              </a:rPr>
              <a:t>passende stilling</a:t>
            </a:r>
          </a:p>
          <a:p>
            <a:r>
              <a:rPr lang="nb-NO" sz="2000" dirty="0" smtClean="0">
                <a:latin typeface="Calibri" panose="020F0502020204030204" pitchFamily="34" charset="0"/>
              </a:rPr>
              <a:t>Forskerforbundet har hele tiden anført at stilling som førsteamanuensis er å anse som passende stilling for en forsker</a:t>
            </a:r>
          </a:p>
          <a:p>
            <a:r>
              <a:rPr lang="nb-NO" sz="2000" dirty="0" smtClean="0">
                <a:latin typeface="Calibri" panose="020F0502020204030204" pitchFamily="34" charset="0"/>
              </a:rPr>
              <a:t>Forskerforbundet mener å finne støtte for sitt syn i </a:t>
            </a:r>
            <a:r>
              <a:rPr lang="nb-NO" sz="2000" dirty="0" err="1" smtClean="0">
                <a:latin typeface="Calibri" panose="020F0502020204030204" pitchFamily="34" charset="0"/>
              </a:rPr>
              <a:t>forskriften</a:t>
            </a:r>
            <a:r>
              <a:rPr lang="nb-NO" sz="2000" dirty="0" smtClean="0">
                <a:latin typeface="Calibri" panose="020F0502020204030204" pitchFamily="34" charset="0"/>
              </a:rPr>
              <a:t> til </a:t>
            </a:r>
            <a:r>
              <a:rPr lang="nb-NO" sz="2000" dirty="0" err="1" smtClean="0">
                <a:latin typeface="Calibri" panose="020F0502020204030204" pitchFamily="34" charset="0"/>
              </a:rPr>
              <a:t>tjml</a:t>
            </a:r>
            <a:r>
              <a:rPr lang="nb-NO" sz="2000" dirty="0" smtClean="0">
                <a:latin typeface="Calibri" panose="020F0502020204030204" pitchFamily="34" charset="0"/>
              </a:rPr>
              <a:t> som kun gir uttrykk for at fortrinnsretten ikke kan gjøres gjeldende til høyere lønte stillinger – førsteamanuensis og forsker er i samme lønnsramme</a:t>
            </a:r>
          </a:p>
          <a:p>
            <a:r>
              <a:rPr lang="nb-NO" sz="2000" dirty="0" smtClean="0">
                <a:latin typeface="Calibri" panose="020F0502020204030204" pitchFamily="34" charset="0"/>
              </a:rPr>
              <a:t>UiOs standpunkt har hele tiden vært at stilling som førsteamanuensis utgjør et avansement for en forsker</a:t>
            </a:r>
          </a:p>
          <a:p>
            <a:r>
              <a:rPr lang="nb-NO" sz="2000" dirty="0" smtClean="0">
                <a:latin typeface="Calibri" panose="020F0502020204030204" pitchFamily="34" charset="0"/>
              </a:rPr>
              <a:t>UiO mener å ha støtte for sitt syn i de ulike karriereløpene ved universitetene, juridisk teori, tidligere rettspraksis, uttalelser fra Sivilombudsmannen, Universitets- og høyskoleloven </a:t>
            </a:r>
          </a:p>
          <a:p>
            <a:r>
              <a:rPr lang="nb-NO" sz="2000" dirty="0" smtClean="0">
                <a:latin typeface="Calibri" panose="020F0502020204030204" pitchFamily="34" charset="0"/>
              </a:rPr>
              <a:t>Dom ble avsagt 18.11.2016 – UiO fikk medhold, dissens 4-1</a:t>
            </a:r>
          </a:p>
          <a:p>
            <a:endParaRPr lang="nb-NO" sz="2000" dirty="0">
              <a:latin typeface="Calibri" panose="020F0502020204030204" pitchFamily="34" charset="0"/>
            </a:endParaRPr>
          </a:p>
        </p:txBody>
      </p:sp>
    </p:spTree>
    <p:extLst>
      <p:ext uri="{BB962C8B-B14F-4D97-AF65-F5344CB8AC3E}">
        <p14:creationId xmlns:p14="http://schemas.microsoft.com/office/powerpoint/2010/main" val="1383426123"/>
      </p:ext>
    </p:extLst>
  </p:cSld>
  <p:clrMapOvr>
    <a:masterClrMapping/>
  </p:clrMapOvr>
</p:sld>
</file>

<file path=ppt/theme/theme1.xml><?xml version="1.0" encoding="utf-8"?>
<a:theme xmlns:a="http://schemas.openxmlformats.org/drawingml/2006/main" name="uio_HOVED_bokmål_7">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uio_HOVED_bokmål_7</Template>
  <TotalTime>9622</TotalTime>
  <Words>1997</Words>
  <Application>Microsoft Office PowerPoint</Application>
  <PresentationFormat>Skjermfremvisning (4:3)</PresentationFormat>
  <Paragraphs>101</Paragraphs>
  <Slides>13</Slides>
  <Notes>4</Notes>
  <HiddenSlides>0</HiddenSlides>
  <MMClips>0</MMClips>
  <ScaleCrop>false</ScaleCrop>
  <HeadingPairs>
    <vt:vector size="4" baseType="variant">
      <vt:variant>
        <vt:lpstr>Tema</vt:lpstr>
      </vt:variant>
      <vt:variant>
        <vt:i4>1</vt:i4>
      </vt:variant>
      <vt:variant>
        <vt:lpstr>Lysbildetitler</vt:lpstr>
      </vt:variant>
      <vt:variant>
        <vt:i4>13</vt:i4>
      </vt:variant>
    </vt:vector>
  </HeadingPairs>
  <TitlesOfParts>
    <vt:vector size="14" baseType="lpstr">
      <vt:lpstr>uio_HOVED_bokmål_7</vt:lpstr>
      <vt:lpstr>Oppsigelsessaker i UH-sektoren med hovedvekt på nyere rettspraksis </vt:lpstr>
      <vt:lpstr>Kort om tema</vt:lpstr>
      <vt:lpstr>Rt 2014 65 – Høyesterett (UiT)</vt:lpstr>
      <vt:lpstr>Forts. Rt 2014 65 – Høyesterett (UiT)</vt:lpstr>
      <vt:lpstr>Borgarting lagmannsrett 6. november 2015 – UiO </vt:lpstr>
      <vt:lpstr>Forts. Borgarting lagmannsrett 6. november 2015 – UiO </vt:lpstr>
      <vt:lpstr>Dom fra Borgarting lagmannsrett 15.2.2016 - UiO</vt:lpstr>
      <vt:lpstr>Forts. dom fra Borgarting lagmannsrett 15.2.2016 - UiO</vt:lpstr>
      <vt:lpstr>HR-2016-2346</vt:lpstr>
      <vt:lpstr>PowerPoint-presentasjon</vt:lpstr>
      <vt:lpstr>PowerPoint-presentasjon</vt:lpstr>
      <vt:lpstr>Oppsigelse av førsteamanuensis UiO – Universitetsstyret 18. oktober 2016</vt:lpstr>
      <vt:lpstr>Forts. oppsigelse av førsteamanuensis – Universitetsstyret 18. oktober 2016</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Ian M. Donaldson – Klage på oppsigelsesvedtak</dc:title>
  <dc:creator>Roger Markgraf-Bye</dc:creator>
  <cp:lastModifiedBy>Linda Valdø-Schwarz</cp:lastModifiedBy>
  <cp:revision>124</cp:revision>
  <cp:lastPrinted>2016-11-16T11:09:33Z</cp:lastPrinted>
  <dcterms:created xsi:type="dcterms:W3CDTF">2013-03-10T19:21:58Z</dcterms:created>
  <dcterms:modified xsi:type="dcterms:W3CDTF">2016-12-07T07:27:14Z</dcterms:modified>
</cp:coreProperties>
</file>