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2F2864-4C1A-3C42-A927-94F007C136CD}" type="datetime1">
              <a:rPr lang="nb-NO"/>
              <a:pPr>
                <a:defRPr/>
              </a:pPr>
              <a:t>20.06.2016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F06EEB-9B3C-DE47-BAC4-D370EE7A248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42814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99EDBD-0DA7-DD49-A2D3-06A59E48C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99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9EDBD-0DA7-DD49-A2D3-06A59E48CE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8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D5497-7E55-0141-A0F8-7C4794048BEF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D5497-7E55-0141-A0F8-7C4794048BEF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D5497-7E55-0141-A0F8-7C4794048BEF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D5497-7E55-0141-A0F8-7C4794048BEF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D5497-7E55-0141-A0F8-7C4794048BEF}" type="slidenum">
              <a:rPr lang="en-US"/>
              <a:pPr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D5497-7E55-0141-A0F8-7C4794048BEF}" type="slidenum">
              <a:rPr lang="en-US"/>
              <a:pPr/>
              <a:t>8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FA52-EE8C-394A-B85D-CF7200463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C53C5-07CE-2546-B28C-56074435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9CF8-B881-2F4B-9329-1DA60DEF7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2E55-D619-7F46-8CD6-356C09C2D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B02D-8493-7D4C-BFBE-1343BBD9D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6D1F-F182-2D48-BC13-51A01ECCA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DD4B-F1B6-364D-9B10-69D10F0FA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178D-CC30-194F-B22B-A27BA9F0A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BC48-0BBE-6F45-9F14-7FCCEA306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FB26-967F-394A-9EB9-D7E8D3BB9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DDFC2E1E-49FC-1B42-9FD0-ED4C0C949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om/organisasjon/los/ads/sl/gfr/index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ds-sl-fravaer@admin.uio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3200" dirty="0" smtClean="0"/>
              <a:t>Sykdom og ferie</a:t>
            </a:r>
            <a:endParaRPr lang="nb-NO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Utsatt </a:t>
            </a:r>
            <a:r>
              <a:rPr lang="nb-NO" sz="2400" dirty="0"/>
              <a:t>ferie </a:t>
            </a:r>
            <a:r>
              <a:rPr lang="nb-NO" sz="2400" dirty="0" smtClean="0"/>
              <a:t>ved sykdom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Ferie under sykdom</a:t>
            </a:r>
          </a:p>
          <a:p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11. april 2011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865B9-88B1-C047-AB7B-EDBA275501B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Syk før ferien – utsatt ferie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For å ha rett til ny ferie er det en forutsetning at du har vært helt (altså 100 %) arbeidsufør/sykemeldt</a:t>
            </a:r>
            <a:r>
              <a:rPr lang="nb-NO" dirty="0" smtClean="0"/>
              <a:t>.</a:t>
            </a:r>
          </a:p>
          <a:p>
            <a:r>
              <a:rPr lang="nb-NO" dirty="0"/>
              <a:t>Krav om utsettelse må dokumenteres med legeerklæring og fremsettes senest siste arbeidsdag vedkommende arbeidstaker skulle hatt før ferien.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11. april 2011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865B9-88B1-C047-AB7B-EDBA275501B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Syk i ferien – utsatt ferie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For å ha rett til ny ferie er det en forutsetning at du har vært helt (altså 100 %) arbeidsufør/sykemeldt</a:t>
            </a:r>
            <a:r>
              <a:rPr lang="nb-NO" dirty="0" smtClean="0"/>
              <a:t>.</a:t>
            </a:r>
          </a:p>
          <a:p>
            <a:r>
              <a:rPr lang="nb-NO" dirty="0"/>
              <a:t>Et slikt krav må dokumenteres med legeerklæring, og fremsettes så raskt som mulig ("uten ugrunnet opphold") etter at arbeidet gjenopptas</a:t>
            </a:r>
            <a:r>
              <a:rPr lang="nb-NO" dirty="0" smtClean="0"/>
              <a:t>.</a:t>
            </a:r>
          </a:p>
          <a:p>
            <a:r>
              <a:rPr lang="nb-NO" dirty="0" smtClean="0"/>
              <a:t>Gyldig legeerklæring fra utlandet</a:t>
            </a:r>
            <a:endParaRPr lang="nb-NO" dirty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38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11. april 2011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865B9-88B1-C047-AB7B-EDBA275501B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Ferieavvikling ved langtidssykdom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Ved 100 % sykdom kan avtalt feriedager utsettes og overføres til neste år. De kan ikke utbetales.</a:t>
            </a:r>
          </a:p>
          <a:p>
            <a:pPr eaLnBrk="1" hangingPunct="1"/>
            <a:r>
              <a:rPr lang="nb-NO" dirty="0" smtClean="0"/>
              <a:t>Gradert sykmeldte skal avvikle ferie som avtalt.</a:t>
            </a:r>
          </a:p>
          <a:p>
            <a:pPr eaLnBrk="1" hangingPunct="1"/>
            <a:r>
              <a:rPr lang="nb-NO" dirty="0" smtClean="0"/>
              <a:t>Ferie som avvikles under sykdom vil forlenge maksdatoen fra NAV</a:t>
            </a:r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10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11. april 2011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865B9-88B1-C047-AB7B-EDBA275501B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Rutiner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Samsvar med HR- portal, SAP og del D som sendes NAV</a:t>
            </a:r>
          </a:p>
          <a:p>
            <a:pPr eaLnBrk="1" hangingPunct="1"/>
            <a:r>
              <a:rPr lang="nb-NO" dirty="0" smtClean="0"/>
              <a:t>Unngå feil innsendinger til NAV</a:t>
            </a:r>
          </a:p>
          <a:p>
            <a:pPr eaLnBrk="1" hangingPunct="1"/>
            <a:r>
              <a:rPr lang="nb-NO" dirty="0" smtClean="0"/>
              <a:t>Forenkle oppfølging av NAV refusjoner</a:t>
            </a:r>
          </a:p>
          <a:p>
            <a:pPr eaLnBrk="1" hangingPunct="1"/>
            <a:r>
              <a:rPr lang="nb-NO" dirty="0" err="1" smtClean="0"/>
              <a:t>Smidigere</a:t>
            </a:r>
            <a:r>
              <a:rPr lang="nb-NO" dirty="0" smtClean="0"/>
              <a:t> saksflyt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29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11. april 2011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865B9-88B1-C047-AB7B-EDBA275501B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Oversikt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nb-NO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751090"/>
              </p:ext>
            </p:extLst>
          </p:nvPr>
        </p:nvGraphicFramePr>
        <p:xfrm>
          <a:off x="1115616" y="1844824"/>
          <a:ext cx="756086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864096"/>
                <a:gridCol w="1368152"/>
                <a:gridCol w="2736304"/>
                <a:gridCol w="1296164"/>
              </a:tblGrid>
              <a:tr h="441575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Utsatt ferie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Dok</a:t>
                      </a:r>
                      <a:r>
                        <a:rPr lang="nb-NO" dirty="0" smtClean="0"/>
                        <a:t>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Ansatt/</a:t>
                      </a:r>
                      <a:r>
                        <a:rPr lang="nb-NO" baseline="0" dirty="0" smtClean="0"/>
                        <a:t> leder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FRG</a:t>
                      </a:r>
                      <a:endParaRPr lang="nb-NO" dirty="0"/>
                    </a:p>
                  </a:txBody>
                  <a:tcPr/>
                </a:tc>
              </a:tr>
              <a:tr h="579188">
                <a:tc>
                  <a:txBody>
                    <a:bodyPr/>
                    <a:lstStyle/>
                    <a:p>
                      <a:r>
                        <a:rPr lang="nb-NO" dirty="0" smtClean="0"/>
                        <a:t>Syk 100 %</a:t>
                      </a:r>
                    </a:p>
                    <a:p>
                      <a:r>
                        <a:rPr lang="nb-NO" sz="1200" dirty="0" smtClean="0"/>
                        <a:t>Før ferie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Sykmelding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Slett</a:t>
                      </a:r>
                      <a:r>
                        <a:rPr lang="nb-NO" baseline="0" dirty="0" smtClean="0"/>
                        <a:t> ferie i HR-portalen/</a:t>
                      </a:r>
                    </a:p>
                    <a:p>
                      <a:r>
                        <a:rPr lang="nb-NO" dirty="0" smtClean="0"/>
                        <a:t>E-post til</a:t>
                      </a:r>
                      <a:r>
                        <a:rPr lang="nb-NO" baseline="0" dirty="0" smtClean="0"/>
                        <a:t> FRG*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Sletter i SAP</a:t>
                      </a:r>
                      <a:endParaRPr lang="nb-NO" dirty="0"/>
                    </a:p>
                  </a:txBody>
                  <a:tcPr/>
                </a:tc>
              </a:tr>
              <a:tr h="579188">
                <a:tc>
                  <a:txBody>
                    <a:bodyPr/>
                    <a:lstStyle/>
                    <a:p>
                      <a:r>
                        <a:rPr lang="nb-NO" dirty="0" smtClean="0"/>
                        <a:t>Syk 100 % </a:t>
                      </a:r>
                    </a:p>
                    <a:p>
                      <a:r>
                        <a:rPr lang="nb-NO" sz="1200" dirty="0" smtClean="0"/>
                        <a:t>under ferien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mtClean="0"/>
                        <a:t>Sykmelding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mtClean="0"/>
                        <a:t>Slett</a:t>
                      </a:r>
                      <a:r>
                        <a:rPr lang="nb-NO" baseline="0" smtClean="0"/>
                        <a:t> ferie i HR-portalen/</a:t>
                      </a:r>
                    </a:p>
                    <a:p>
                      <a:r>
                        <a:rPr lang="nb-NO" smtClean="0"/>
                        <a:t>E-post til</a:t>
                      </a:r>
                      <a:r>
                        <a:rPr lang="nb-NO" baseline="0" smtClean="0"/>
                        <a:t> FRG*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Sletter i SAP</a:t>
                      </a:r>
                      <a:endParaRPr lang="nb-NO" dirty="0"/>
                    </a:p>
                  </a:txBody>
                  <a:tcPr/>
                </a:tc>
              </a:tr>
              <a:tr h="5791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Syk</a:t>
                      </a:r>
                      <a:r>
                        <a:rPr lang="nb-NO" baseline="0" dirty="0" smtClean="0"/>
                        <a:t> 100 %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langtidssyk</a:t>
                      </a:r>
                      <a:endParaRPr lang="nb-NO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JA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Sykmelding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Slett</a:t>
                      </a:r>
                      <a:r>
                        <a:rPr lang="nb-NO" baseline="0" dirty="0" smtClean="0"/>
                        <a:t> ferie i HR-portalen/</a:t>
                      </a:r>
                    </a:p>
                    <a:p>
                      <a:r>
                        <a:rPr lang="nb-NO" dirty="0" smtClean="0"/>
                        <a:t>E-post til</a:t>
                      </a:r>
                      <a:r>
                        <a:rPr lang="nb-NO" baseline="0" dirty="0" smtClean="0"/>
                        <a:t> FRG*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Sletter i SAP</a:t>
                      </a:r>
                      <a:endParaRPr lang="nb-NO" dirty="0"/>
                    </a:p>
                  </a:txBody>
                  <a:tcPr/>
                </a:tc>
              </a:tr>
              <a:tr h="5791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Syk</a:t>
                      </a:r>
                      <a:r>
                        <a:rPr lang="nb-NO" baseline="0" dirty="0" smtClean="0"/>
                        <a:t> 100 %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langtidssyk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NEI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Sykmelding</a:t>
                      </a:r>
                    </a:p>
                    <a:p>
                      <a:r>
                        <a:rPr lang="nb-NO" sz="1200" dirty="0" smtClean="0"/>
                        <a:t>Pkt. 13.7 JA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Ferie</a:t>
                      </a:r>
                      <a:r>
                        <a:rPr lang="nb-NO" baseline="0" dirty="0" smtClean="0"/>
                        <a:t> i HR-portalen/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E-post til</a:t>
                      </a:r>
                      <a:r>
                        <a:rPr lang="nb-NO" baseline="0" dirty="0" smtClean="0"/>
                        <a:t> FRG*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Reg.</a:t>
                      </a:r>
                      <a:r>
                        <a:rPr lang="nb-NO" baseline="0" dirty="0" smtClean="0"/>
                        <a:t> i </a:t>
                      </a:r>
                      <a:r>
                        <a:rPr lang="nb-NO" dirty="0" smtClean="0"/>
                        <a:t>SAP/NAV</a:t>
                      </a:r>
                      <a:endParaRPr lang="nb-NO" dirty="0"/>
                    </a:p>
                  </a:txBody>
                  <a:tcPr/>
                </a:tc>
              </a:tr>
              <a:tr h="5791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Gradert syk </a:t>
                      </a:r>
                      <a:r>
                        <a:rPr lang="nb-NO" sz="1100" dirty="0" smtClean="0"/>
                        <a:t>20 -</a:t>
                      </a:r>
                      <a:r>
                        <a:rPr lang="nb-NO" sz="1100" baseline="0" dirty="0" smtClean="0"/>
                        <a:t> </a:t>
                      </a:r>
                      <a:r>
                        <a:rPr lang="nb-NO" sz="1100" dirty="0" smtClean="0"/>
                        <a:t>80 %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NEI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Sykmelding</a:t>
                      </a:r>
                    </a:p>
                    <a:p>
                      <a:r>
                        <a:rPr lang="nb-NO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Pkt. 13.7 JA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Ferie</a:t>
                      </a:r>
                      <a:r>
                        <a:rPr lang="nb-NO" baseline="0" dirty="0" smtClean="0"/>
                        <a:t> i HR-portalen/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E-post til</a:t>
                      </a:r>
                      <a:r>
                        <a:rPr lang="nb-NO" baseline="0" dirty="0" smtClean="0"/>
                        <a:t> FRG*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Reg.</a:t>
                      </a:r>
                      <a:r>
                        <a:rPr lang="nb-NO" baseline="0" dirty="0" smtClean="0"/>
                        <a:t> i </a:t>
                      </a:r>
                      <a:r>
                        <a:rPr lang="nb-NO" dirty="0" smtClean="0"/>
                        <a:t>SAP/ NAV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2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11. april 2011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8865B9-88B1-C047-AB7B-EDBA275501B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Kontakt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Fraværsgruppen i seksjon for lønn:</a:t>
            </a:r>
          </a:p>
          <a:p>
            <a:pPr eaLnBrk="1" hangingPunct="1"/>
            <a:endParaRPr lang="nb-NO" dirty="0"/>
          </a:p>
          <a:p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www.uio.no/om/organisasjon/los/ads/sl/gfr/index.html</a:t>
            </a:r>
            <a:endParaRPr lang="nb-NO" dirty="0" smtClean="0"/>
          </a:p>
          <a:p>
            <a:endParaRPr lang="nb-NO" dirty="0"/>
          </a:p>
          <a:p>
            <a:r>
              <a:rPr lang="nb-NO" dirty="0">
                <a:hlinkClick r:id="rId4"/>
              </a:rPr>
              <a:t>ads-sl-fravaer@admin.uio.no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-9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uio-9</Template>
  <TotalTime>458</TotalTime>
  <Words>348</Words>
  <Application>Microsoft Office PowerPoint</Application>
  <PresentationFormat>Skjermfremvisning (4:3)</PresentationFormat>
  <Paragraphs>92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uio-9</vt:lpstr>
      <vt:lpstr>Sykdom og ferie</vt:lpstr>
      <vt:lpstr> Syk før ferien – utsatt ferie </vt:lpstr>
      <vt:lpstr> Syk i ferien – utsatt ferie </vt:lpstr>
      <vt:lpstr>Ferieavvikling ved langtidssykdom </vt:lpstr>
      <vt:lpstr> Rutiner </vt:lpstr>
      <vt:lpstr> Oversikt </vt:lpstr>
      <vt:lpstr> Kontakt 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Nordby</dc:creator>
  <cp:lastModifiedBy>Linda Valdø-Schwarz</cp:lastModifiedBy>
  <cp:revision>12</cp:revision>
  <dcterms:created xsi:type="dcterms:W3CDTF">2016-06-15T22:34:48Z</dcterms:created>
  <dcterms:modified xsi:type="dcterms:W3CDTF">2016-06-20T13:17:26Z</dcterms:modified>
</cp:coreProperties>
</file>