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344" r:id="rId2"/>
    <p:sldId id="408" r:id="rId3"/>
    <p:sldId id="410" r:id="rId4"/>
    <p:sldId id="413" r:id="rId5"/>
    <p:sldId id="401" r:id="rId6"/>
    <p:sldId id="411" r:id="rId7"/>
    <p:sldId id="412" r:id="rId8"/>
  </p:sldIdLst>
  <p:sldSz cx="9144000" cy="6858000" type="screen4x3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0" autoAdjust="0"/>
    <p:restoredTop sz="86486" autoAdjust="0"/>
  </p:normalViewPr>
  <p:slideViewPr>
    <p:cSldViewPr>
      <p:cViewPr varScale="1">
        <p:scale>
          <a:sx n="101" d="100"/>
          <a:sy n="101" d="100"/>
        </p:scale>
        <p:origin x="-19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4759" cy="496253"/>
          </a:xfrm>
          <a:prstGeom prst="rect">
            <a:avLst/>
          </a:prstGeom>
        </p:spPr>
        <p:txBody>
          <a:bodyPr vert="horz" lIns="91301" tIns="45651" rIns="91301" bIns="45651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58" y="1"/>
            <a:ext cx="2944759" cy="496253"/>
          </a:xfrm>
          <a:prstGeom prst="rect">
            <a:avLst/>
          </a:prstGeom>
        </p:spPr>
        <p:txBody>
          <a:bodyPr vert="horz" lIns="91301" tIns="45651" rIns="91301" bIns="45651" rtlCol="0"/>
          <a:lstStyle>
            <a:lvl1pPr algn="r">
              <a:defRPr sz="1200"/>
            </a:lvl1pPr>
          </a:lstStyle>
          <a:p>
            <a:fld id="{B7490AD6-49C5-4FAB-9633-C438AA91E1F5}" type="datetimeFigureOut">
              <a:rPr lang="nb-NO" smtClean="0"/>
              <a:pPr/>
              <a:t>13.06.2017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3563"/>
            <a:ext cx="2944759" cy="496253"/>
          </a:xfrm>
          <a:prstGeom prst="rect">
            <a:avLst/>
          </a:prstGeom>
        </p:spPr>
        <p:txBody>
          <a:bodyPr vert="horz" lIns="91301" tIns="45651" rIns="91301" bIns="45651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58" y="9433563"/>
            <a:ext cx="2944759" cy="496253"/>
          </a:xfrm>
          <a:prstGeom prst="rect">
            <a:avLst/>
          </a:prstGeom>
        </p:spPr>
        <p:txBody>
          <a:bodyPr vert="horz" lIns="91301" tIns="45651" rIns="91301" bIns="45651" rtlCol="0" anchor="b"/>
          <a:lstStyle>
            <a:lvl1pPr algn="r">
              <a:defRPr sz="1200"/>
            </a:lvl1pPr>
          </a:lstStyle>
          <a:p>
            <a:fld id="{A1C4D251-70F7-4A1A-AB81-23F21052868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2065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4283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1" tIns="45651" rIns="91301" bIns="4565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6" y="1"/>
            <a:ext cx="2944283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1" tIns="45651" rIns="91301" bIns="4565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b-NO"/>
          </a:p>
        </p:txBody>
      </p:sp>
      <p:sp>
        <p:nvSpPr>
          <p:cNvPr id="274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4112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4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18"/>
            <a:ext cx="5435600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1" tIns="45651" rIns="91301" bIns="456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33106"/>
            <a:ext cx="2944283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1" tIns="45651" rIns="91301" bIns="4565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6" y="9433106"/>
            <a:ext cx="2944283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1" tIns="45651" rIns="91301" bIns="4565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0EB3EF-2C73-4EA4-80E7-9BE03099C18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1864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EB3EF-2C73-4EA4-80E7-9BE03099C184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9018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7D8288-D216-40A1-9922-D05B4ED4CD14}" type="slidenum">
              <a:rPr lang="en-US" altLang="nb-NO" smtClean="0"/>
              <a:pPr>
                <a:defRPr/>
              </a:pPr>
              <a:t>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949166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7D8288-D216-40A1-9922-D05B4ED4CD14}" type="slidenum">
              <a:rPr lang="en-US" altLang="nb-NO" smtClean="0"/>
              <a:pPr>
                <a:defRPr/>
              </a:pPr>
              <a:t>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75362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7288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7D8288-D216-40A1-9922-D05B4ED4CD14}" type="slidenum">
              <a:rPr lang="en-US" altLang="nb-NO" smtClean="0"/>
              <a:pPr>
                <a:defRPr/>
              </a:pPr>
              <a:t>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849909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83155" y="2300554"/>
            <a:ext cx="7543800" cy="11430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83155" y="3429000"/>
            <a:ext cx="7543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" y="0"/>
            <a:ext cx="91381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5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94C5F-6B3D-4DD1-89F4-191A8AB193DE}" type="datetime1">
              <a:rPr lang="nb-NO" altLang="nb-NO">
                <a:solidFill>
                  <a:srgbClr val="808080"/>
                </a:solidFill>
              </a:rPr>
              <a:pPr>
                <a:defRPr/>
              </a:pPr>
              <a:t>13.06.2017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4A0CB-4A16-4F04-9DA9-88D9D3900A14}" type="slidenum">
              <a:rPr lang="en-US" altLang="nb-NO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nb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2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1" y="838200"/>
            <a:ext cx="1924050" cy="52578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838200"/>
            <a:ext cx="5619750" cy="52578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8CD8D-F530-46A2-88EB-E27C53C00749}" type="datetime1">
              <a:rPr lang="nb-NO" altLang="nb-NO">
                <a:solidFill>
                  <a:srgbClr val="808080"/>
                </a:solidFill>
              </a:rPr>
              <a:pPr>
                <a:defRPr/>
              </a:pPr>
              <a:t>13.06.2017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0A2AA-D256-48EE-8413-AF73DDEC0EBA}" type="slidenum">
              <a:rPr lang="en-US" altLang="nb-NO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nb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buSzPct val="80000"/>
              <a:defRPr sz="1500"/>
            </a:lvl4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0FE72-2DBB-427C-A6A6-B04EC9CDF915}" type="datetime1">
              <a:rPr lang="nb-NO" altLang="nb-NO">
                <a:solidFill>
                  <a:srgbClr val="808080"/>
                </a:solidFill>
              </a:rPr>
              <a:pPr>
                <a:defRPr/>
              </a:pPr>
              <a:t>13.06.2017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F76B7-9E9B-4344-8FCE-B8D1DA942B90}" type="slidenum">
              <a:rPr lang="en-US" altLang="nb-NO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nb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4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6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925" indent="0">
              <a:buNone/>
              <a:defRPr sz="1400"/>
            </a:lvl2pPr>
            <a:lvl3pPr marL="725851" indent="0">
              <a:buNone/>
              <a:defRPr sz="1300"/>
            </a:lvl3pPr>
            <a:lvl4pPr marL="1088776" indent="0">
              <a:buNone/>
              <a:defRPr sz="1100"/>
            </a:lvl4pPr>
            <a:lvl5pPr marL="1451701" indent="0">
              <a:buNone/>
              <a:defRPr sz="1100"/>
            </a:lvl5pPr>
            <a:lvl6pPr marL="1814627" indent="0">
              <a:buNone/>
              <a:defRPr sz="1100"/>
            </a:lvl6pPr>
            <a:lvl7pPr marL="2177552" indent="0">
              <a:buNone/>
              <a:defRPr sz="1100"/>
            </a:lvl7pPr>
            <a:lvl8pPr marL="2540478" indent="0">
              <a:buNone/>
              <a:defRPr sz="1100"/>
            </a:lvl8pPr>
            <a:lvl9pPr marL="2903403" indent="0">
              <a:buNone/>
              <a:defRPr sz="11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2F50C-C3D3-4EF5-B3AF-BA17127D566F}" type="datetime1">
              <a:rPr lang="nb-NO" altLang="nb-NO">
                <a:solidFill>
                  <a:srgbClr val="808080"/>
                </a:solidFill>
              </a:rPr>
              <a:pPr>
                <a:defRPr/>
              </a:pPr>
              <a:t>13.06.2017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44E1E-1AA9-4B3B-9020-8643E29C80AB}" type="slidenum">
              <a:rPr lang="en-US" altLang="nb-NO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nb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494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77DDC-EF36-4983-8E51-B98AD01FBA12}" type="datetime1">
              <a:rPr lang="nb-NO" altLang="nb-NO">
                <a:solidFill>
                  <a:srgbClr val="808080"/>
                </a:solidFill>
              </a:rPr>
              <a:pPr>
                <a:defRPr/>
              </a:pPr>
              <a:t>13.06.2017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C3D39-69C5-4A63-B70E-E209F3880F70}" type="slidenum">
              <a:rPr lang="en-US" altLang="nb-NO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nb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2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6"/>
            <a:ext cx="4041775" cy="395128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447AF-10A8-4DBC-8916-6D3BCB746EC7}" type="datetime1">
              <a:rPr lang="nb-NO" altLang="nb-NO">
                <a:solidFill>
                  <a:srgbClr val="808080"/>
                </a:solidFill>
              </a:rPr>
              <a:pPr>
                <a:defRPr/>
              </a:pPr>
              <a:t>13.06.2017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CF89C-FF9A-4241-8E8E-78C30C672CB8}" type="slidenum">
              <a:rPr lang="en-US" altLang="nb-NO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nb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76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72C32-4FE5-409C-A726-32CB5FD54ED4}" type="datetime1">
              <a:rPr lang="nb-NO" altLang="nb-NO">
                <a:solidFill>
                  <a:srgbClr val="808080"/>
                </a:solidFill>
              </a:rPr>
              <a:pPr>
                <a:defRPr/>
              </a:pPr>
              <a:t>13.06.2017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271DA-B727-459F-A9D4-3F237D57052B}" type="slidenum">
              <a:rPr lang="en-US" altLang="nb-NO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nb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65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95311-6A92-4A61-BDB8-C1B46246F1B8}" type="datetime1">
              <a:rPr lang="nb-NO" altLang="nb-NO">
                <a:solidFill>
                  <a:srgbClr val="808080"/>
                </a:solidFill>
              </a:rPr>
              <a:pPr>
                <a:defRPr/>
              </a:pPr>
              <a:t>13.06.2017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29AC5-407C-4B69-BEF6-C1DC0F2FF271}" type="slidenum">
              <a:rPr lang="en-US" altLang="nb-NO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nb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65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3" cy="4691063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4B630-26CF-456B-9C94-326AFD116F1D}" type="datetime1">
              <a:rPr lang="nb-NO" altLang="nb-NO">
                <a:solidFill>
                  <a:srgbClr val="808080"/>
                </a:solidFill>
              </a:rPr>
              <a:pPr>
                <a:defRPr/>
              </a:pPr>
              <a:t>13.06.2017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765F8-E1D0-4E41-96CD-566C75A60AD2}" type="slidenum">
              <a:rPr lang="en-US" altLang="nb-NO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nb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76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2"/>
            <a:ext cx="5486400" cy="566737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2500"/>
            </a:lvl1pPr>
            <a:lvl2pPr marL="362925" indent="0">
              <a:buNone/>
              <a:defRPr sz="2200"/>
            </a:lvl2pPr>
            <a:lvl3pPr marL="725851" indent="0">
              <a:buNone/>
              <a:defRPr sz="1900"/>
            </a:lvl3pPr>
            <a:lvl4pPr marL="1088776" indent="0">
              <a:buNone/>
              <a:defRPr sz="1600"/>
            </a:lvl4pPr>
            <a:lvl5pPr marL="1451701" indent="0">
              <a:buNone/>
              <a:defRPr sz="1600"/>
            </a:lvl5pPr>
            <a:lvl6pPr marL="1814627" indent="0">
              <a:buNone/>
              <a:defRPr sz="1600"/>
            </a:lvl6pPr>
            <a:lvl7pPr marL="2177552" indent="0">
              <a:buNone/>
              <a:defRPr sz="1600"/>
            </a:lvl7pPr>
            <a:lvl8pPr marL="2540478" indent="0">
              <a:buNone/>
              <a:defRPr sz="1600"/>
            </a:lvl8pPr>
            <a:lvl9pPr marL="2903403" indent="0">
              <a:buNone/>
              <a:defRPr sz="16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3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1735A-10A6-4259-8C02-09E387E8947F}" type="datetime1">
              <a:rPr lang="nb-NO" altLang="nb-NO">
                <a:solidFill>
                  <a:srgbClr val="808080"/>
                </a:solidFill>
              </a:rPr>
              <a:pPr>
                <a:defRPr/>
              </a:pPr>
              <a:t>13.06.2017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42EB4-135F-40DC-A8DD-915691631EBC}" type="slidenum">
              <a:rPr lang="en-US" altLang="nb-NO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nb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1" y="849630"/>
            <a:ext cx="7921625" cy="114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  <a:endParaRPr lang="en-US" altLang="nb-NO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81200"/>
            <a:ext cx="792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  <a:endParaRPr lang="en-US" altLang="nb-NO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F52FC21-4817-43B4-BB64-1AADD7F278F1}" type="datetime1">
              <a:rPr lang="nb-NO" altLang="nb-NO">
                <a:solidFill>
                  <a:srgbClr val="808080"/>
                </a:solidFill>
                <a:latin typeface="Arial" charset="0"/>
              </a:rPr>
              <a:pPr>
                <a:defRPr/>
              </a:pPr>
              <a:t>13.06.2017</a:t>
            </a:fld>
            <a:endParaRPr lang="nb-NO" altLang="nb-NO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8463" y="6400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74041AF-5E17-4E2F-8E33-800FF7773B4B}" type="slidenum">
              <a:rPr lang="en-US" altLang="nb-NO">
                <a:solidFill>
                  <a:srgbClr val="80808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altLang="nb-NO">
              <a:solidFill>
                <a:srgbClr val="808080"/>
              </a:solidFill>
              <a:latin typeface="Arial" charset="0"/>
            </a:endParaRPr>
          </a:p>
        </p:txBody>
      </p:sp>
      <p:pic>
        <p:nvPicPr>
          <p:cNvPr id="1030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9540"/>
            <a:ext cx="1081088" cy="4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85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362925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72585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088776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45170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71463" indent="-27146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88963" indent="-225425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06463" indent="-1809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70000" indent="-18097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631950" indent="-180975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5pPr>
      <a:lvl6pPr marL="1996089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6pPr>
      <a:lvl7pPr marL="2359015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7pPr>
      <a:lvl8pPr marL="2721940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8pPr>
      <a:lvl9pPr marL="3084866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925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5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776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70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627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7552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478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403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718048"/>
            <a:ext cx="8208912" cy="1143000"/>
          </a:xfrm>
        </p:spPr>
        <p:txBody>
          <a:bodyPr/>
          <a:lstStyle/>
          <a:p>
            <a:r>
              <a:rPr lang="nb-NO" altLang="nb-NO" sz="4000" dirty="0" smtClean="0">
                <a:solidFill>
                  <a:srgbClr val="002060"/>
                </a:solidFill>
              </a:rPr>
              <a:t>Revidert reglement for elektronisk kommunikasjon</a:t>
            </a:r>
            <a:endParaRPr lang="nb-NO" altLang="nb-NO" dirty="0" smtClean="0">
              <a:solidFill>
                <a:srgbClr val="00206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2650" y="3861048"/>
            <a:ext cx="7543800" cy="1320552"/>
          </a:xfrm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403648" y="5589240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nb-NO" sz="2000" kern="0" dirty="0">
                <a:solidFill>
                  <a:srgbClr val="FFFFFF">
                    <a:lumMod val="50000"/>
                  </a:srgbClr>
                </a:solidFill>
                <a:latin typeface="Arial"/>
              </a:rPr>
              <a:t>Maren Magnus Jegersberg</a:t>
            </a:r>
          </a:p>
          <a:p>
            <a:pPr lvl="0" eaLnBrk="1" hangingPunct="1">
              <a:spcBef>
                <a:spcPct val="20000"/>
              </a:spcBef>
            </a:pPr>
            <a:r>
              <a:rPr lang="nb-NO" sz="2000" kern="0" dirty="0">
                <a:solidFill>
                  <a:srgbClr val="FFFFFF">
                    <a:lumMod val="50000"/>
                  </a:srgbClr>
                </a:solidFill>
                <a:latin typeface="Arial"/>
              </a:rPr>
              <a:t>Seniorrådgiver IT-direktørens stab</a:t>
            </a:r>
          </a:p>
        </p:txBody>
      </p:sp>
    </p:spTree>
    <p:extLst>
      <p:ext uri="{BB962C8B-B14F-4D97-AF65-F5344CB8AC3E}">
        <p14:creationId xmlns:p14="http://schemas.microsoft.com/office/powerpoint/2010/main" val="255545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476673"/>
            <a:ext cx="7921625" cy="832925"/>
          </a:xfrm>
        </p:spPr>
        <p:txBody>
          <a:bodyPr/>
          <a:lstStyle/>
          <a:p>
            <a:r>
              <a:rPr lang="nb-NO" dirty="0" smtClean="0"/>
              <a:t>Bakgrunn for revisjon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68760"/>
            <a:ext cx="7924800" cy="4827240"/>
          </a:xfrm>
        </p:spPr>
        <p:txBody>
          <a:bodyPr/>
          <a:lstStyle/>
          <a:p>
            <a:endParaRPr lang="nb-NO" dirty="0" smtClean="0"/>
          </a:p>
          <a:p>
            <a:r>
              <a:rPr lang="nb-NO" dirty="0" smtClean="0"/>
              <a:t>Kommunikasjon med borgerne skal som hovedregel skje elektronisk	</a:t>
            </a:r>
          </a:p>
          <a:p>
            <a:pPr lvl="1"/>
            <a:r>
              <a:rPr lang="nb-NO" dirty="0" smtClean="0"/>
              <a:t>Hovedregelen i tidligere reglement var kommunikasjon per post</a:t>
            </a:r>
          </a:p>
          <a:p>
            <a:pPr lvl="1"/>
            <a:r>
              <a:rPr lang="nb-NO" dirty="0" smtClean="0"/>
              <a:t>Revidert reglement tillater UiO å motta og ekspedere henvendelser elektronisk</a:t>
            </a:r>
          </a:p>
          <a:p>
            <a:pPr lvl="1"/>
            <a:endParaRPr lang="nb-NO" dirty="0" smtClean="0"/>
          </a:p>
          <a:p>
            <a:r>
              <a:rPr lang="nb-NO" sz="2000" dirty="0" smtClean="0"/>
              <a:t>Behov for </a:t>
            </a:r>
            <a:r>
              <a:rPr lang="nb-NO" sz="2000" dirty="0"/>
              <a:t>p</a:t>
            </a:r>
            <a:r>
              <a:rPr lang="nb-NO" sz="2000" dirty="0" smtClean="0"/>
              <a:t>resisering av regel for automatisk videresending av e-post av juridiske og IT-sikkerhetsmessige grunner</a:t>
            </a:r>
          </a:p>
          <a:p>
            <a:endParaRPr lang="nb-NO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E1A9C7-A1C3-4161-BC40-D47E0EF5DD37}" type="datetime1">
              <a:rPr lang="nb-NO" altLang="nb-NO" smtClean="0"/>
              <a:t>13.06.2017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F76B7-9E9B-4344-8FCE-B8D1DA942B90}" type="slidenum">
              <a:rPr lang="en-US" altLang="nb-NO" smtClean="0"/>
              <a:pPr>
                <a:defRPr/>
              </a:pPr>
              <a:t>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66799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548680"/>
            <a:ext cx="7921625" cy="792088"/>
          </a:xfrm>
        </p:spPr>
        <p:txBody>
          <a:bodyPr/>
          <a:lstStyle/>
          <a:p>
            <a:r>
              <a:rPr lang="nb-NO" dirty="0" smtClean="0"/>
              <a:t>Presisering av en allerede gjeldende regel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68760"/>
            <a:ext cx="7924800" cy="4827240"/>
          </a:xfrm>
        </p:spPr>
        <p:txBody>
          <a:bodyPr/>
          <a:lstStyle/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r>
              <a:rPr lang="nb-NO" b="1" dirty="0" smtClean="0"/>
              <a:t>«11</a:t>
            </a:r>
            <a:r>
              <a:rPr lang="nb-NO" b="1" dirty="0"/>
              <a:t>. Videresending av ansatt e-post</a:t>
            </a:r>
          </a:p>
          <a:p>
            <a:pPr marL="342900" indent="-342900">
              <a:buAutoNum type="alphaLcPeriod"/>
            </a:pPr>
            <a:r>
              <a:rPr lang="nb-NO" sz="1800" dirty="0" smtClean="0"/>
              <a:t>Det </a:t>
            </a:r>
            <a:r>
              <a:rPr lang="nb-NO" sz="1800" dirty="0"/>
              <a:t>er forbudt for alle ansatte ved UiO å aktivere funksjonalitet for automatisk videresending som fører til at UiO-relatert e-post videresendes til en ekstern e-postleverandør. </a:t>
            </a:r>
            <a:endParaRPr lang="nb-NO" sz="1800" dirty="0" smtClean="0"/>
          </a:p>
          <a:p>
            <a:pPr marL="342900" indent="-342900">
              <a:buAutoNum type="alphaLcPeriod"/>
            </a:pPr>
            <a:endParaRPr lang="nb-NO" sz="1800" dirty="0"/>
          </a:p>
          <a:p>
            <a:pPr marL="717550" lvl="1" indent="-400050">
              <a:buFont typeface="+mj-lt"/>
              <a:buAutoNum type="romanLcPeriod"/>
            </a:pPr>
            <a:r>
              <a:rPr lang="nb-NO" sz="1300" dirty="0" smtClean="0"/>
              <a:t>Ansatte </a:t>
            </a:r>
            <a:r>
              <a:rPr lang="nb-NO" sz="1300" dirty="0"/>
              <a:t>kan aktivere funksjonalitet for automatisk videresending fra sin UiO-e-postadresse til en annen e-postadresse innenfor .</a:t>
            </a:r>
            <a:r>
              <a:rPr lang="nb-NO" sz="1300" dirty="0" smtClean="0"/>
              <a:t>uio.no-domenet.</a:t>
            </a:r>
          </a:p>
          <a:p>
            <a:pPr marL="717550" lvl="1" indent="-400050">
              <a:buFont typeface="+mj-lt"/>
              <a:buAutoNum type="romanLcPeriod"/>
            </a:pPr>
            <a:endParaRPr lang="nb-NO" sz="1300" dirty="0" smtClean="0"/>
          </a:p>
          <a:p>
            <a:pPr marL="400050" indent="-400050">
              <a:buFont typeface="+mj-lt"/>
              <a:buAutoNum type="alphaLcPeriod"/>
            </a:pPr>
            <a:r>
              <a:rPr lang="nb-NO" sz="1800" dirty="0"/>
              <a:t>Det er tillatt å videresende </a:t>
            </a:r>
            <a:r>
              <a:rPr lang="nb-NO" sz="1800" dirty="0" err="1"/>
              <a:t>enkelteposter</a:t>
            </a:r>
            <a:r>
              <a:rPr lang="nb-NO" sz="1800" dirty="0"/>
              <a:t> ut av UiO sitt e-postsystem, så lenge innholdet er av en slik karakter at dette ikke bryter med annet lov- eller regelverk.»</a:t>
            </a:r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50FE72-2DBB-427C-A6A6-B04EC9CDF915}" type="datetime1">
              <a:rPr lang="nb-NO" altLang="nb-NO" smtClean="0">
                <a:solidFill>
                  <a:srgbClr val="808080"/>
                </a:solidFill>
              </a:rPr>
              <a:pPr>
                <a:defRPr/>
              </a:pPr>
              <a:t>13.06.2017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F76B7-9E9B-4344-8FCE-B8D1DA942B90}" type="slidenum">
              <a:rPr lang="en-US" altLang="nb-NO" smtClean="0">
                <a:solidFill>
                  <a:srgbClr val="808080"/>
                </a:solidFill>
              </a:rPr>
              <a:pPr>
                <a:defRPr/>
              </a:pPr>
              <a:t>3</a:t>
            </a:fld>
            <a:endParaRPr lang="en-US" altLang="nb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115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921625" cy="1036915"/>
          </a:xfrm>
        </p:spPr>
        <p:txBody>
          <a:bodyPr/>
          <a:lstStyle/>
          <a:p>
            <a:r>
              <a:rPr lang="nb-NO" dirty="0" smtClean="0"/>
              <a:t>Juridiske, IT-sikkerhetsmessige og praktiske begrensninger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3528" y="1268761"/>
            <a:ext cx="8363272" cy="4827240"/>
          </a:xfrm>
        </p:spPr>
        <p:txBody>
          <a:bodyPr/>
          <a:lstStyle/>
          <a:p>
            <a:pPr marL="0" indent="0">
              <a:buNone/>
            </a:pPr>
            <a:endParaRPr lang="nb-NO" sz="800" dirty="0" smtClean="0"/>
          </a:p>
          <a:p>
            <a:r>
              <a:rPr lang="nb-NO" sz="2000" dirty="0"/>
              <a:t>Når en annen e-postleverandør mottar all e-post fra en ansatt behandler leverandøren data på vegne av UiO</a:t>
            </a:r>
          </a:p>
          <a:p>
            <a:pPr marL="271463" lvl="1" indent="-271463">
              <a:buChar char="•"/>
            </a:pPr>
            <a:endParaRPr lang="nb-NO" sz="2000" dirty="0"/>
          </a:p>
          <a:p>
            <a:r>
              <a:rPr lang="nb-NO" sz="2000" dirty="0" smtClean="0"/>
              <a:t>UiO er ansvarlig for at dette skjer på en sikker og lovlig måte</a:t>
            </a:r>
          </a:p>
          <a:p>
            <a:pPr lvl="1"/>
            <a:endParaRPr lang="nb-NO" sz="2000" dirty="0" smtClean="0"/>
          </a:p>
          <a:p>
            <a:r>
              <a:rPr lang="nb-NO" sz="2000" dirty="0" smtClean="0"/>
              <a:t>På grunn av praktiske hensyn var det ønskelig å inngå avtaler med noen særskilte e-postleverandører, som f.eks. sykehusene</a:t>
            </a:r>
          </a:p>
          <a:p>
            <a:pPr lvl="1"/>
            <a:r>
              <a:rPr lang="nb-NO" sz="1700" dirty="0" smtClean="0"/>
              <a:t>Viste seg å ikke være gjennomførbart </a:t>
            </a:r>
          </a:p>
          <a:p>
            <a:pPr lvl="1"/>
            <a:endParaRPr lang="nb-NO" sz="1700" dirty="0" smtClean="0"/>
          </a:p>
          <a:p>
            <a:r>
              <a:rPr lang="nb-NO" sz="2000" dirty="0" smtClean="0"/>
              <a:t>Vil være aktuelt med særskilte og godt begrunnede unntak </a:t>
            </a:r>
          </a:p>
          <a:p>
            <a:pPr lvl="1"/>
            <a:r>
              <a:rPr lang="nb-NO" sz="1700" dirty="0" smtClean="0"/>
              <a:t>Må avklares med arbeidsgiver og fremgår ikke av reglementet</a:t>
            </a:r>
          </a:p>
          <a:p>
            <a:pPr lvl="1"/>
            <a:r>
              <a:rPr lang="nb-NO" sz="1700" dirty="0" smtClean="0"/>
              <a:t>Nødvendige rettslige og IT-sikkerhetsmessige grep må foretas før unntak kan gis</a:t>
            </a:r>
          </a:p>
          <a:p>
            <a:endParaRPr lang="nb-NO" sz="2000" dirty="0"/>
          </a:p>
          <a:p>
            <a:pPr marL="0" indent="0">
              <a:buNone/>
            </a:pPr>
            <a:endParaRPr lang="nb-NO" sz="800" dirty="0" smtClean="0"/>
          </a:p>
          <a:p>
            <a:pPr marL="725488" lvl="2" indent="0">
              <a:buNone/>
            </a:pPr>
            <a:endParaRPr lang="nb-NO" dirty="0" smtClean="0"/>
          </a:p>
          <a:p>
            <a:pPr marL="725488" lvl="2" indent="0">
              <a:buNone/>
            </a:pPr>
            <a:r>
              <a:rPr lang="nb-NO" dirty="0" smtClean="0"/>
              <a:t/>
            </a:r>
            <a:br>
              <a:rPr lang="nb-NO" dirty="0" smtClean="0"/>
            </a:br>
            <a:endParaRPr lang="nb-NO" sz="800" dirty="0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E1A9C7-A1C3-4161-BC40-D47E0EF5DD37}" type="datetime1">
              <a:rPr lang="nb-NO" altLang="nb-NO" smtClean="0"/>
              <a:t>13.06.2017</a:t>
            </a:fld>
            <a:endParaRPr lang="nb-NO" alt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F76B7-9E9B-4344-8FCE-B8D1DA942B90}" type="slidenum">
              <a:rPr lang="en-US" altLang="nb-NO" smtClean="0"/>
              <a:pPr>
                <a:defRPr/>
              </a:pPr>
              <a:t>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7225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476672"/>
            <a:ext cx="7921625" cy="1152128"/>
          </a:xfrm>
        </p:spPr>
        <p:txBody>
          <a:bodyPr/>
          <a:lstStyle/>
          <a:p>
            <a:r>
              <a:rPr lang="nb-NO" dirty="0" smtClean="0"/>
              <a:t>Prosessen frem til nå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84784"/>
            <a:ext cx="7924800" cy="4611216"/>
          </a:xfrm>
        </p:spPr>
        <p:txBody>
          <a:bodyPr/>
          <a:lstStyle/>
          <a:p>
            <a:r>
              <a:rPr lang="nb-NO" sz="2000" dirty="0" smtClean="0"/>
              <a:t>Revidert reglement har vært lagt frem for universitetsdirektøren og rektoratet</a:t>
            </a:r>
          </a:p>
          <a:p>
            <a:endParaRPr lang="nb-NO" sz="2000" dirty="0" smtClean="0"/>
          </a:p>
          <a:p>
            <a:r>
              <a:rPr lang="nb-NO" sz="2000" dirty="0" smtClean="0"/>
              <a:t>Noen justeringer foretatt etter innspill fra rektoratet</a:t>
            </a:r>
          </a:p>
          <a:p>
            <a:endParaRPr lang="nb-NO" sz="2000" dirty="0" smtClean="0"/>
          </a:p>
          <a:p>
            <a:r>
              <a:rPr lang="nb-NO" sz="2000" dirty="0"/>
              <a:t>V</a:t>
            </a:r>
            <a:r>
              <a:rPr lang="nb-NO" sz="2000" dirty="0" smtClean="0"/>
              <a:t>edtatt av universitetsdirektøren 1. mars</a:t>
            </a:r>
          </a:p>
          <a:p>
            <a:endParaRPr lang="nb-NO" sz="2000" dirty="0" smtClean="0"/>
          </a:p>
          <a:p>
            <a:r>
              <a:rPr lang="nb-NO" sz="2000" dirty="0"/>
              <a:t>Plan for innføring av stans av automatisk videresending av e-post og kommunikasjonen til brukerne </a:t>
            </a:r>
            <a:r>
              <a:rPr lang="nb-NO" sz="2000" dirty="0" smtClean="0"/>
              <a:t>er diskutert </a:t>
            </a:r>
            <a:r>
              <a:rPr lang="nb-NO" sz="2000" dirty="0"/>
              <a:t>med dekanene</a:t>
            </a:r>
          </a:p>
          <a:p>
            <a:pPr marL="0" indent="0">
              <a:buNone/>
            </a:pPr>
            <a:endParaRPr lang="nb-NO" sz="2000" dirty="0" smtClean="0"/>
          </a:p>
          <a:p>
            <a:r>
              <a:rPr lang="nb-NO" sz="2000" dirty="0"/>
              <a:t>Øvrige endringer i reglementet er ivaretatt av Seksjon for forvaltning av elektronisk </a:t>
            </a:r>
            <a:r>
              <a:rPr lang="nb-NO" sz="2000" dirty="0" smtClean="0"/>
              <a:t>saksbehandling</a:t>
            </a:r>
          </a:p>
          <a:p>
            <a:pPr lvl="1"/>
            <a:r>
              <a:rPr lang="nb-NO" sz="1700" dirty="0"/>
              <a:t>S</a:t>
            </a:r>
            <a:r>
              <a:rPr lang="nb-NO" sz="1700" dirty="0" smtClean="0"/>
              <a:t>kriftlig </a:t>
            </a:r>
            <a:r>
              <a:rPr lang="nb-NO" sz="1700" dirty="0"/>
              <a:t>informasjon </a:t>
            </a:r>
            <a:r>
              <a:rPr lang="nb-NO" sz="1700" dirty="0" smtClean="0"/>
              <a:t>på nettsidene og </a:t>
            </a:r>
            <a:r>
              <a:rPr lang="nb-NO" sz="1700" dirty="0"/>
              <a:t>kurs for saksbehandlere  </a:t>
            </a:r>
          </a:p>
          <a:p>
            <a:pPr marL="0" indent="0">
              <a:buNone/>
            </a:pPr>
            <a:endParaRPr lang="nb-NO" sz="800" dirty="0"/>
          </a:p>
          <a:p>
            <a:endParaRPr lang="nb-NO" sz="2000" dirty="0" smtClean="0"/>
          </a:p>
          <a:p>
            <a:endParaRPr lang="nb-NO" sz="2000" dirty="0" smtClean="0"/>
          </a:p>
          <a:p>
            <a:endParaRPr lang="nb-NO" sz="2000" dirty="0" smtClean="0"/>
          </a:p>
          <a:p>
            <a:endParaRPr lang="nb-NO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E1A9C7-A1C3-4161-BC40-D47E0EF5DD37}" type="datetime1">
              <a:rPr lang="nb-NO" altLang="nb-NO" smtClean="0"/>
              <a:t>13.06.2017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F76B7-9E9B-4344-8FCE-B8D1DA942B90}" type="slidenum">
              <a:rPr lang="en-US" altLang="nb-NO" smtClean="0"/>
              <a:pPr>
                <a:defRPr/>
              </a:pPr>
              <a:t>5</a:t>
            </a:fld>
            <a:endParaRPr lang="en-US" altLang="nb-NO" dirty="0"/>
          </a:p>
        </p:txBody>
      </p:sp>
    </p:spTree>
    <p:extLst>
      <p:ext uri="{BB962C8B-B14F-4D97-AF65-F5344CB8AC3E}">
        <p14:creationId xmlns:p14="http://schemas.microsoft.com/office/powerpoint/2010/main" val="379326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548680"/>
            <a:ext cx="7921625" cy="936104"/>
          </a:xfrm>
        </p:spPr>
        <p:txBody>
          <a:bodyPr/>
          <a:lstStyle/>
          <a:p>
            <a:r>
              <a:rPr lang="nb-NO" dirty="0"/>
              <a:t>Videre prosess og implementering av endringer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12776"/>
            <a:ext cx="7924800" cy="4683224"/>
          </a:xfrm>
        </p:spPr>
        <p:txBody>
          <a:bodyPr/>
          <a:lstStyle/>
          <a:p>
            <a:pPr lvl="0"/>
            <a:r>
              <a:rPr lang="nb-NO" sz="2000" dirty="0">
                <a:solidFill>
                  <a:srgbClr val="000000"/>
                </a:solidFill>
              </a:rPr>
              <a:t>Endringene i reglementet og </a:t>
            </a:r>
            <a:r>
              <a:rPr lang="nb-NO" sz="2000" dirty="0" smtClean="0">
                <a:solidFill>
                  <a:srgbClr val="000000"/>
                </a:solidFill>
              </a:rPr>
              <a:t>plan </a:t>
            </a:r>
            <a:r>
              <a:rPr lang="nb-NO" sz="2000" dirty="0">
                <a:solidFill>
                  <a:srgbClr val="000000"/>
                </a:solidFill>
              </a:rPr>
              <a:t>for innføring </a:t>
            </a:r>
            <a:r>
              <a:rPr lang="nb-NO" sz="2000" dirty="0" smtClean="0">
                <a:solidFill>
                  <a:srgbClr val="000000"/>
                </a:solidFill>
              </a:rPr>
              <a:t>er presentert </a:t>
            </a:r>
            <a:r>
              <a:rPr lang="nb-NO" sz="2000" dirty="0">
                <a:solidFill>
                  <a:srgbClr val="000000"/>
                </a:solidFill>
              </a:rPr>
              <a:t>i følgende fora:</a:t>
            </a:r>
          </a:p>
          <a:p>
            <a:pPr lvl="2"/>
            <a:r>
              <a:rPr lang="nb-NO" dirty="0">
                <a:solidFill>
                  <a:srgbClr val="000000"/>
                </a:solidFill>
              </a:rPr>
              <a:t>IT-ledernettverket, </a:t>
            </a:r>
            <a:r>
              <a:rPr lang="nb-NO" dirty="0" smtClean="0">
                <a:solidFill>
                  <a:srgbClr val="000000"/>
                </a:solidFill>
              </a:rPr>
              <a:t>direktørnettverket</a:t>
            </a:r>
            <a:r>
              <a:rPr lang="nb-NO" dirty="0">
                <a:solidFill>
                  <a:srgbClr val="000000"/>
                </a:solidFill>
              </a:rPr>
              <a:t>, </a:t>
            </a:r>
            <a:r>
              <a:rPr lang="nb-NO" dirty="0" smtClean="0">
                <a:solidFill>
                  <a:srgbClr val="000000"/>
                </a:solidFill>
              </a:rPr>
              <a:t>nettverk </a:t>
            </a:r>
            <a:r>
              <a:rPr lang="nb-NO" dirty="0">
                <a:solidFill>
                  <a:srgbClr val="000000"/>
                </a:solidFill>
              </a:rPr>
              <a:t>for administrative ledere og personalnettverket</a:t>
            </a:r>
          </a:p>
          <a:p>
            <a:endParaRPr lang="nb-NO" sz="2000" dirty="0" smtClean="0"/>
          </a:p>
          <a:p>
            <a:r>
              <a:rPr lang="nb-NO" sz="2000" dirty="0" smtClean="0"/>
              <a:t>Plan </a:t>
            </a:r>
            <a:r>
              <a:rPr lang="nb-NO" sz="2000" dirty="0"/>
              <a:t>for innføring av stans av automatisk videresending av e-post </a:t>
            </a:r>
            <a:endParaRPr lang="nb-NO" sz="2000" dirty="0" smtClean="0"/>
          </a:p>
          <a:p>
            <a:pPr lvl="1"/>
            <a:r>
              <a:rPr lang="nb-NO" sz="1700" dirty="0"/>
              <a:t>V</a:t>
            </a:r>
            <a:r>
              <a:rPr lang="nb-NO" sz="1700" dirty="0" smtClean="0"/>
              <a:t>arsel sendt ut </a:t>
            </a:r>
            <a:r>
              <a:rPr lang="nb-NO" sz="1700" b="1" dirty="0" smtClean="0"/>
              <a:t>7. juni</a:t>
            </a:r>
          </a:p>
          <a:p>
            <a:pPr lvl="1"/>
            <a:r>
              <a:rPr lang="nb-NO" sz="1700" dirty="0" smtClean="0"/>
              <a:t>Funksjonen skrus av for de aktuelle brukerne </a:t>
            </a:r>
            <a:r>
              <a:rPr lang="nb-NO" sz="1700" b="1" dirty="0" smtClean="0"/>
              <a:t>1. september</a:t>
            </a:r>
            <a:endParaRPr lang="nb-NO" sz="1700" b="1" dirty="0"/>
          </a:p>
          <a:p>
            <a:endParaRPr lang="nb-NO" sz="2000" dirty="0" smtClean="0"/>
          </a:p>
          <a:p>
            <a:r>
              <a:rPr lang="nb-NO" sz="2000" dirty="0"/>
              <a:t>K</a:t>
            </a:r>
            <a:r>
              <a:rPr lang="nb-NO" sz="2000" dirty="0" smtClean="0"/>
              <a:t>ommunikasjon med brukerne</a:t>
            </a:r>
            <a:endParaRPr lang="nb-NO" sz="2000" dirty="0"/>
          </a:p>
          <a:p>
            <a:pPr lvl="1"/>
            <a:r>
              <a:rPr lang="nb-NO" sz="1700" dirty="0"/>
              <a:t>Informasjonsnettside </a:t>
            </a:r>
            <a:r>
              <a:rPr lang="nb-NO" sz="1700" dirty="0" smtClean="0"/>
              <a:t>utarbeidet</a:t>
            </a:r>
          </a:p>
          <a:p>
            <a:pPr lvl="1"/>
            <a:r>
              <a:rPr lang="nb-NO" sz="1700" dirty="0" smtClean="0"/>
              <a:t>Nyhetssak </a:t>
            </a:r>
            <a:r>
              <a:rPr lang="nb-NO" sz="1700" dirty="0"/>
              <a:t>på nettsidene </a:t>
            </a:r>
            <a:endParaRPr lang="nb-NO" sz="1700" dirty="0" smtClean="0"/>
          </a:p>
          <a:p>
            <a:pPr lvl="1"/>
            <a:r>
              <a:rPr lang="nb-NO" sz="1700" dirty="0" smtClean="0"/>
              <a:t>Mottak av spørsmål og tilbakemeldinger ved USIT</a:t>
            </a:r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50FE72-2DBB-427C-A6A6-B04EC9CDF915}" type="datetime1">
              <a:rPr lang="nb-NO" altLang="nb-NO" smtClean="0">
                <a:solidFill>
                  <a:srgbClr val="808080"/>
                </a:solidFill>
              </a:rPr>
              <a:pPr>
                <a:defRPr/>
              </a:pPr>
              <a:t>13.06.2017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F76B7-9E9B-4344-8FCE-B8D1DA942B90}" type="slidenum">
              <a:rPr lang="en-US" altLang="nb-NO" smtClean="0">
                <a:solidFill>
                  <a:srgbClr val="808080"/>
                </a:solidFill>
              </a:rPr>
              <a:pPr>
                <a:defRPr/>
              </a:pPr>
              <a:t>6</a:t>
            </a:fld>
            <a:endParaRPr lang="en-US" altLang="nb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21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548681"/>
            <a:ext cx="7921625" cy="671995"/>
          </a:xfrm>
        </p:spPr>
        <p:txBody>
          <a:bodyPr/>
          <a:lstStyle/>
          <a:p>
            <a:r>
              <a:rPr lang="nb-NO" dirty="0" smtClean="0"/>
              <a:t>Informasjon og veiledning</a:t>
            </a:r>
            <a:endParaRPr lang="nb-NO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20676"/>
            <a:ext cx="7698432" cy="508864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50FE72-2DBB-427C-A6A6-B04EC9CDF915}" type="datetime1">
              <a:rPr lang="nb-NO" altLang="nb-NO" smtClean="0"/>
              <a:pPr>
                <a:defRPr/>
              </a:pPr>
              <a:t>13.06.2017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F76B7-9E9B-4344-8FCE-B8D1DA942B90}" type="slidenum">
              <a:rPr lang="en-US" altLang="nb-NO" smtClean="0"/>
              <a:pPr>
                <a:defRPr/>
              </a:pPr>
              <a:t>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05182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it2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26277</TotalTime>
  <Words>355</Words>
  <Application>Microsoft Office PowerPoint</Application>
  <PresentationFormat>Skjermfremvisning (4:3)</PresentationFormat>
  <Paragraphs>77</Paragraphs>
  <Slides>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8" baseType="lpstr">
      <vt:lpstr>usit2</vt:lpstr>
      <vt:lpstr>Revidert reglement for elektronisk kommunikasjon</vt:lpstr>
      <vt:lpstr>Bakgrunn for revisjon</vt:lpstr>
      <vt:lpstr>Presisering av en allerede gjeldende regel</vt:lpstr>
      <vt:lpstr>Juridiske, IT-sikkerhetsmessige og praktiske begrensninger</vt:lpstr>
      <vt:lpstr>Prosessen frem til nå</vt:lpstr>
      <vt:lpstr>Videre prosess og implementering av endringer</vt:lpstr>
      <vt:lpstr>Informasjon og veiledning</vt:lpstr>
    </vt:vector>
  </TitlesOfParts>
  <Company>UiO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Personopplysninger og UiO-rutiner</dc:title>
  <dc:creator>Morten Opsal, rådgiver</dc:creator>
  <cp:lastModifiedBy>Linda Valdø-Schwarz</cp:lastModifiedBy>
  <cp:revision>252</cp:revision>
  <cp:lastPrinted>2015-04-14T13:08:50Z</cp:lastPrinted>
  <dcterms:created xsi:type="dcterms:W3CDTF">2007-06-19T08:26:46Z</dcterms:created>
  <dcterms:modified xsi:type="dcterms:W3CDTF">2017-06-13T10:48:32Z</dcterms:modified>
</cp:coreProperties>
</file>