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4" r:id="rId4"/>
    <p:sldId id="258" r:id="rId5"/>
    <p:sldId id="270" r:id="rId6"/>
    <p:sldId id="259" r:id="rId7"/>
    <p:sldId id="268" r:id="rId8"/>
    <p:sldId id="260" r:id="rId9"/>
    <p:sldId id="263" r:id="rId10"/>
    <p:sldId id="269" r:id="rId11"/>
    <p:sldId id="26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>
      <p:cViewPr>
        <p:scale>
          <a:sx n="114" d="100"/>
          <a:sy n="114" d="100"/>
        </p:scale>
        <p:origin x="-2286" y="1638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2DAD57D-4624-C74A-8E35-C265389C944C}" type="datetime1">
              <a:rPr lang="nb-NO"/>
              <a:pPr>
                <a:defRPr/>
              </a:pPr>
              <a:t>14.06.2017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785CABB-1C2C-DB4F-8558-4F1EF3451F1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39881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7E57234-840E-5340-880E-DD28C29AE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040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CB7594-511D-E346-BF5A-BAEE38666E69}" type="slidenum">
              <a:rPr lang="en-US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E5AF1-F5BA-8A44-9829-031206287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2FEC2-21DE-7E42-A9CB-3BF128D20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3E941-EC9C-FA4A-B4F0-929652554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59EF0-BF5C-5A41-BF91-EC18776DF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0A46E-1270-D647-94BA-7AA17620E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3CC2B-91FF-F545-AD9D-CC5C65FFC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070F2-3EE4-9D4D-ABD5-187D04A81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3EEB9-8E97-9D4E-817F-D3C3D5273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68C6A-3898-184A-B5F5-C457528ED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93ED0-4B6A-7844-A6A6-6D9F5FEE7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dirty="0" err="1" smtClean="0"/>
            </a:lvl1pPr>
          </a:lstStyle>
          <a:p>
            <a:pPr>
              <a:defRPr/>
            </a:pPr>
            <a:r>
              <a:rPr lang="en-US"/>
              <a:t>Tema Powerpoint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33E7C5BC-CB8A-C04A-B363-73AB26A02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iO_A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04800" y="228600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sz="3600" dirty="0" smtClean="0"/>
              <a:t>Mellomoppgjøret 2017</a:t>
            </a:r>
            <a:endParaRPr lang="nb-NO" sz="36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nb-NO" sz="2000" dirty="0" err="1" smtClean="0"/>
              <a:t>KMDs</a:t>
            </a:r>
            <a:r>
              <a:rPr lang="nb-NO" sz="2000" dirty="0" smtClean="0"/>
              <a:t> nettside: </a:t>
            </a:r>
          </a:p>
          <a:p>
            <a:r>
              <a:rPr lang="nb-NO" sz="1400" dirty="0"/>
              <a:t>https://www.regjeringen.no/no/tema/arbeidsliv/Statlig-arbeidsgiverpolitikk/lonn-og-tariff-i-staten/lonnsoppgjoret-2017/id2545837/s </a:t>
            </a:r>
            <a:r>
              <a:rPr lang="nb-NO" sz="1400" dirty="0" smtClean="0"/>
              <a:t>nettside</a:t>
            </a:r>
            <a:endParaRPr lang="nb-NO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696200" cy="1006624"/>
          </a:xfrm>
        </p:spPr>
        <p:txBody>
          <a:bodyPr/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Standardtekster og rutiner forts. </a:t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Lite </a:t>
            </a:r>
            <a:r>
              <a:rPr lang="nb-NO" dirty="0"/>
              <a:t>behov </a:t>
            </a:r>
            <a:r>
              <a:rPr lang="nb-NO" dirty="0" smtClean="0"/>
              <a:t>for å endre arbeidsprosesser</a:t>
            </a:r>
            <a:endParaRPr lang="nb-NO" dirty="0"/>
          </a:p>
          <a:p>
            <a:r>
              <a:rPr lang="nb-NO" dirty="0"/>
              <a:t>Maler og rutiner oppdatert i løpet av </a:t>
            </a:r>
            <a:r>
              <a:rPr lang="nb-NO" dirty="0" smtClean="0"/>
              <a:t>uka</a:t>
            </a:r>
          </a:p>
          <a:p>
            <a:r>
              <a:rPr lang="nb-NO" dirty="0" smtClean="0"/>
              <a:t>Eksempel arbeidsavtale: </a:t>
            </a:r>
          </a:p>
          <a:p>
            <a:pPr marL="0" indent="0">
              <a:buNone/>
            </a:pPr>
            <a:r>
              <a:rPr lang="nb-NO" sz="1600" dirty="0" smtClean="0"/>
              <a:t>Ikke lenger behov for denne: </a:t>
            </a:r>
          </a:p>
          <a:p>
            <a:pPr marL="0" indent="0">
              <a:buNone/>
            </a:pPr>
            <a:r>
              <a:rPr lang="nb-NO" sz="1100" b="1" i="1" dirty="0" smtClean="0"/>
              <a:t>VELG </a:t>
            </a:r>
            <a:r>
              <a:rPr lang="nb-NO" sz="1100" b="1" i="1" dirty="0"/>
              <a:t>ET AV ALTERNATIVENE UNDER, DET SOM IKKE VELGES STRYKES</a:t>
            </a:r>
            <a:endParaRPr lang="nb-NO" sz="1100" dirty="0"/>
          </a:p>
          <a:p>
            <a:pPr marL="0" indent="0">
              <a:buNone/>
            </a:pPr>
            <a:r>
              <a:rPr lang="nb-NO" sz="1100" b="1" i="1" dirty="0" smtClean="0"/>
              <a:t>ALTERNATIV </a:t>
            </a:r>
            <a:r>
              <a:rPr lang="nb-NO" sz="1100" b="1" i="1" dirty="0"/>
              <a:t>1</a:t>
            </a:r>
            <a:r>
              <a:rPr lang="nb-NO" sz="1100" i="1" dirty="0"/>
              <a:t> (DERSOM FAGFORENINGSTILHØRIGHET ER KJENT)</a:t>
            </a:r>
            <a:endParaRPr lang="nb-NO" sz="1100" dirty="0"/>
          </a:p>
          <a:p>
            <a:pPr marL="0" indent="0">
              <a:buNone/>
            </a:pPr>
            <a:endParaRPr lang="nb-NO" sz="1100" dirty="0"/>
          </a:p>
          <a:p>
            <a:pPr marL="0" indent="0">
              <a:buNone/>
            </a:pPr>
            <a:r>
              <a:rPr lang="nb-NO" sz="1100" dirty="0" smtClean="0"/>
              <a:t>Brutto </a:t>
            </a:r>
            <a:r>
              <a:rPr lang="nb-NO" sz="1100" dirty="0"/>
              <a:t>lønn kr ............... pr år		(Lønnstrinn:      )</a:t>
            </a:r>
          </a:p>
          <a:p>
            <a:pPr marL="0" indent="0">
              <a:buNone/>
            </a:pPr>
            <a:r>
              <a:rPr lang="nb-NO" sz="1100" dirty="0"/>
              <a:t> </a:t>
            </a:r>
            <a:endParaRPr lang="nb-NO" sz="1100" dirty="0" smtClean="0"/>
          </a:p>
          <a:p>
            <a:pPr marL="0" indent="0">
              <a:buNone/>
            </a:pPr>
            <a:r>
              <a:rPr lang="nb-NO" sz="1100" b="1" i="1" dirty="0" smtClean="0"/>
              <a:t>ALTERNATIV </a:t>
            </a:r>
            <a:r>
              <a:rPr lang="nb-NO" sz="1100" b="1" i="1" dirty="0"/>
              <a:t>2</a:t>
            </a:r>
            <a:r>
              <a:rPr lang="nb-NO" sz="1100" i="1" dirty="0"/>
              <a:t> (DERSOM FAGFORENINGSTILHØRIGHET IKKE ER KJENT)</a:t>
            </a:r>
            <a:endParaRPr lang="nb-NO" sz="1100" dirty="0"/>
          </a:p>
          <a:p>
            <a:pPr marL="0" indent="0">
              <a:buNone/>
            </a:pPr>
            <a:r>
              <a:rPr lang="nb-NO" sz="1100" dirty="0"/>
              <a:t> </a:t>
            </a:r>
          </a:p>
          <a:p>
            <a:pPr marL="0" indent="0">
              <a:buNone/>
            </a:pPr>
            <a:r>
              <a:rPr lang="nb-NO" sz="1100" dirty="0"/>
              <a:t>Årslønn utgjør minimum kr……….……., men det kan være aktuelt med noe oppjustering dersom tilpasning til tariffavtale krever det.</a:t>
            </a:r>
          </a:p>
          <a:p>
            <a:pPr lvl="2"/>
            <a:r>
              <a:rPr lang="nb-NO" sz="300" dirty="0"/>
              <a:t>  </a:t>
            </a:r>
            <a:endParaRPr lang="nb-NO" sz="1100" dirty="0" smtClean="0"/>
          </a:p>
          <a:p>
            <a:pPr marL="0" indent="0">
              <a:buNone/>
            </a:pPr>
            <a:r>
              <a:rPr lang="nb-NO" sz="1600" dirty="0" smtClean="0"/>
              <a:t>Ny tekst: Brutto </a:t>
            </a:r>
            <a:r>
              <a:rPr lang="nb-NO" sz="1600" dirty="0"/>
              <a:t>lønn kr ............... pr år				</a:t>
            </a:r>
          </a:p>
          <a:p>
            <a:endParaRPr lang="nb-NO" sz="1600" dirty="0"/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5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Lokale forhandlinger høsten 2017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Skal være ferdig 31. oktober for begge avtalene</a:t>
            </a:r>
          </a:p>
          <a:p>
            <a:r>
              <a:rPr lang="nb-NO" dirty="0" smtClean="0"/>
              <a:t>To separate forhandlingsløp</a:t>
            </a:r>
          </a:p>
          <a:p>
            <a:r>
              <a:rPr lang="nb-NO" dirty="0" smtClean="0"/>
              <a:t>Utveksling av krav i september, forhandlinger gjennom oktober</a:t>
            </a:r>
          </a:p>
          <a:p>
            <a:r>
              <a:rPr lang="nb-NO" dirty="0" smtClean="0"/>
              <a:t>Ulik </a:t>
            </a:r>
            <a:r>
              <a:rPr lang="nb-NO" dirty="0"/>
              <a:t>virkningsdato: </a:t>
            </a:r>
          </a:p>
          <a:p>
            <a:pPr lvl="1"/>
            <a:r>
              <a:rPr lang="nb-NO" dirty="0"/>
              <a:t>1. juli for LO, YS, </a:t>
            </a:r>
            <a:r>
              <a:rPr lang="nb-NO" dirty="0" err="1"/>
              <a:t>Unio</a:t>
            </a:r>
            <a:endParaRPr lang="nb-NO" dirty="0"/>
          </a:p>
          <a:p>
            <a:pPr lvl="1"/>
            <a:r>
              <a:rPr lang="nb-NO" dirty="0"/>
              <a:t>1. oktober for </a:t>
            </a:r>
            <a:r>
              <a:rPr lang="nb-NO" dirty="0" smtClean="0"/>
              <a:t>Akademikerne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4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nb-NO" smtClean="0"/>
              <a:t>11. april 2011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Ny Powerpoint mal 2011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8B04D6-7A10-FA4C-9545-7568653F50F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Mellomoppgjør</a:t>
            </a:r>
            <a:endParaRPr lang="nb-NO" dirty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Tariffperioden er 1. mai 2016 – 30. april 2018</a:t>
            </a:r>
          </a:p>
          <a:p>
            <a:pPr eaLnBrk="1" hangingPunct="1"/>
            <a:endParaRPr lang="nb-NO" dirty="0" smtClean="0"/>
          </a:p>
          <a:p>
            <a:pPr eaLnBrk="1" hangingPunct="1"/>
            <a:r>
              <a:rPr lang="nb-NO" dirty="0" smtClean="0"/>
              <a:t>Mellomoppgjøret har gitt reguleringer i begge hovedtariffavtaler fra 1. mai 2017</a:t>
            </a:r>
          </a:p>
          <a:p>
            <a:pPr eaLnBrk="1" hangingPunct="1"/>
            <a:endParaRPr lang="nb-NO" dirty="0"/>
          </a:p>
          <a:p>
            <a:pPr eaLnBrk="1" hangingPunct="1"/>
            <a:r>
              <a:rPr lang="nb-NO" dirty="0" smtClean="0"/>
              <a:t>Lik årslønnsvekst (ramme 2,4 %), men ulik profil</a:t>
            </a:r>
          </a:p>
          <a:p>
            <a:pPr eaLnBrk="1" hangingPunct="1"/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Hvilken avtale?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Medlemskap pr. 1. mai 2016 avgjør</a:t>
            </a:r>
          </a:p>
          <a:p>
            <a:r>
              <a:rPr lang="nb-NO" dirty="0" smtClean="0"/>
              <a:t>Hvis endrer organisasjonstilknytning: følger samme avtale ut tariffperioden (30. april 2018)</a:t>
            </a:r>
          </a:p>
          <a:p>
            <a:r>
              <a:rPr lang="nb-NO" dirty="0" smtClean="0"/>
              <a:t>Uorganiserte følger den tariffavtalen som omfatter flest, dvs. avtalen med LO Stat, YS Stat og </a:t>
            </a:r>
            <a:r>
              <a:rPr lang="nb-NO" dirty="0" err="1" smtClean="0"/>
              <a:t>Unio</a:t>
            </a:r>
            <a:endParaRPr lang="nb-NO" dirty="0" smtClean="0"/>
          </a:p>
          <a:p>
            <a:r>
              <a:rPr lang="nb-NO" dirty="0" smtClean="0"/>
              <a:t>Uorganiserte er ikke bundet ut tariffperioden, innmelding får virkning fra første dag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Hovedtariffavtalen med LO Stat, YS Stat og </a:t>
            </a:r>
            <a:r>
              <a:rPr lang="nb-NO" dirty="0" err="1" smtClean="0"/>
              <a:t>Unio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Generelt tillegg på </a:t>
            </a:r>
            <a:r>
              <a:rPr lang="nb-NO" dirty="0" err="1" smtClean="0"/>
              <a:t>hovedlønnstabellen</a:t>
            </a:r>
            <a:r>
              <a:rPr lang="nb-NO" dirty="0" smtClean="0"/>
              <a:t> fra   1. mai (0,33 %)</a:t>
            </a:r>
          </a:p>
          <a:p>
            <a:r>
              <a:rPr lang="nb-NO" dirty="0" smtClean="0"/>
              <a:t>Lønnsramme 2, 3 og 4 løftes med ett </a:t>
            </a:r>
            <a:r>
              <a:rPr lang="nb-NO" dirty="0" err="1" smtClean="0"/>
              <a:t>ltr</a:t>
            </a:r>
            <a:r>
              <a:rPr lang="nb-NO" dirty="0" smtClean="0"/>
              <a:t> </a:t>
            </a:r>
          </a:p>
          <a:p>
            <a:r>
              <a:rPr lang="nb-NO" dirty="0" smtClean="0"/>
              <a:t>0,8 % av lønnsmassen satt av til </a:t>
            </a:r>
            <a:r>
              <a:rPr lang="nb-NO" dirty="0"/>
              <a:t>lokale forhandlinger </a:t>
            </a:r>
            <a:r>
              <a:rPr lang="nb-NO" dirty="0" smtClean="0"/>
              <a:t>(65 % prosent av den disponible rammen)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11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Det generelle tillegget for månedslønte og timelønte i tariffområdet YS/</a:t>
            </a:r>
            <a:r>
              <a:rPr lang="nb-NO" dirty="0" err="1"/>
              <a:t>Unio</a:t>
            </a:r>
            <a:r>
              <a:rPr lang="nb-NO" dirty="0"/>
              <a:t>/LO ble etterbetalt på korrigeringskjøringen i mai </a:t>
            </a:r>
            <a:r>
              <a:rPr lang="nb-NO" dirty="0" smtClean="0"/>
              <a:t>2017</a:t>
            </a:r>
          </a:p>
          <a:p>
            <a:r>
              <a:rPr lang="nb-NO" dirty="0" smtClean="0"/>
              <a:t>Etterbetaling </a:t>
            </a:r>
            <a:r>
              <a:rPr lang="nb-NO" dirty="0"/>
              <a:t>for lærlinger og unge arbeidere kom på </a:t>
            </a:r>
            <a:r>
              <a:rPr lang="nb-NO" dirty="0" err="1"/>
              <a:t>junilønnen</a:t>
            </a:r>
            <a:r>
              <a:rPr lang="nb-NO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5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Hovedtariffavtalen med Akademikerne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696200" cy="4184104"/>
          </a:xfrm>
        </p:spPr>
        <p:txBody>
          <a:bodyPr/>
          <a:lstStyle/>
          <a:p>
            <a:r>
              <a:rPr lang="nb-NO" dirty="0" err="1" smtClean="0"/>
              <a:t>Hovedlønnstabellen</a:t>
            </a:r>
            <a:r>
              <a:rPr lang="nb-NO" dirty="0" smtClean="0"/>
              <a:t> (a-tabellen) utgår</a:t>
            </a:r>
          </a:p>
          <a:p>
            <a:r>
              <a:rPr lang="nb-NO" dirty="0" smtClean="0"/>
              <a:t>Minstelønn for stipendiater blir 436 900 kr</a:t>
            </a:r>
          </a:p>
          <a:p>
            <a:r>
              <a:rPr lang="nb-NO" dirty="0" smtClean="0"/>
              <a:t>I </a:t>
            </a:r>
            <a:r>
              <a:rPr lang="nb-NO" dirty="0"/>
              <a:t>g</a:t>
            </a:r>
            <a:r>
              <a:rPr lang="nb-NO" dirty="0" smtClean="0"/>
              <a:t>odskrivingsregel for arbeidstagere med høyere utdanning i HTA § 5 endres minstelønn til 420 000 kr</a:t>
            </a:r>
          </a:p>
          <a:p>
            <a:r>
              <a:rPr lang="nb-NO" dirty="0"/>
              <a:t>Hele disponibel ramme til lokale forhandlinger</a:t>
            </a:r>
          </a:p>
          <a:p>
            <a:r>
              <a:rPr lang="nb-NO" dirty="0" smtClean="0"/>
              <a:t>Lønnsrammene konverteres til å gi et prosentpåslag ved ansiennitetsopprykk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8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Eksempel: lønnsramme Akademikerne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7812732" cy="439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714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Felles for begge avtaler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Timelønnstabellen (c-tabellen) utgår</a:t>
            </a:r>
          </a:p>
          <a:p>
            <a:r>
              <a:rPr lang="nb-NO" dirty="0" smtClean="0"/>
              <a:t>Lønnsramme 25 og 45 slettes</a:t>
            </a:r>
          </a:p>
          <a:p>
            <a:r>
              <a:rPr lang="nb-NO" dirty="0" smtClean="0"/>
              <a:t>En del stillingskoder som ikke er i bruk utgår</a:t>
            </a:r>
          </a:p>
          <a:p>
            <a:r>
              <a:rPr lang="nb-NO" dirty="0" smtClean="0"/>
              <a:t>Enighet om å fortsette arbeidet med å modernisere lønnssystemet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6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Praktiske konsekvenser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b-NO" dirty="0" smtClean="0"/>
              <a:t>Lønnsfastsetting i kronebeløp for Akademikerne</a:t>
            </a:r>
          </a:p>
          <a:p>
            <a:r>
              <a:rPr lang="nb-NO" dirty="0" smtClean="0"/>
              <a:t>Lønnssystemet må tilpasses til ulikheter i lønnstabell og lønnsplanhefter</a:t>
            </a:r>
          </a:p>
          <a:p>
            <a:r>
              <a:rPr lang="nb-NO" dirty="0" smtClean="0"/>
              <a:t>En del mindre justeringer i brevmaler og skjema gjøres i samarbeid med Personalrutineforvaltningen</a:t>
            </a:r>
          </a:p>
          <a:p>
            <a:pPr lvl="1"/>
            <a:r>
              <a:rPr lang="nb-NO" dirty="0" smtClean="0"/>
              <a:t>Handler i stor grad om begrepsbruk lønnstrinn/lønn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11. april 2011</a:t>
            </a:r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Ny Powerpoint mal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3E941-EC9C-FA4A-B4F0-9296525549A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67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st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</Template>
  <TotalTime>157</TotalTime>
  <Words>475</Words>
  <Application>Microsoft Office PowerPoint</Application>
  <PresentationFormat>On-screen Show (4:3)</PresentationFormat>
  <Paragraphs>91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test</vt:lpstr>
      <vt:lpstr>Mellomoppgjøret 2017</vt:lpstr>
      <vt:lpstr>Mellomoppgjør</vt:lpstr>
      <vt:lpstr>Hvilken avtale?</vt:lpstr>
      <vt:lpstr>Hovedtariffavtalen med LO Stat, YS Stat og Unio</vt:lpstr>
      <vt:lpstr>PowerPoint Presentation</vt:lpstr>
      <vt:lpstr>Hovedtariffavtalen med Akademikerne</vt:lpstr>
      <vt:lpstr>Eksempel: lønnsramme Akademikerne</vt:lpstr>
      <vt:lpstr>Felles for begge avtaler</vt:lpstr>
      <vt:lpstr>Praktiske konsekvenser</vt:lpstr>
      <vt:lpstr> Standardtekster og rutiner forts.  </vt:lpstr>
      <vt:lpstr>Lokale forhandlinger høsten 2017</vt:lpstr>
    </vt:vector>
  </TitlesOfParts>
  <Company>Universitetet i Oslo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Mellomoppgjøret 2017</dc:title>
  <dc:creator>Mari Theodorsen</dc:creator>
  <cp:lastModifiedBy>Linda Valdø-Schwarz</cp:lastModifiedBy>
  <cp:revision>19</cp:revision>
  <dcterms:created xsi:type="dcterms:W3CDTF">2017-05-26T17:06:06Z</dcterms:created>
  <dcterms:modified xsi:type="dcterms:W3CDTF">2017-06-14T06:34:41Z</dcterms:modified>
</cp:coreProperties>
</file>