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0" r:id="rId9"/>
  </p:sldIdLst>
  <p:sldSz cx="12192000" cy="6858000"/>
  <p:notesSz cx="6794500" cy="99314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41"/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Mørk stil 2 –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932" autoAdjust="0"/>
  </p:normalViewPr>
  <p:slideViewPr>
    <p:cSldViewPr snapToGrid="0">
      <p:cViewPr varScale="1">
        <p:scale>
          <a:sx n="64" d="100"/>
          <a:sy n="64" d="100"/>
        </p:scale>
        <p:origin x="8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addin_colorbox</a:t>
            </a:r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addin_title</a:t>
            </a:r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addin_text</a:t>
            </a:r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addin_image</a:t>
            </a:r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addin_logo</a:t>
            </a:r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addin_colorbox</a:t>
            </a:r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addin_title</a:t>
            </a:r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addin_text</a:t>
            </a:r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addin_image</a:t>
            </a:r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addin_logo</a:t>
            </a:r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smtClean="0"/>
              <a:t>Rediger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tekst 4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25" y="2748960"/>
            <a:ext cx="5716962" cy="2051640"/>
          </a:xfrm>
        </p:spPr>
        <p:txBody>
          <a:bodyPr/>
          <a:lstStyle/>
          <a:p>
            <a:r>
              <a:rPr lang="nb-NO" sz="3200" b="1" dirty="0" smtClean="0"/>
              <a:t>Status - arbeid utland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2400" dirty="0"/>
              <a:t/>
            </a:r>
            <a:br>
              <a:rPr lang="nb-NO" sz="2400" dirty="0"/>
            </a:br>
            <a:r>
              <a:rPr lang="nb-NO" sz="3200" dirty="0" smtClean="0"/>
              <a:t/>
            </a:r>
            <a:br>
              <a:rPr lang="nb-NO" sz="3200" dirty="0" smtClean="0"/>
            </a:br>
            <a:endParaRPr lang="en-US" sz="2800" dirty="0"/>
          </a:p>
        </p:txBody>
      </p:sp>
      <p:sp>
        <p:nvSpPr>
          <p:cNvPr id="43" name="Undertittel 4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Tone Elstad</a:t>
            </a:r>
          </a:p>
          <a:p>
            <a:r>
              <a:rPr lang="nb-NO" dirty="0" smtClean="0"/>
              <a:t>Avdeling for organisasjon- og personal</a:t>
            </a:r>
          </a:p>
          <a:p>
            <a:endParaRPr lang="nb-NO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800" y="5743519"/>
            <a:ext cx="5716962" cy="226283"/>
          </a:xfrm>
        </p:spPr>
        <p:txBody>
          <a:bodyPr/>
          <a:lstStyle/>
          <a:p>
            <a:r>
              <a:rPr lang="en-US" b="1" dirty="0" smtClean="0"/>
              <a:t>PK-</a:t>
            </a:r>
            <a:r>
              <a:rPr lang="en-US" b="1" dirty="0" err="1" smtClean="0"/>
              <a:t>nettverk</a:t>
            </a:r>
            <a:r>
              <a:rPr lang="en-US" b="1" dirty="0" smtClean="0"/>
              <a:t> 1. </a:t>
            </a:r>
            <a:r>
              <a:rPr lang="en-US" b="1" dirty="0" err="1" smtClean="0"/>
              <a:t>februar</a:t>
            </a:r>
            <a:r>
              <a:rPr lang="en-US" b="1" dirty="0" smtClean="0"/>
              <a:t> 2023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4" name="Plassholder for tekst 4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" b="13"/>
          <a:stretch>
            <a:fillRect/>
          </a:stretch>
        </p:blipFill>
        <p:spPr>
          <a:xfrm>
            <a:off x="6858000" y="1498772"/>
            <a:ext cx="3962712" cy="45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/>
          <p:cNvGrpSpPr/>
          <p:nvPr/>
        </p:nvGrpSpPr>
        <p:grpSpPr>
          <a:xfrm>
            <a:off x="6202018" y="2488179"/>
            <a:ext cx="4492503" cy="3354250"/>
            <a:chOff x="8488731" y="1119146"/>
            <a:chExt cx="3213603" cy="2547334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8731" y="1119146"/>
              <a:ext cx="3213603" cy="2547334"/>
            </a:xfrm>
            <a:prstGeom prst="rect">
              <a:avLst/>
            </a:prstGeom>
          </p:spPr>
        </p:pic>
        <p:sp>
          <p:nvSpPr>
            <p:cNvPr id="19" name="Rektangel 18"/>
            <p:cNvSpPr/>
            <p:nvPr/>
          </p:nvSpPr>
          <p:spPr>
            <a:xfrm>
              <a:off x="8878692" y="3189402"/>
              <a:ext cx="1878496" cy="47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4216" y="536141"/>
            <a:ext cx="11327295" cy="1282720"/>
          </a:xfrm>
        </p:spPr>
        <p:txBody>
          <a:bodyPr/>
          <a:lstStyle/>
          <a:p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600" b="1" dirty="0" smtClean="0">
                <a:solidFill>
                  <a:schemeClr val="accent6">
                    <a:lumMod val="50000"/>
                  </a:schemeClr>
                </a:solidFill>
              </a:rPr>
              <a:t>Status arbeid utland 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944217" y="2107096"/>
            <a:ext cx="55460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nb-NO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b-NO" sz="3200" dirty="0" smtClean="0"/>
              <a:t>Bakgrunn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b-NO" sz="3200" dirty="0" smtClean="0"/>
              <a:t>Strategi og policy</a:t>
            </a:r>
            <a:endParaRPr lang="nb-NO" sz="32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b-NO" sz="3200" dirty="0" smtClean="0"/>
              <a:t>Organisering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 smtClean="0"/>
          </a:p>
          <a:p>
            <a:pPr>
              <a:spcAft>
                <a:spcPts val="300"/>
              </a:spcAft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20945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4216" y="536141"/>
            <a:ext cx="11327295" cy="1044181"/>
          </a:xfrm>
        </p:spPr>
        <p:txBody>
          <a:bodyPr/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/>
            </a:r>
            <a:br>
              <a:rPr lang="nb-NO" sz="3200" b="1" dirty="0" smtClean="0">
                <a:solidFill>
                  <a:srgbClr val="002060"/>
                </a:solidFill>
              </a:rPr>
            </a:br>
            <a:r>
              <a:rPr lang="nb-NO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Bakgrunn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944216" y="1580322"/>
            <a:ext cx="991925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nb-NO" sz="2400" dirty="0" smtClean="0"/>
              <a:t>Omfanget </a:t>
            </a:r>
            <a:r>
              <a:rPr lang="nb-NO" sz="2400" dirty="0"/>
              <a:t>av antall vitenskapelige ansatte, oppdragstakere og gjesteforskere som utfører arbeid helt eller delvis fra utlandet </a:t>
            </a:r>
            <a:r>
              <a:rPr lang="nb-NO" sz="2400" dirty="0" smtClean="0"/>
              <a:t>har de senere årene økt betraktelig, selv </a:t>
            </a:r>
            <a:r>
              <a:rPr lang="nb-NO" sz="2400" dirty="0"/>
              <a:t>om den ansattes arbeidssted </a:t>
            </a:r>
            <a:r>
              <a:rPr lang="nb-NO" sz="2400" dirty="0" err="1" smtClean="0"/>
              <a:t>hovedsaklig</a:t>
            </a:r>
            <a:r>
              <a:rPr lang="nb-NO" sz="2400" dirty="0" smtClean="0"/>
              <a:t> er </a:t>
            </a:r>
            <a:r>
              <a:rPr lang="nb-NO" sz="2400" dirty="0"/>
              <a:t>UiO.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nb-NO" sz="2400" dirty="0" smtClean="0"/>
              <a:t>Fjernarbeid som dette utløser komplisert </a:t>
            </a:r>
            <a:r>
              <a:rPr lang="nb-NO" sz="2400" dirty="0"/>
              <a:t>internasjonalt lov- og avtaleverk knyttet til den </a:t>
            </a:r>
            <a:r>
              <a:rPr lang="nb-NO" sz="2400" dirty="0" smtClean="0"/>
              <a:t>ansattes </a:t>
            </a:r>
            <a:r>
              <a:rPr lang="nb-NO" sz="2400" dirty="0"/>
              <a:t>skatte- og </a:t>
            </a:r>
            <a:r>
              <a:rPr lang="nb-NO" sz="2400" dirty="0" smtClean="0"/>
              <a:t>trygdeforhold - og det forplikter UiO å rapportere </a:t>
            </a:r>
            <a:r>
              <a:rPr lang="nb-NO" sz="2400" dirty="0"/>
              <a:t>til internasjonale myndigheter. 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 smtClean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nb-NO" sz="2400" dirty="0" smtClean="0"/>
              <a:t>I tillegg er det utfordrende </a:t>
            </a:r>
            <a:r>
              <a:rPr lang="nb-NO" sz="2400" dirty="0"/>
              <a:t>å ivareta arbeidsgiveransvaret for oppfølging, integrering og arbeidsmiljørelaterte forhold for </a:t>
            </a:r>
            <a:r>
              <a:rPr lang="nb-NO" sz="2400" dirty="0" smtClean="0"/>
              <a:t>ansatte.</a:t>
            </a:r>
            <a:endParaRPr lang="nb-NO" sz="2400" dirty="0" smtClean="0"/>
          </a:p>
          <a:p>
            <a:pPr>
              <a:spcAft>
                <a:spcPts val="300"/>
              </a:spcAft>
            </a:pPr>
            <a:endParaRPr lang="nb-NO" sz="2400" dirty="0" smtClean="0"/>
          </a:p>
          <a:p>
            <a:pPr>
              <a:spcAft>
                <a:spcPts val="300"/>
              </a:spcAft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8537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 dirty="0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979977" y="1013791"/>
            <a:ext cx="8879639" cy="7455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nb-NO" sz="3200" b="1" dirty="0" smtClean="0">
                <a:solidFill>
                  <a:schemeClr val="accent6">
                    <a:lumMod val="75000"/>
                  </a:schemeClr>
                </a:solidFill>
              </a:rPr>
              <a:t>Strategi og policy</a:t>
            </a:r>
            <a:endParaRPr lang="nb-NO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b-NO" sz="2800" dirty="0"/>
              <a:t>O</a:t>
            </a:r>
            <a:r>
              <a:rPr lang="nb-NO" sz="2800" dirty="0" smtClean="0"/>
              <a:t>verordnet </a:t>
            </a:r>
            <a:r>
              <a:rPr lang="nb-NO" sz="2800" dirty="0"/>
              <a:t>policy </a:t>
            </a:r>
            <a:r>
              <a:rPr lang="nb-NO" sz="2800" dirty="0" smtClean="0"/>
              <a:t>for </a:t>
            </a:r>
            <a:r>
              <a:rPr lang="nb-NO" sz="2800" dirty="0"/>
              <a:t>arbeid fra </a:t>
            </a:r>
            <a:r>
              <a:rPr lang="nb-NO" sz="2800" dirty="0" smtClean="0"/>
              <a:t>utlandet</a:t>
            </a:r>
          </a:p>
          <a:p>
            <a:pPr>
              <a:spcAft>
                <a:spcPts val="300"/>
              </a:spcAft>
            </a:pPr>
            <a:endParaRPr lang="nb-NO" sz="2400" dirty="0" smtClean="0"/>
          </a:p>
          <a:p>
            <a:pPr>
              <a:spcAft>
                <a:spcPts val="300"/>
              </a:spcAft>
            </a:pPr>
            <a:r>
              <a:rPr lang="nb-NO" sz="3200" b="1" dirty="0" smtClean="0">
                <a:solidFill>
                  <a:schemeClr val="accent6">
                    <a:lumMod val="75000"/>
                  </a:schemeClr>
                </a:solidFill>
              </a:rPr>
              <a:t>Organisering</a:t>
            </a:r>
            <a:endParaRPr lang="nb-NO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b-NO" sz="2800" dirty="0" smtClean="0"/>
              <a:t>For </a:t>
            </a:r>
            <a:r>
              <a:rPr lang="nb-NO" sz="2800" dirty="0"/>
              <a:t>å ivareta UiOs forpliktelser og </a:t>
            </a:r>
            <a:r>
              <a:rPr lang="nb-NO" sz="2800" dirty="0" smtClean="0"/>
              <a:t>ansatte </a:t>
            </a:r>
            <a:r>
              <a:rPr lang="nb-NO" sz="2800" dirty="0"/>
              <a:t>og oppdragstakeres </a:t>
            </a:r>
            <a:r>
              <a:rPr lang="nb-NO" sz="2800" dirty="0" smtClean="0"/>
              <a:t>rettigheter vurderes en hensiktsmessig organisasjonsmodell for å håndtere disse kompliserte sakene.</a:t>
            </a:r>
            <a:endParaRPr lang="nb-NO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nb-NO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nb-NO" sz="3200" dirty="0" smtClean="0"/>
          </a:p>
          <a:p>
            <a:pPr>
              <a:spcAft>
                <a:spcPts val="300"/>
              </a:spcAft>
            </a:pP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 smtClean="0"/>
          </a:p>
          <a:p>
            <a:pPr>
              <a:spcAft>
                <a:spcPts val="300"/>
              </a:spcAft>
            </a:pP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 smtClean="0"/>
          </a:p>
          <a:p>
            <a:pPr>
              <a:spcAft>
                <a:spcPts val="300"/>
              </a:spcAft>
            </a:pP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872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JAJEJYK5CVUX-448798232-24</_dlc_DocId>
    <_dlc_DocIdUrl xmlns="e5e35b8c-bb2a-40e7-acd7-beed1d1f14b8">
      <Url>https://uio.sharepoint.com/sites/GrafiskUttrykk/_layouts/15/DocIdRedir.aspx?ID=JAJEJYK5CVUX-448798232-24</Url>
      <Description>JAJEJYK5CVUX-448798232-24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E5BA8C-06B1-4CFA-9518-EB6DB849D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5a9c032-1c21-4297-bc4a-1b0e359a6c15"/>
    <ds:schemaRef ds:uri="http://schemas.openxmlformats.org/package/2006/metadata/core-properties"/>
    <ds:schemaRef ds:uri="http://purl.org/dc/terms/"/>
    <ds:schemaRef ds:uri="e5e35b8c-bb2a-40e7-acd7-beed1d1f14b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D8A915-AA81-4F8E-B37E-5EA87AF7FE4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Norsk</Template>
  <TotalTime>11878</TotalTime>
  <Words>156</Words>
  <Application>Microsoft Office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Arial, sans-serif</vt:lpstr>
      <vt:lpstr>Calibri</vt:lpstr>
      <vt:lpstr>Wingdings</vt:lpstr>
      <vt:lpstr>Office-tema</vt:lpstr>
      <vt:lpstr>Status - arbeid utland    </vt:lpstr>
      <vt:lpstr> Status arbeid utland </vt:lpstr>
      <vt:lpstr> Bakgrunn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Marianne Løken</dc:creator>
  <cp:lastModifiedBy>Tone Elstad</cp:lastModifiedBy>
  <cp:revision>534</cp:revision>
  <cp:lastPrinted>2022-10-18T07:06:17Z</cp:lastPrinted>
  <dcterms:created xsi:type="dcterms:W3CDTF">2022-02-15T06:31:36Z</dcterms:created>
  <dcterms:modified xsi:type="dcterms:W3CDTF">2023-01-31T17:56:43Z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60f82c51-e997-4246-8d27-ec3536cdfe10</vt:lpwstr>
  </property>
</Properties>
</file>