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302" r:id="rId5"/>
    <p:sldId id="285" r:id="rId6"/>
    <p:sldId id="303" r:id="rId7"/>
  </p:sldIdLst>
  <p:sldSz cx="9144000" cy="5715000" type="screen16x1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E0000"/>
    <a:srgbClr val="D00000"/>
    <a:srgbClr val="D60000"/>
    <a:srgbClr val="00000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1020" y="40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A1E01-8CB3-4D53-90E8-9A4A2D7750FE}" type="datetimeFigureOut">
              <a:rPr lang="nb-NO" smtClean="0"/>
              <a:t>30.01.2023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EED2C-CBD5-43F6-A48A-83A020742CD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89979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D96F6-2701-4FA7-93D7-2234F8B8C5BF}" type="datetimeFigureOut">
              <a:rPr lang="nb-NO" smtClean="0"/>
              <a:t>30.01.2023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FE4793-8F41-48A4-AC3F-79AA8E36716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98320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svg"/><Relationship Id="rId7" Type="http://schemas.openxmlformats.org/officeDocument/2006/relationships/image" Target="../media/image9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png"/><Relationship Id="rId5" Type="http://schemas.openxmlformats.org/officeDocument/2006/relationships/image" Target="../media/image7.svg"/><Relationship Id="rId4" Type="http://schemas.openxmlformats.org/officeDocument/2006/relationships/image" Target="../media/image6.png"/><Relationship Id="rId9" Type="http://schemas.openxmlformats.org/officeDocument/2006/relationships/image" Target="../media/image11.sv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6276"/>
          <a:stretch/>
        </p:blipFill>
        <p:spPr>
          <a:xfrm>
            <a:off x="822664" y="337220"/>
            <a:ext cx="7781784" cy="5040560"/>
          </a:xfrm>
          <a:prstGeom prst="rect">
            <a:avLst/>
          </a:prstGeom>
        </p:spPr>
      </p:pic>
      <p:pic>
        <p:nvPicPr>
          <p:cNvPr id="8" name="Bild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4289011"/>
            <a:ext cx="852136" cy="852136"/>
          </a:xfrm>
          <a:prstGeom prst="rect">
            <a:avLst/>
          </a:prstGeom>
        </p:spPr>
      </p:pic>
      <p:sp>
        <p:nvSpPr>
          <p:cNvPr id="10" name="Rektangel 9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4" name="Rektangel 13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2" name="Bilde 1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  <p:sp>
        <p:nvSpPr>
          <p:cNvPr id="15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4130398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457200" y="1633364"/>
            <a:ext cx="8229600" cy="3471772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2" name="Rektangel 11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9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5329949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9" name="Rektangel 8"/>
          <p:cNvSpPr/>
          <p:nvPr userDrawn="1"/>
        </p:nvSpPr>
        <p:spPr>
          <a:xfrm>
            <a:off x="-1589" y="0"/>
            <a:ext cx="9144000" cy="385051"/>
          </a:xfrm>
          <a:prstGeom prst="rect">
            <a:avLst/>
          </a:prstGeom>
          <a:solidFill>
            <a:srgbClr val="DE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926" y="191539"/>
            <a:ext cx="1512168" cy="99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737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Forside halv UiO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 Placeholder 2" descr="Bakgrunn">
            <a:extLst>
              <a:ext uri="{FF2B5EF4-FFF2-40B4-BE49-F238E27FC236}">
                <a16:creationId xmlns:a16="http://schemas.microsoft.com/office/drawing/2014/main" id="{80CF6147-1B60-436B-ABD0-E426D3DDF3E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60981" y="0"/>
            <a:ext cx="4480466" cy="5715000"/>
          </a:xfrm>
          <a:solidFill>
            <a:schemeClr val="accent1"/>
          </a:solidFill>
        </p:spPr>
        <p:txBody>
          <a:bodyPr/>
          <a:lstStyle>
            <a:lvl1pPr marL="0" indent="0">
              <a:buNone/>
              <a:defRPr sz="150">
                <a:solidFill>
                  <a:srgbClr val="010000"/>
                </a:solidFill>
              </a:defRPr>
            </a:lvl1pPr>
          </a:lstStyle>
          <a:p>
            <a:pPr lvl="0"/>
            <a:r>
              <a:rPr lang="en-US" dirty="0"/>
              <a:t> </a:t>
            </a:r>
          </a:p>
        </p:txBody>
      </p:sp>
      <p:sp>
        <p:nvSpPr>
          <p:cNvPr id="14" name="Content Placeholder 17">
            <a:extLst>
              <a:ext uri="{FF2B5EF4-FFF2-40B4-BE49-F238E27FC236}">
                <a16:creationId xmlns:a16="http://schemas.microsoft.com/office/drawing/2014/main" id="{F839063B-4438-46C0-A11A-618196F76696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4657410" y="0"/>
            <a:ext cx="4486590" cy="5715000"/>
          </a:xfrm>
          <a:prstGeom prst="rect">
            <a:avLst/>
          </a:prstGeom>
          <a:noFill/>
        </p:spPr>
        <p:txBody>
          <a:bodyPr lIns="0" tIns="0" rIns="0" bIns="0"/>
          <a:lstStyle>
            <a:lvl1pPr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US" dirty="0"/>
          </a:p>
        </p:txBody>
      </p:sp>
      <p:sp>
        <p:nvSpPr>
          <p:cNvPr id="20" name="Text Placeholder 6" descr="Logo Universitetet i oslo">
            <a:extLst>
              <a:ext uri="{FF2B5EF4-FFF2-40B4-BE49-F238E27FC236}">
                <a16:creationId xmlns:a16="http://schemas.microsoft.com/office/drawing/2014/main" id="{36E824D8-5207-4DF5-BD9E-C1307AD980A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89584" y="318212"/>
            <a:ext cx="4214687" cy="930766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/>
            </a:lvl1pPr>
          </a:lstStyle>
          <a:p>
            <a:pPr lvl="0"/>
            <a:r>
              <a:rPr lang="nb-NO" dirty="0"/>
              <a:t> </a:t>
            </a:r>
            <a:endParaRPr lang="en-US" dirty="0"/>
          </a:p>
        </p:txBody>
      </p:sp>
      <p:sp>
        <p:nvSpPr>
          <p:cNvPr id="24" name="Subtitle 2">
            <a:extLst>
              <a:ext uri="{FF2B5EF4-FFF2-40B4-BE49-F238E27FC236}">
                <a16:creationId xmlns:a16="http://schemas.microsoft.com/office/drawing/2014/main" id="{502EFC6A-E5AE-4CDD-893A-8151185CCF9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87850" y="4332511"/>
            <a:ext cx="4287722" cy="215066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313"/>
            </a:lvl1pPr>
            <a:lvl2pPr marL="342917" indent="0" algn="ctr">
              <a:buNone/>
              <a:defRPr sz="1500"/>
            </a:lvl2pPr>
            <a:lvl3pPr marL="685835" indent="0" algn="ctr">
              <a:buNone/>
              <a:defRPr sz="1350"/>
            </a:lvl3pPr>
            <a:lvl4pPr marL="1028752" indent="0" algn="ctr">
              <a:buNone/>
              <a:defRPr sz="1200"/>
            </a:lvl4pPr>
            <a:lvl5pPr marL="1371668" indent="0" algn="ctr">
              <a:buNone/>
              <a:defRPr sz="1200"/>
            </a:lvl5pPr>
            <a:lvl6pPr marL="1714586" indent="0" algn="ctr">
              <a:buNone/>
              <a:defRPr sz="1200"/>
            </a:lvl6pPr>
            <a:lvl7pPr marL="2057503" indent="0" algn="ctr">
              <a:buNone/>
              <a:defRPr sz="1200"/>
            </a:lvl7pPr>
            <a:lvl8pPr marL="2400420" indent="0" algn="ctr">
              <a:buNone/>
              <a:defRPr sz="1200"/>
            </a:lvl8pPr>
            <a:lvl9pPr marL="2743337" indent="0" algn="ctr">
              <a:buNone/>
              <a:defRPr sz="1200"/>
            </a:lvl9pPr>
          </a:lstStyle>
          <a:p>
            <a:r>
              <a:rPr lang="nb-NO" noProof="0" dirty="0"/>
              <a:t>Navn Etternavn</a:t>
            </a:r>
          </a:p>
        </p:txBody>
      </p:sp>
      <p:sp>
        <p:nvSpPr>
          <p:cNvPr id="22" name="Text Placeholder 8">
            <a:extLst>
              <a:ext uri="{FF2B5EF4-FFF2-40B4-BE49-F238E27FC236}">
                <a16:creationId xmlns:a16="http://schemas.microsoft.com/office/drawing/2014/main" id="{38E5FEA3-8D79-4D56-9664-2703F65E1EC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87850" y="4546921"/>
            <a:ext cx="4287722" cy="188569"/>
          </a:xfrm>
        </p:spPr>
        <p:txBody>
          <a:bodyPr/>
          <a:lstStyle>
            <a:lvl1pPr marL="0" indent="0">
              <a:buNone/>
              <a:defRPr sz="1313"/>
            </a:lvl1pPr>
          </a:lstStyle>
          <a:p>
            <a:pPr lvl="0"/>
            <a:r>
              <a:rPr lang="nb-NO" dirty="0"/>
              <a:t>Tittel</a:t>
            </a:r>
            <a:endParaRPr lang="en-US" dirty="0"/>
          </a:p>
        </p:txBody>
      </p:sp>
      <p:sp>
        <p:nvSpPr>
          <p:cNvPr id="23" name="Text Placeholder 8">
            <a:extLst>
              <a:ext uri="{FF2B5EF4-FFF2-40B4-BE49-F238E27FC236}">
                <a16:creationId xmlns:a16="http://schemas.microsoft.com/office/drawing/2014/main" id="{74BFEE26-19F8-420D-B230-46123EBE4C1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87850" y="4769197"/>
            <a:ext cx="4287722" cy="188569"/>
          </a:xfrm>
        </p:spPr>
        <p:txBody>
          <a:bodyPr/>
          <a:lstStyle>
            <a:lvl1pPr marL="0" indent="0">
              <a:buNone/>
              <a:defRPr sz="1313"/>
            </a:lvl1pPr>
          </a:lstStyle>
          <a:p>
            <a:pPr lvl="0"/>
            <a:r>
              <a:rPr lang="nb-NO" dirty="0"/>
              <a:t>Universitet</a:t>
            </a:r>
            <a:endParaRPr lang="en-US" dirty="0"/>
          </a:p>
        </p:txBody>
      </p:sp>
      <p:sp>
        <p:nvSpPr>
          <p:cNvPr id="21" name="Date Placeholder 3">
            <a:extLst>
              <a:ext uri="{FF2B5EF4-FFF2-40B4-BE49-F238E27FC236}">
                <a16:creationId xmlns:a16="http://schemas.microsoft.com/office/drawing/2014/main" id="{F7CD78E4-773D-43A0-AF45-F06FF64BD1C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84278" y="5180529"/>
            <a:ext cx="4287722" cy="304271"/>
          </a:xfrm>
        </p:spPr>
        <p:txBody>
          <a:bodyPr lIns="0" tIns="0" rIns="0" bIns="0"/>
          <a:lstStyle>
            <a:lvl1pPr>
              <a:defRPr sz="1313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5" name="Text Placeholder 4" descr="UiO segl">
            <a:extLst>
              <a:ext uri="{FF2B5EF4-FFF2-40B4-BE49-F238E27FC236}">
                <a16:creationId xmlns:a16="http://schemas.microsoft.com/office/drawing/2014/main" id="{F9A19FD8-51AB-4838-9B3F-0C4ED0CDF7B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089210" y="4547577"/>
            <a:ext cx="769077" cy="854518"/>
          </a:xfrm>
          <a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buNone/>
              <a:defRPr sz="100"/>
            </a:lvl1pPr>
          </a:lstStyle>
          <a:p>
            <a:pPr lvl="0"/>
            <a:r>
              <a:rPr lang="nb-NO" dirty="0"/>
              <a:t> </a:t>
            </a:r>
            <a:endParaRPr lang="en-US" dirty="0"/>
          </a:p>
        </p:txBody>
      </p:sp>
      <p:sp>
        <p:nvSpPr>
          <p:cNvPr id="26" name="addin_colorlist" hidden="1">
            <a:extLst>
              <a:ext uri="{FF2B5EF4-FFF2-40B4-BE49-F238E27FC236}">
                <a16:creationId xmlns:a16="http://schemas.microsoft.com/office/drawing/2014/main" id="{9C89DC5C-C295-4993-8094-F0B8D6618A6F}"/>
              </a:ext>
            </a:extLst>
          </p:cNvPr>
          <p:cNvSpPr/>
          <p:nvPr userDrawn="1"/>
        </p:nvSpPr>
        <p:spPr>
          <a:xfrm>
            <a:off x="0" y="-1222148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 err="1"/>
              <a:t>kapforHvit</a:t>
            </a:r>
            <a:r>
              <a:rPr lang="nb-NO" sz="1350" dirty="0"/>
              <a:t>, halv1, halv2, halv3, halv4, halv5, halv6, halv7, halv8</a:t>
            </a:r>
          </a:p>
        </p:txBody>
      </p:sp>
      <p:sp>
        <p:nvSpPr>
          <p:cNvPr id="27" name="addin_colorbox" hidden="1">
            <a:extLst>
              <a:ext uri="{FF2B5EF4-FFF2-40B4-BE49-F238E27FC236}">
                <a16:creationId xmlns:a16="http://schemas.microsoft.com/office/drawing/2014/main" id="{2CC73354-08EE-44A2-AB48-A462E1508E46}"/>
              </a:ext>
            </a:extLst>
          </p:cNvPr>
          <p:cNvSpPr/>
          <p:nvPr userDrawn="1"/>
        </p:nvSpPr>
        <p:spPr>
          <a:xfrm>
            <a:off x="3646402" y="-1260508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 err="1"/>
              <a:t>addin_colorbox</a:t>
            </a:r>
            <a:endParaRPr lang="nb-NO" sz="1350" dirty="0"/>
          </a:p>
        </p:txBody>
      </p:sp>
      <p:sp>
        <p:nvSpPr>
          <p:cNvPr id="28" name="addin_title" hidden="1">
            <a:extLst>
              <a:ext uri="{FF2B5EF4-FFF2-40B4-BE49-F238E27FC236}">
                <a16:creationId xmlns:a16="http://schemas.microsoft.com/office/drawing/2014/main" id="{26C6DF9C-269B-4A64-898A-65E2DB4E1958}"/>
              </a:ext>
            </a:extLst>
          </p:cNvPr>
          <p:cNvSpPr/>
          <p:nvPr userDrawn="1"/>
        </p:nvSpPr>
        <p:spPr>
          <a:xfrm>
            <a:off x="7292805" y="-1260508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 err="1"/>
              <a:t>addin_title</a:t>
            </a:r>
            <a:endParaRPr lang="nb-NO" sz="1350" dirty="0"/>
          </a:p>
        </p:txBody>
      </p:sp>
      <p:sp>
        <p:nvSpPr>
          <p:cNvPr id="29" name="addin_text" hidden="1">
            <a:extLst>
              <a:ext uri="{FF2B5EF4-FFF2-40B4-BE49-F238E27FC236}">
                <a16:creationId xmlns:a16="http://schemas.microsoft.com/office/drawing/2014/main" id="{DEF32610-8099-45EC-A831-EA132BB98DEB}"/>
              </a:ext>
            </a:extLst>
          </p:cNvPr>
          <p:cNvSpPr/>
          <p:nvPr userDrawn="1"/>
        </p:nvSpPr>
        <p:spPr>
          <a:xfrm>
            <a:off x="0" y="-717583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 err="1"/>
              <a:t>addin_text</a:t>
            </a:r>
            <a:endParaRPr lang="nb-NO" sz="1350" dirty="0"/>
          </a:p>
        </p:txBody>
      </p:sp>
      <p:sp>
        <p:nvSpPr>
          <p:cNvPr id="30" name="addin_image" hidden="1">
            <a:extLst>
              <a:ext uri="{FF2B5EF4-FFF2-40B4-BE49-F238E27FC236}">
                <a16:creationId xmlns:a16="http://schemas.microsoft.com/office/drawing/2014/main" id="{FCBF301A-51A4-47F6-A13E-EA0C05B57077}"/>
              </a:ext>
            </a:extLst>
          </p:cNvPr>
          <p:cNvSpPr/>
          <p:nvPr userDrawn="1"/>
        </p:nvSpPr>
        <p:spPr>
          <a:xfrm>
            <a:off x="1878807" y="-717583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 err="1"/>
              <a:t>addin_image</a:t>
            </a:r>
            <a:endParaRPr lang="nb-NO" sz="1350" dirty="0"/>
          </a:p>
        </p:txBody>
      </p:sp>
      <p:sp>
        <p:nvSpPr>
          <p:cNvPr id="31" name="addin_grouplist" hidden="1">
            <a:extLst>
              <a:ext uri="{FF2B5EF4-FFF2-40B4-BE49-F238E27FC236}">
                <a16:creationId xmlns:a16="http://schemas.microsoft.com/office/drawing/2014/main" id="{31339D77-A008-41C5-8746-5E52634CF5F3}"/>
              </a:ext>
            </a:extLst>
          </p:cNvPr>
          <p:cNvSpPr/>
          <p:nvPr userDrawn="1"/>
        </p:nvSpPr>
        <p:spPr>
          <a:xfrm>
            <a:off x="3730003" y="-717583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675" kern="1200" dirty="0" err="1">
                <a:solidFill>
                  <a:schemeClr val="lt1"/>
                </a:solidFill>
                <a:latin typeface="+mn-lt"/>
                <a:ea typeface="+mn-ea"/>
                <a:cs typeface="+mn-cs"/>
              </a:rPr>
              <a:t>SkiftBakgrunnGroup</a:t>
            </a:r>
            <a:endParaRPr lang="nb-NO" sz="1350" dirty="0"/>
          </a:p>
        </p:txBody>
      </p:sp>
      <p:sp>
        <p:nvSpPr>
          <p:cNvPr id="32" name="addin_logo" hidden="1">
            <a:extLst>
              <a:ext uri="{FF2B5EF4-FFF2-40B4-BE49-F238E27FC236}">
                <a16:creationId xmlns:a16="http://schemas.microsoft.com/office/drawing/2014/main" id="{826D203C-01F5-46E6-8CA5-6E8C2BD43803}"/>
              </a:ext>
            </a:extLst>
          </p:cNvPr>
          <p:cNvSpPr/>
          <p:nvPr userDrawn="1"/>
        </p:nvSpPr>
        <p:spPr>
          <a:xfrm>
            <a:off x="5581200" y="-717583"/>
            <a:ext cx="1767596" cy="434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350" dirty="0" err="1"/>
              <a:t>addin_logo</a:t>
            </a:r>
            <a:endParaRPr lang="nb-NO" sz="1350" dirty="0"/>
          </a:p>
        </p:txBody>
      </p:sp>
      <p:pic>
        <p:nvPicPr>
          <p:cNvPr id="33" name="logo_hvit" descr="UiO Segl" hidden="1">
            <a:extLst>
              <a:ext uri="{FF2B5EF4-FFF2-40B4-BE49-F238E27FC236}">
                <a16:creationId xmlns:a16="http://schemas.microsoft.com/office/drawing/2014/main" id="{D427F631-71AD-40A0-9DBF-5B89C6D6AF8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089210" y="4547577"/>
            <a:ext cx="769077" cy="854530"/>
          </a:xfrm>
          <a:prstGeom prst="rect">
            <a:avLst/>
          </a:prstGeom>
        </p:spPr>
      </p:pic>
      <p:pic>
        <p:nvPicPr>
          <p:cNvPr id="34" name="logo_sort" descr="UiO Segl" hidden="1">
            <a:extLst>
              <a:ext uri="{FF2B5EF4-FFF2-40B4-BE49-F238E27FC236}">
                <a16:creationId xmlns:a16="http://schemas.microsoft.com/office/drawing/2014/main" id="{79A0A5BE-15A5-45D3-AAD4-DA46706180E2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089211" y="4547578"/>
            <a:ext cx="769066" cy="854518"/>
          </a:xfrm>
          <a:prstGeom prst="rect">
            <a:avLst/>
          </a:prstGeom>
        </p:spPr>
      </p:pic>
      <p:sp>
        <p:nvSpPr>
          <p:cNvPr id="25" name="Title 1">
            <a:extLst>
              <a:ext uri="{FF2B5EF4-FFF2-40B4-BE49-F238E27FC236}">
                <a16:creationId xmlns:a16="http://schemas.microsoft.com/office/drawing/2014/main" id="{EFBE860A-1A40-435A-88FE-0EADB0DB8F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278" y="1863232"/>
            <a:ext cx="4287722" cy="1497187"/>
          </a:xfrm>
        </p:spPr>
        <p:txBody>
          <a:bodyPr/>
          <a:lstStyle>
            <a:lvl1pPr>
              <a:lnSpc>
                <a:spcPct val="100000"/>
              </a:lnSpc>
              <a:defRPr sz="3375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05F523C6-A45B-4665-9FA1-E4FAB65FE5E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84278" y="3531442"/>
            <a:ext cx="4287722" cy="63103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</a:lstStyle>
          <a:p>
            <a:pPr lvl="0"/>
            <a:r>
              <a:rPr lang="en-US" dirty="0" err="1"/>
              <a:t>Underoverskrift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0858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481236"/>
            <a:ext cx="8229600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33364"/>
            <a:ext cx="8229600" cy="34717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344217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6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0E67BFA-302B-4470-A351-C9652DE065E7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AF57B-32F5-4D5E-BA13-D1294123B5B6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C44F9-7E0B-425E-9D84-EC9ABC41F365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56B3E23-F4F3-4BFD-AA5A-A2D081DBC7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/>
              <a:t>Jan Thorsen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A813BE2F-B849-4BB6-A028-7AE95698631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err="1"/>
              <a:t>Seniorrådgiver</a:t>
            </a:r>
            <a:r>
              <a:rPr lang="en-GB" dirty="0"/>
              <a:t> OPA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017BDD0-F92C-471C-A4C1-ED1CE0030B3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err="1"/>
              <a:t>UiO</a:t>
            </a:r>
            <a:endParaRPr lang="en-GB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509246C-76FF-4140-8CA1-2F14B9A2D4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30.01.2023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1CCA2BD6-E3FE-48BF-8418-70C67A5F557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67E7912D-A418-46D9-BB6B-1EEB866E92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Lønnsforhandlingene2022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A822F04-3A71-45C2-8CCD-20E6A34AAB09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GB" dirty="0"/>
              <a:t>PK-</a:t>
            </a:r>
            <a:r>
              <a:rPr lang="en-GB" dirty="0" err="1"/>
              <a:t>nettverket</a:t>
            </a:r>
            <a:r>
              <a:rPr lang="en-GB" dirty="0"/>
              <a:t> 01.02.2023</a:t>
            </a:r>
          </a:p>
        </p:txBody>
      </p:sp>
    </p:spTree>
    <p:extLst>
      <p:ext uri="{BB962C8B-B14F-4D97-AF65-F5344CB8AC3E}">
        <p14:creationId xmlns:p14="http://schemas.microsoft.com/office/powerpoint/2010/main" val="8557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2.5.1 - 2023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Et </a:t>
            </a:r>
            <a:r>
              <a:rPr lang="en-US" dirty="0" err="1"/>
              <a:t>utrolig</a:t>
            </a:r>
            <a:r>
              <a:rPr lang="en-US" dirty="0"/>
              <a:t> </a:t>
            </a:r>
            <a:r>
              <a:rPr lang="en-US" dirty="0" err="1"/>
              <a:t>komplisert</a:t>
            </a:r>
            <a:r>
              <a:rPr lang="en-US" dirty="0"/>
              <a:t> </a:t>
            </a:r>
            <a:r>
              <a:rPr lang="en-US" dirty="0" err="1"/>
              <a:t>forhandlingsløp</a:t>
            </a:r>
            <a:r>
              <a:rPr lang="en-US" dirty="0"/>
              <a:t> </a:t>
            </a:r>
            <a:r>
              <a:rPr lang="en-US" dirty="0" err="1"/>
              <a:t>nærmer</a:t>
            </a:r>
            <a:r>
              <a:rPr lang="en-US" dirty="0"/>
              <a:t> seg </a:t>
            </a:r>
            <a:r>
              <a:rPr lang="en-US" dirty="0" err="1"/>
              <a:t>endelig</a:t>
            </a:r>
            <a:r>
              <a:rPr lang="en-US" dirty="0"/>
              <a:t> </a:t>
            </a:r>
            <a:r>
              <a:rPr lang="en-US" dirty="0" err="1"/>
              <a:t>slutten</a:t>
            </a:r>
            <a:endParaRPr lang="en-US" dirty="0"/>
          </a:p>
          <a:p>
            <a:pPr lvl="1"/>
            <a:r>
              <a:rPr lang="en-US" dirty="0" err="1"/>
              <a:t>Manglende</a:t>
            </a:r>
            <a:r>
              <a:rPr lang="en-US" dirty="0"/>
              <a:t> </a:t>
            </a:r>
            <a:r>
              <a:rPr lang="en-US" dirty="0" err="1"/>
              <a:t>ansiennitetsopprykkene</a:t>
            </a:r>
            <a:r>
              <a:rPr lang="en-US" dirty="0"/>
              <a:t> er </a:t>
            </a:r>
            <a:r>
              <a:rPr lang="en-US" dirty="0" err="1"/>
              <a:t>rettet</a:t>
            </a:r>
            <a:r>
              <a:rPr lang="en-US" dirty="0"/>
              <a:t> </a:t>
            </a:r>
            <a:r>
              <a:rPr lang="en-US" dirty="0" err="1"/>
              <a:t>opp</a:t>
            </a:r>
            <a:endParaRPr lang="en-US" dirty="0"/>
          </a:p>
          <a:p>
            <a:pPr lvl="1"/>
            <a:r>
              <a:rPr lang="en-US" dirty="0" err="1"/>
              <a:t>Feilutbetalt</a:t>
            </a:r>
            <a:r>
              <a:rPr lang="en-US" dirty="0"/>
              <a:t> </a:t>
            </a:r>
            <a:r>
              <a:rPr lang="en-US" dirty="0" err="1"/>
              <a:t>lønn</a:t>
            </a:r>
            <a:r>
              <a:rPr lang="en-US" dirty="0"/>
              <a:t>, det var </a:t>
            </a:r>
            <a:r>
              <a:rPr lang="en-US" dirty="0" err="1"/>
              <a:t>kun</a:t>
            </a:r>
            <a:r>
              <a:rPr lang="en-US" dirty="0"/>
              <a:t> 15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ikke</a:t>
            </a:r>
            <a:r>
              <a:rPr lang="en-US" dirty="0"/>
              <a:t> ga </a:t>
            </a:r>
            <a:r>
              <a:rPr lang="en-US" dirty="0" err="1"/>
              <a:t>samtykke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trek</a:t>
            </a:r>
            <a:r>
              <a:rPr lang="nb-NO" dirty="0"/>
              <a:t>k i lønn. </a:t>
            </a:r>
          </a:p>
          <a:p>
            <a:pPr lvl="2"/>
            <a:r>
              <a:rPr lang="nb-NO" dirty="0"/>
              <a:t>Disse vil motta brev med krav om tilbakebetaling</a:t>
            </a:r>
          </a:p>
          <a:p>
            <a:r>
              <a:rPr lang="nb-NO" dirty="0"/>
              <a:t>Vi har kjørt en kontroll på minstelønn for stipendiater, 9 personer vil få endringer. </a:t>
            </a:r>
          </a:p>
          <a:p>
            <a:pPr lvl="1"/>
            <a:r>
              <a:rPr lang="nb-NO" dirty="0"/>
              <a:t>SL kontakter enhetene det gjelder</a:t>
            </a:r>
          </a:p>
        </p:txBody>
      </p:sp>
    </p:spTree>
    <p:extLst>
      <p:ext uri="{BB962C8B-B14F-4D97-AF65-F5344CB8AC3E}">
        <p14:creationId xmlns:p14="http://schemas.microsoft.com/office/powerpoint/2010/main" val="4262835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2.5.1 – 2023 – forts.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 setter </a:t>
            </a:r>
            <a:r>
              <a:rPr lang="en-US" dirty="0" err="1"/>
              <a:t>ned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partssammensatt</a:t>
            </a:r>
            <a:r>
              <a:rPr lang="en-US" dirty="0"/>
              <a:t> </a:t>
            </a:r>
            <a:r>
              <a:rPr lang="en-US" dirty="0" err="1"/>
              <a:t>arbeidsgruppe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skal</a:t>
            </a:r>
            <a:r>
              <a:rPr lang="en-US" dirty="0"/>
              <a:t> se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hvordan</a:t>
            </a:r>
            <a:r>
              <a:rPr lang="en-US" dirty="0"/>
              <a:t> vi </a:t>
            </a:r>
            <a:r>
              <a:rPr lang="en-US" dirty="0" err="1"/>
              <a:t>gjennomfører</a:t>
            </a:r>
            <a:r>
              <a:rPr lang="en-US" dirty="0"/>
              <a:t> </a:t>
            </a:r>
            <a:r>
              <a:rPr lang="en-US" dirty="0" err="1"/>
              <a:t>forhandlingene</a:t>
            </a:r>
            <a:endParaRPr lang="en-US" dirty="0"/>
          </a:p>
          <a:p>
            <a:pPr lvl="1"/>
            <a:r>
              <a:rPr lang="en-US" dirty="0" err="1"/>
              <a:t>Økt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, </a:t>
            </a:r>
            <a:r>
              <a:rPr lang="en-US" dirty="0" err="1"/>
              <a:t>økt</a:t>
            </a:r>
            <a:r>
              <a:rPr lang="en-US" dirty="0"/>
              <a:t> </a:t>
            </a:r>
            <a:r>
              <a:rPr lang="en-US" dirty="0" err="1"/>
              <a:t>effektivitet</a:t>
            </a:r>
            <a:endParaRPr lang="en-US" dirty="0"/>
          </a:p>
          <a:p>
            <a:r>
              <a:rPr lang="en-US" dirty="0"/>
              <a:t>I </a:t>
            </a:r>
            <a:r>
              <a:rPr lang="en-US" dirty="0" err="1"/>
              <a:t>mellomtiden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vi </a:t>
            </a:r>
            <a:r>
              <a:rPr lang="en-US" dirty="0" err="1"/>
              <a:t>kose</a:t>
            </a:r>
            <a:r>
              <a:rPr lang="en-US" dirty="0"/>
              <a:t> </a:t>
            </a:r>
            <a:r>
              <a:rPr lang="en-US" dirty="0" err="1"/>
              <a:t>oss</a:t>
            </a:r>
            <a:r>
              <a:rPr lang="en-US" dirty="0"/>
              <a:t> med 2.5.3</a:t>
            </a:r>
          </a:p>
          <a:p>
            <a:r>
              <a:rPr lang="en-US" dirty="0"/>
              <a:t>For </a:t>
            </a:r>
            <a:r>
              <a:rPr lang="en-US" dirty="0" err="1"/>
              <a:t>snart</a:t>
            </a:r>
            <a:r>
              <a:rPr lang="en-US" dirty="0"/>
              <a:t> </a:t>
            </a:r>
            <a:r>
              <a:rPr lang="en-US" dirty="0" err="1"/>
              <a:t>begynner</a:t>
            </a:r>
            <a:r>
              <a:rPr lang="en-US" dirty="0"/>
              <a:t> </a:t>
            </a:r>
            <a:r>
              <a:rPr lang="en-US" dirty="0" err="1"/>
              <a:t>forberedelsene</a:t>
            </a:r>
            <a:r>
              <a:rPr lang="en-US" dirty="0"/>
              <a:t> </a:t>
            </a:r>
            <a:r>
              <a:rPr lang="en-US" dirty="0" err="1"/>
              <a:t>til</a:t>
            </a:r>
            <a:r>
              <a:rPr lang="en-US" dirty="0"/>
              <a:t> </a:t>
            </a:r>
            <a:r>
              <a:rPr lang="en-US" dirty="0" err="1"/>
              <a:t>mellomoppgjøret</a:t>
            </a:r>
            <a:endParaRPr lang="en-US" dirty="0"/>
          </a:p>
          <a:p>
            <a:pPr lvl="1"/>
            <a:r>
              <a:rPr lang="en-US" dirty="0"/>
              <a:t>SPENNENDE!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0036418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sis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2F385C3030C6A44BA4C38AC5C1CB8FC" ma:contentTypeVersion="6" ma:contentTypeDescription="Opprett et nytt dokument." ma:contentTypeScope="" ma:versionID="4eb2d2bcb3430bb39e39f2a401d4127c">
  <xsd:schema xmlns:xsd="http://www.w3.org/2001/XMLSchema" xmlns:xs="http://www.w3.org/2001/XMLSchema" xmlns:p="http://schemas.microsoft.com/office/2006/metadata/properties" xmlns:ns2="9e53b3df-7f6b-4bd7-ac4c-bde73eb5098f" xmlns:ns3="ba7dc617-a4f4-4409-9cad-af25c0d7619f" targetNamespace="http://schemas.microsoft.com/office/2006/metadata/properties" ma:root="true" ma:fieldsID="f9bfc8418241b939a1d96326897f7567" ns2:_="" ns3:_="">
    <xsd:import namespace="9e53b3df-7f6b-4bd7-ac4c-bde73eb5098f"/>
    <xsd:import namespace="ba7dc617-a4f4-4409-9cad-af25c0d761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53b3df-7f6b-4bd7-ac4c-bde73eb5098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0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7dc617-a4f4-4409-9cad-af25c0d7619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C3018A7-7078-4F96-9648-C10896EE47F6}">
  <ds:schemaRefs>
    <ds:schemaRef ds:uri="9e53b3df-7f6b-4bd7-ac4c-bde73eb5098f"/>
    <ds:schemaRef ds:uri="ba7dc617-a4f4-4409-9cad-af25c0d7619f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19B867F7-0025-4D01-B085-AC7B6283D133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ba7dc617-a4f4-4409-9cad-af25c0d7619f"/>
    <ds:schemaRef ds:uri="http://schemas.microsoft.com/office/2006/documentManagement/types"/>
    <ds:schemaRef ds:uri="9e53b3df-7f6b-4bd7-ac4c-bde73eb5098f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CD1DF4B-AC2D-4368-8839-1B49ADE11A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10890</TotalTime>
  <Words>112</Words>
  <Application>Microsoft Office PowerPoint</Application>
  <PresentationFormat>Skjermfremvisning (16:10)</PresentationFormat>
  <Paragraphs>19</Paragraphs>
  <Slides>3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Office-tema</vt:lpstr>
      <vt:lpstr>Lønnsforhandlingene2022</vt:lpstr>
      <vt:lpstr>2.5.1 - 2023</vt:lpstr>
      <vt:lpstr>2.5.1 – 2023 – forts.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Anders Lien</dc:creator>
  <cp:lastModifiedBy>Jan Thorsen</cp:lastModifiedBy>
  <cp:revision>27</cp:revision>
  <dcterms:created xsi:type="dcterms:W3CDTF">2018-11-26T13:02:02Z</dcterms:created>
  <dcterms:modified xsi:type="dcterms:W3CDTF">2023-01-30T13:59:21Z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0x01010082F385C3030C6A44BA4C38AC5C1CB8FC</vt:lpwstr>
  </property>
  <property fmtid="{D5CDD505-2E9C-101B-9397-08002B2CF9AE}" pid="3" name="AuthorIds_UIVersion_1024">
    <vt:lpwstr>21</vt:lpwstr>
  </property>
  <property fmtid="{D5CDD505-2E9C-101B-9397-08002B2CF9AE}" pid="4" name="AuthorIds_UIVersion_1536">
    <vt:lpwstr>21</vt:lpwstr>
  </property>
</Properties>
</file>