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4"/>
  </p:notesMasterIdLst>
  <p:handoutMasterIdLst>
    <p:handoutMasterId r:id="rId15"/>
  </p:handoutMasterIdLst>
  <p:sldIdLst>
    <p:sldId id="256" r:id="rId6"/>
    <p:sldId id="279" r:id="rId7"/>
    <p:sldId id="281" r:id="rId8"/>
    <p:sldId id="280" r:id="rId9"/>
    <p:sldId id="282" r:id="rId10"/>
    <p:sldId id="283" r:id="rId11"/>
    <p:sldId id="284" r:id="rId12"/>
    <p:sldId id="277" r:id="rId13"/>
  </p:sldIdLst>
  <p:sldSz cx="12192000" cy="6858000"/>
  <p:notesSz cx="6794500" cy="9906000"/>
  <p:custDataLst>
    <p:tags r:id="rId1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1915" autoAdjust="0"/>
  </p:normalViewPr>
  <p:slideViewPr>
    <p:cSldViewPr snapToGrid="0">
      <p:cViewPr varScale="1">
        <p:scale>
          <a:sx n="94" d="100"/>
          <a:sy n="94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7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avtale AKA.</a:t>
            </a:r>
            <a:r>
              <a:rPr lang="nb-NO" baseline="0" dirty="0" smtClean="0"/>
              <a:t> </a:t>
            </a:r>
            <a:r>
              <a:rPr lang="nb-NO" dirty="0" smtClean="0"/>
              <a:t>Dette </a:t>
            </a:r>
            <a:r>
              <a:rPr lang="nb-NO" dirty="0"/>
              <a:t>gjelder begge tariffavtaler – drøftingsplikten er ny. </a:t>
            </a:r>
          </a:p>
          <a:p>
            <a:endParaRPr lang="nb-NO" dirty="0"/>
          </a:p>
          <a:p>
            <a:r>
              <a:rPr lang="nb-NO" dirty="0"/>
              <a:t>Plikt til vurdere lønn, ikke plikt til å gi noe. Samtidig – for noen tilfeller er det sterke argumenter for å gi opprykk, særlig de som hadde permisjon på virkningstidspunkt for lokale </a:t>
            </a:r>
            <a:r>
              <a:rPr lang="nb-NO" dirty="0" smtClean="0"/>
              <a:t>forhandlinger (1.5) </a:t>
            </a:r>
            <a:r>
              <a:rPr lang="nb-NO" dirty="0"/>
              <a:t>og derfor ikke får ta del i den generelle lønnsutviklingen.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du får i lokale forhandlinger</a:t>
            </a:r>
            <a:r>
              <a:rPr lang="nb-NO" baseline="0" dirty="0" smtClean="0"/>
              <a:t> følger stillingen. Hvis du går tilbake – taper da lønn.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miste generell lønnsutvikling fordi du er i ulønnet</a:t>
            </a:r>
            <a:r>
              <a:rPr lang="nb-NO" baseline="0" dirty="0" smtClean="0"/>
              <a:t> permisjon. </a:t>
            </a:r>
          </a:p>
          <a:p>
            <a:endParaRPr lang="nb-NO" baseline="0" dirty="0" smtClean="0"/>
          </a:p>
          <a:p>
            <a:r>
              <a:rPr lang="nb-NO" dirty="0" smtClean="0"/>
              <a:t>Ansatte </a:t>
            </a:r>
            <a:r>
              <a:rPr lang="nb-NO" dirty="0"/>
              <a:t>med delvis permisjon? Omfattes av vanlige forhandlinger (2.5.1, 2.5.3)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Virkningstidspunkt</a:t>
            </a:r>
            <a:r>
              <a:rPr lang="nb-NO" baseline="0" dirty="0" smtClean="0"/>
              <a:t> fra du gjeninntrer.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Ofte fra 100 % til en deltidsprosent  - vi sier at vurderingen skal gjøres ved gjeninntreden (uansett stillingsprosent) nettopp for at de skal få med seg lønnsutviklingen.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Skjema må sendes</a:t>
            </a:r>
            <a:r>
              <a:rPr lang="nb-NO" baseline="0" dirty="0" smtClean="0"/>
              <a:t> uansett om AG mener det skal gis tillegg eller ikke. Nytt for alle parter. Org må føle seg trygge på at dette blir gjort for alle.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Inntil ett år: Enhetene (fakultetene</a:t>
            </a:r>
            <a:r>
              <a:rPr lang="nb-NO" baseline="0" dirty="0" smtClean="0"/>
              <a:t> sender skjema!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Ett år eller mer: 253- rutine (men bruk dette skjemaet)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Virkningstidspunkt</a:t>
            </a:r>
            <a:r>
              <a:rPr lang="nb-NO" dirty="0"/>
              <a:t>: dato for </a:t>
            </a:r>
            <a:r>
              <a:rPr lang="nb-NO" dirty="0" err="1"/>
              <a:t>gjenninntredelse</a:t>
            </a:r>
            <a:r>
              <a:rPr lang="nb-NO" dirty="0"/>
              <a:t>.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Skal </a:t>
            </a:r>
            <a:r>
              <a:rPr lang="nb-NO" dirty="0"/>
              <a:t>også sende inn for de der konklusjonen er ikke grunnlag for ny lønnsplassering.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Har lagt vekt på å finne en løsning som er enklest mulig, som samtidig ivaretar organisasjonenes behov for å bli trygge på at vurdering og drøfting vil bli praktisert på en god måte.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Kan komme mindre presiseringer til denne på kort sikt (jf. mailen fra Mattias, om det er ment at man skal drøfte med alle </a:t>
            </a:r>
            <a:r>
              <a:rPr lang="nb-NO" dirty="0" smtClean="0"/>
              <a:t>organisasjonene eller den</a:t>
            </a:r>
            <a:r>
              <a:rPr lang="nb-NO" baseline="0" dirty="0" smtClean="0"/>
              <a:t> enkelte</a:t>
            </a:r>
            <a:r>
              <a:rPr lang="nb-NO" dirty="0" smtClean="0"/>
              <a:t>). Kommer evt. tilbake til dette. </a:t>
            </a:r>
            <a:endParaRPr lang="nb-NO" dirty="0"/>
          </a:p>
          <a:p>
            <a:endParaRPr lang="nb-NO" dirty="0"/>
          </a:p>
          <a:p>
            <a:r>
              <a:rPr lang="nb-NO" dirty="0"/>
              <a:t>Vi kommer til å evaluere ordningen etter en tid, da vil enhetene bli involvert for erfaringsdeling.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Eksempel: Har kommet inn i hovedavtalen at tillitsvalgte skal orienteres om hjemmel for midlertidighet – dette har vi praktisert en stund allerede. </a:t>
            </a:r>
            <a:r>
              <a:rPr lang="nb-NO" dirty="0" smtClean="0"/>
              <a:t>Kan se ut som store endringer – men krever ikke nødvendigvis </a:t>
            </a:r>
            <a:r>
              <a:rPr lang="nb-NO" smtClean="0"/>
              <a:t>store endringer</a:t>
            </a:r>
            <a:r>
              <a:rPr lang="nb-NO" baseline="0" smtClean="0"/>
              <a:t> </a:t>
            </a:r>
            <a:r>
              <a:rPr lang="nb-NO" smtClean="0"/>
              <a:t>for </a:t>
            </a:r>
            <a:r>
              <a:rPr lang="nb-NO" dirty="0" smtClean="0"/>
              <a:t>oss på UiO (som gjør mye allerede). </a:t>
            </a:r>
            <a:endParaRPr lang="nb-NO" dirty="0"/>
          </a:p>
          <a:p>
            <a:endParaRPr lang="nb-NO" dirty="0"/>
          </a:p>
          <a:p>
            <a:r>
              <a:rPr lang="nb-NO" dirty="0"/>
              <a:t>Enhetene vil bli involvert i arbeidet med ny tilpasningsavtale (vi kan kanskje si mer om hvordan etter møte om evaluering av partssamarbeidet).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k12.thoughtfullearning.com/minilesson/using-time-order-transi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uio.no/for-ansatte/ansettelsesforhold/utbetalinger/lonnsforhandling/lonnsvurdering-etter-permisjon.html" TargetMode="External"/><Relationship Id="rId4" Type="http://schemas.openxmlformats.org/officeDocument/2006/relationships/hyperlink" Target="mailto:hovedtillitsvalgte@uio.n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hovedavtalen-i-staten/id295243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Lønnsvurdering etter ulønnet permisjon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Marianne Midthus </a:t>
            </a:r>
            <a:r>
              <a:rPr lang="nb-NO" dirty="0" smtClean="0"/>
              <a:t>Østby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Seksjonsleder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Universitetet i Oslo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1.2.2023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33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6B93BCED-3F35-48F5-AACF-8FDE396E2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ln w="38100"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nb-NO" sz="3600" dirty="0"/>
              <a:t>Arbeidstaker som har vært i permisjon </a:t>
            </a:r>
            <a:r>
              <a:rPr lang="nb-NO" sz="3600" u="sng" dirty="0"/>
              <a:t>uten lønn</a:t>
            </a:r>
            <a:r>
              <a:rPr lang="nb-NO" sz="3600" dirty="0"/>
              <a:t>, </a:t>
            </a:r>
            <a:r>
              <a:rPr lang="nb-NO" sz="3600" u="sng" dirty="0"/>
              <a:t>skal vurderes </a:t>
            </a:r>
            <a:r>
              <a:rPr lang="nb-NO" sz="3600" dirty="0"/>
              <a:t>lønnsmessig av arbeidsgiver </a:t>
            </a:r>
            <a:r>
              <a:rPr lang="nb-NO" sz="3600" u="sng" dirty="0"/>
              <a:t>ved gjeninntreden</a:t>
            </a:r>
            <a:r>
              <a:rPr lang="nb-NO" sz="3600" dirty="0"/>
              <a:t>. Dette </a:t>
            </a:r>
            <a:r>
              <a:rPr lang="nb-NO" sz="3600" u="sng" dirty="0"/>
              <a:t>drøftes</a:t>
            </a:r>
            <a:r>
              <a:rPr lang="nb-NO" sz="3600" dirty="0"/>
              <a:t> med de tillitsvalgte. 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EB516861-3C90-4835-9B58-08557157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Utgangspunkt: HTA pkt. 2.5.5 nr. 4</a:t>
            </a:r>
          </a:p>
        </p:txBody>
      </p:sp>
    </p:spTree>
    <p:extLst>
      <p:ext uri="{BB962C8B-B14F-4D97-AF65-F5344CB8AC3E}">
        <p14:creationId xmlns:p14="http://schemas.microsoft.com/office/powerpoint/2010/main" val="137271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7A7B1D0-8A1D-41DF-A90F-664A7322AC5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100 % ulønnet permisjon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Varighet på mer enn 1 </a:t>
            </a:r>
            <a:r>
              <a:rPr lang="nb-NO" sz="2400" dirty="0" err="1"/>
              <a:t>mnd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Også permisjon for å ha annen stilling ved UiO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Hva med verv ved UiO?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dirty="0"/>
              <a:t>Her vil det i mange tilfeller være regulert andre mekanismer for lønnsvurdering, f.eks. for valgte ledere (2.5.3 nr. 2) og frikjøpte tillitsvalgte</a:t>
            </a: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EBBA6B-C62B-4BB4-996E-AFB80F3E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18A7A7-D4C9-41C2-A42B-745F5EF0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4798FAE-84AA-49DF-B2F4-6B4229D2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Hvem?</a:t>
            </a:r>
          </a:p>
        </p:txBody>
      </p:sp>
      <p:pic>
        <p:nvPicPr>
          <p:cNvPr id="7" name="Grafikk 6" descr="Sosialt nettverk kontur">
            <a:extLst>
              <a:ext uri="{FF2B5EF4-FFF2-40B4-BE49-F238E27FC236}">
                <a16:creationId xmlns:a16="http://schemas.microsoft.com/office/drawing/2014/main" id="{23E702B1-0F30-4CF5-A736-60C4174E8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23788" y="636841"/>
            <a:ext cx="2570252" cy="25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7">
            <a:extLst>
              <a:ext uri="{FF2B5EF4-FFF2-40B4-BE49-F238E27FC236}">
                <a16:creationId xmlns:a16="http://schemas.microsoft.com/office/drawing/2014/main" id="{1F3F7522-C2D8-7FD2-CD7E-961AF1C00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0CC20E-6B6C-43DD-A506-5ABFF3DA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201C669-04A5-4E73-8787-DBAF66D1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Hvorfor?</a:t>
            </a: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FB2A0AA4-9DCB-808B-E1D2-F61A1889BCC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1081463"/>
            <a:ext cx="3541314" cy="4550354"/>
          </a:xfrm>
        </p:spPr>
        <p:txBody>
          <a:bodyPr anchor="t"/>
          <a:lstStyle/>
          <a:p>
            <a:endParaRPr lang="en-US" dirty="0"/>
          </a:p>
          <a:p>
            <a:r>
              <a:rPr lang="en-US" dirty="0" err="1"/>
              <a:t>Generell</a:t>
            </a:r>
            <a:r>
              <a:rPr lang="en-US" dirty="0"/>
              <a:t> </a:t>
            </a:r>
            <a:r>
              <a:rPr lang="en-US" dirty="0" err="1"/>
              <a:t>lønnsutvikling</a:t>
            </a:r>
            <a:r>
              <a:rPr lang="en-US" dirty="0"/>
              <a:t> for alle</a:t>
            </a:r>
          </a:p>
          <a:p>
            <a:pPr lvl="1"/>
            <a:r>
              <a:rPr lang="en-US" dirty="0" err="1"/>
              <a:t>Ivareta</a:t>
            </a:r>
            <a:r>
              <a:rPr lang="en-US" dirty="0"/>
              <a:t> </a:t>
            </a:r>
            <a:r>
              <a:rPr lang="en-US" dirty="0" err="1"/>
              <a:t>ansatte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omfattes</a:t>
            </a:r>
            <a:r>
              <a:rPr lang="en-US" dirty="0"/>
              <a:t> av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forhandlinger</a:t>
            </a:r>
            <a:endParaRPr lang="en-US" dirty="0"/>
          </a:p>
          <a:p>
            <a:pPr lvl="1"/>
            <a:r>
              <a:rPr lang="en-US" dirty="0"/>
              <a:t>100 % </a:t>
            </a:r>
            <a:r>
              <a:rPr lang="en-US" dirty="0" err="1"/>
              <a:t>permisjon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lønn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virkningstidspunktet</a:t>
            </a:r>
            <a:r>
              <a:rPr lang="en-US" dirty="0"/>
              <a:t> for </a:t>
            </a:r>
            <a:r>
              <a:rPr lang="en-US" dirty="0" err="1"/>
              <a:t>forhandlinger</a:t>
            </a:r>
            <a:endParaRPr lang="en-US" dirty="0"/>
          </a:p>
        </p:txBody>
      </p:sp>
      <p:pic>
        <p:nvPicPr>
          <p:cNvPr id="23" name="Plassholder for innhold 22" descr="Spørsmål kontur">
            <a:extLst>
              <a:ext uri="{FF2B5EF4-FFF2-40B4-BE49-F238E27FC236}">
                <a16:creationId xmlns:a16="http://schemas.microsoft.com/office/drawing/2014/main" id="{EF92160F-BC9C-43D5-B07F-AE134CFE49F9}"/>
              </a:ext>
            </a:extLst>
          </p:cNvPr>
          <p:cNvPicPr>
            <a:picLocks noGrp="1" noChangeAspect="1"/>
          </p:cNvPicPr>
          <p:nvPr>
            <p:ph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8078" y="1282847"/>
            <a:ext cx="3837022" cy="3837022"/>
          </a:xfrm>
        </p:spPr>
      </p:pic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9171C2EF-3A5A-F284-6936-314D21B2275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096036" y="1081463"/>
            <a:ext cx="3729662" cy="4550354"/>
          </a:xfrm>
        </p:spPr>
        <p:txBody>
          <a:bodyPr anchor="t"/>
          <a:lstStyle/>
          <a:p>
            <a:endParaRPr lang="en-US" dirty="0"/>
          </a:p>
          <a:p>
            <a:r>
              <a:rPr lang="en-US" dirty="0" err="1"/>
              <a:t>Reell</a:t>
            </a:r>
            <a:r>
              <a:rPr lang="en-US" dirty="0"/>
              <a:t> </a:t>
            </a:r>
            <a:r>
              <a:rPr lang="en-US" dirty="0" err="1"/>
              <a:t>lønnsvurdering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langvarig</a:t>
            </a:r>
            <a:r>
              <a:rPr lang="en-US" dirty="0"/>
              <a:t> </a:t>
            </a:r>
            <a:r>
              <a:rPr lang="en-US" dirty="0" err="1" smtClean="0"/>
              <a:t>permisjon</a:t>
            </a:r>
            <a:r>
              <a:rPr lang="en-US" dirty="0" smtClean="0"/>
              <a:t>/</a:t>
            </a:r>
            <a:r>
              <a:rPr lang="en-US" dirty="0" err="1" smtClean="0"/>
              <a:t>kompetanse-heving</a:t>
            </a:r>
            <a:endParaRPr lang="en-US" dirty="0"/>
          </a:p>
          <a:p>
            <a:pPr lvl="1"/>
            <a:r>
              <a:rPr lang="en-US" dirty="0" err="1"/>
              <a:t>Lønnsutvikling</a:t>
            </a:r>
            <a:r>
              <a:rPr lang="en-US" dirty="0"/>
              <a:t> over </a:t>
            </a:r>
            <a:r>
              <a:rPr lang="en-US" dirty="0" err="1"/>
              <a:t>tid</a:t>
            </a:r>
            <a:endParaRPr lang="en-US" dirty="0"/>
          </a:p>
          <a:p>
            <a:pPr lvl="1"/>
            <a:r>
              <a:rPr lang="en-US" dirty="0" err="1"/>
              <a:t>Individuelle</a:t>
            </a:r>
            <a:r>
              <a:rPr lang="en-US" dirty="0"/>
              <a:t> forhold (</a:t>
            </a:r>
            <a:r>
              <a:rPr lang="en-US" dirty="0" err="1"/>
              <a:t>erfaring</a:t>
            </a:r>
            <a:r>
              <a:rPr lang="en-US" dirty="0"/>
              <a:t>, </a:t>
            </a:r>
            <a:r>
              <a:rPr lang="en-US" dirty="0" err="1"/>
              <a:t>utdanning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30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tekst, klokke, utklipp&#10;&#10;Automatisk generert beskrivelse">
            <a:extLst>
              <a:ext uri="{FF2B5EF4-FFF2-40B4-BE49-F238E27FC236}">
                <a16:creationId xmlns:a16="http://schemas.microsoft.com/office/drawing/2014/main" id="{87F9AF5D-952F-4A76-B5DD-3299513C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75499" y="1087870"/>
            <a:ext cx="4256455" cy="3967016"/>
          </a:xfrm>
          <a:prstGeom prst="rect">
            <a:avLst/>
          </a:prstGeom>
          <a:noFill/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6A7C53AC-547C-9695-6B3B-06E45B32A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8184D45-7BFC-489F-9339-1D651340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F96F1909-C69F-45AA-86E5-2BE6EFBC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 anchor="t">
            <a:normAutofit/>
          </a:bodyPr>
          <a:lstStyle/>
          <a:p>
            <a:r>
              <a:rPr lang="nb-NO" dirty="0"/>
              <a:t>Når?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291794B0-EAF6-4546-BF1F-FCF252DCDEA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Ved gjeninntredelse etter 100 % ulønnet permisjon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Uavhengige om gjeninntrer helt eller delvis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Mens lokale forhandlinger pågår kan det være fornuftig å avvente resultatet  – viktig å orientere den ansatte om prosess og vurderingstema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D88A78F-BA47-4604-8D4A-F5E3DDBCB8CA}"/>
              </a:ext>
            </a:extLst>
          </p:cNvPr>
          <p:cNvSpPr txBox="1"/>
          <p:nvPr/>
        </p:nvSpPr>
        <p:spPr>
          <a:xfrm>
            <a:off x="9111337" y="4758163"/>
            <a:ext cx="27206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 dirty="0">
                <a:solidFill>
                  <a:srgbClr val="FFFFFF"/>
                </a:solidFill>
                <a:hlinkClick r:id="rId4" tooltip="https://k12.thoughtfullearning.com/minilesson/using-time-order-transition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Dette bildet</a:t>
            </a:r>
            <a:r>
              <a:rPr lang="nb-NO" sz="700" dirty="0">
                <a:solidFill>
                  <a:srgbClr val="FFFFFF"/>
                </a:solidFill>
              </a:rPr>
              <a:t> av Ukjent forfatter er lisensiert under </a:t>
            </a:r>
            <a:r>
              <a:rPr lang="nb-NO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nb-NO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B1267562-6D9B-4D4B-B0E7-DB33A680352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l="1066" r="1066"/>
          <a:stretch/>
        </p:blipFill>
        <p:spPr>
          <a:xfrm>
            <a:off x="6477099" y="360045"/>
            <a:ext cx="4789268" cy="6142369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63B22C-FC86-4C34-86AC-B6573F599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027729-4306-448F-BE00-46354907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DC6FB0E-3843-405A-A06A-8CCF760E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8E3BC09-0E5B-4681-A434-B1BD2E61B80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191803"/>
            <a:ext cx="5489214" cy="5051378"/>
          </a:xfrm>
        </p:spPr>
        <p:txBody>
          <a:bodyPr/>
          <a:lstStyle/>
          <a:p>
            <a:r>
              <a:rPr lang="nb-NO" dirty="0"/>
              <a:t>Permisjon inntil ett år</a:t>
            </a:r>
          </a:p>
          <a:p>
            <a:pPr lvl="1"/>
            <a:r>
              <a:rPr lang="nb-NO" dirty="0"/>
              <a:t>Skjema sendes til </a:t>
            </a:r>
            <a:r>
              <a:rPr lang="nb-NO" dirty="0">
                <a:hlinkClick r:id="rId4"/>
              </a:rPr>
              <a:t>hovedtillitsvalgte@uio.no</a:t>
            </a:r>
            <a:endParaRPr lang="nb-NO" dirty="0"/>
          </a:p>
          <a:p>
            <a:pPr lvl="1"/>
            <a:r>
              <a:rPr lang="nb-NO" dirty="0"/>
              <a:t>10 dagers frist for kreve drøfting</a:t>
            </a:r>
          </a:p>
          <a:p>
            <a:pPr lvl="1"/>
            <a:r>
              <a:rPr lang="nb-NO" dirty="0"/>
              <a:t>Hvis krav om drøfting – innkall til møte lokalt</a:t>
            </a:r>
          </a:p>
          <a:p>
            <a:r>
              <a:rPr lang="nb-NO" dirty="0"/>
              <a:t>Permisjon ett år eller mer</a:t>
            </a:r>
          </a:p>
          <a:p>
            <a:pPr lvl="1"/>
            <a:r>
              <a:rPr lang="nb-NO" dirty="0"/>
              <a:t>Skjema fylles ut som sendes inn til førstkommende 2.5.3-dato</a:t>
            </a:r>
          </a:p>
          <a:p>
            <a:pPr lvl="1"/>
            <a:r>
              <a:rPr lang="nb-NO" dirty="0"/>
              <a:t>Bruker 2.5.3-dato av praktiske årsaker, gjør det ikke til en forhandling</a:t>
            </a:r>
          </a:p>
          <a:p>
            <a:r>
              <a:rPr lang="nb-NO" dirty="0"/>
              <a:t>Etter drøfting – arbeidsgiver avgjør</a:t>
            </a:r>
          </a:p>
          <a:p>
            <a:r>
              <a:rPr lang="nb-NO" dirty="0">
                <a:hlinkClick r:id="rId5"/>
              </a:rPr>
              <a:t>Se nettside med nærmere beskrivelse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763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BF03F55-0C48-4DCD-9B6E-04A4C3E19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95CBA3D9-3D03-4CA3-8694-946E8250F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dirty="0"/>
              <a:t>Ny hovedavtale i staten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4B444EFE-2B06-4765-8DE4-7B413FFEC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F48960-3F82-4E03-AE20-65B894D837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F41A729-478F-4E9A-94DF-90EC7278AC07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Hovedavtalen regulerer samarbeidet mellom partene i staten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Ny hovedavtale fra 1. januar 2023 til 31. desember 2025</a:t>
            </a:r>
            <a:r>
              <a:rPr lang="nb-NO" sz="2400" dirty="0"/>
              <a:t>, etter enighet 19. desember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Innebærer at UiO må reforhandle sin tilpasningsavtale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Store deler uendret, f.eks. bestemmelsene om informasjon, drøfting, forhandling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Flere justeringer i paragrafer om kompetanseheving, utlysning av stilling og likestilling, inkludering og mangfold, men krever ikke umiddelbare endringer fra UiO sin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Kan komme konkretiseringer i ny tilpasningsavtale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endParaRPr lang="nb-NO" b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nb-NO" i="1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BB67BF-88B5-4801-8FD8-FCA44A3DE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F3BBD2-D7DD-4029-8309-7769A3B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558AE04-41B7-4A82-8CCE-F65D4165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hovedavtale i staten</a:t>
            </a:r>
          </a:p>
        </p:txBody>
      </p:sp>
      <p:pic>
        <p:nvPicPr>
          <p:cNvPr id="8" name="Grafikk 7" descr="Styrerom kontur">
            <a:extLst>
              <a:ext uri="{FF2B5EF4-FFF2-40B4-BE49-F238E27FC236}">
                <a16:creationId xmlns:a16="http://schemas.microsoft.com/office/drawing/2014/main" id="{E16B2E3F-F60E-413A-B652-7320DFBEB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5312">
            <a:off x="8219327" y="4109058"/>
            <a:ext cx="2388898" cy="23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5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a9c032-1c21-4297-bc4a-1b0e359a6c15"/>
    <ds:schemaRef ds:uri="http://purl.org/dc/elements/1.1/"/>
    <ds:schemaRef ds:uri="e5e35b8c-bb2a-40e7-acd7-beed1d1f14b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5645</TotalTime>
  <Words>732</Words>
  <Application>Microsoft Office PowerPoint</Application>
  <PresentationFormat>Widescreen</PresentationFormat>
  <Paragraphs>89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Arial, sans-serif</vt:lpstr>
      <vt:lpstr>Calibri</vt:lpstr>
      <vt:lpstr>Helvetica Neue</vt:lpstr>
      <vt:lpstr>Wingdings</vt:lpstr>
      <vt:lpstr>Office-tema</vt:lpstr>
      <vt:lpstr>think-cell Slide</vt:lpstr>
      <vt:lpstr>Lønnsvurdering etter ulønnet permisjon</vt:lpstr>
      <vt:lpstr>Utgangspunkt: HTA pkt. 2.5.5 nr. 4</vt:lpstr>
      <vt:lpstr>Hvem?</vt:lpstr>
      <vt:lpstr>Hvorfor?</vt:lpstr>
      <vt:lpstr>Når?</vt:lpstr>
      <vt:lpstr>Hvordan?</vt:lpstr>
      <vt:lpstr>Ny hovedavtale i staten</vt:lpstr>
      <vt:lpstr>Ny hovedavtale i staten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Tariffoppgjøret 2022</dc:title>
  <dc:creator>Mari Theodorsen</dc:creator>
  <cp:lastModifiedBy>Marianne Midthus Østby</cp:lastModifiedBy>
  <cp:revision>51</cp:revision>
  <cp:lastPrinted>2023-01-27T08:56:36Z</cp:lastPrinted>
  <dcterms:created xsi:type="dcterms:W3CDTF">2022-06-07T10:14:55Z</dcterms:created>
  <dcterms:modified xsi:type="dcterms:W3CDTF">2023-01-27T08:56:40Z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